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5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3" autoAdjust="0"/>
  </p:normalViewPr>
  <p:slideViewPr>
    <p:cSldViewPr showGuides="1">
      <p:cViewPr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379E-BD72-4E98-B315-4857E48C7889}" type="datetimeFigureOut">
              <a:rPr kumimoji="1" lang="ja-JP" altLang="en-US" smtClean="0"/>
              <a:t>2015/07/16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B6C5-4661-44AA-8AFD-7400348E11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0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9FD1-2876-47DA-909F-34B788DB20D1}" type="datetime1">
              <a:rPr kumimoji="1" lang="ja-JP" altLang="en-US" smtClean="0"/>
              <a:t>2015/07/16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D8FC-F1DC-42ED-906C-977A00DB65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5184576" cy="15331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HGP明朝E" pitchFamily="18" charset="-128"/>
                <a:ea typeface="HGP明朝E" pitchFamily="18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049643"/>
          </a:xfrm>
        </p:spPr>
        <p:txBody>
          <a:bodyPr/>
          <a:lstStyle>
            <a:lvl1pPr>
              <a:defRPr sz="4400" b="0">
                <a:effectLst/>
                <a:latin typeface="HGP明朝E" pitchFamily="18" charset="-128"/>
                <a:ea typeface="HGP明朝E" pitchFamily="18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-48900" y="-22109"/>
            <a:ext cx="9192900" cy="1578901"/>
            <a:chOff x="-48900" y="-22109"/>
            <a:chExt cx="9192900" cy="157890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00" y="-22109"/>
              <a:ext cx="9192900" cy="85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7" t="9723" r="13213" b="10921"/>
            <a:stretch/>
          </p:blipFill>
          <p:spPr>
            <a:xfrm>
              <a:off x="144011" y="111522"/>
              <a:ext cx="1919337" cy="1445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グループ化 27"/>
          <p:cNvGrpSpPr/>
          <p:nvPr userDrawn="1"/>
        </p:nvGrpSpPr>
        <p:grpSpPr>
          <a:xfrm>
            <a:off x="-180528" y="3233155"/>
            <a:ext cx="9343324" cy="3624845"/>
            <a:chOff x="-180528" y="3233155"/>
            <a:chExt cx="9343324" cy="362484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31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4597388"/>
              <a:ext cx="2604676" cy="185594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57" y="3233155"/>
              <a:ext cx="8113733" cy="217913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0" y="6407358"/>
              <a:ext cx="9144000" cy="450642"/>
            </a:xfrm>
            <a:prstGeom prst="rect">
              <a:avLst/>
            </a:prstGeom>
            <a:solidFill>
              <a:srgbClr val="A72126"/>
            </a:solidFill>
            <a:ln>
              <a:solidFill>
                <a:srgbClr val="A72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044" y="3585678"/>
              <a:ext cx="2339752" cy="2807702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499100" y="6505599"/>
              <a:ext cx="4593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RIKEN ADVANCED INSTITUTE FOR COMPUTATIONAL SCIENCE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81" y="6457675"/>
              <a:ext cx="230779" cy="392217"/>
            </a:xfrm>
            <a:prstGeom prst="rect">
              <a:avLst/>
            </a:prstGeom>
          </p:spPr>
        </p:pic>
      </p:grpSp>
      <p:sp>
        <p:nvSpPr>
          <p:cNvPr id="8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1978318" y="5453743"/>
            <a:ext cx="5113962" cy="6480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3210333" y="241484"/>
            <a:ext cx="595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Computer</a:t>
            </a:r>
            <a:r>
              <a:rPr kumimoji="1" lang="en-US" altLang="ja-JP" sz="2800" baseline="0" dirty="0" smtClean="0">
                <a:solidFill>
                  <a:schemeClr val="bg1"/>
                </a:solidFill>
              </a:rPr>
              <a:t> simulations create the future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4905" y="1"/>
            <a:ext cx="6863793" cy="670525"/>
          </a:xfrm>
        </p:spPr>
        <p:txBody>
          <a:bodyPr/>
          <a:lstStyle>
            <a:lvl1pPr algn="ctr">
              <a:defRPr sz="4400" b="0">
                <a:effectLst/>
                <a:latin typeface="HGP明朝E" pitchFamily="18" charset="-128"/>
                <a:ea typeface="HGP明朝E" pitchFamily="18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2133600" cy="365125"/>
          </a:xfrm>
        </p:spPr>
        <p:txBody>
          <a:bodyPr/>
          <a:lstStyle/>
          <a:p>
            <a:fld id="{E91E141E-2674-4A86-8177-BF3CAAD6AF0F}" type="datetime1">
              <a:rPr kumimoji="1" lang="ja-JP" altLang="en-US" smtClean="0"/>
              <a:t>2015/07/16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6248380" y="6448251"/>
            <a:ext cx="28956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505200" y="6376243"/>
            <a:ext cx="2133600" cy="365125"/>
          </a:xfrm>
        </p:spPr>
        <p:txBody>
          <a:bodyPr/>
          <a:lstStyle/>
          <a:p>
            <a:fld id="{EACEF406-1AB2-4E92-9B0C-38B7B94B0CB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52113" y="980728"/>
            <a:ext cx="9039133" cy="5400600"/>
          </a:xfrm>
        </p:spPr>
        <p:txBody>
          <a:bodyPr/>
          <a:lstStyle>
            <a:lvl1pPr>
              <a:defRPr>
                <a:latin typeface="HGP明朝E" pitchFamily="18" charset="-128"/>
                <a:ea typeface="HGP明朝E" pitchFamily="18" charset="-128"/>
              </a:defRPr>
            </a:lvl1pPr>
            <a:lvl2pPr>
              <a:defRPr>
                <a:latin typeface="HGP明朝E" pitchFamily="18" charset="-128"/>
                <a:ea typeface="HGP明朝E" pitchFamily="18" charset="-128"/>
              </a:defRPr>
            </a:lvl2pPr>
            <a:lvl3pPr>
              <a:defRPr>
                <a:latin typeface="HGP明朝E" pitchFamily="18" charset="-128"/>
                <a:ea typeface="HGP明朝E" pitchFamily="18" charset="-128"/>
              </a:defRPr>
            </a:lvl3pPr>
            <a:lvl4pPr>
              <a:defRPr>
                <a:latin typeface="HGP明朝E" pitchFamily="18" charset="-128"/>
                <a:ea typeface="HGP明朝E" pitchFamily="18" charset="-128"/>
              </a:defRPr>
            </a:lvl4pPr>
            <a:lvl5pPr>
              <a:defRPr>
                <a:latin typeface="HGP明朝E" pitchFamily="18" charset="-128"/>
                <a:ea typeface="HGP明朝E" pitchFamily="18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755576" y="609653"/>
            <a:ext cx="8388424" cy="6145616"/>
            <a:chOff x="755576" y="609653"/>
            <a:chExt cx="8388424" cy="614561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609653"/>
              <a:ext cx="8113733" cy="21791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5762169"/>
              <a:ext cx="827584" cy="993100"/>
            </a:xfrm>
            <a:prstGeom prst="rect">
              <a:avLst/>
            </a:prstGeom>
          </p:spPr>
        </p:pic>
      </p:grpSp>
      <p:sp>
        <p:nvSpPr>
          <p:cNvPr id="10" name="正方形/長方形 9"/>
          <p:cNvSpPr/>
          <p:nvPr userDrawn="1"/>
        </p:nvSpPr>
        <p:spPr>
          <a:xfrm>
            <a:off x="0" y="6768048"/>
            <a:ext cx="9144000" cy="68290"/>
          </a:xfrm>
          <a:prstGeom prst="rect">
            <a:avLst/>
          </a:prstGeom>
          <a:solidFill>
            <a:srgbClr val="A72126"/>
          </a:solidFill>
          <a:ln>
            <a:solidFill>
              <a:srgbClr val="A7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65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4905" y="1"/>
            <a:ext cx="6863793" cy="670525"/>
          </a:xfrm>
        </p:spPr>
        <p:txBody>
          <a:bodyPr/>
          <a:lstStyle>
            <a:lvl1pPr algn="ctr">
              <a:defRPr sz="4400" b="0">
                <a:effectLst/>
                <a:latin typeface="HGP明朝E" pitchFamily="18" charset="-128"/>
                <a:ea typeface="HGP明朝E" pitchFamily="18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2133600" cy="365125"/>
          </a:xfrm>
        </p:spPr>
        <p:txBody>
          <a:bodyPr/>
          <a:lstStyle/>
          <a:p>
            <a:fld id="{CC96A430-48CE-43CD-A830-583FD1827E6C}" type="datetime1">
              <a:rPr kumimoji="1" lang="ja-JP" altLang="en-US" smtClean="0"/>
              <a:t>2015/07/16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199" y="6448251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82002" y="645333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CEF406-1AB2-4E92-9B0C-38B7B94B0CB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52113" y="980728"/>
            <a:ext cx="9039133" cy="5256584"/>
          </a:xfrm>
        </p:spPr>
        <p:txBody>
          <a:bodyPr/>
          <a:lstStyle>
            <a:lvl1pPr>
              <a:defRPr>
                <a:latin typeface="HGP明朝E" pitchFamily="18" charset="-128"/>
                <a:ea typeface="HGP明朝E" pitchFamily="18" charset="-128"/>
              </a:defRPr>
            </a:lvl1pPr>
            <a:lvl2pPr>
              <a:defRPr>
                <a:latin typeface="HGP明朝E" pitchFamily="18" charset="-128"/>
                <a:ea typeface="HGP明朝E" pitchFamily="18" charset="-128"/>
              </a:defRPr>
            </a:lvl2pPr>
            <a:lvl3pPr>
              <a:defRPr>
                <a:latin typeface="HGP明朝E" pitchFamily="18" charset="-128"/>
                <a:ea typeface="HGP明朝E" pitchFamily="18" charset="-128"/>
              </a:defRPr>
            </a:lvl3pPr>
            <a:lvl4pPr>
              <a:defRPr>
                <a:latin typeface="HGP明朝E" pitchFamily="18" charset="-128"/>
                <a:ea typeface="HGP明朝E" pitchFamily="18" charset="-128"/>
              </a:defRPr>
            </a:lvl4pPr>
            <a:lvl5pPr>
              <a:defRPr>
                <a:latin typeface="HGP明朝E" pitchFamily="18" charset="-128"/>
                <a:ea typeface="HGP明朝E" pitchFamily="18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8113733" cy="236072"/>
          </a:xfrm>
          <a:prstGeom prst="rect">
            <a:avLst/>
          </a:prstGeom>
        </p:spPr>
      </p:pic>
      <p:grpSp>
        <p:nvGrpSpPr>
          <p:cNvPr id="22" name="グループ化 21"/>
          <p:cNvGrpSpPr/>
          <p:nvPr userDrawn="1"/>
        </p:nvGrpSpPr>
        <p:grpSpPr>
          <a:xfrm>
            <a:off x="0" y="4369"/>
            <a:ext cx="1115616" cy="764704"/>
            <a:chOff x="0" y="4369"/>
            <a:chExt cx="1115616" cy="764704"/>
          </a:xfrm>
        </p:grpSpPr>
        <p:sp>
          <p:nvSpPr>
            <p:cNvPr id="23" name="正方形/長方形 22"/>
            <p:cNvSpPr/>
            <p:nvPr/>
          </p:nvSpPr>
          <p:spPr>
            <a:xfrm>
              <a:off x="0" y="4369"/>
              <a:ext cx="1115616" cy="764704"/>
            </a:xfrm>
            <a:prstGeom prst="rect">
              <a:avLst/>
            </a:prstGeom>
            <a:solidFill>
              <a:srgbClr val="A72126"/>
            </a:solidFill>
            <a:ln>
              <a:solidFill>
                <a:srgbClr val="A72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2720"/>
              <a:ext cx="360040" cy="611901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38" y="82124"/>
              <a:ext cx="483870" cy="642325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 userDrawn="1"/>
        </p:nvSpPr>
        <p:spPr>
          <a:xfrm>
            <a:off x="2339752" y="6505599"/>
            <a:ext cx="459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A72126"/>
                </a:solidFill>
              </a:rPr>
              <a:t>RIKEN ADVANCED INSTITUTE FOR COMPUTATIONAL SCIENCE</a:t>
            </a:r>
            <a:endParaRPr kumimoji="1" lang="ja-JP" altLang="en-US" sz="1400" dirty="0">
              <a:solidFill>
                <a:srgbClr val="A72126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0" y="6453336"/>
            <a:ext cx="9144000" cy="68290"/>
          </a:xfrm>
          <a:prstGeom prst="rect">
            <a:avLst/>
          </a:prstGeom>
          <a:solidFill>
            <a:srgbClr val="A72126"/>
          </a:solidFill>
          <a:ln>
            <a:solidFill>
              <a:srgbClr val="A7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87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4905" y="1"/>
            <a:ext cx="6863793" cy="670525"/>
          </a:xfrm>
        </p:spPr>
        <p:txBody>
          <a:bodyPr/>
          <a:lstStyle>
            <a:lvl1pPr algn="ctr">
              <a:defRPr sz="4400" b="0">
                <a:effectLst/>
                <a:latin typeface="HGP明朝E" pitchFamily="18" charset="-128"/>
                <a:ea typeface="HGP明朝E" pitchFamily="18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ADC5-3F76-4761-A071-B0F304F20F4F}" type="datetime1">
              <a:rPr kumimoji="1" lang="ja-JP" altLang="en-US" smtClean="0"/>
              <a:t>2015/07/16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199" y="6304236"/>
            <a:ext cx="28956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93362" y="5728171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CEF406-1AB2-4E92-9B0C-38B7B94B0CB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52113" y="980728"/>
            <a:ext cx="9039133" cy="5256584"/>
          </a:xfrm>
        </p:spPr>
        <p:txBody>
          <a:bodyPr/>
          <a:lstStyle>
            <a:lvl1pPr>
              <a:defRPr>
                <a:latin typeface="HGP明朝E" pitchFamily="18" charset="-128"/>
                <a:ea typeface="HGP明朝E" pitchFamily="18" charset="-128"/>
              </a:defRPr>
            </a:lvl1pPr>
            <a:lvl2pPr>
              <a:defRPr>
                <a:latin typeface="HGP明朝E" pitchFamily="18" charset="-128"/>
                <a:ea typeface="HGP明朝E" pitchFamily="18" charset="-128"/>
              </a:defRPr>
            </a:lvl2pPr>
            <a:lvl3pPr>
              <a:defRPr>
                <a:latin typeface="HGP明朝E" pitchFamily="18" charset="-128"/>
                <a:ea typeface="HGP明朝E" pitchFamily="18" charset="-128"/>
              </a:defRPr>
            </a:lvl3pPr>
            <a:lvl4pPr>
              <a:defRPr>
                <a:latin typeface="HGP明朝E" pitchFamily="18" charset="-128"/>
                <a:ea typeface="HGP明朝E" pitchFamily="18" charset="-128"/>
              </a:defRPr>
            </a:lvl4pPr>
            <a:lvl5pPr>
              <a:defRPr>
                <a:latin typeface="HGP明朝E" pitchFamily="18" charset="-128"/>
                <a:ea typeface="HGP明朝E" pitchFamily="18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8113733" cy="236072"/>
          </a:xfrm>
          <a:prstGeom prst="rect">
            <a:avLst/>
          </a:prstGeom>
        </p:spPr>
      </p:pic>
      <p:grpSp>
        <p:nvGrpSpPr>
          <p:cNvPr id="22" name="グループ化 21"/>
          <p:cNvGrpSpPr/>
          <p:nvPr userDrawn="1"/>
        </p:nvGrpSpPr>
        <p:grpSpPr>
          <a:xfrm>
            <a:off x="0" y="6093296"/>
            <a:ext cx="9144000" cy="792088"/>
            <a:chOff x="0" y="6093296"/>
            <a:chExt cx="9144000" cy="792088"/>
          </a:xfrm>
        </p:grpSpPr>
        <p:sp>
          <p:nvSpPr>
            <p:cNvPr id="23" name="正方形/長方形 22"/>
            <p:cNvSpPr/>
            <p:nvPr/>
          </p:nvSpPr>
          <p:spPr>
            <a:xfrm>
              <a:off x="0" y="6525344"/>
              <a:ext cx="9144000" cy="68290"/>
            </a:xfrm>
            <a:prstGeom prst="rect">
              <a:avLst/>
            </a:prstGeom>
            <a:solidFill>
              <a:srgbClr val="A72126"/>
            </a:solidFill>
            <a:ln>
              <a:solidFill>
                <a:srgbClr val="A72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339752" y="6577607"/>
              <a:ext cx="4593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A72126"/>
                  </a:solidFill>
                </a:rPr>
                <a:t>RIKEN ADVANCED INSTITUTE FOR COMPUTATIONAL SCIENCE</a:t>
              </a:r>
              <a:endParaRPr kumimoji="1" lang="ja-JP" altLang="en-US" sz="1400" dirty="0">
                <a:solidFill>
                  <a:srgbClr val="A72126"/>
                </a:solidFill>
              </a:endParaRP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8028384" y="6093296"/>
              <a:ext cx="1115616" cy="764704"/>
              <a:chOff x="0" y="4369"/>
              <a:chExt cx="1115616" cy="764704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0" y="4369"/>
                <a:ext cx="1115616" cy="764704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A721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04" y="102720"/>
                <a:ext cx="360040" cy="611901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738" y="82124"/>
                <a:ext cx="483870" cy="6423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53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28186" y="139717"/>
            <a:ext cx="8997232" cy="5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4448" y="764704"/>
            <a:ext cx="91295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0" y="63042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GP明朝E" pitchFamily="18" charset="-128"/>
                <a:ea typeface="HGP明朝E" pitchFamily="18" charset="-128"/>
              </a:defRPr>
            </a:lvl1pPr>
          </a:lstStyle>
          <a:p>
            <a:fld id="{410DBD7E-51AF-42F5-93C5-50803AE7A835}" type="datetime1">
              <a:rPr lang="ja-JP" altLang="en-US" smtClean="0"/>
              <a:t>2015/07/16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248380" y="63042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GP明朝E" pitchFamily="18" charset="-128"/>
                <a:ea typeface="HGP明朝E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505200" y="63042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75000"/>
                  </a:schemeClr>
                </a:solidFill>
                <a:latin typeface="HGP明朝E" pitchFamily="18" charset="-128"/>
                <a:ea typeface="HGP明朝E" pitchFamily="18" charset="-128"/>
              </a:defRPr>
            </a:lvl1pPr>
          </a:lstStyle>
          <a:p>
            <a:fld id="{EACEF406-1AB2-4E92-9B0C-38B7B94B0CB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GP明朝E" pitchFamily="18" charset="-128"/>
          <a:ea typeface="HGP明朝E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HGP明朝E" pitchFamily="18" charset="-128"/>
          <a:ea typeface="HGP明朝E" pitchFamily="18" charset="-128"/>
          <a:cs typeface="+mn-cs"/>
        </a:defRPr>
      </a:lvl1pPr>
      <a:lvl2pPr marL="625475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HGP明朝E" pitchFamily="18" charset="-128"/>
          <a:ea typeface="HGP明朝E" pitchFamily="18" charset="-128"/>
          <a:cs typeface="+mn-cs"/>
        </a:defRPr>
      </a:lvl2pPr>
      <a:lvl3pPr marL="8905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600" kern="1200">
          <a:solidFill>
            <a:schemeClr val="tx1"/>
          </a:solidFill>
          <a:latin typeface="HGP明朝E" pitchFamily="18" charset="-128"/>
          <a:ea typeface="HGP明朝E" pitchFamily="18" charset="-128"/>
          <a:cs typeface="+mn-cs"/>
        </a:defRPr>
      </a:lvl3pPr>
      <a:lvl4pPr marL="1171575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HGP明朝E" pitchFamily="18" charset="-128"/>
          <a:ea typeface="HGP明朝E" pitchFamily="18" charset="-128"/>
          <a:cs typeface="+mn-cs"/>
        </a:defRPr>
      </a:lvl4pPr>
      <a:lvl5pPr marL="14351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200" kern="1200">
          <a:solidFill>
            <a:schemeClr val="tx1"/>
          </a:solidFill>
          <a:latin typeface="HGP明朝E" pitchFamily="18" charset="-128"/>
          <a:ea typeface="HGP明朝E" pitchFamily="1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9712" y="3284984"/>
            <a:ext cx="5184576" cy="2664296"/>
          </a:xfrm>
        </p:spPr>
        <p:txBody>
          <a:bodyPr>
            <a:noAutofit/>
          </a:bodyPr>
          <a:lstStyle/>
          <a:p>
            <a:r>
              <a:rPr lang="en-US" altLang="ja-JP" sz="1800" u="sng" dirty="0">
                <a:latin typeface="+mn-lt"/>
              </a:rPr>
              <a:t>H. </a:t>
            </a:r>
            <a:r>
              <a:rPr lang="en-US" altLang="ja-JP" sz="1800" u="sng" dirty="0" err="1" smtClean="0">
                <a:latin typeface="+mn-lt"/>
              </a:rPr>
              <a:t>Suno</a:t>
            </a:r>
            <a:r>
              <a:rPr lang="en-US" altLang="ja-JP" sz="1800" baseline="30000" dirty="0" err="1" smtClean="0">
                <a:latin typeface="+mn-lt"/>
              </a:rPr>
              <a:t>a</a:t>
            </a:r>
            <a:r>
              <a:rPr lang="en-US" altLang="ja-JP" sz="1800" dirty="0" smtClean="0">
                <a:latin typeface="+mn-lt"/>
              </a:rPr>
              <a:t>, Y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err="1" smtClean="0">
                <a:latin typeface="+mn-lt"/>
              </a:rPr>
              <a:t>Nakamura</a:t>
            </a:r>
            <a:r>
              <a:rPr lang="en-US" altLang="ja-JP" sz="1800" baseline="30000" dirty="0" err="1" smtClean="0">
                <a:latin typeface="+mn-lt"/>
              </a:rPr>
              <a:t>a,b</a:t>
            </a:r>
            <a:r>
              <a:rPr lang="en-US" altLang="ja-JP" sz="1800" dirty="0" smtClean="0">
                <a:latin typeface="+mn-lt"/>
              </a:rPr>
              <a:t>, K</a:t>
            </a:r>
            <a:r>
              <a:rPr lang="en-US" altLang="ja-JP" sz="1800" dirty="0">
                <a:latin typeface="+mn-lt"/>
              </a:rPr>
              <a:t>.-I. </a:t>
            </a:r>
            <a:r>
              <a:rPr lang="en-US" altLang="ja-JP" sz="1800" dirty="0" err="1" smtClean="0">
                <a:latin typeface="+mn-lt"/>
              </a:rPr>
              <a:t>Ishikawa</a:t>
            </a:r>
            <a:r>
              <a:rPr lang="en-US" altLang="ja-JP" sz="1800" baseline="30000" dirty="0" err="1">
                <a:latin typeface="+mn-lt"/>
              </a:rPr>
              <a:t>c</a:t>
            </a:r>
            <a:r>
              <a:rPr lang="en-US" altLang="ja-JP" sz="1800" dirty="0" smtClean="0">
                <a:latin typeface="+mn-lt"/>
              </a:rPr>
              <a:t>, </a:t>
            </a:r>
          </a:p>
          <a:p>
            <a:r>
              <a:rPr lang="en-US" altLang="ja-JP" sz="1800" dirty="0" smtClean="0">
                <a:latin typeface="+mn-lt"/>
              </a:rPr>
              <a:t>Y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err="1" smtClean="0">
                <a:latin typeface="+mn-lt"/>
              </a:rPr>
              <a:t>Kuramashi</a:t>
            </a:r>
            <a:r>
              <a:rPr lang="en-US" altLang="ja-JP" sz="1800" baseline="30000" dirty="0" err="1" smtClean="0">
                <a:latin typeface="+mn-lt"/>
              </a:rPr>
              <a:t>a,d,e</a:t>
            </a:r>
            <a:r>
              <a:rPr lang="en-US" altLang="ja-JP" sz="1800" dirty="0" smtClean="0">
                <a:latin typeface="+mn-lt"/>
              </a:rPr>
              <a:t>, </a:t>
            </a:r>
            <a:r>
              <a:rPr lang="en-US" altLang="ja-JP" sz="1800" dirty="0" err="1" smtClean="0">
                <a:latin typeface="+mn-lt"/>
              </a:rPr>
              <a:t>Y.Futamura</a:t>
            </a:r>
            <a:r>
              <a:rPr lang="en-US" altLang="ja-JP" sz="1800" baseline="30000" dirty="0" err="1" smtClean="0">
                <a:latin typeface="+mn-lt"/>
              </a:rPr>
              <a:t>f</a:t>
            </a:r>
            <a:r>
              <a:rPr lang="en-US" altLang="ja-JP" sz="1800" dirty="0" smtClean="0">
                <a:latin typeface="+mn-lt"/>
              </a:rPr>
              <a:t>, </a:t>
            </a:r>
            <a:r>
              <a:rPr lang="en-US" altLang="ja-JP" sz="1800" dirty="0">
                <a:latin typeface="+mn-lt"/>
              </a:rPr>
              <a:t>A. </a:t>
            </a:r>
            <a:r>
              <a:rPr lang="en-US" altLang="ja-JP" sz="1800" dirty="0" err="1" smtClean="0">
                <a:latin typeface="+mn-lt"/>
              </a:rPr>
              <a:t>Imakura</a:t>
            </a:r>
            <a:r>
              <a:rPr lang="en-US" altLang="ja-JP" sz="1800" baseline="30000" dirty="0" err="1" smtClean="0">
                <a:latin typeface="+mn-lt"/>
              </a:rPr>
              <a:t>f</a:t>
            </a:r>
            <a:r>
              <a:rPr lang="en-US" altLang="ja-JP" sz="1800" dirty="0" smtClean="0">
                <a:latin typeface="+mn-lt"/>
              </a:rPr>
              <a:t>, </a:t>
            </a:r>
            <a:r>
              <a:rPr lang="en-US" altLang="ja-JP" sz="1800" dirty="0">
                <a:latin typeface="+mn-lt"/>
              </a:rPr>
              <a:t>T. </a:t>
            </a:r>
            <a:r>
              <a:rPr lang="en-US" altLang="ja-JP" sz="1800" dirty="0" err="1" smtClean="0">
                <a:latin typeface="+mn-lt"/>
              </a:rPr>
              <a:t>Sakurai</a:t>
            </a:r>
            <a:r>
              <a:rPr lang="en-US" altLang="ja-JP" sz="1800" baseline="30000" dirty="0" err="1" smtClean="0">
                <a:latin typeface="+mn-lt"/>
              </a:rPr>
              <a:t>f</a:t>
            </a:r>
            <a:endParaRPr lang="en-US" altLang="ja-JP" sz="1800" baseline="30000" dirty="0" smtClean="0">
              <a:latin typeface="+mn-lt"/>
            </a:endParaRPr>
          </a:p>
          <a:p>
            <a:r>
              <a:rPr lang="en-US" altLang="ja-JP" sz="1800" baseline="30000" dirty="0" err="1" smtClean="0">
                <a:latin typeface="+mn-lt"/>
              </a:rPr>
              <a:t>a</a:t>
            </a:r>
            <a:r>
              <a:rPr lang="en-US" altLang="ja-JP" sz="1800" dirty="0" err="1" smtClean="0">
                <a:latin typeface="+mn-lt"/>
              </a:rPr>
              <a:t>RIKEN</a:t>
            </a:r>
            <a:r>
              <a:rPr lang="en-US" altLang="ja-JP" sz="1800" dirty="0" smtClean="0">
                <a:latin typeface="+mn-lt"/>
              </a:rPr>
              <a:t> Advanced Institute for Computational Science,</a:t>
            </a:r>
          </a:p>
          <a:p>
            <a:r>
              <a:rPr lang="en-US" altLang="ja-JP" sz="1800" baseline="30000" dirty="0" err="1" smtClean="0">
                <a:latin typeface="+mn-lt"/>
              </a:rPr>
              <a:t>b</a:t>
            </a:r>
            <a:r>
              <a:rPr lang="en-US" altLang="ja-JP" sz="1800" dirty="0" err="1" smtClean="0">
                <a:latin typeface="+mn-lt"/>
              </a:rPr>
              <a:t>RIKEN</a:t>
            </a:r>
            <a:r>
              <a:rPr lang="en-US" altLang="ja-JP" sz="1800" dirty="0" smtClean="0">
                <a:latin typeface="+mn-lt"/>
              </a:rPr>
              <a:t> </a:t>
            </a:r>
            <a:r>
              <a:rPr lang="en-US" altLang="ja-JP" sz="1800" dirty="0" err="1" smtClean="0">
                <a:latin typeface="+mn-lt"/>
              </a:rPr>
              <a:t>Nishina</a:t>
            </a:r>
            <a:r>
              <a:rPr lang="en-US" altLang="ja-JP" sz="1800" dirty="0" smtClean="0">
                <a:latin typeface="+mn-lt"/>
              </a:rPr>
              <a:t> Center,</a:t>
            </a:r>
          </a:p>
          <a:p>
            <a:r>
              <a:rPr lang="en-US" altLang="ja-JP" sz="1800" baseline="30000" dirty="0" err="1" smtClean="0">
                <a:latin typeface="+mn-lt"/>
              </a:rPr>
              <a:t>c</a:t>
            </a:r>
            <a:r>
              <a:rPr lang="en-US" altLang="ja-JP" sz="1800" dirty="0" err="1" smtClean="0">
                <a:latin typeface="+mn-lt"/>
              </a:rPr>
              <a:t>Department</a:t>
            </a:r>
            <a:r>
              <a:rPr lang="en-US" altLang="ja-JP" sz="1800" dirty="0" smtClean="0">
                <a:latin typeface="+mn-lt"/>
              </a:rPr>
              <a:t> of Physical Science Hiroshima Univ.,</a:t>
            </a:r>
          </a:p>
          <a:p>
            <a:r>
              <a:rPr lang="en-US" altLang="ja-JP" sz="1800" dirty="0" err="1" smtClean="0">
                <a:latin typeface="+mn-lt"/>
              </a:rPr>
              <a:t>dCenterfor</a:t>
            </a:r>
            <a:r>
              <a:rPr lang="en-US" altLang="ja-JP" sz="1800" dirty="0" smtClean="0">
                <a:latin typeface="+mn-lt"/>
              </a:rPr>
              <a:t> Computational Science, Tsukuba Univ.,</a:t>
            </a:r>
          </a:p>
          <a:p>
            <a:r>
              <a:rPr lang="en-US" altLang="ja-JP" sz="1800" baseline="30000" dirty="0" err="1" smtClean="0">
                <a:latin typeface="+mn-lt"/>
              </a:rPr>
              <a:t>e</a:t>
            </a:r>
            <a:r>
              <a:rPr lang="en-US" altLang="ja-JP" sz="1800" dirty="0" err="1" smtClean="0">
                <a:latin typeface="+mn-lt"/>
              </a:rPr>
              <a:t>Faculty</a:t>
            </a:r>
            <a:r>
              <a:rPr lang="en-US" altLang="ja-JP" sz="1800" dirty="0" smtClean="0">
                <a:latin typeface="+mn-lt"/>
              </a:rPr>
              <a:t> of Pure and Applied Science, Tsukuba Univ.,</a:t>
            </a:r>
          </a:p>
          <a:p>
            <a:r>
              <a:rPr lang="en-US" altLang="ja-JP" sz="1800" baseline="30000" dirty="0" err="1" smtClean="0">
                <a:latin typeface="+mn-lt"/>
              </a:rPr>
              <a:t>f</a:t>
            </a:r>
            <a:r>
              <a:rPr lang="en-US" altLang="ja-JP" sz="1800" dirty="0" err="1" smtClean="0">
                <a:latin typeface="+mn-lt"/>
              </a:rPr>
              <a:t>Department</a:t>
            </a:r>
            <a:r>
              <a:rPr lang="en-US" altLang="ja-JP" sz="1800" dirty="0" smtClean="0">
                <a:latin typeface="+mn-lt"/>
              </a:rPr>
              <a:t> of Computer Science, Tsukuba Univ.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07253"/>
          </a:xfrm>
        </p:spPr>
        <p:txBody>
          <a:bodyPr wrap="square"/>
          <a:lstStyle/>
          <a:p>
            <a:r>
              <a:rPr lang="en-US" altLang="ja-JP" sz="2800" dirty="0" err="1">
                <a:latin typeface="+mj-lt"/>
              </a:rPr>
              <a:t>Eigenspectrum</a:t>
            </a:r>
            <a:r>
              <a:rPr lang="en-US" altLang="ja-JP" sz="2800" dirty="0">
                <a:latin typeface="+mj-lt"/>
              </a:rPr>
              <a:t> calculation of the non-</a:t>
            </a:r>
            <a:r>
              <a:rPr lang="en-US" altLang="ja-JP" sz="2800" dirty="0" err="1">
                <a:latin typeface="+mj-lt"/>
              </a:rPr>
              <a:t>Hermitian</a:t>
            </a:r>
            <a:r>
              <a:rPr lang="en-US" altLang="ja-JP" sz="2800" dirty="0">
                <a:latin typeface="+mj-lt"/>
              </a:rPr>
              <a:t> O(a)-improved Wilson-Dirac operator using the Sakurai-</a:t>
            </a:r>
            <a:r>
              <a:rPr lang="en-US" altLang="ja-JP" sz="2800" dirty="0" err="1">
                <a:latin typeface="+mj-lt"/>
              </a:rPr>
              <a:t>Sugiura</a:t>
            </a:r>
            <a:r>
              <a:rPr lang="en-US" altLang="ja-JP" sz="2800" dirty="0">
                <a:latin typeface="+mj-lt"/>
              </a:rPr>
              <a:t> method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1979712" y="5826472"/>
            <a:ext cx="5113962" cy="648072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+mn-lt"/>
              </a:rPr>
              <a:t>LATTICE 2015, Kobe International Conference Center, Kobe, July 14-18, 2015. </a:t>
            </a:r>
            <a:endParaRPr kumimoji="1" lang="ja-JP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87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Results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4" name="図 3" descr="Spectrum_Quenched_8x8x8x1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 r="12557" b="38792"/>
          <a:stretch/>
        </p:blipFill>
        <p:spPr>
          <a:xfrm>
            <a:off x="1619672" y="1628800"/>
            <a:ext cx="5616624" cy="42805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7544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We use 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U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μ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sz="2400" dirty="0" smtClean="0"/>
              <a:t> generated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quenched approximation with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β=1.9.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5877272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N=32,L=96,M=16,Relative residual norms </a:t>
            </a:r>
            <a:r>
              <a:rPr lang="en-US" altLang="ja-JP" sz="2400" dirty="0" smtClean="0"/>
              <a:t>≈ </a:t>
            </a:r>
            <a:r>
              <a:rPr lang="en-US" altLang="ja-JP" sz="2400" dirty="0"/>
              <a:t>10</a:t>
            </a:r>
            <a:r>
              <a:rPr lang="en-US" altLang="ja-JP" sz="2400" baseline="30000" dirty="0" smtClean="0"/>
              <a:t>-</a:t>
            </a:r>
            <a:r>
              <a:rPr lang="en-US" altLang="ja-JP" sz="2400" baseline="30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387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Results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4" name="図 3" descr="Spectrum_Free_24x24x24x4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11374" b="30887"/>
          <a:stretch/>
        </p:blipFill>
        <p:spPr>
          <a:xfrm>
            <a:off x="1835696" y="1412776"/>
            <a:ext cx="4885484" cy="42697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908720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We also try a larger size of lattice.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5805264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N=32,L=64,M=16, Relative residual norms </a:t>
            </a:r>
            <a:r>
              <a:rPr lang="en-US" altLang="ja-JP" sz="2400" dirty="0" smtClean="0"/>
              <a:t>≈ </a:t>
            </a:r>
            <a:r>
              <a:rPr lang="en-US" altLang="ja-JP" sz="2400" dirty="0"/>
              <a:t>10</a:t>
            </a:r>
            <a:r>
              <a:rPr lang="en-US" altLang="ja-JP" sz="2400" baseline="30000" dirty="0" smtClean="0"/>
              <a:t>-4</a:t>
            </a:r>
            <a:endParaRPr lang="en-US" altLang="ja-JP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8784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Results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5805264"/>
            <a:ext cx="655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N=32,L=196,M=16,Relative residual norms </a:t>
            </a:r>
            <a:r>
              <a:rPr lang="en-US" altLang="ja-JP" sz="2400" dirty="0" smtClean="0"/>
              <a:t>≈ </a:t>
            </a:r>
            <a:r>
              <a:rPr lang="en-US" altLang="ja-JP" sz="2400" dirty="0"/>
              <a:t>10</a:t>
            </a:r>
            <a:r>
              <a:rPr lang="en-US" altLang="ja-JP" sz="2400" baseline="30000" dirty="0" smtClean="0"/>
              <a:t>-4</a:t>
            </a:r>
            <a:endParaRPr lang="en-US" altLang="ja-JP" sz="2400" baseline="30000" dirty="0"/>
          </a:p>
        </p:txBody>
      </p:sp>
      <p:pic>
        <p:nvPicPr>
          <p:cNvPr id="7" name="図 6" descr="Spectrum_Quenched_24x24x24x4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r="9342" b="30661"/>
          <a:stretch/>
        </p:blipFill>
        <p:spPr>
          <a:xfrm>
            <a:off x="1448436" y="860182"/>
            <a:ext cx="5787860" cy="49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</a:rPr>
              <a:t>Results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5805264"/>
            <a:ext cx="685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N=32,L=128,M=16,Relative residual norms </a:t>
            </a:r>
            <a:r>
              <a:rPr lang="en-US" altLang="ja-JP" sz="2400" dirty="0" smtClean="0"/>
              <a:t>≈ 5x10</a:t>
            </a:r>
            <a:r>
              <a:rPr lang="en-US" altLang="ja-JP" sz="2400" baseline="30000" dirty="0" smtClean="0"/>
              <a:t>-4</a:t>
            </a:r>
            <a:endParaRPr lang="en-US" altLang="ja-JP" sz="2400" baseline="30000" dirty="0"/>
          </a:p>
        </p:txBody>
      </p:sp>
      <p:pic>
        <p:nvPicPr>
          <p:cNvPr id="5" name="図 4" descr="Spectrum_Free_96x96x96x9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r="10511" b="30661"/>
          <a:stretch/>
        </p:blipFill>
        <p:spPr>
          <a:xfrm>
            <a:off x="1547664" y="980451"/>
            <a:ext cx="5574271" cy="48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9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</a:rPr>
              <a:t>Results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5805264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N=32,L=32,M=16,Relative residual norms </a:t>
            </a:r>
            <a:r>
              <a:rPr lang="en-US" altLang="ja-JP" sz="2400" dirty="0" smtClean="0"/>
              <a:t>≈ </a:t>
            </a:r>
            <a:r>
              <a:rPr lang="en-US" altLang="ja-JP" sz="2400" dirty="0"/>
              <a:t>10</a:t>
            </a:r>
            <a:r>
              <a:rPr lang="en-US" altLang="ja-JP" sz="2400" baseline="30000" dirty="0" smtClean="0"/>
              <a:t>-6</a:t>
            </a:r>
            <a:endParaRPr lang="en-US" altLang="ja-JP" sz="2400" baseline="30000" dirty="0"/>
          </a:p>
        </p:txBody>
      </p:sp>
      <p:pic>
        <p:nvPicPr>
          <p:cNvPr id="4" name="図 3" descr="Spectrum_Quenched_96x96x96x9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10219" b="30435"/>
          <a:stretch/>
        </p:blipFill>
        <p:spPr>
          <a:xfrm>
            <a:off x="1403648" y="908720"/>
            <a:ext cx="5669065" cy="49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</a:rPr>
              <a:t>Results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5157192"/>
            <a:ext cx="74888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Full QCD (near the physical point) </a:t>
            </a:r>
            <a:r>
              <a:rPr lang="en-US" altLang="ja-JP" sz="2400" i="1" dirty="0" err="1">
                <a:latin typeface="Times New Roman"/>
                <a:cs typeface="Times New Roman"/>
              </a:rPr>
              <a:t>U</a:t>
            </a:r>
            <a:r>
              <a:rPr lang="en-US" altLang="ja-JP" sz="2400" i="1" baseline="-25000" dirty="0" err="1">
                <a:latin typeface="Times New Roman"/>
                <a:cs typeface="Times New Roman"/>
              </a:rPr>
              <a:t>μ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) </a:t>
            </a:r>
            <a:r>
              <a:rPr kumimoji="1" lang="en-US" altLang="ja-JP" sz="2400" dirty="0" smtClean="0"/>
              <a:t>data courtesy of Dr. </a:t>
            </a:r>
            <a:r>
              <a:rPr kumimoji="1" lang="en-US" altLang="ja-JP" sz="2400" dirty="0" err="1" smtClean="0"/>
              <a:t>Ukita</a:t>
            </a:r>
            <a:r>
              <a:rPr kumimoji="1" lang="en-US" altLang="ja-JP" sz="2400" dirty="0" smtClean="0"/>
              <a:t> (Tsukuba Univ.) 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</a:t>
            </a:r>
            <a:r>
              <a:rPr lang="en-US" altLang="ja-JP" sz="2400" dirty="0" smtClean="0"/>
              <a:t>16</a:t>
            </a:r>
            <a:r>
              <a:rPr kumimoji="1" lang="en-US" altLang="ja-JP" sz="2400" dirty="0" smtClean="0"/>
              <a:t>,M=16, Relative residual norms </a:t>
            </a:r>
            <a:r>
              <a:rPr lang="en-US" altLang="ja-JP" sz="2400" dirty="0" smtClean="0"/>
              <a:t>≈ 5x10</a:t>
            </a:r>
            <a:r>
              <a:rPr lang="en-US" altLang="ja-JP" sz="2400" baseline="30000" dirty="0" smtClean="0"/>
              <a:t>-4</a:t>
            </a:r>
            <a:endParaRPr lang="en-US" altLang="ja-JP" sz="2400" baseline="30000" dirty="0"/>
          </a:p>
        </p:txBody>
      </p:sp>
      <p:pic>
        <p:nvPicPr>
          <p:cNvPr id="6" name="図 5" descr="Spectrum_FullQCD_96x96x96x9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r="8173" b="37210"/>
          <a:stretch/>
        </p:blipFill>
        <p:spPr>
          <a:xfrm>
            <a:off x="1331640" y="836712"/>
            <a:ext cx="57738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Summary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>
                <a:latin typeface="+mn-lt"/>
              </a:rPr>
              <a:t>We have tried to calculate low energy </a:t>
            </a:r>
            <a:r>
              <a:rPr kumimoji="1" lang="en-US" altLang="ja-JP" dirty="0" err="1" smtClean="0">
                <a:latin typeface="+mn-lt"/>
              </a:rPr>
              <a:t>eigenspectrum</a:t>
            </a:r>
            <a:r>
              <a:rPr kumimoji="1" lang="en-US" altLang="ja-JP" dirty="0" smtClean="0">
                <a:latin typeface="+mn-lt"/>
              </a:rPr>
              <a:t> of the O(a)-improved Wilson-Dirac operator.</a:t>
            </a:r>
          </a:p>
          <a:p>
            <a:r>
              <a:rPr lang="en-US" altLang="ja-JP" dirty="0" smtClean="0">
                <a:latin typeface="+mn-lt"/>
              </a:rPr>
              <a:t>We have implemented the Sakurai-</a:t>
            </a:r>
            <a:r>
              <a:rPr lang="en-US" altLang="ja-JP" dirty="0" err="1" smtClean="0">
                <a:latin typeface="+mn-lt"/>
              </a:rPr>
              <a:t>Sugiura</a:t>
            </a:r>
            <a:r>
              <a:rPr lang="en-US" altLang="ja-JP" dirty="0" smtClean="0">
                <a:latin typeface="+mn-lt"/>
              </a:rPr>
              <a:t> method.</a:t>
            </a:r>
            <a:endParaRPr kumimoji="1" lang="en-US" altLang="ja-JP" dirty="0" smtClean="0">
              <a:latin typeface="+mn-lt"/>
            </a:endParaRPr>
          </a:p>
          <a:p>
            <a:r>
              <a:rPr lang="en-US" altLang="ja-JP" dirty="0" smtClean="0">
                <a:latin typeface="+mn-lt"/>
              </a:rPr>
              <a:t>We have dealt with the lattice size up to 96</a:t>
            </a:r>
            <a:r>
              <a:rPr lang="en-US" altLang="ja-JP" baseline="30000" dirty="0" smtClean="0">
                <a:latin typeface="+mn-lt"/>
              </a:rPr>
              <a:t>4</a:t>
            </a:r>
            <a:r>
              <a:rPr lang="en-US" altLang="ja-JP" dirty="0" smtClean="0">
                <a:latin typeface="+mn-lt"/>
              </a:rPr>
              <a:t>.</a:t>
            </a:r>
          </a:p>
          <a:p>
            <a:r>
              <a:rPr kumimoji="1" lang="en-US" altLang="ja-JP" dirty="0" smtClean="0">
                <a:latin typeface="+mn-lt"/>
              </a:rPr>
              <a:t>We have considered gauge field configurations for free case,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quenched approximation, and full QCD.</a:t>
            </a:r>
          </a:p>
          <a:p>
            <a:r>
              <a:rPr kumimoji="1" lang="en-US" altLang="ja-JP" dirty="0" smtClean="0">
                <a:latin typeface="+mn-lt"/>
              </a:rPr>
              <a:t>Relative residual norms vary from 10</a:t>
            </a:r>
            <a:r>
              <a:rPr kumimoji="1" lang="en-US" altLang="ja-JP" baseline="30000" dirty="0" smtClean="0">
                <a:latin typeface="+mn-lt"/>
              </a:rPr>
              <a:t>-7</a:t>
            </a:r>
            <a:r>
              <a:rPr kumimoji="1" lang="en-US" altLang="ja-JP" dirty="0" smtClean="0">
                <a:latin typeface="+mn-lt"/>
              </a:rPr>
              <a:t> to 5x10</a:t>
            </a:r>
            <a:r>
              <a:rPr kumimoji="1" lang="en-US" altLang="ja-JP" baseline="30000" dirty="0" smtClean="0">
                <a:latin typeface="+mn-lt"/>
              </a:rPr>
              <a:t>-4</a:t>
            </a:r>
            <a:r>
              <a:rPr kumimoji="1" lang="en-US" altLang="ja-JP" dirty="0" smtClean="0">
                <a:latin typeface="+mn-lt"/>
              </a:rPr>
              <a:t>.</a:t>
            </a:r>
          </a:p>
          <a:p>
            <a:r>
              <a:rPr kumimoji="1" lang="en-US" altLang="ja-JP" dirty="0" smtClean="0">
                <a:latin typeface="+mn-lt"/>
              </a:rPr>
              <a:t>Accuracy limited due to slow convergence of the </a:t>
            </a:r>
            <a:r>
              <a:rPr kumimoji="1" lang="en-US" altLang="ja-JP" dirty="0" err="1" smtClean="0">
                <a:latin typeface="+mn-lt"/>
              </a:rPr>
              <a:t>BiCGStab</a:t>
            </a:r>
            <a:r>
              <a:rPr kumimoji="1" lang="en-US" altLang="ja-JP" dirty="0" smtClean="0">
                <a:latin typeface="+mn-lt"/>
              </a:rPr>
              <a:t> used to solve the shifted linear equations, but we can think that the eigenvalues can be estimated with 3 or more digits of accuracy.</a:t>
            </a:r>
          </a:p>
          <a:p>
            <a:r>
              <a:rPr lang="en-US" altLang="ja-JP" dirty="0" smtClean="0">
                <a:latin typeface="+mn-lt"/>
              </a:rPr>
              <a:t>We need a more efficient iterative solver to the shifted linear equations </a:t>
            </a:r>
            <a:r>
              <a:rPr lang="en-US" altLang="ja-JP" dirty="0" smtClean="0">
                <a:latin typeface="+mn-lt"/>
              </a:rPr>
              <a:t>in order to </a:t>
            </a:r>
            <a:r>
              <a:rPr lang="en-US" altLang="ja-JP" dirty="0" smtClean="0">
                <a:latin typeface="+mn-lt"/>
              </a:rPr>
              <a:t>improve the accuracy.</a:t>
            </a:r>
            <a:endParaRPr kumimoji="1" lang="en-US" altLang="ja-JP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69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Motivation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80728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The determinant of the Wilson-Dirac operator</a:t>
            </a:r>
            <a:endParaRPr kumimoji="1" lang="ja-JP" altLang="en-US" sz="24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2" y="1559200"/>
            <a:ext cx="922784" cy="2856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887215"/>
            <a:ext cx="494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plays an important role in lattice QCD.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2319263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This can be written as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7149" y="3212976"/>
            <a:ext cx="473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where 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λ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400" dirty="0" err="1" smtClean="0"/>
              <a:t>’</a:t>
            </a:r>
            <a:r>
              <a:rPr kumimoji="1" lang="en-US" altLang="ja-JP" sz="2400" dirty="0" err="1" smtClean="0"/>
              <a:t>s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satisfy the </a:t>
            </a:r>
            <a:r>
              <a:rPr lang="en-US" altLang="ja-JP" sz="2400" dirty="0" err="1" smtClean="0"/>
              <a:t>eigenequation</a:t>
            </a:r>
            <a:r>
              <a:rPr lang="en-US" altLang="ja-JP" sz="2400" dirty="0" smtClean="0"/>
              <a:t>: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83365"/>
            <a:ext cx="3096344" cy="3296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1520" y="407707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Low-lying eigenvalues (small </a:t>
            </a:r>
            <a:r>
              <a:rPr lang="en-US" altLang="ja-JP" sz="2400" dirty="0" smtClean="0">
                <a:latin typeface="Times New Roman"/>
                <a:cs typeface="Times New Roman"/>
              </a:rPr>
              <a:t>Re</a:t>
            </a:r>
            <a:r>
              <a:rPr lang="en-US" altLang="ja-JP" sz="2400" smtClean="0">
                <a:latin typeface="Times New Roman"/>
                <a:cs typeface="Times New Roman"/>
              </a:rPr>
              <a:t>(λ</a:t>
            </a:r>
            <a:r>
              <a:rPr lang="en-US" altLang="ja-JP" sz="2400" i="1" baseline="-25000" smtClean="0">
                <a:latin typeface="Times New Roman"/>
                <a:cs typeface="Times New Roman"/>
              </a:rPr>
              <a:t>i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/>
              <a:t>) are particularly important, since they determine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sz="2400" dirty="0" smtClean="0"/>
              <a:t>the sign of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det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D</a:t>
            </a:r>
            <a:endParaRPr lang="en-US" altLang="ja-JP" sz="2400" i="1" dirty="0" smtClean="0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altLang="ja-JP" sz="2400" dirty="0" smtClean="0"/>
              <a:t>the condition number of the matrix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D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Our goal</a:t>
            </a:r>
            <a:r>
              <a:rPr lang="en-US" altLang="ja-JP" sz="2400" dirty="0" smtClean="0"/>
              <a:t>: develop a way to calculate eigenvalues of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400" dirty="0" smtClean="0"/>
              <a:t> in a given domain of the complex plane.</a:t>
            </a: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95574"/>
            <a:ext cx="4300992" cy="3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>
                <a:latin typeface="+mj-lt"/>
              </a:rPr>
              <a:t>O(a)-improved Wilson-Dirac operator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2924944"/>
            <a:ext cx="69552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err="1" smtClean="0">
                <a:latin typeface="Times New Roman"/>
                <a:cs typeface="Times New Roman"/>
              </a:rPr>
              <a:t>n,m</a:t>
            </a:r>
            <a:r>
              <a:rPr lang="en-US" altLang="ja-JP" sz="2400" dirty="0" smtClean="0">
                <a:latin typeface="Times New Roman"/>
                <a:cs typeface="Times New Roman"/>
              </a:rPr>
              <a:t>=1,2,…,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L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x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L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y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L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z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L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altLang="ja-JP" sz="2400" dirty="0" smtClean="0"/>
              <a:t> (lattice volume)</a:t>
            </a:r>
          </a:p>
          <a:p>
            <a:r>
              <a:rPr lang="en-US" altLang="ja-JP" sz="2400" i="1" dirty="0" smtClean="0">
                <a:latin typeface="Times New Roman"/>
                <a:cs typeface="Times New Roman"/>
              </a:rPr>
              <a:t>α,β</a:t>
            </a:r>
            <a:r>
              <a:rPr lang="en-US" altLang="ja-JP" sz="2400" dirty="0" smtClean="0">
                <a:latin typeface="Times New Roman"/>
                <a:cs typeface="Times New Roman"/>
              </a:rPr>
              <a:t>=1,2,3,4</a:t>
            </a:r>
            <a:r>
              <a:rPr lang="en-US" altLang="ja-JP" sz="2400" dirty="0" smtClean="0">
                <a:cs typeface="Times New Roman"/>
              </a:rPr>
              <a:t> (spin indices)</a:t>
            </a:r>
          </a:p>
          <a:p>
            <a:r>
              <a:rPr lang="en-US" altLang="ja-JP" sz="2400" i="1" dirty="0" err="1">
                <a:latin typeface="Times New Roman"/>
                <a:cs typeface="Times New Roman"/>
              </a:rPr>
              <a:t>a,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b</a:t>
            </a:r>
            <a:r>
              <a:rPr lang="en-US" altLang="ja-JP" sz="2400" dirty="0" smtClean="0">
                <a:latin typeface="Times New Roman"/>
                <a:cs typeface="Times New Roman"/>
              </a:rPr>
              <a:t>=1,2,3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(color indices)</a:t>
            </a:r>
            <a:endParaRPr lang="en-US" altLang="ja-JP" sz="2400" dirty="0" smtClean="0">
              <a:cs typeface="Times New Roman"/>
            </a:endParaRPr>
          </a:p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U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μ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))</a:t>
            </a:r>
            <a:r>
              <a:rPr kumimoji="1" lang="en-US" altLang="ja-JP" sz="2400" i="1" baseline="30000" dirty="0" err="1" smtClean="0">
                <a:latin typeface="Times New Roman"/>
                <a:cs typeface="Times New Roman"/>
              </a:rPr>
              <a:t>a,b</a:t>
            </a:r>
            <a:r>
              <a:rPr kumimoji="1" lang="en-US" altLang="ja-JP" sz="2400" dirty="0" smtClean="0"/>
              <a:t>: gauge field at site 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/>
              <a:t> w/ 4D indices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μ</a:t>
            </a:r>
            <a:r>
              <a:rPr lang="en-US" altLang="ja-JP" sz="2400" dirty="0" smtClean="0">
                <a:latin typeface="Times New Roman"/>
                <a:cs typeface="Times New Roman"/>
              </a:rPr>
              <a:t>=1,2,3,4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Gamma matrices:</a:t>
            </a:r>
            <a:endParaRPr kumimoji="1" lang="ja-JP" altLang="en-US" sz="24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082"/>
            <a:ext cx="9144000" cy="9191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5919663"/>
            <a:ext cx="858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Sparse matrix: only 51 elements out of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12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L</a:t>
            </a:r>
            <a:r>
              <a:rPr kumimoji="1" lang="en-US" altLang="ja-JP" sz="2400" i="1" baseline="-25000" dirty="0" smtClean="0">
                <a:latin typeface="Times New Roman"/>
                <a:cs typeface="Times New Roman"/>
              </a:rPr>
              <a:t>x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L</a:t>
            </a:r>
            <a:r>
              <a:rPr kumimoji="1" lang="en-US" altLang="ja-JP" sz="2400" i="1" baseline="-25000" dirty="0" smtClean="0">
                <a:latin typeface="Times New Roman"/>
                <a:cs typeface="Times New Roman"/>
              </a:rPr>
              <a:t>y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L</a:t>
            </a:r>
            <a:r>
              <a:rPr kumimoji="1" lang="en-US" altLang="ja-JP" sz="2400" i="1" baseline="-25000" dirty="0" smtClean="0">
                <a:latin typeface="Times New Roman"/>
                <a:cs typeface="Times New Roman"/>
              </a:rPr>
              <a:t>z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L</a:t>
            </a:r>
            <a:r>
              <a:rPr kumimoji="1" lang="en-US" altLang="ja-JP" sz="2400" i="1" baseline="-25000" dirty="0" smtClean="0">
                <a:latin typeface="Times New Roman"/>
                <a:cs typeface="Times New Roman"/>
              </a:rPr>
              <a:t>t</a:t>
            </a:r>
            <a:r>
              <a:rPr kumimoji="1" lang="en-US" altLang="ja-JP" sz="2400" dirty="0" smtClean="0"/>
              <a:t> are nonzero.</a:t>
            </a:r>
            <a:endParaRPr kumimoji="1" lang="ja-JP" altLang="en-US" sz="24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3" y="764704"/>
            <a:ext cx="873437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7616" r="11587" b="34811"/>
          <a:stretch/>
        </p:blipFill>
        <p:spPr>
          <a:xfrm>
            <a:off x="1979712" y="2348880"/>
            <a:ext cx="4805723" cy="41044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err="1" smtClean="0">
                <a:latin typeface="+mn-lt"/>
              </a:rPr>
              <a:t>Eigenspectrum</a:t>
            </a:r>
            <a:r>
              <a:rPr lang="en-US" altLang="ja-JP" sz="4000" dirty="0" smtClean="0">
                <a:latin typeface="+mn-lt"/>
              </a:rPr>
              <a:t> for the free case</a:t>
            </a:r>
            <a:endParaRPr kumimoji="1" lang="ja-JP" altLang="en-US" sz="4000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087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For the free case 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U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μ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)=1</a:t>
            </a:r>
            <a:r>
              <a:rPr kumimoji="1" lang="en-US" altLang="ja-JP" sz="2400" dirty="0" smtClean="0"/>
              <a:t>, the </a:t>
            </a:r>
            <a:r>
              <a:rPr kumimoji="1" lang="en-US" altLang="ja-JP" sz="2400" dirty="0" err="1" smtClean="0"/>
              <a:t>eigenspectrum</a:t>
            </a:r>
            <a:r>
              <a:rPr kumimoji="1" lang="en-US" altLang="ja-JP" sz="2400" dirty="0" smtClean="0"/>
              <a:t> can be analytically calculated.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2339752" y="3573016"/>
            <a:ext cx="1152128" cy="1080120"/>
          </a:xfrm>
          <a:prstGeom prst="ellipse">
            <a:avLst/>
          </a:prstGeom>
          <a:noFill/>
          <a:ln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F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392488" cy="10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Sakurai-</a:t>
            </a:r>
            <a:r>
              <a:rPr kumimoji="1" lang="en-US" altLang="ja-JP" dirty="0" err="1" smtClean="0">
                <a:latin typeface="+mj-lt"/>
              </a:rPr>
              <a:t>Sugiura</a:t>
            </a:r>
            <a:r>
              <a:rPr kumimoji="1" lang="en-US" altLang="ja-JP" dirty="0" smtClean="0">
                <a:latin typeface="+mj-lt"/>
              </a:rPr>
              <a:t> (SS) method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The SS method allows us to calculate eigenvalues and eigenvectors of sparse matrices in a given domain of the complex plane.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Produce a subspace with contour integrals</a:t>
            </a:r>
          </a:p>
        </p:txBody>
      </p:sp>
      <p:pic>
        <p:nvPicPr>
          <p:cNvPr id="5" name="図 4" descr="SSmeth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8338"/>
            <a:ext cx="4993813" cy="354303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2" y="2420888"/>
            <a:ext cx="7098120" cy="756282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17232"/>
            <a:ext cx="3446783" cy="432048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3168352" cy="426287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148286" y="2518434"/>
            <a:ext cx="44805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2195572"/>
            <a:ext cx="251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Max. momentum degree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87374" y="3254004"/>
            <a:ext cx="3200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86923" y="3501008"/>
            <a:ext cx="16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# of source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vec</a:t>
            </a:r>
            <a:r>
              <a:rPr kumimoji="1" lang="en-US" altLang="ja-JP" dirty="0" smtClean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2448272" cy="463187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3995936" y="4941168"/>
            <a:ext cx="3200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55976" y="4941168"/>
            <a:ext cx="205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# of quadrature pts.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</a:rPr>
              <a:t>Sakurai-</a:t>
            </a:r>
            <a:r>
              <a:rPr lang="en-US" altLang="ja-JP" dirty="0" err="1">
                <a:solidFill>
                  <a:prstClr val="black"/>
                </a:solidFill>
                <a:latin typeface="Calibri"/>
              </a:rPr>
              <a:t>Sugiura</a:t>
            </a:r>
            <a:r>
              <a:rPr lang="en-US" altLang="ja-JP" dirty="0">
                <a:solidFill>
                  <a:prstClr val="black"/>
                </a:solidFill>
                <a:latin typeface="Calibri"/>
              </a:rPr>
              <a:t> (SS) method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908720"/>
            <a:ext cx="4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412776"/>
            <a:ext cx="4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304256" cy="37674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7544" y="1916832"/>
            <a:ext cx="559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. </a:t>
            </a:r>
            <a:r>
              <a:rPr lang="en-US" altLang="ja-JP" sz="2800" dirty="0" smtClean="0"/>
              <a:t>From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800" dirty="0" smtClean="0"/>
              <a:t>, we obtain the rank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lang="en-US" altLang="ja-JP" sz="2800" dirty="0" smtClean="0"/>
              <a:t> 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dirty="0" smtClean="0">
                <a:cs typeface="Times New Roman"/>
              </a:rPr>
              <a:t>.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2401724"/>
            <a:ext cx="4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4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54265"/>
            <a:ext cx="2160240" cy="3986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7544" y="2905780"/>
            <a:ext cx="493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5</a:t>
            </a:r>
            <a:r>
              <a:rPr kumimoji="1" lang="en-US" altLang="ja-JP" sz="2800" dirty="0" smtClean="0"/>
              <a:t>. Solve a smaller </a:t>
            </a:r>
            <a:r>
              <a:rPr kumimoji="1" lang="en-US" altLang="ja-JP" sz="2800" dirty="0" err="1" smtClean="0"/>
              <a:t>eigenproblem</a:t>
            </a:r>
            <a:r>
              <a:rPr kumimoji="1" lang="en-US" altLang="ja-JP" sz="2800" dirty="0" smtClean="0"/>
              <a:t>:</a:t>
            </a:r>
            <a:endParaRPr kumimoji="1" lang="ja-JP" altLang="en-US" sz="2800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71328"/>
            <a:ext cx="2088232" cy="38566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67544" y="3409836"/>
            <a:ext cx="5744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6</a:t>
            </a:r>
            <a:r>
              <a:rPr kumimoji="1" lang="en-US" altLang="ja-JP" sz="2800" dirty="0" smtClean="0"/>
              <a:t>. Obtain </a:t>
            </a:r>
            <a:r>
              <a:rPr kumimoji="1" lang="en-US" altLang="ja-JP" sz="2800" dirty="0" err="1" smtClean="0"/>
              <a:t>approximatively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eigenpairs</a:t>
            </a:r>
            <a:r>
              <a:rPr kumimoji="1" lang="en-US" altLang="ja-JP" sz="2800" dirty="0" smtClean="0"/>
              <a:t>:</a:t>
            </a:r>
            <a:endParaRPr kumimoji="1" lang="ja-JP" altLang="en-US" sz="2800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376264" cy="3606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1520" y="5013176"/>
            <a:ext cx="745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400" dirty="0" smtClean="0"/>
              <a:t>T. Sakurai and H. </a:t>
            </a:r>
            <a:r>
              <a:rPr lang="en-US" altLang="ja-JP" sz="2400" dirty="0" err="1" smtClean="0"/>
              <a:t>Sugiura</a:t>
            </a:r>
            <a:r>
              <a:rPr lang="en-US" altLang="ja-JP" sz="2400" dirty="0" smtClean="0"/>
              <a:t>, J. </a:t>
            </a:r>
            <a:r>
              <a:rPr lang="en-US" altLang="ja-JP" sz="2400" dirty="0" err="1" smtClean="0"/>
              <a:t>Comput</a:t>
            </a:r>
            <a:r>
              <a:rPr lang="en-US" altLang="ja-JP" sz="2400" dirty="0" smtClean="0"/>
              <a:t>. Appl. Math. 159 (2003) 119.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400" dirty="0" smtClean="0"/>
              <a:t>Software named “z-Pares” available at the web </a:t>
            </a:r>
            <a:r>
              <a:rPr lang="en-US" altLang="ja-JP" sz="2400" dirty="0"/>
              <a:t>site </a:t>
            </a:r>
            <a:br>
              <a:rPr lang="en-US" altLang="ja-JP" sz="2400" dirty="0"/>
            </a:br>
            <a:r>
              <a:rPr lang="en-US" altLang="ja-JP" sz="2400" dirty="0" smtClean="0"/>
              <a:t>http</a:t>
            </a:r>
            <a:r>
              <a:rPr lang="en-US" altLang="ja-JP" sz="2400" dirty="0"/>
              <a:t>://</a:t>
            </a:r>
            <a:r>
              <a:rPr lang="en-US" altLang="ja-JP" sz="2400" dirty="0" err="1"/>
              <a:t>zpares.cs.tsukuba.ac.jp</a:t>
            </a:r>
            <a:r>
              <a:rPr lang="en-US" altLang="ja-JP" sz="2400" dirty="0" smtClean="0"/>
              <a:t>/.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3933056"/>
            <a:ext cx="698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Accuracy evaluated by relative residual norms:</a:t>
            </a:r>
            <a:endParaRPr kumimoji="1" lang="ja-JP" altLang="en-US" sz="28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13053"/>
            <a:ext cx="4392488" cy="384233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66" y="4365104"/>
            <a:ext cx="3838234" cy="7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Calculating 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err="1" smtClean="0">
                <a:latin typeface="Times New Roman"/>
                <a:cs typeface="Times New Roman"/>
              </a:rPr>
              <a:t>zI</a:t>
            </a:r>
            <a:r>
              <a:rPr lang="en-US" altLang="ja-JP" dirty="0" smtClean="0">
                <a:latin typeface="Times New Roman"/>
                <a:cs typeface="Times New Roman"/>
              </a:rPr>
              <a:t>-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-1</a:t>
            </a:r>
            <a:endParaRPr kumimoji="1" lang="ja-JP" altLang="en-US" baseline="30000" dirty="0">
              <a:latin typeface="Times New Roman"/>
              <a:cs typeface="Times New Roman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9968" y="836712"/>
            <a:ext cx="853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Matrix inversion is carried out at each quadrature points 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z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kumimoji="1" lang="en-US" altLang="ja-JP" sz="2400" dirty="0" smtClean="0"/>
              <a:t> by solving the shifted linear equations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916832"/>
            <a:ext cx="391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using the </a:t>
            </a:r>
            <a:r>
              <a:rPr kumimoji="1" lang="en-US" altLang="ja-JP" sz="2400" dirty="0" err="1" smtClean="0"/>
              <a:t>BiCGStab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algorithm.</a:t>
            </a:r>
            <a:endParaRPr kumimoji="1" lang="ja-JP" altLang="en-US" sz="24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420888"/>
            <a:ext cx="7488832" cy="3989208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72" y="1619655"/>
            <a:ext cx="4446760" cy="4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_057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7812360" cy="58592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K computer at RIKEN AICS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58112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</a:rPr>
              <a:t>82944 </a:t>
            </a:r>
            <a:r>
              <a:rPr lang="en-US" altLang="ja-JP" sz="2000" dirty="0" smtClean="0">
                <a:solidFill>
                  <a:schemeClr val="bg1"/>
                </a:solidFill>
              </a:rPr>
              <a:t>compute nodes</a:t>
            </a:r>
            <a:r>
              <a:rPr lang="en-US" altLang="ja-JP" sz="2000" dirty="0" smtClean="0">
                <a:solidFill>
                  <a:schemeClr val="bg1"/>
                </a:solidFill>
              </a:rPr>
              <a:t>+5184 I/O nodes connected by “Tofu” 6D network, 11.28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Pflops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Each node has a 2.0GHz SPARC64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VIIIfx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with 8 cores, SIMD enabled 256 register, 6MB-L2 cache, 16GB memory, 32KB/2WAY(instr.)&amp;32KB/2WAY(data) L1 cache/core.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</a:rPr>
              <a:t>We use up to 16384 nodes, or 131072 cores.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Results for the free case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F406-1AB2-4E92-9B0C-38B7B94B0CB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46531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err="1" smtClean="0"/>
              <a:t>BiCGStab</a:t>
            </a:r>
            <a:r>
              <a:rPr kumimoji="1" lang="en-US" altLang="ja-JP" sz="2400" dirty="0" smtClean="0"/>
              <a:t> converges </a:t>
            </a:r>
            <a:r>
              <a:rPr lang="en-US" altLang="ja-JP" sz="2400" dirty="0" smtClean="0"/>
              <a:t>very slowly</a:t>
            </a:r>
            <a:r>
              <a:rPr kumimoji="1" lang="en-US" altLang="ja-JP" sz="2400" dirty="0" smtClean="0"/>
              <a:t> at some </a:t>
            </a:r>
            <a:r>
              <a:rPr kumimoji="1" lang="en-US" altLang="ja-JP" sz="2400" i="1" dirty="0" err="1" smtClean="0">
                <a:latin typeface="Times New Roman"/>
                <a:cs typeface="Times New Roman"/>
              </a:rPr>
              <a:t>z</a:t>
            </a:r>
            <a:r>
              <a:rPr kumimoji="1" lang="en-US" altLang="ja-JP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kumimoji="1" lang="en-US" altLang="ja-JP" sz="2400" dirty="0" smtClean="0"/>
              <a:t> points, but we use the </a:t>
            </a:r>
            <a:r>
              <a:rPr lang="en-US" altLang="ja-JP" sz="2400" dirty="0" smtClean="0"/>
              <a:t>solution</a:t>
            </a:r>
            <a:r>
              <a:rPr kumimoji="1" lang="en-US" altLang="ja-JP" sz="2400" dirty="0" smtClean="0"/>
              <a:t>s obtained after 1000 </a:t>
            </a:r>
            <a:r>
              <a:rPr kumimoji="1" lang="en-US" altLang="ja-JP" sz="2400" dirty="0" err="1" smtClean="0"/>
              <a:t>BiCGStab</a:t>
            </a:r>
            <a:r>
              <a:rPr kumimoji="1" lang="en-US" altLang="ja-JP" sz="2400" dirty="0" smtClean="0"/>
              <a:t> iterations. 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kumimoji="1" lang="en-US" altLang="ja-JP" sz="2400" dirty="0" smtClean="0"/>
              <a:t> converged,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kumimoji="1" lang="en-US" altLang="ja-JP" sz="2400" dirty="0" smtClean="0"/>
              <a:t> </a:t>
            </a:r>
            <a:r>
              <a:rPr lang="en-US" altLang="ja-JP" sz="2400" dirty="0"/>
              <a:t>not </a:t>
            </a:r>
            <a:r>
              <a:rPr lang="en-US" altLang="ja-JP" sz="2400" dirty="0" smtClean="0"/>
              <a:t>converged </a:t>
            </a:r>
            <a:r>
              <a:rPr lang="en-US" altLang="ja-JP" sz="2400" dirty="0"/>
              <a:t>to 10</a:t>
            </a:r>
            <a:r>
              <a:rPr lang="en-US" altLang="ja-JP" sz="2400" baseline="30000" dirty="0"/>
              <a:t>-14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Convergence slow when # of eigenvalues is large close to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z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400" dirty="0" smtClean="0">
                <a:cs typeface="Times New Roman"/>
              </a:rPr>
              <a:t>.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N=32,L=64,M=16, </a:t>
            </a:r>
            <a:r>
              <a:rPr lang="en-US" altLang="ja-JP" sz="2400" dirty="0" smtClean="0"/>
              <a:t>Relative residual norms ≈ 10</a:t>
            </a:r>
            <a:r>
              <a:rPr lang="en-US" altLang="ja-JP" sz="2400" baseline="30000" dirty="0" smtClean="0"/>
              <a:t>-7</a:t>
            </a:r>
            <a:endParaRPr kumimoji="1" lang="en-US" altLang="ja-JP" sz="2400" baseline="30000" dirty="0" smtClean="0"/>
          </a:p>
        </p:txBody>
      </p:sp>
      <p:pic>
        <p:nvPicPr>
          <p:cNvPr id="8" name="図 7" descr="Residuals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1" r="9705" b="46247"/>
          <a:stretch/>
        </p:blipFill>
        <p:spPr>
          <a:xfrm>
            <a:off x="5598225" y="980728"/>
            <a:ext cx="2790199" cy="1762804"/>
          </a:xfrm>
          <a:prstGeom prst="rect">
            <a:avLst/>
          </a:prstGeom>
        </p:spPr>
      </p:pic>
      <p:pic>
        <p:nvPicPr>
          <p:cNvPr id="9" name="図 8" descr="Residuals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0" r="9635" b="4235"/>
          <a:stretch/>
        </p:blipFill>
        <p:spPr>
          <a:xfrm>
            <a:off x="5666286" y="2708920"/>
            <a:ext cx="2722138" cy="1734557"/>
          </a:xfrm>
          <a:prstGeom prst="rect">
            <a:avLst/>
          </a:prstGeom>
        </p:spPr>
      </p:pic>
      <p:pic>
        <p:nvPicPr>
          <p:cNvPr id="5" name="図 4" descr="Spectrum_Free_8x8x8x16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0164" r="12850" b="38792"/>
          <a:stretch/>
        </p:blipFill>
        <p:spPr>
          <a:xfrm>
            <a:off x="467544" y="908720"/>
            <a:ext cx="4896544" cy="37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テンプレートJPN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テンプレートJPN4-3</Template>
  <TotalTime>1313</TotalTime>
  <Words>910</Words>
  <Application>Microsoft Macintosh PowerPoint</Application>
  <PresentationFormat>画面に合わせる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テンプレートJPN4-3</vt:lpstr>
      <vt:lpstr>Eigenspectrum calculation of the non-Hermitian O(a)-improved Wilson-Dirac operator using the Sakurai-Sugiura method</vt:lpstr>
      <vt:lpstr>Motivation</vt:lpstr>
      <vt:lpstr>O(a)-improved Wilson-Dirac operator</vt:lpstr>
      <vt:lpstr>Eigenspectrum for the free case</vt:lpstr>
      <vt:lpstr>Sakurai-Sugiura (SS) method</vt:lpstr>
      <vt:lpstr>Sakurai-Sugiura (SS) method</vt:lpstr>
      <vt:lpstr>Calculating (zI-D)-1</vt:lpstr>
      <vt:lpstr>K computer at RIKEN AICS</vt:lpstr>
      <vt:lpstr>Results for the free case</vt:lpstr>
      <vt:lpstr>Results</vt:lpstr>
      <vt:lpstr>Results</vt:lpstr>
      <vt:lpstr>Results</vt:lpstr>
      <vt:lpstr>Results</vt:lpstr>
      <vt:lpstr>Results</vt:lpstr>
      <vt:lpstr>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Noriko Uchida</dc:creator>
  <cp:lastModifiedBy>Suno</cp:lastModifiedBy>
  <cp:revision>211</cp:revision>
  <dcterms:created xsi:type="dcterms:W3CDTF">2013-02-08T04:24:42Z</dcterms:created>
  <dcterms:modified xsi:type="dcterms:W3CDTF">2015-07-16T00:09:30Z</dcterms:modified>
</cp:coreProperties>
</file>