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3"/>
  </p:handoutMasterIdLst>
  <p:sldIdLst>
    <p:sldId id="256" r:id="rId2"/>
    <p:sldId id="289" r:id="rId3"/>
    <p:sldId id="290" r:id="rId4"/>
    <p:sldId id="291" r:id="rId5"/>
    <p:sldId id="280" r:id="rId6"/>
    <p:sldId id="297" r:id="rId7"/>
    <p:sldId id="292" r:id="rId8"/>
    <p:sldId id="293" r:id="rId9"/>
    <p:sldId id="294" r:id="rId10"/>
    <p:sldId id="295" r:id="rId11"/>
    <p:sldId id="298" r:id="rId12"/>
  </p:sldIdLst>
  <p:sldSz cx="9144000" cy="6858000" type="screen4x3"/>
  <p:notesSz cx="9928225" cy="6797675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4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22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3313" cy="34129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5622594" y="0"/>
            <a:ext cx="4303313" cy="34129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601BA2-3833-4BEE-BE1C-8EF877F7D067}" type="datetimeFigureOut">
              <a:rPr kumimoji="1" lang="ja-JP" altLang="en-US" smtClean="0"/>
              <a:t>2015/7/6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6456378"/>
            <a:ext cx="4303313" cy="34129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5622594" y="6456378"/>
            <a:ext cx="4303313" cy="34129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92D4DC-2024-4F65-852D-9F8C91E5905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56436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AC9E4-529B-4896-9751-8CE414D4E696}" type="datetimeFigureOut">
              <a:rPr kumimoji="1" lang="ja-JP" altLang="en-US" smtClean="0"/>
              <a:t>2015/7/6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0FBB3-7149-4C43-9E2B-44EF2D90484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166145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AC9E4-529B-4896-9751-8CE414D4E696}" type="datetimeFigureOut">
              <a:rPr kumimoji="1" lang="ja-JP" altLang="en-US" smtClean="0"/>
              <a:t>2015/7/6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0FBB3-7149-4C43-9E2B-44EF2D90484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040479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AC9E4-529B-4896-9751-8CE414D4E696}" type="datetimeFigureOut">
              <a:rPr kumimoji="1" lang="ja-JP" altLang="en-US" smtClean="0"/>
              <a:t>2015/7/6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0FBB3-7149-4C43-9E2B-44EF2D90484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528980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AC9E4-529B-4896-9751-8CE414D4E696}" type="datetimeFigureOut">
              <a:rPr kumimoji="1" lang="ja-JP" altLang="en-US" smtClean="0"/>
              <a:t>2015/7/6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0FBB3-7149-4C43-9E2B-44EF2D90484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987075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AC9E4-529B-4896-9751-8CE414D4E696}" type="datetimeFigureOut">
              <a:rPr kumimoji="1" lang="ja-JP" altLang="en-US" smtClean="0"/>
              <a:t>2015/7/6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0FBB3-7149-4C43-9E2B-44EF2D90484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523796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AC9E4-529B-4896-9751-8CE414D4E696}" type="datetimeFigureOut">
              <a:rPr kumimoji="1" lang="ja-JP" altLang="en-US" smtClean="0"/>
              <a:t>2015/7/6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0FBB3-7149-4C43-9E2B-44EF2D90484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888956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AC9E4-529B-4896-9751-8CE414D4E696}" type="datetimeFigureOut">
              <a:rPr kumimoji="1" lang="ja-JP" altLang="en-US" smtClean="0"/>
              <a:t>2015/7/6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0FBB3-7149-4C43-9E2B-44EF2D90484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265751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AC9E4-529B-4896-9751-8CE414D4E696}" type="datetimeFigureOut">
              <a:rPr kumimoji="1" lang="ja-JP" altLang="en-US" smtClean="0"/>
              <a:t>2015/7/6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0FBB3-7149-4C43-9E2B-44EF2D90484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59064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AC9E4-529B-4896-9751-8CE414D4E696}" type="datetimeFigureOut">
              <a:rPr kumimoji="1" lang="ja-JP" altLang="en-US" smtClean="0"/>
              <a:t>2015/7/6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0FBB3-7149-4C43-9E2B-44EF2D90484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532415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AC9E4-529B-4896-9751-8CE414D4E696}" type="datetimeFigureOut">
              <a:rPr kumimoji="1" lang="ja-JP" altLang="en-US" smtClean="0"/>
              <a:t>2015/7/6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0FBB3-7149-4C43-9E2B-44EF2D90484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486876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AC9E4-529B-4896-9751-8CE414D4E696}" type="datetimeFigureOut">
              <a:rPr kumimoji="1" lang="ja-JP" altLang="en-US" smtClean="0"/>
              <a:t>2015/7/6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0FBB3-7149-4C43-9E2B-44EF2D90484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42481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8AC9E4-529B-4896-9751-8CE414D4E696}" type="datetimeFigureOut">
              <a:rPr kumimoji="1" lang="ja-JP" altLang="en-US" smtClean="0"/>
              <a:t>2015/7/6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30FBB3-7149-4C43-9E2B-44EF2D90484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85080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arxiv.org/abs/arXiv:1503.02359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/>
              <a:t>IR fixed points and conformal window in </a:t>
            </a:r>
            <a:r>
              <a:rPr lang="en-US" altLang="ja-JP" dirty="0" smtClean="0"/>
              <a:t>SU(3) </a:t>
            </a:r>
            <a:r>
              <a:rPr lang="en-US" altLang="ja-JP" dirty="0"/>
              <a:t>gauge Theories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2259811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80000"/>
              </a:lnSpc>
            </a:pPr>
            <a:endParaRPr lang="en-US" altLang="ja-JP" dirty="0"/>
          </a:p>
          <a:p>
            <a:pPr>
              <a:lnSpc>
                <a:spcPct val="80000"/>
              </a:lnSpc>
            </a:pPr>
            <a:r>
              <a:rPr lang="en-US" altLang="ja-JP" sz="2800" dirty="0"/>
              <a:t>Yu </a:t>
            </a:r>
            <a:r>
              <a:rPr lang="en-US" altLang="ja-JP" sz="2800" dirty="0" smtClean="0"/>
              <a:t>Nakayama (Caltech/</a:t>
            </a:r>
            <a:r>
              <a:rPr lang="en-US" altLang="ja-JP" sz="2800" dirty="0" err="1" smtClean="0"/>
              <a:t>Kavli</a:t>
            </a:r>
            <a:r>
              <a:rPr lang="en-US" altLang="ja-JP" sz="2800" dirty="0" smtClean="0"/>
              <a:t> IPMU)</a:t>
            </a:r>
          </a:p>
          <a:p>
            <a:pPr>
              <a:lnSpc>
                <a:spcPct val="80000"/>
              </a:lnSpc>
            </a:pPr>
            <a:endParaRPr lang="en-US" altLang="ja-JP" sz="2800" dirty="0" smtClean="0"/>
          </a:p>
          <a:p>
            <a:pPr>
              <a:lnSpc>
                <a:spcPct val="80000"/>
              </a:lnSpc>
            </a:pPr>
            <a:r>
              <a:rPr lang="en-US" altLang="ja-JP" sz="2800" dirty="0" smtClean="0"/>
              <a:t>On behalf of Prof. Iwasaki (KEK/Tsukuba)</a:t>
            </a:r>
          </a:p>
          <a:p>
            <a:pPr>
              <a:lnSpc>
                <a:spcPct val="80000"/>
              </a:lnSpc>
            </a:pPr>
            <a:r>
              <a:rPr lang="en-US" altLang="ja-JP" sz="2800" dirty="0" smtClean="0"/>
              <a:t>Based on</a:t>
            </a:r>
            <a:r>
              <a:rPr lang="en-US" altLang="ja-JP" sz="2800" dirty="0"/>
              <a:t> </a:t>
            </a:r>
            <a:r>
              <a:rPr lang="en-US" altLang="ja-JP" b="1" dirty="0" smtClean="0">
                <a:hlinkClick r:id="rId2"/>
              </a:rPr>
              <a:t>arXiv:1503.02359</a:t>
            </a:r>
            <a:r>
              <a:rPr lang="en-US" altLang="ja-JP" b="1" dirty="0"/>
              <a:t> </a:t>
            </a:r>
            <a:r>
              <a:rPr lang="en-US" altLang="ja-JP" dirty="0"/>
              <a:t>  </a:t>
            </a:r>
            <a:r>
              <a:rPr lang="en-US" altLang="ja-JP" dirty="0" smtClean="0"/>
              <a:t>by</a:t>
            </a:r>
          </a:p>
          <a:p>
            <a:pPr>
              <a:lnSpc>
                <a:spcPct val="80000"/>
              </a:lnSpc>
            </a:pPr>
            <a:r>
              <a:rPr lang="en-US" altLang="ja-JP" dirty="0" smtClean="0"/>
              <a:t>K</a:t>
            </a:r>
            <a:r>
              <a:rPr lang="en-US" altLang="ja-JP" dirty="0"/>
              <a:t>. -I. </a:t>
            </a:r>
            <a:r>
              <a:rPr lang="en-US" altLang="ja-JP" dirty="0" smtClean="0"/>
              <a:t>Ishikawa,  Y</a:t>
            </a:r>
            <a:r>
              <a:rPr lang="en-US" altLang="ja-JP" dirty="0"/>
              <a:t>. </a:t>
            </a:r>
            <a:r>
              <a:rPr lang="en-US" altLang="ja-JP" dirty="0" smtClean="0"/>
              <a:t>Iwasaki, Yu </a:t>
            </a:r>
            <a:r>
              <a:rPr lang="en-US" altLang="ja-JP" dirty="0"/>
              <a:t>Nakayama </a:t>
            </a:r>
            <a:r>
              <a:rPr lang="en-US" altLang="ja-JP" dirty="0" smtClean="0"/>
              <a:t>and Y</a:t>
            </a:r>
            <a:r>
              <a:rPr lang="en-US" altLang="ja-JP" dirty="0"/>
              <a:t>. </a:t>
            </a:r>
            <a:r>
              <a:rPr lang="en-US" altLang="ja-JP" dirty="0" err="1"/>
              <a:t>Yoshie</a:t>
            </a:r>
            <a:r>
              <a:rPr lang="en-US" altLang="ja-JP" dirty="0"/>
              <a:t> </a:t>
            </a:r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656309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ja-JP" sz="3600" dirty="0" smtClean="0"/>
              <a:t>Comments on the shape of effective mass</a:t>
            </a:r>
            <a:endParaRPr lang="en-US" altLang="ja-JP" sz="3600" dirty="0"/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84313"/>
            <a:ext cx="8291513" cy="5113337"/>
          </a:xfrm>
        </p:spPr>
        <p:txBody>
          <a:bodyPr>
            <a:normAutofit/>
          </a:bodyPr>
          <a:lstStyle/>
          <a:p>
            <a:r>
              <a:rPr lang="en-US" altLang="ja-JP" dirty="0" smtClean="0"/>
              <a:t>Since conformal theories do not have any mass scale, the </a:t>
            </a:r>
            <a:r>
              <a:rPr lang="en-US" altLang="ja-JP" dirty="0" smtClean="0">
                <a:solidFill>
                  <a:srgbClr val="0070C0"/>
                </a:solidFill>
              </a:rPr>
              <a:t>boundary condition/effects can never be ignored </a:t>
            </a:r>
            <a:r>
              <a:rPr lang="en-US" altLang="ja-JP" dirty="0" smtClean="0"/>
              <a:t>in (integrated) propagator or in effective mass</a:t>
            </a:r>
          </a:p>
          <a:p>
            <a:endParaRPr lang="en-US" altLang="ja-JP" dirty="0"/>
          </a:p>
          <a:p>
            <a:r>
              <a:rPr lang="en-US" altLang="ja-JP" dirty="0" smtClean="0"/>
              <a:t>I feel this point has been misunderstood somehow.  </a:t>
            </a:r>
            <a:r>
              <a:rPr lang="en-US" altLang="ja-JP" dirty="0" smtClean="0">
                <a:solidFill>
                  <a:srgbClr val="0070C0"/>
                </a:solidFill>
              </a:rPr>
              <a:t>It is important to take large N limit</a:t>
            </a:r>
            <a:r>
              <a:rPr lang="en-US" altLang="ja-JP" dirty="0" smtClean="0"/>
              <a:t>, but the purpose is </a:t>
            </a:r>
            <a:r>
              <a:rPr lang="en-US" altLang="ja-JP" dirty="0" smtClean="0">
                <a:solidFill>
                  <a:srgbClr val="FF0000"/>
                </a:solidFill>
              </a:rPr>
              <a:t>NOT to reduce the effect of boundary condition</a:t>
            </a:r>
            <a:r>
              <a:rPr lang="en-US" altLang="ja-JP" dirty="0" smtClean="0"/>
              <a:t>.</a:t>
            </a:r>
            <a:endParaRPr lang="en-US" altLang="ja-JP" dirty="0"/>
          </a:p>
          <a:p>
            <a:r>
              <a:rPr lang="en-US" altLang="ja-JP" dirty="0" smtClean="0"/>
              <a:t>The </a:t>
            </a:r>
            <a:r>
              <a:rPr lang="en-US" altLang="ja-JP" dirty="0" smtClean="0">
                <a:solidFill>
                  <a:srgbClr val="0070C0"/>
                </a:solidFill>
              </a:rPr>
              <a:t>“Yukawa-type</a:t>
            </a:r>
            <a:r>
              <a:rPr lang="ja-JP" altLang="en-US" dirty="0">
                <a:solidFill>
                  <a:srgbClr val="0070C0"/>
                </a:solidFill>
              </a:rPr>
              <a:t> </a:t>
            </a:r>
            <a:r>
              <a:rPr lang="en-US" altLang="ja-JP" dirty="0" smtClean="0">
                <a:solidFill>
                  <a:srgbClr val="0070C0"/>
                </a:solidFill>
              </a:rPr>
              <a:t>power behavior” </a:t>
            </a:r>
            <a:r>
              <a:rPr lang="en-US" altLang="ja-JP" dirty="0" smtClean="0"/>
              <a:t>of the propagator may be used to read the </a:t>
            </a:r>
            <a:r>
              <a:rPr lang="en-US" altLang="ja-JP" dirty="0" smtClean="0">
                <a:solidFill>
                  <a:srgbClr val="0070C0"/>
                </a:solidFill>
              </a:rPr>
              <a:t>mass anomalous dimension  </a:t>
            </a:r>
            <a:r>
              <a:rPr lang="en-US" altLang="ja-JP" dirty="0" smtClean="0"/>
              <a:t>(conjecture: see our earlier works) </a:t>
            </a:r>
          </a:p>
          <a:p>
            <a:pPr marL="0" indent="0">
              <a:buNone/>
            </a:pPr>
            <a:endParaRPr lang="en-US" altLang="ja-JP" dirty="0" smtClean="0"/>
          </a:p>
          <a:p>
            <a:pPr marL="0" indent="0">
              <a:buNone/>
            </a:pPr>
            <a:endParaRPr lang="en-US" altLang="ja-JP" dirty="0"/>
          </a:p>
          <a:p>
            <a:endParaRPr lang="en-US" altLang="ja-JP" dirty="0" smtClean="0"/>
          </a:p>
          <a:p>
            <a:pPr marL="0" indent="0">
              <a:buNone/>
            </a:pPr>
            <a:endParaRPr lang="en-US" altLang="ja-JP" dirty="0" smtClean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 smtClean="0"/>
          </a:p>
          <a:p>
            <a:pPr marL="0" indent="0">
              <a:buNone/>
            </a:pPr>
            <a:endParaRPr lang="en-US" altLang="ja-JP" dirty="0" smtClean="0"/>
          </a:p>
          <a:p>
            <a:pPr marL="0" indent="0">
              <a:buNone/>
            </a:pPr>
            <a:endParaRPr lang="en-US" altLang="ja-JP" dirty="0" smtClean="0"/>
          </a:p>
          <a:p>
            <a:pPr>
              <a:buFontTx/>
              <a:buNone/>
            </a:pPr>
            <a:endParaRPr lang="en-US" altLang="ja-JP" dirty="0"/>
          </a:p>
        </p:txBody>
      </p:sp>
      <p:pic>
        <p:nvPicPr>
          <p:cNvPr id="8196" name="Picture 4" descr="\begin{align*}&#10;G(t) \sim \frac{e^{-m t}}{t^{2-\gamma_m}}&#10;\end{align*}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3815" y="5730662"/>
            <a:ext cx="1848837" cy="692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\begin{align*}&#10;\gamma_m^* \sim 1.3&#10;\end{align*}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9586" y="5954534"/>
            <a:ext cx="1388609" cy="353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\begin{align*}&#10;N_f = 7,8&#10;\end{align*}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1413" y="5969640"/>
            <a:ext cx="1317300" cy="323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849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ja-JP" sz="3600" dirty="0" smtClean="0"/>
              <a:t>Future directions</a:t>
            </a:r>
            <a:endParaRPr lang="en-US" altLang="ja-JP" sz="3600" dirty="0"/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84313"/>
            <a:ext cx="8291513" cy="5113337"/>
          </a:xfrm>
        </p:spPr>
        <p:txBody>
          <a:bodyPr>
            <a:normAutofit/>
          </a:bodyPr>
          <a:lstStyle/>
          <a:p>
            <a:r>
              <a:rPr lang="en-US" altLang="ja-JP" dirty="0" smtClean="0"/>
              <a:t>Study the larger lattice size</a:t>
            </a:r>
          </a:p>
          <a:p>
            <a:endParaRPr lang="en-US" altLang="ja-JP" dirty="0" smtClean="0"/>
          </a:p>
          <a:p>
            <a:r>
              <a:rPr lang="en-US" altLang="ja-JP" dirty="0" smtClean="0"/>
              <a:t>Study different actions</a:t>
            </a:r>
            <a:endParaRPr lang="en-US" altLang="ja-JP" dirty="0"/>
          </a:p>
          <a:p>
            <a:endParaRPr lang="en-US" altLang="ja-JP" dirty="0"/>
          </a:p>
          <a:p>
            <a:r>
              <a:rPr lang="en-US" altLang="ja-JP" dirty="0" smtClean="0"/>
              <a:t>Understand the physical meaning of  </a:t>
            </a:r>
            <a:r>
              <a:rPr lang="en-US" altLang="ja-JP" dirty="0" smtClean="0">
                <a:solidFill>
                  <a:srgbClr val="0070C0"/>
                </a:solidFill>
              </a:rPr>
              <a:t>“Yukawa-type</a:t>
            </a:r>
            <a:r>
              <a:rPr lang="ja-JP" altLang="en-US" dirty="0">
                <a:solidFill>
                  <a:srgbClr val="0070C0"/>
                </a:solidFill>
              </a:rPr>
              <a:t> </a:t>
            </a:r>
            <a:r>
              <a:rPr lang="en-US" altLang="ja-JP" dirty="0" smtClean="0">
                <a:solidFill>
                  <a:srgbClr val="0070C0"/>
                </a:solidFill>
              </a:rPr>
              <a:t>power behavior” </a:t>
            </a:r>
            <a:r>
              <a:rPr lang="en-US" altLang="ja-JP" dirty="0" smtClean="0"/>
              <a:t>of the propagator better (in relation to soft wall model of </a:t>
            </a:r>
            <a:r>
              <a:rPr lang="en-US" altLang="ja-JP" dirty="0" err="1" smtClean="0"/>
              <a:t>AdS</a:t>
            </a:r>
            <a:r>
              <a:rPr lang="en-US" altLang="ja-JP" dirty="0" smtClean="0"/>
              <a:t>/CFT?)</a:t>
            </a:r>
          </a:p>
          <a:p>
            <a:pPr marL="0" indent="0">
              <a:buNone/>
            </a:pPr>
            <a:endParaRPr lang="en-US" altLang="ja-JP" dirty="0"/>
          </a:p>
          <a:p>
            <a:endParaRPr lang="en-US" altLang="ja-JP" dirty="0" smtClean="0"/>
          </a:p>
          <a:p>
            <a:pPr marL="0" indent="0">
              <a:buNone/>
            </a:pPr>
            <a:endParaRPr lang="en-US" altLang="ja-JP" dirty="0" smtClean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 smtClean="0"/>
          </a:p>
          <a:p>
            <a:pPr marL="0" indent="0">
              <a:buNone/>
            </a:pPr>
            <a:endParaRPr lang="en-US" altLang="ja-JP" dirty="0" smtClean="0"/>
          </a:p>
          <a:p>
            <a:pPr marL="0" indent="0">
              <a:buNone/>
            </a:pPr>
            <a:endParaRPr lang="en-US" altLang="ja-JP" dirty="0" smtClean="0"/>
          </a:p>
          <a:p>
            <a:pPr>
              <a:buFontTx/>
              <a:buNone/>
            </a:pP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618150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862465"/>
          </a:xfrm>
        </p:spPr>
        <p:txBody>
          <a:bodyPr>
            <a:normAutofit/>
          </a:bodyPr>
          <a:lstStyle/>
          <a:p>
            <a:r>
              <a:rPr lang="en-US" altLang="ja-JP" sz="3600" dirty="0" smtClean="0"/>
              <a:t>Scaling hypothesis on finite space-time</a:t>
            </a:r>
            <a:endParaRPr lang="en-US" altLang="ja-JP" sz="3600" dirty="0"/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22815"/>
            <a:ext cx="8291513" cy="5474835"/>
          </a:xfrm>
        </p:spPr>
        <p:txBody>
          <a:bodyPr>
            <a:normAutofit fontScale="77500" lnSpcReduction="20000"/>
          </a:bodyPr>
          <a:lstStyle/>
          <a:p>
            <a:r>
              <a:rPr lang="en-US" altLang="ja-JP" dirty="0" smtClean="0"/>
              <a:t>We study “temporal propagator” on Lattice</a:t>
            </a:r>
          </a:p>
          <a:p>
            <a:endParaRPr lang="en-US" altLang="ja-JP" dirty="0"/>
          </a:p>
          <a:p>
            <a:endParaRPr lang="en-US" altLang="ja-JP" dirty="0"/>
          </a:p>
          <a:p>
            <a:r>
              <a:rPr lang="en-US" altLang="ja-JP" dirty="0" smtClean="0"/>
              <a:t>Up to 1/N correction,  it satisfies the </a:t>
            </a:r>
            <a:r>
              <a:rPr lang="en-US" altLang="ja-JP" dirty="0" smtClean="0">
                <a:solidFill>
                  <a:srgbClr val="0070C0"/>
                </a:solidFill>
              </a:rPr>
              <a:t>RG equation</a:t>
            </a:r>
          </a:p>
          <a:p>
            <a:endParaRPr lang="en-US" altLang="ja-JP" dirty="0" smtClean="0"/>
          </a:p>
          <a:p>
            <a:endParaRPr lang="en-US" altLang="ja-JP" dirty="0"/>
          </a:p>
          <a:p>
            <a:r>
              <a:rPr lang="en-US" altLang="ja-JP" dirty="0" smtClean="0"/>
              <a:t>Suppose</a:t>
            </a:r>
            <a:r>
              <a:rPr lang="en-US" altLang="ja-JP" dirty="0"/>
              <a:t> </a:t>
            </a:r>
            <a:r>
              <a:rPr lang="en-US" altLang="ja-JP" dirty="0" smtClean="0"/>
              <a:t>we are near the</a:t>
            </a:r>
            <a:r>
              <a:rPr lang="en-US" altLang="ja-JP" dirty="0" smtClean="0">
                <a:solidFill>
                  <a:srgbClr val="0070C0"/>
                </a:solidFill>
              </a:rPr>
              <a:t> </a:t>
            </a:r>
            <a:r>
              <a:rPr lang="en-US" altLang="ja-JP" dirty="0" smtClean="0"/>
              <a:t>fixed point (and tune                 )</a:t>
            </a:r>
            <a:endParaRPr lang="en-US" altLang="ja-JP" dirty="0"/>
          </a:p>
          <a:p>
            <a:r>
              <a:rPr lang="en-US" altLang="ja-JP" dirty="0" smtClean="0"/>
              <a:t>Define </a:t>
            </a:r>
            <a:r>
              <a:rPr lang="en-US" altLang="ja-JP" dirty="0" smtClean="0">
                <a:solidFill>
                  <a:srgbClr val="0070C0"/>
                </a:solidFill>
              </a:rPr>
              <a:t>effective mass </a:t>
            </a:r>
            <a:r>
              <a:rPr lang="en-US" altLang="ja-JP" dirty="0" smtClean="0"/>
              <a:t>and plot as a function of scaled time </a:t>
            </a:r>
          </a:p>
          <a:p>
            <a:endParaRPr lang="en-US" altLang="ja-JP" dirty="0" smtClean="0"/>
          </a:p>
          <a:p>
            <a:endParaRPr lang="en-US" altLang="ja-JP" dirty="0"/>
          </a:p>
          <a:p>
            <a:r>
              <a:rPr lang="en-US" altLang="ja-JP" dirty="0" smtClean="0"/>
              <a:t>At the fixed point, it is </a:t>
            </a:r>
            <a:r>
              <a:rPr lang="en-US" altLang="ja-JP" dirty="0" smtClean="0">
                <a:solidFill>
                  <a:srgbClr val="FF0000"/>
                </a:solidFill>
              </a:rPr>
              <a:t>“Scale Invariant”: </a:t>
            </a:r>
            <a:r>
              <a:rPr lang="en-US" altLang="ja-JP" dirty="0" smtClean="0">
                <a:solidFill>
                  <a:schemeClr val="accent1">
                    <a:lumMod val="75000"/>
                  </a:schemeClr>
                </a:solidFill>
              </a:rPr>
              <a:t>it does not depend on N</a:t>
            </a:r>
          </a:p>
          <a:p>
            <a:endParaRPr lang="en-US" altLang="ja-JP" dirty="0" smtClean="0"/>
          </a:p>
          <a:p>
            <a:endParaRPr lang="en-US" altLang="ja-JP" dirty="0" smtClean="0"/>
          </a:p>
          <a:p>
            <a:endParaRPr lang="en-US" altLang="ja-JP" dirty="0" smtClean="0"/>
          </a:p>
          <a:p>
            <a:r>
              <a:rPr lang="en-US" altLang="ja-JP" dirty="0" smtClean="0"/>
              <a:t>We can determine the </a:t>
            </a:r>
            <a:r>
              <a:rPr lang="en-US" altLang="ja-JP" dirty="0" smtClean="0">
                <a:solidFill>
                  <a:srgbClr val="0070C0"/>
                </a:solidFill>
              </a:rPr>
              <a:t>fixed point value of g </a:t>
            </a:r>
            <a:endParaRPr lang="en-US" altLang="ja-JP" dirty="0">
              <a:solidFill>
                <a:srgbClr val="0070C0"/>
              </a:solidFill>
            </a:endParaRPr>
          </a:p>
          <a:p>
            <a:endParaRPr lang="en-US" altLang="ja-JP" dirty="0" smtClean="0"/>
          </a:p>
          <a:p>
            <a:pPr marL="0" indent="0">
              <a:buNone/>
            </a:pPr>
            <a:endParaRPr lang="en-US" altLang="ja-JP" dirty="0" smtClean="0"/>
          </a:p>
          <a:p>
            <a:pPr marL="0" indent="0">
              <a:buNone/>
            </a:pPr>
            <a:endParaRPr lang="en-US" altLang="ja-JP" dirty="0" smtClean="0"/>
          </a:p>
          <a:p>
            <a:pPr>
              <a:buFontTx/>
              <a:buNone/>
            </a:pPr>
            <a:endParaRPr lang="en-US" altLang="ja-JP" dirty="0"/>
          </a:p>
        </p:txBody>
      </p:sp>
      <p:pic>
        <p:nvPicPr>
          <p:cNvPr id="1026" name="Picture 2" descr="\begin{align*}G_H(t) = \sum_{x} \langle \bar{\psi}\gamma_H \psi(x,t) \bar{\psi} \gamma_H \psi(0) \rangle \ ,&#10;\label{propagator}&#10;\end{align*}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4706" y="1596423"/>
            <a:ext cx="4252922" cy="582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\begin{align*}&#10;G(t; g, m_q, N, \mu)={\left(\frac{N'}{N}\right)}^{3-2\gamma} G(t{'}; g{'}, m'_q, N{'}, \mu )\label{mass dimension 2}&#10;\end{align*}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6479" y="2521876"/>
            <a:ext cx="5397435" cy="677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\begin{align*}&#10;m_q = 0&#10;\end{align*}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9493" y="3329059"/>
            <a:ext cx="813325" cy="258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\begin{align*}&#10;\mathfrak{m}(t, N) = N \ln \frac{G(t, N)}{G(t+1, N)}.&#10;\end{align*}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290" y="3974918"/>
            <a:ext cx="3137753" cy="623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\begin{align*}&#10;\mathfrak{m}(\tau,g,N) &amp;= \mathfrak{m}(\tau,g,N') + \mathcal{B}(g) \ln\left(\frac{N}{N'}\right) \partial_g \mathfrak{m}(\tau,g,N') + \cdots \cr&#10;&amp;= \mathfrak{m}(\tau,g,N') &#10;\end{align*}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054" y="5009740"/>
            <a:ext cx="6726283" cy="1014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\begin{align*}&#10;\tau =t/N_t&#10;\end{align*}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4759" y="3676950"/>
            <a:ext cx="1051004" cy="276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\begin{align*}&#10;N^3 \times N_t&#10;\end{align*}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7628" y="1115647"/>
            <a:ext cx="974077" cy="277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0777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914442"/>
          </a:xfrm>
        </p:spPr>
        <p:txBody>
          <a:bodyPr>
            <a:normAutofit/>
          </a:bodyPr>
          <a:lstStyle/>
          <a:p>
            <a:r>
              <a:rPr lang="en-US" altLang="ja-JP" sz="3600" dirty="0" smtClean="0"/>
              <a:t>Free fermion examples</a:t>
            </a:r>
            <a:endParaRPr lang="en-US" altLang="ja-JP" sz="3600" dirty="0"/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90013"/>
            <a:ext cx="8291513" cy="5507637"/>
          </a:xfrm>
        </p:spPr>
        <p:txBody>
          <a:bodyPr>
            <a:normAutofit fontScale="77500" lnSpcReduction="20000"/>
          </a:bodyPr>
          <a:lstStyle/>
          <a:p>
            <a:r>
              <a:rPr lang="en-US" altLang="ja-JP" dirty="0" smtClean="0"/>
              <a:t>In the massless limit, </a:t>
            </a:r>
            <a:r>
              <a:rPr lang="en-US" altLang="ja-JP" dirty="0" smtClean="0">
                <a:solidFill>
                  <a:srgbClr val="0070C0"/>
                </a:solidFill>
              </a:rPr>
              <a:t>effective mass </a:t>
            </a:r>
            <a:r>
              <a:rPr lang="en-US" altLang="ja-JP" dirty="0" smtClean="0"/>
              <a:t>of free fermion shows “Scale Invariance” (in </a:t>
            </a:r>
            <a:r>
              <a:rPr lang="en-US" altLang="ja-JP" dirty="0" smtClean="0">
                <a:solidFill>
                  <a:srgbClr val="FF0000"/>
                </a:solidFill>
              </a:rPr>
              <a:t>any choice </a:t>
            </a:r>
            <a:r>
              <a:rPr lang="en-US" altLang="ja-JP" dirty="0" smtClean="0"/>
              <a:t>of the boundary condition)</a:t>
            </a:r>
          </a:p>
          <a:p>
            <a:r>
              <a:rPr lang="en-US" altLang="ja-JP" dirty="0"/>
              <a:t>If it </a:t>
            </a:r>
            <a:r>
              <a:rPr lang="en-US" altLang="ja-JP" dirty="0" smtClean="0"/>
              <a:t>is massive (e.g. confining </a:t>
            </a:r>
            <a:r>
              <a:rPr lang="en-US" altLang="ja-JP" dirty="0"/>
              <a:t>case), </a:t>
            </a:r>
            <a:r>
              <a:rPr lang="en-US" altLang="ja-JP" dirty="0">
                <a:solidFill>
                  <a:srgbClr val="FF0000"/>
                </a:solidFill>
              </a:rPr>
              <a:t>“Scale Invariance” </a:t>
            </a:r>
            <a:r>
              <a:rPr lang="en-US" altLang="ja-JP" dirty="0"/>
              <a:t>is </a:t>
            </a:r>
            <a:r>
              <a:rPr lang="en-US" altLang="ja-JP" dirty="0" smtClean="0"/>
              <a:t>violated</a:t>
            </a:r>
          </a:p>
          <a:p>
            <a:r>
              <a:rPr lang="en-US" altLang="ja-JP" dirty="0" smtClean="0"/>
              <a:t>Massless vs massive (                       in lattice unit)</a:t>
            </a:r>
            <a:endParaRPr lang="en-US" altLang="ja-JP" dirty="0"/>
          </a:p>
          <a:p>
            <a:endParaRPr lang="en-US" altLang="ja-JP" dirty="0" smtClean="0"/>
          </a:p>
          <a:p>
            <a:endParaRPr lang="en-US" altLang="ja-JP" dirty="0"/>
          </a:p>
          <a:p>
            <a:endParaRPr lang="en-US" altLang="ja-JP" dirty="0" smtClean="0"/>
          </a:p>
          <a:p>
            <a:endParaRPr lang="en-US" altLang="ja-JP" dirty="0"/>
          </a:p>
          <a:p>
            <a:endParaRPr lang="en-US" altLang="ja-JP" dirty="0" smtClean="0"/>
          </a:p>
          <a:p>
            <a:endParaRPr lang="en-US" altLang="ja-JP" dirty="0"/>
          </a:p>
          <a:p>
            <a:endParaRPr lang="en-US" altLang="ja-JP" dirty="0" smtClean="0"/>
          </a:p>
          <a:p>
            <a:endParaRPr lang="en-US" altLang="ja-JP" dirty="0"/>
          </a:p>
          <a:p>
            <a:r>
              <a:rPr lang="en-US" altLang="ja-JP" dirty="0" smtClean="0">
                <a:solidFill>
                  <a:srgbClr val="0070C0"/>
                </a:solidFill>
              </a:rPr>
              <a:t>Good barometer for the scale invariance</a:t>
            </a:r>
            <a:endParaRPr lang="en-US" altLang="ja-JP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altLang="ja-JP" dirty="0" smtClean="0"/>
              <a:t>(</a:t>
            </a:r>
            <a:r>
              <a:rPr lang="en-US" altLang="ja-JP" dirty="0"/>
              <a:t>See </a:t>
            </a:r>
            <a:r>
              <a:rPr lang="en-US" altLang="ja-JP" dirty="0" smtClean="0"/>
              <a:t>also  </a:t>
            </a:r>
            <a:r>
              <a:rPr lang="en-US" altLang="ja-JP" dirty="0" err="1" smtClean="0"/>
              <a:t>Akerlund</a:t>
            </a:r>
            <a:r>
              <a:rPr lang="en-US" altLang="ja-JP" dirty="0"/>
              <a:t>-</a:t>
            </a:r>
            <a:r>
              <a:rPr lang="en-US" altLang="ja-JP" dirty="0" smtClean="0"/>
              <a:t>de </a:t>
            </a:r>
            <a:r>
              <a:rPr lang="en-US" altLang="ja-JP" dirty="0" err="1"/>
              <a:t>Forcrand</a:t>
            </a:r>
            <a:r>
              <a:rPr lang="en-US" altLang="ja-JP" dirty="0"/>
              <a:t> </a:t>
            </a:r>
            <a:r>
              <a:rPr lang="en-US" altLang="ja-JP" dirty="0" smtClean="0"/>
              <a:t>in d=2 at Lattice 2014)</a:t>
            </a:r>
            <a:endParaRPr lang="en-US" altLang="ja-JP" dirty="0"/>
          </a:p>
          <a:p>
            <a:r>
              <a:rPr lang="en-US" altLang="ja-JP" dirty="0" smtClean="0"/>
              <a:t>We chose </a:t>
            </a:r>
            <a:r>
              <a:rPr lang="en-US" altLang="ja-JP" dirty="0" smtClean="0">
                <a:solidFill>
                  <a:srgbClr val="0070C0"/>
                </a:solidFill>
              </a:rPr>
              <a:t>Z(3)</a:t>
            </a:r>
            <a:r>
              <a:rPr lang="en-US" altLang="ja-JP" dirty="0" smtClean="0"/>
              <a:t> </a:t>
            </a:r>
            <a:r>
              <a:rPr lang="en-US" altLang="ja-JP" dirty="0" smtClean="0">
                <a:solidFill>
                  <a:srgbClr val="0070C0"/>
                </a:solidFill>
              </a:rPr>
              <a:t>twisted boundary condition </a:t>
            </a:r>
            <a:r>
              <a:rPr lang="en-US" altLang="ja-JP" dirty="0" smtClean="0"/>
              <a:t>for later purpose </a:t>
            </a:r>
            <a:endParaRPr lang="en-US" altLang="ja-JP" dirty="0"/>
          </a:p>
          <a:p>
            <a:endParaRPr lang="en-US" altLang="ja-JP" dirty="0" smtClean="0"/>
          </a:p>
          <a:p>
            <a:endParaRPr lang="en-US" altLang="ja-JP" dirty="0" smtClean="0"/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44" y="2421841"/>
            <a:ext cx="4573012" cy="2913485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4643" y="2337062"/>
            <a:ext cx="4534609" cy="2937433"/>
          </a:xfrm>
          <a:prstGeom prst="rect">
            <a:avLst/>
          </a:prstGeom>
        </p:spPr>
      </p:pic>
      <p:pic>
        <p:nvPicPr>
          <p:cNvPr id="9218" name="Picture 2" descr="\begin{align*}&#10;m_q = 0.05&#10;\end{align*}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436" y="2078174"/>
            <a:ext cx="1149207" cy="258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\begin{align*}&#10;m_q = 0&#10;\end{align*}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5413" y="2732448"/>
            <a:ext cx="799342" cy="254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\begin{align*}&#10;m_q = 0.05&#10;\end{align*}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5251" y="2732448"/>
            <a:ext cx="1055551" cy="237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4602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ja-JP" sz="3600" dirty="0" smtClean="0"/>
              <a:t>Strategy to find zero of beta functions</a:t>
            </a:r>
            <a:endParaRPr lang="en-US" altLang="ja-JP" sz="3600" dirty="0"/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84313"/>
            <a:ext cx="8291513" cy="5113337"/>
          </a:xfrm>
        </p:spPr>
        <p:txBody>
          <a:bodyPr>
            <a:normAutofit fontScale="92500" lnSpcReduction="10000"/>
          </a:bodyPr>
          <a:lstStyle/>
          <a:p>
            <a:r>
              <a:rPr lang="en-US" altLang="ja-JP" dirty="0" smtClean="0"/>
              <a:t>We study lattice size of N=8, 12 and 16</a:t>
            </a:r>
          </a:p>
          <a:p>
            <a:r>
              <a:rPr lang="en-US" altLang="ja-JP" dirty="0" smtClean="0"/>
              <a:t>Change the coupling constant and </a:t>
            </a:r>
            <a:r>
              <a:rPr lang="en-US" altLang="ja-JP" dirty="0" smtClean="0">
                <a:solidFill>
                  <a:srgbClr val="0070C0"/>
                </a:solidFill>
              </a:rPr>
              <a:t>compute the effective mass</a:t>
            </a:r>
            <a:r>
              <a:rPr lang="en-US" altLang="ja-JP" dirty="0" smtClean="0"/>
              <a:t> to see </a:t>
            </a:r>
            <a:r>
              <a:rPr lang="en-US" altLang="ja-JP" dirty="0" smtClean="0">
                <a:solidFill>
                  <a:srgbClr val="FF0000"/>
                </a:solidFill>
              </a:rPr>
              <a:t>“Scale Invariance” </a:t>
            </a:r>
          </a:p>
          <a:p>
            <a:endParaRPr lang="en-US" altLang="ja-JP" dirty="0"/>
          </a:p>
          <a:p>
            <a:r>
              <a:rPr lang="en-US" altLang="ja-JP" dirty="0" smtClean="0"/>
              <a:t>Need to </a:t>
            </a:r>
            <a:r>
              <a:rPr lang="en-US" altLang="ja-JP" dirty="0"/>
              <a:t>t</a:t>
            </a:r>
            <a:r>
              <a:rPr lang="en-US" altLang="ja-JP" dirty="0" smtClean="0"/>
              <a:t>une the quark mass to be zero (we use Wilson fermion with periodic BC and RG improved gauge action)</a:t>
            </a:r>
          </a:p>
          <a:p>
            <a:pPr marL="0" indent="0">
              <a:buNone/>
            </a:pPr>
            <a:endParaRPr lang="en-US" altLang="ja-JP" dirty="0" smtClean="0"/>
          </a:p>
          <a:p>
            <a:endParaRPr lang="en-US" altLang="ja-JP" dirty="0" smtClean="0"/>
          </a:p>
          <a:p>
            <a:r>
              <a:rPr lang="en-US" altLang="ja-JP" dirty="0" smtClean="0"/>
              <a:t>Generically, </a:t>
            </a:r>
            <a:r>
              <a:rPr lang="en-US" altLang="ja-JP" dirty="0" smtClean="0">
                <a:solidFill>
                  <a:schemeClr val="accent1">
                    <a:lumMod val="75000"/>
                  </a:schemeClr>
                </a:solidFill>
              </a:rPr>
              <a:t>three plots do not coincide at all</a:t>
            </a:r>
            <a:endParaRPr lang="en-US" altLang="ja-JP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altLang="ja-JP" dirty="0" smtClean="0"/>
              <a:t>When all three coincide, we claim                       at </a:t>
            </a:r>
            <a:endParaRPr lang="en-US" altLang="ja-JP" dirty="0"/>
          </a:p>
          <a:p>
            <a:endParaRPr lang="en-US" altLang="ja-JP" dirty="0" smtClean="0"/>
          </a:p>
          <a:p>
            <a:r>
              <a:rPr lang="en-US" altLang="ja-JP" dirty="0" smtClean="0"/>
              <a:t>It is very non-trivial because </a:t>
            </a:r>
            <a:r>
              <a:rPr lang="en-US" altLang="ja-JP" dirty="0" smtClean="0">
                <a:solidFill>
                  <a:srgbClr val="FF0000"/>
                </a:solidFill>
              </a:rPr>
              <a:t>three functions must coincide</a:t>
            </a:r>
          </a:p>
          <a:p>
            <a:pPr marL="0" indent="0">
              <a:buNone/>
            </a:pPr>
            <a:endParaRPr lang="en-US" altLang="ja-JP" dirty="0" smtClean="0"/>
          </a:p>
        </p:txBody>
      </p:sp>
      <p:pic>
        <p:nvPicPr>
          <p:cNvPr id="2050" name="Picture 2" descr="\begin{align*}&#10;\mathfrak{m}(\tau,g,N) \overset{?}{=} \mathfrak{m}(\tau,g,N')  &#10;\end{align*}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1493" y="2597569"/>
            <a:ext cx="3199244" cy="414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\begin{align*}&#10;\mathcal{B}(g^*) = 0  &#10;\end{align*}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1139" y="5276765"/>
            <a:ext cx="1219054" cy="297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\begin{align*}&#10;g = g^*&#10;\end{align*}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7622" y="5249908"/>
            <a:ext cx="940780" cy="324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6495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842692"/>
          </a:xfrm>
        </p:spPr>
        <p:txBody>
          <a:bodyPr>
            <a:normAutofit/>
          </a:bodyPr>
          <a:lstStyle/>
          <a:p>
            <a:r>
              <a:rPr lang="en-US" altLang="ja-JP" dirty="0" smtClean="0"/>
              <a:t>               case study</a:t>
            </a:r>
            <a:endParaRPr lang="en-US" altLang="ja-JP" dirty="0"/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03043"/>
            <a:ext cx="8291513" cy="5494608"/>
          </a:xfrm>
        </p:spPr>
        <p:txBody>
          <a:bodyPr>
            <a:normAutofit fontScale="92500" lnSpcReduction="10000"/>
          </a:bodyPr>
          <a:lstStyle/>
          <a:p>
            <a:r>
              <a:rPr lang="en-US" altLang="ja-JP" dirty="0" smtClean="0"/>
              <a:t>We should all agree that the Banks-</a:t>
            </a:r>
            <a:r>
              <a:rPr lang="en-US" altLang="ja-JP" dirty="0" err="1" smtClean="0"/>
              <a:t>Zaks</a:t>
            </a:r>
            <a:r>
              <a:rPr lang="en-US" altLang="ja-JP" dirty="0" smtClean="0"/>
              <a:t> fixed point exists when                  at a perturbative coupling constant</a:t>
            </a:r>
          </a:p>
          <a:p>
            <a:endParaRPr lang="en-US" altLang="ja-JP" dirty="0"/>
          </a:p>
          <a:p>
            <a:endParaRPr lang="en-US" altLang="ja-JP" dirty="0" smtClean="0"/>
          </a:p>
          <a:p>
            <a:endParaRPr lang="en-US" altLang="ja-JP" dirty="0" smtClean="0"/>
          </a:p>
          <a:p>
            <a:endParaRPr lang="en-US" altLang="ja-JP" dirty="0"/>
          </a:p>
          <a:p>
            <a:endParaRPr lang="en-US" altLang="ja-JP" dirty="0" smtClean="0"/>
          </a:p>
          <a:p>
            <a:endParaRPr lang="en-US" altLang="ja-JP" dirty="0"/>
          </a:p>
          <a:p>
            <a:endParaRPr lang="en-US" altLang="ja-JP" dirty="0" smtClean="0"/>
          </a:p>
          <a:p>
            <a:endParaRPr lang="en-US" altLang="ja-JP" dirty="0"/>
          </a:p>
          <a:p>
            <a:pPr marL="0" indent="0">
              <a:buNone/>
            </a:pPr>
            <a:endParaRPr lang="en-US" altLang="ja-JP" dirty="0" smtClean="0"/>
          </a:p>
          <a:p>
            <a:r>
              <a:rPr lang="en-US" altLang="ja-JP" dirty="0" smtClean="0"/>
              <a:t>We claim that these coupling constants are not fixed points</a:t>
            </a:r>
          </a:p>
          <a:p>
            <a:pPr marL="0" indent="0">
              <a:buNone/>
            </a:pPr>
            <a:endParaRPr lang="en-US" altLang="ja-JP" dirty="0" smtClean="0"/>
          </a:p>
          <a:p>
            <a:pPr marL="0" indent="0">
              <a:buNone/>
            </a:pPr>
            <a:endParaRPr lang="en-US" altLang="ja-JP" dirty="0" smtClean="0"/>
          </a:p>
          <a:p>
            <a:pPr marL="0" indent="0">
              <a:buNone/>
            </a:pPr>
            <a:endParaRPr lang="en-US" altLang="ja-JP" dirty="0" smtClean="0"/>
          </a:p>
          <a:p>
            <a:pPr>
              <a:buFontTx/>
              <a:buNone/>
            </a:pPr>
            <a:endParaRPr lang="en-US" altLang="ja-JP" dirty="0"/>
          </a:p>
        </p:txBody>
      </p:sp>
      <p:pic>
        <p:nvPicPr>
          <p:cNvPr id="3074" name="Picture 2" descr="\begin{align*}&#10;N_f = 16&#10;\end{align*}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195" y="552015"/>
            <a:ext cx="1419225" cy="390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\begin{align*}&#10;N_f = 16&#10;\end{align*}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838" y="1524641"/>
            <a:ext cx="895583" cy="246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図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129" y="2205682"/>
            <a:ext cx="4394827" cy="2983325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5434" y="2158966"/>
            <a:ext cx="4605898" cy="3074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258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842692"/>
          </a:xfrm>
        </p:spPr>
        <p:txBody>
          <a:bodyPr>
            <a:normAutofit/>
          </a:bodyPr>
          <a:lstStyle/>
          <a:p>
            <a:r>
              <a:rPr lang="en-US" altLang="ja-JP" dirty="0" smtClean="0"/>
              <a:t>               case study</a:t>
            </a:r>
            <a:endParaRPr lang="en-US" altLang="ja-JP" dirty="0"/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03043"/>
            <a:ext cx="8291513" cy="5494608"/>
          </a:xfrm>
        </p:spPr>
        <p:txBody>
          <a:bodyPr>
            <a:normAutofit lnSpcReduction="10000"/>
          </a:bodyPr>
          <a:lstStyle/>
          <a:p>
            <a:r>
              <a:rPr lang="en-US" altLang="ja-JP" dirty="0" smtClean="0"/>
              <a:t>We look for the coupling constant such </a:t>
            </a:r>
            <a:r>
              <a:rPr lang="en-US" altLang="ja-JP" dirty="0" smtClean="0">
                <a:solidFill>
                  <a:srgbClr val="0070C0"/>
                </a:solidFill>
              </a:rPr>
              <a:t>that three curves coincide</a:t>
            </a:r>
            <a:r>
              <a:rPr lang="en-US" altLang="ja-JP" dirty="0" smtClean="0"/>
              <a:t>!</a:t>
            </a:r>
            <a:endParaRPr lang="en-US" altLang="ja-JP" dirty="0"/>
          </a:p>
          <a:p>
            <a:endParaRPr lang="en-US" altLang="ja-JP" dirty="0" smtClean="0"/>
          </a:p>
          <a:p>
            <a:endParaRPr lang="en-US" altLang="ja-JP" dirty="0" smtClean="0"/>
          </a:p>
          <a:p>
            <a:endParaRPr lang="en-US" altLang="ja-JP" dirty="0"/>
          </a:p>
          <a:p>
            <a:endParaRPr lang="en-US" altLang="ja-JP" dirty="0" smtClean="0"/>
          </a:p>
          <a:p>
            <a:endParaRPr lang="en-US" altLang="ja-JP" dirty="0"/>
          </a:p>
          <a:p>
            <a:endParaRPr lang="en-US" altLang="ja-JP" dirty="0" smtClean="0"/>
          </a:p>
          <a:p>
            <a:pPr marL="0" indent="0">
              <a:buNone/>
            </a:pPr>
            <a:endParaRPr lang="en-US" altLang="ja-JP" dirty="0" smtClean="0"/>
          </a:p>
          <a:p>
            <a:endParaRPr lang="en-US" altLang="ja-JP" dirty="0" smtClean="0"/>
          </a:p>
          <a:p>
            <a:r>
              <a:rPr lang="en-US" altLang="ja-JP" dirty="0" smtClean="0"/>
              <a:t>We claim that                            is the </a:t>
            </a:r>
            <a:r>
              <a:rPr lang="en-US" altLang="ja-JP" dirty="0" smtClean="0">
                <a:solidFill>
                  <a:srgbClr val="FF0000"/>
                </a:solidFill>
              </a:rPr>
              <a:t>fixed point</a:t>
            </a:r>
            <a:r>
              <a:rPr lang="en-US" altLang="ja-JP" dirty="0" smtClean="0"/>
              <a:t> </a:t>
            </a:r>
          </a:p>
          <a:p>
            <a:r>
              <a:rPr lang="en-US" altLang="ja-JP" dirty="0" smtClean="0"/>
              <a:t>c.f. </a:t>
            </a:r>
          </a:p>
          <a:p>
            <a:pPr marL="0" indent="0">
              <a:buNone/>
            </a:pPr>
            <a:endParaRPr lang="en-US" altLang="ja-JP" dirty="0" smtClean="0"/>
          </a:p>
          <a:p>
            <a:pPr marL="0" indent="0">
              <a:buNone/>
            </a:pPr>
            <a:endParaRPr lang="en-US" altLang="ja-JP" dirty="0" smtClean="0"/>
          </a:p>
          <a:p>
            <a:pPr>
              <a:buFontTx/>
              <a:buNone/>
            </a:pPr>
            <a:endParaRPr lang="en-US" altLang="ja-JP" dirty="0"/>
          </a:p>
        </p:txBody>
      </p:sp>
      <p:pic>
        <p:nvPicPr>
          <p:cNvPr id="3074" name="Picture 2" descr="\begin{align*}&#10;N_f = 16&#10;\end{align*}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195" y="552015"/>
            <a:ext cx="1419225" cy="390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\begin{align*}&#10;\beta^{\mathrm{2loop} *}_{\overline{\mathrm{MS}}} = 11.2&#10;\end{align*}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6532" y="6167219"/>
            <a:ext cx="1337693" cy="326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4142" y="1834386"/>
            <a:ext cx="5481427" cy="3664055"/>
          </a:xfrm>
          <a:prstGeom prst="rect">
            <a:avLst/>
          </a:prstGeom>
        </p:spPr>
      </p:pic>
      <p:pic>
        <p:nvPicPr>
          <p:cNvPr id="6146" name="Picture 2" descr="\begin{align*}&#10;\beta_{N_f =16}^* = 6/g^2 = 10.5&#10;\end{align*}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4225" y="5768405"/>
            <a:ext cx="2106335" cy="294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1960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ja-JP" dirty="0" smtClean="0"/>
              <a:t>             and </a:t>
            </a:r>
            <a:endParaRPr lang="en-US" altLang="ja-JP" dirty="0"/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84313"/>
            <a:ext cx="8291513" cy="5113337"/>
          </a:xfrm>
        </p:spPr>
        <p:txBody>
          <a:bodyPr>
            <a:normAutofit/>
          </a:bodyPr>
          <a:lstStyle/>
          <a:p>
            <a:endParaRPr lang="en-US" altLang="ja-JP" dirty="0"/>
          </a:p>
          <a:p>
            <a:endParaRPr lang="en-US" altLang="ja-JP" dirty="0" smtClean="0"/>
          </a:p>
          <a:p>
            <a:endParaRPr lang="en-US" altLang="ja-JP" dirty="0"/>
          </a:p>
          <a:p>
            <a:endParaRPr lang="en-US" altLang="ja-JP" dirty="0" smtClean="0"/>
          </a:p>
          <a:p>
            <a:endParaRPr lang="en-US" altLang="ja-JP" dirty="0"/>
          </a:p>
          <a:p>
            <a:endParaRPr lang="en-US" altLang="ja-JP" dirty="0" smtClean="0"/>
          </a:p>
          <a:p>
            <a:pPr marL="0" indent="0">
              <a:buNone/>
            </a:pPr>
            <a:endParaRPr lang="en-US" altLang="ja-JP" dirty="0"/>
          </a:p>
          <a:p>
            <a:r>
              <a:rPr lang="en-US" altLang="ja-JP" dirty="0" smtClean="0"/>
              <a:t>We claim that                                     are the </a:t>
            </a:r>
            <a:r>
              <a:rPr lang="en-US" altLang="ja-JP" dirty="0" smtClean="0">
                <a:solidFill>
                  <a:srgbClr val="FF0000"/>
                </a:solidFill>
              </a:rPr>
              <a:t>fixed points</a:t>
            </a:r>
          </a:p>
          <a:p>
            <a:endParaRPr lang="en-US" altLang="ja-JP" dirty="0" smtClean="0"/>
          </a:p>
          <a:p>
            <a:r>
              <a:rPr lang="en-US" altLang="ja-JP" dirty="0" smtClean="0"/>
              <a:t>Smaller      gives larger coupling constant as expected.</a:t>
            </a:r>
          </a:p>
          <a:p>
            <a:pPr marL="0" indent="0">
              <a:buNone/>
            </a:pPr>
            <a:endParaRPr lang="en-US" altLang="ja-JP" dirty="0" smtClean="0"/>
          </a:p>
          <a:p>
            <a:pPr marL="0" indent="0">
              <a:buNone/>
            </a:pPr>
            <a:endParaRPr lang="en-US" altLang="ja-JP" dirty="0" smtClean="0"/>
          </a:p>
          <a:p>
            <a:pPr>
              <a:buFontTx/>
              <a:buNone/>
            </a:pPr>
            <a:endParaRPr lang="en-US" altLang="ja-JP" dirty="0"/>
          </a:p>
        </p:txBody>
      </p:sp>
      <p:pic>
        <p:nvPicPr>
          <p:cNvPr id="4098" name="Picture 2" descr="\begin{align*}&#10;N_f = 12&#10;\end{align*}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537" y="697144"/>
            <a:ext cx="1419225" cy="390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\begin{align*}&#10;N_f = 8&#10;\end{align*}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4502" y="697144"/>
            <a:ext cx="1219200" cy="390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図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976" y="1429867"/>
            <a:ext cx="4395726" cy="3217344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23702" y="1524464"/>
            <a:ext cx="4500743" cy="3122747"/>
          </a:xfrm>
          <a:prstGeom prst="rect">
            <a:avLst/>
          </a:prstGeom>
        </p:spPr>
      </p:pic>
      <p:pic>
        <p:nvPicPr>
          <p:cNvPr id="4106" name="Picture 10" descr="\begin{align*}&#10;\beta^*_{N_f = 8} = 6/g^2 = 2.4&#10;\end{align*}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7942" y="5478079"/>
            <a:ext cx="2608932" cy="401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\begin{align*}&#10;\beta^*_{N_f = 12} = 6/g^2 = 3.0&#10;\end{align*}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0526" y="4935768"/>
            <a:ext cx="2666348" cy="393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\begin{align*}&#10;N_f&#10;\end{align*}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7346" y="6200941"/>
            <a:ext cx="356104" cy="284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2452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ja-JP" dirty="0" smtClean="0"/>
              <a:t>… and</a:t>
            </a:r>
            <a:endParaRPr lang="en-US" altLang="ja-JP" dirty="0"/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84313"/>
            <a:ext cx="8291513" cy="5113337"/>
          </a:xfrm>
        </p:spPr>
        <p:txBody>
          <a:bodyPr>
            <a:normAutofit fontScale="85000" lnSpcReduction="20000"/>
          </a:bodyPr>
          <a:lstStyle/>
          <a:p>
            <a:endParaRPr lang="en-US" altLang="ja-JP" dirty="0"/>
          </a:p>
          <a:p>
            <a:endParaRPr lang="en-US" altLang="ja-JP" dirty="0" smtClean="0"/>
          </a:p>
          <a:p>
            <a:endParaRPr lang="en-US" altLang="ja-JP" dirty="0"/>
          </a:p>
          <a:p>
            <a:endParaRPr lang="en-US" altLang="ja-JP" dirty="0" smtClean="0"/>
          </a:p>
          <a:p>
            <a:endParaRPr lang="en-US" altLang="ja-JP" dirty="0"/>
          </a:p>
          <a:p>
            <a:endParaRPr lang="en-US" altLang="ja-JP" dirty="0" smtClean="0"/>
          </a:p>
          <a:p>
            <a:endParaRPr lang="en-US" altLang="ja-JP" dirty="0" smtClean="0"/>
          </a:p>
          <a:p>
            <a:endParaRPr lang="en-US" altLang="ja-JP" dirty="0"/>
          </a:p>
          <a:p>
            <a:pPr marL="0" indent="0">
              <a:buNone/>
            </a:pPr>
            <a:endParaRPr lang="en-US" altLang="ja-JP" dirty="0" smtClean="0"/>
          </a:p>
          <a:p>
            <a:r>
              <a:rPr lang="en-US" altLang="ja-JP" dirty="0" smtClean="0"/>
              <a:t>We claim that                                        is the fixed point</a:t>
            </a:r>
          </a:p>
          <a:p>
            <a:r>
              <a:rPr lang="en-US" altLang="ja-JP" dirty="0" smtClean="0"/>
              <a:t>Within this lattice size,                 does show a fixed point</a:t>
            </a:r>
            <a:endParaRPr lang="en-US" altLang="ja-JP" dirty="0"/>
          </a:p>
          <a:p>
            <a:r>
              <a:rPr lang="en-US" altLang="ja-JP" dirty="0" smtClean="0"/>
              <a:t>But </a:t>
            </a:r>
            <a:r>
              <a:rPr lang="en-US" altLang="ja-JP" dirty="0" smtClean="0">
                <a:solidFill>
                  <a:srgbClr val="0070C0"/>
                </a:solidFill>
              </a:rPr>
              <a:t>1/N correction may not be neglected</a:t>
            </a:r>
            <a:r>
              <a:rPr lang="en-US" altLang="ja-JP" dirty="0" smtClean="0"/>
              <a:t>. I feel that the three curve coincidence is a little bit too good.</a:t>
            </a:r>
          </a:p>
          <a:p>
            <a:pPr marL="0" indent="0">
              <a:buNone/>
            </a:pPr>
            <a:endParaRPr lang="en-US" altLang="ja-JP" dirty="0" smtClean="0"/>
          </a:p>
          <a:p>
            <a:pPr marL="0" indent="0">
              <a:buNone/>
            </a:pPr>
            <a:endParaRPr lang="en-US" altLang="ja-JP" dirty="0" smtClean="0"/>
          </a:p>
          <a:p>
            <a:pPr>
              <a:buFontTx/>
              <a:buNone/>
            </a:pPr>
            <a:endParaRPr lang="en-US" altLang="ja-JP" dirty="0"/>
          </a:p>
        </p:txBody>
      </p:sp>
      <p:pic>
        <p:nvPicPr>
          <p:cNvPr id="5122" name="Picture 2" descr="\begin{align*}&#10;N_f = 7&#10;\end{align*}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5045" y="683392"/>
            <a:ext cx="1238250" cy="390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図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5602" y="1073918"/>
            <a:ext cx="5749157" cy="3837197"/>
          </a:xfrm>
          <a:prstGeom prst="rect">
            <a:avLst/>
          </a:prstGeom>
        </p:spPr>
      </p:pic>
      <p:pic>
        <p:nvPicPr>
          <p:cNvPr id="5124" name="Picture 4" descr="\begin{align*}&#10;\beta^*_{N_f = 7} = 6/g^2 = 2.3&#10;\end{align*}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3829" y="4935363"/>
            <a:ext cx="2234199" cy="345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\begin{align*}&#10;N_f = 7&#10;\end{align*}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753" y="5360377"/>
            <a:ext cx="832854" cy="262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6389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451165"/>
          </a:xfrm>
        </p:spPr>
        <p:txBody>
          <a:bodyPr>
            <a:normAutofit fontScale="90000"/>
          </a:bodyPr>
          <a:lstStyle/>
          <a:p>
            <a:r>
              <a:rPr lang="en-US" altLang="ja-JP" sz="3600" dirty="0" smtClean="0"/>
              <a:t>Comments on the shape of effective mass</a:t>
            </a:r>
            <a:endParaRPr lang="en-US" altLang="ja-JP" sz="3600" dirty="0"/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763009"/>
            <a:ext cx="8291513" cy="5946628"/>
          </a:xfrm>
        </p:spPr>
        <p:txBody>
          <a:bodyPr>
            <a:normAutofit fontScale="70000" lnSpcReduction="20000"/>
          </a:bodyPr>
          <a:lstStyle/>
          <a:p>
            <a:r>
              <a:rPr lang="en-US" altLang="ja-JP" dirty="0" smtClean="0"/>
              <a:t>In contrast to our </a:t>
            </a:r>
            <a:r>
              <a:rPr lang="en-US" altLang="ja-JP" dirty="0" smtClean="0">
                <a:solidFill>
                  <a:srgbClr val="0070C0"/>
                </a:solidFill>
              </a:rPr>
              <a:t>naïve guess, </a:t>
            </a:r>
            <a:r>
              <a:rPr lang="en-US" altLang="ja-JP" dirty="0" smtClean="0"/>
              <a:t>the effective mass was </a:t>
            </a:r>
            <a:r>
              <a:rPr lang="en-US" altLang="ja-JP" dirty="0" smtClean="0">
                <a:solidFill>
                  <a:srgbClr val="FF0000"/>
                </a:solidFill>
              </a:rPr>
              <a:t>non-zero</a:t>
            </a:r>
            <a:r>
              <a:rPr lang="en-US" altLang="ja-JP" dirty="0" smtClean="0"/>
              <a:t> at </a:t>
            </a:r>
            <a:r>
              <a:rPr lang="en-US" altLang="ja-JP" dirty="0" smtClean="0">
                <a:solidFill>
                  <a:srgbClr val="FF0000"/>
                </a:solidFill>
              </a:rPr>
              <a:t>“conformal fixed points”</a:t>
            </a:r>
            <a:endParaRPr lang="en-US" altLang="ja-JP" dirty="0">
              <a:solidFill>
                <a:srgbClr val="FF0000"/>
              </a:solidFill>
            </a:endParaRPr>
          </a:p>
          <a:p>
            <a:r>
              <a:rPr lang="en-US" altLang="ja-JP" dirty="0" smtClean="0"/>
              <a:t>This is because on finite lattice, </a:t>
            </a:r>
            <a:r>
              <a:rPr lang="en-US" altLang="ja-JP" dirty="0" smtClean="0">
                <a:solidFill>
                  <a:srgbClr val="0070C0"/>
                </a:solidFill>
              </a:rPr>
              <a:t>VEV of spatial Wilson loop is non-trivial</a:t>
            </a:r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en-US" altLang="ja-JP" dirty="0" smtClean="0"/>
              <a:t>   due to the </a:t>
            </a:r>
            <a:r>
              <a:rPr lang="en-US" altLang="ja-JP" dirty="0" smtClean="0">
                <a:solidFill>
                  <a:srgbClr val="0070C0"/>
                </a:solidFill>
              </a:rPr>
              <a:t>potential for gauge zero modes</a:t>
            </a:r>
            <a:r>
              <a:rPr lang="en-US" altLang="ja-JP" dirty="0" smtClean="0"/>
              <a:t>. </a:t>
            </a:r>
            <a:r>
              <a:rPr lang="en-US" altLang="ja-JP" dirty="0"/>
              <a:t>T</a:t>
            </a:r>
            <a:r>
              <a:rPr lang="en-US" altLang="ja-JP" dirty="0" smtClean="0"/>
              <a:t>he “vacuum” imposes the </a:t>
            </a:r>
            <a:r>
              <a:rPr lang="en-US" altLang="ja-JP" dirty="0" smtClean="0">
                <a:solidFill>
                  <a:srgbClr val="0070C0"/>
                </a:solidFill>
              </a:rPr>
              <a:t>dynamical twisted boundary condition </a:t>
            </a:r>
            <a:r>
              <a:rPr lang="en-US" altLang="ja-JP" dirty="0" smtClean="0"/>
              <a:t>on fermions </a:t>
            </a:r>
            <a:endParaRPr lang="en-US" altLang="ja-JP" dirty="0"/>
          </a:p>
          <a:p>
            <a:pPr marL="0" indent="0">
              <a:buNone/>
            </a:pPr>
            <a:endParaRPr lang="en-US" altLang="ja-JP" dirty="0" smtClean="0"/>
          </a:p>
          <a:p>
            <a:endParaRPr lang="en-US" altLang="ja-JP" dirty="0" smtClean="0"/>
          </a:p>
          <a:p>
            <a:endParaRPr lang="en-US" altLang="ja-JP" dirty="0"/>
          </a:p>
          <a:p>
            <a:endParaRPr lang="en-US" altLang="ja-JP" dirty="0" smtClean="0"/>
          </a:p>
          <a:p>
            <a:endParaRPr lang="en-US" altLang="ja-JP" dirty="0" smtClean="0"/>
          </a:p>
          <a:p>
            <a:endParaRPr lang="en-US" altLang="ja-JP" dirty="0"/>
          </a:p>
          <a:p>
            <a:endParaRPr lang="en-US" altLang="ja-JP" dirty="0" smtClean="0"/>
          </a:p>
          <a:p>
            <a:pPr marL="0" indent="0">
              <a:buNone/>
            </a:pPr>
            <a:endParaRPr lang="en-US" altLang="ja-JP" dirty="0" smtClean="0"/>
          </a:p>
          <a:p>
            <a:endParaRPr lang="en-US" altLang="ja-JP" dirty="0" smtClean="0"/>
          </a:p>
          <a:p>
            <a:endParaRPr lang="en-US" altLang="ja-JP" dirty="0" smtClean="0"/>
          </a:p>
          <a:p>
            <a:r>
              <a:rPr lang="en-US" altLang="ja-JP" dirty="0" smtClean="0"/>
              <a:t>If we increase mass (non-conformal), then the non-trivial </a:t>
            </a:r>
            <a:r>
              <a:rPr lang="en-US" altLang="ja-JP" smtClean="0"/>
              <a:t>vacuum structure disappears and may confine </a:t>
            </a:r>
            <a:r>
              <a:rPr lang="en-US" altLang="ja-JP" dirty="0" smtClean="0"/>
              <a:t>(1</a:t>
            </a:r>
            <a:r>
              <a:rPr lang="en-US" altLang="ja-JP" baseline="30000" dirty="0" smtClean="0"/>
              <a:t>st</a:t>
            </a:r>
            <a:r>
              <a:rPr lang="en-US" altLang="ja-JP" dirty="0" smtClean="0"/>
              <a:t> order “phase transition”) </a:t>
            </a:r>
          </a:p>
          <a:p>
            <a:pPr marL="0" indent="0">
              <a:buNone/>
            </a:pPr>
            <a:endParaRPr lang="en-US" altLang="ja-JP" dirty="0"/>
          </a:p>
          <a:p>
            <a:endParaRPr lang="en-US" altLang="ja-JP" dirty="0" smtClean="0"/>
          </a:p>
          <a:p>
            <a:pPr marL="0" indent="0">
              <a:buNone/>
            </a:pPr>
            <a:endParaRPr lang="en-US" altLang="ja-JP" dirty="0" smtClean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 smtClean="0"/>
          </a:p>
          <a:p>
            <a:pPr marL="0" indent="0">
              <a:buNone/>
            </a:pPr>
            <a:endParaRPr lang="en-US" altLang="ja-JP" dirty="0" smtClean="0"/>
          </a:p>
          <a:p>
            <a:pPr marL="0" indent="0">
              <a:buNone/>
            </a:pPr>
            <a:endParaRPr lang="en-US" altLang="ja-JP" dirty="0" smtClean="0"/>
          </a:p>
          <a:p>
            <a:pPr>
              <a:buFontTx/>
              <a:buNone/>
            </a:pPr>
            <a:endParaRPr lang="en-US" altLang="ja-JP" dirty="0"/>
          </a:p>
        </p:txBody>
      </p:sp>
      <p:pic>
        <p:nvPicPr>
          <p:cNvPr id="7170" name="Picture 2" descr="\begin{align*}&#10;\mathrm{Tr} U_x = \mathrm{Tr} \exp \left(i\int dx A_x \right) \sim e^{\pm \frac{2\pi i}{3}}&#10;\end{align*}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3194" y="1569493"/>
            <a:ext cx="3148377" cy="488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\begin{align*}&#10;\psi (x + L) = e^{\pm\frac{2\pi i}{3}} \psi (x)&#10;\end{align*}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3735" y="2618027"/>
            <a:ext cx="2522223" cy="335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図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5921" y="3037245"/>
            <a:ext cx="6762629" cy="2801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118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2985</TotalTime>
  <Words>578</Words>
  <Application>Microsoft Office PowerPoint</Application>
  <PresentationFormat>画面に合わせる (4:3)</PresentationFormat>
  <Paragraphs>150</Paragraphs>
  <Slides>11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11</vt:i4>
      </vt:variant>
    </vt:vector>
  </HeadingPairs>
  <TitlesOfParts>
    <vt:vector size="16" baseType="lpstr">
      <vt:lpstr>ＭＳ Ｐゴシック</vt:lpstr>
      <vt:lpstr>Arial</vt:lpstr>
      <vt:lpstr>Calibri</vt:lpstr>
      <vt:lpstr>Calibri Light</vt:lpstr>
      <vt:lpstr>Office テーマ</vt:lpstr>
      <vt:lpstr>IR fixed points and conformal window in SU(3) gauge Theories</vt:lpstr>
      <vt:lpstr>Scaling hypothesis on finite space-time</vt:lpstr>
      <vt:lpstr>Free fermion examples</vt:lpstr>
      <vt:lpstr>Strategy to find zero of beta functions</vt:lpstr>
      <vt:lpstr>               case study</vt:lpstr>
      <vt:lpstr>               case study</vt:lpstr>
      <vt:lpstr>             and </vt:lpstr>
      <vt:lpstr>… and</vt:lpstr>
      <vt:lpstr>Comments on the shape of effective mass</vt:lpstr>
      <vt:lpstr>Comments on the shape of effective mass</vt:lpstr>
      <vt:lpstr>Future directions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Deriving (foliation preserving diff) gravity from CFT/SFT</dc:title>
  <dc:creator>yunakayama776</dc:creator>
  <cp:lastModifiedBy>yunakayama776</cp:lastModifiedBy>
  <cp:revision>135</cp:revision>
  <cp:lastPrinted>2014-03-20T00:31:55Z</cp:lastPrinted>
  <dcterms:created xsi:type="dcterms:W3CDTF">2014-03-14T02:46:04Z</dcterms:created>
  <dcterms:modified xsi:type="dcterms:W3CDTF">2015-07-07T05:07:57Z</dcterms:modified>
</cp:coreProperties>
</file>