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308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21" r:id="rId10"/>
    <p:sldId id="317" r:id="rId11"/>
    <p:sldId id="319" r:id="rId12"/>
    <p:sldId id="318" r:id="rId13"/>
    <p:sldId id="320" r:id="rId14"/>
    <p:sldId id="322" r:id="rId15"/>
    <p:sldId id="323" r:id="rId16"/>
    <p:sldId id="324" r:id="rId17"/>
    <p:sldId id="325" r:id="rId18"/>
    <p:sldId id="326" r:id="rId19"/>
    <p:sldId id="327" r:id="rId20"/>
    <p:sldId id="328" r:id="rId21"/>
  </p:sldIdLst>
  <p:sldSz cx="9144000" cy="5143500" type="screen16x9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191919"/>
        </a:solidFill>
        <a:latin typeface="HelvNeue Light for IBM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E37"/>
    <a:srgbClr val="8CC63F"/>
    <a:srgbClr val="FDB813"/>
    <a:srgbClr val="FFFFFF"/>
    <a:srgbClr val="010000"/>
    <a:srgbClr val="00B0DA"/>
    <a:srgbClr val="6D6E70"/>
    <a:srgbClr val="AB1A86"/>
    <a:srgbClr val="F19027"/>
    <a:srgbClr val="00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0" autoAdjust="0"/>
    <p:restoredTop sz="95918" autoAdjust="0"/>
  </p:normalViewPr>
  <p:slideViewPr>
    <p:cSldViewPr snapToGrid="0" snapToObjects="1">
      <p:cViewPr varScale="1">
        <p:scale>
          <a:sx n="95" d="100"/>
          <a:sy n="95" d="100"/>
        </p:scale>
        <p:origin x="90" y="426"/>
      </p:cViewPr>
      <p:guideLst>
        <p:guide orient="horz" pos="755"/>
        <p:guide pos="2830"/>
      </p:guideLst>
    </p:cSldViewPr>
  </p:slideViewPr>
  <p:outlineViewPr>
    <p:cViewPr>
      <p:scale>
        <a:sx n="33" d="100"/>
        <a:sy n="33" d="100"/>
      </p:scale>
      <p:origin x="0" y="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99E1-2F6C-1143-9DF8-8ECBCD01D041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4D96-FAC3-2D49-827B-F309FAD9D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89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5C4898A-41A8-49D6-8E48-9D853EBFDD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2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fld id="{E6A4C117-4AA4-4D94-9E4C-B5F455867BC8}" type="slidenum">
              <a:rPr kumimoji="0" lang="en-US" altLang="ja-JP" smtClean="0">
                <a:latin typeface="Calibri" panose="020F0502020204030204" pitchFamily="34" charset="0"/>
                <a:ea typeface="HGPｺﾞｼｯｸE" pitchFamily="50" charset="-128"/>
              </a:rPr>
              <a:pPr/>
              <a:t>6</a:t>
            </a:fld>
            <a:endParaRPr kumimoji="0" lang="en-US" altLang="ja-JP" smtClean="0">
              <a:latin typeface="Calibri" panose="020F0502020204030204" pitchFamily="34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65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E98947E1-6E9C-4553-A175-053CB8F722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2">
    <p:bg>
      <p:bgPr>
        <a:solidFill>
          <a:srgbClr val="8C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3">
    <p:bg>
      <p:bgPr>
        <a:solidFill>
          <a:srgbClr val="00A6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4">
    <p:bg>
      <p:bgPr>
        <a:solidFill>
          <a:srgbClr val="FDB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5">
    <p:bg>
      <p:bgPr>
        <a:solidFill>
          <a:srgbClr val="F190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6">
    <p:bg>
      <p:bgPr>
        <a:solidFill>
          <a:srgbClr val="F04E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7">
    <p:bg>
      <p:bgPr>
        <a:solidFill>
          <a:srgbClr val="AB1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Title only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8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19076"/>
            <a:ext cx="8496410" cy="39498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Title and contents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8613" y="690563"/>
            <a:ext cx="8496410" cy="420290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altLang="ja-JP" dirty="0" smtClean="0"/>
              <a:t>Click to edit Master text styles</a:t>
            </a:r>
          </a:p>
          <a:p>
            <a:pPr lvl="1"/>
            <a:r>
              <a:rPr kumimoji="1" lang="en-US" altLang="ja-JP" dirty="0" smtClean="0"/>
              <a:t>Second level</a:t>
            </a:r>
          </a:p>
          <a:p>
            <a:pPr lvl="2"/>
            <a:r>
              <a:rPr kumimoji="1" lang="en-US" altLang="ja-JP" dirty="0" smtClean="0"/>
              <a:t>Third level</a:t>
            </a:r>
          </a:p>
          <a:p>
            <a:pPr lvl="3"/>
            <a:r>
              <a:rPr kumimoji="1" lang="en-US" altLang="ja-JP" dirty="0" smtClean="0"/>
              <a:t>Fourth level</a:t>
            </a:r>
          </a:p>
          <a:p>
            <a:pPr lvl="4"/>
            <a:r>
              <a:rPr kumimoji="1" lang="en-US" altLang="ja-JP" dirty="0" smtClean="0"/>
              <a:t>Fifth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19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219075"/>
            <a:ext cx="8686800" cy="39498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Table of contents/Agenda template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163824" y="1371600"/>
            <a:ext cx="5687845" cy="3086100"/>
          </a:xfrm>
        </p:spPr>
        <p:txBody>
          <a:bodyPr lIns="0" tIns="91440" bIns="0"/>
          <a:lstStyle>
            <a:lvl1pPr marL="0" indent="0">
              <a:lnSpc>
                <a:spcPts val="1300"/>
              </a:lnSpc>
              <a:spcBef>
                <a:spcPts val="108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Note that the contents/agenda items are written in sentence case</a:t>
            </a:r>
          </a:p>
          <a:p>
            <a:pPr lvl="0"/>
            <a:r>
              <a:rPr lang="en-US" dirty="0" smtClean="0"/>
              <a:t>Title the page “Table of contents” if the document is meant to be read or is a “leave behind.” Use “Agenda” if the document will be presented formally</a:t>
            </a:r>
          </a:p>
          <a:p>
            <a:pPr lvl="0"/>
            <a:r>
              <a:rPr lang="en-US" dirty="0" smtClean="0"/>
              <a:t>This page should appear at the beginning of each section, with the highlighted section appearing in blue and bold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9184" y="1371600"/>
            <a:ext cx="2743200" cy="30861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Content heading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080510"/>
            <a:ext cx="8503920" cy="394980"/>
          </a:xfrm>
        </p:spPr>
        <p:txBody>
          <a:bodyPr/>
          <a:lstStyle>
            <a:lvl1pPr>
              <a:defRPr>
                <a:solidFill>
                  <a:srgbClr val="FDB813"/>
                </a:solidFill>
              </a:defRPr>
            </a:lvl1pPr>
          </a:lstStyle>
          <a:p>
            <a:r>
              <a:rPr lang="en-US" dirty="0" smtClean="0"/>
              <a:t>Full bleed images preferred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9184" y="4491990"/>
            <a:ext cx="8503920" cy="548640"/>
          </a:xfrm>
        </p:spPr>
        <p:txBody>
          <a:bodyPr/>
          <a:lstStyle>
            <a:lvl1pPr marL="0" indent="0">
              <a:buNone/>
              <a:defRPr lang="en-US" sz="1600" kern="1200" dirty="0" smtClean="0">
                <a:solidFill>
                  <a:srgbClr val="6D6E7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rtl="0" fontAlgn="base">
              <a:spcBef>
                <a:spcPct val="500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Text over top of full bleed images would be in white or a color from the color palette that would offer good contrast. Also, colored text in Arial Bold would have greater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6" descr="blu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163" y="4765675"/>
            <a:ext cx="4699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130552"/>
            <a:ext cx="8558784" cy="630936"/>
          </a:xfrm>
        </p:spPr>
        <p:txBody>
          <a:bodyPr anchor="b" anchorCtr="0"/>
          <a:lstStyle>
            <a:lvl1pPr>
              <a:defRPr sz="4800">
                <a:solidFill>
                  <a:srgbClr val="00B0DA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de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394710"/>
          </a:xfrm>
        </p:spPr>
        <p:txBody>
          <a:bodyPr tIns="914400" anchor="ctr" anchorCtr="0"/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943351"/>
            <a:ext cx="8503920" cy="225703"/>
          </a:xfrm>
        </p:spPr>
        <p:txBody>
          <a:bodyPr/>
          <a:lstStyle>
            <a:lvl1pPr>
              <a:defRPr sz="1600">
                <a:solidFill>
                  <a:srgbClr val="00B0DA"/>
                </a:solidFill>
              </a:defRPr>
            </a:lvl1pPr>
          </a:lstStyle>
          <a:p>
            <a:r>
              <a:rPr lang="en-US" dirty="0" smtClean="0"/>
              <a:t>Images also have more impact if they can bleed 3 sides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149090"/>
            <a:ext cx="7315200" cy="685800"/>
          </a:xfrm>
        </p:spPr>
        <p:txBody>
          <a:bodyPr/>
          <a:lstStyle>
            <a:lvl1pPr marL="0" indent="0">
              <a:buNone/>
              <a:defRPr kern="1200">
                <a:solidFill>
                  <a:srgbClr val="6D6E70"/>
                </a:solidFill>
              </a:defRPr>
            </a:lvl1pPr>
          </a:lstStyle>
          <a:p>
            <a:pPr lvl="0"/>
            <a:r>
              <a:rPr lang="en-US" dirty="0" smtClean="0"/>
              <a:t>Text under partial bleed images would be in 70% black or a color from the color palette. Also, colored text in Arial Bold would have greater impact.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118255"/>
          </a:xfrm>
        </p:spPr>
        <p:txBody>
          <a:bodyPr/>
          <a:lstStyle>
            <a:lvl1pPr algn="l">
              <a:defRPr sz="40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6F6E69-880F-4956-8549-CB4C2ABA64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370410"/>
            <a:ext cx="4151312" cy="274200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6" y="1370410"/>
            <a:ext cx="4151313" cy="2742009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3B09B9-FE11-485D-B193-4DE649C9C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498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39A948-DEA7-4EFA-9130-61B45069BC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26F9A1-9B46-4608-B497-7E101192D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159"/>
            <a:ext cx="3008313" cy="559127"/>
          </a:xfrm>
        </p:spPr>
        <p:txBody>
          <a:bodyPr anchor="b"/>
          <a:lstStyle>
            <a:lvl1pPr algn="l"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2D88F4-1BBD-4436-A230-2453F5FE0D1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413219"/>
            <a:ext cx="5486400" cy="394980"/>
          </a:xfrm>
        </p:spPr>
        <p:txBody>
          <a:bodyPr anchor="b"/>
          <a:lstStyle>
            <a:lvl1pPr algn="l">
              <a:defRPr sz="28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4BC8B11-60A6-4B69-B419-B94172AA64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D62209-4EDF-4572-8BE8-285CD0804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2635" y="219075"/>
            <a:ext cx="782778" cy="38933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19075"/>
            <a:ext cx="6362700" cy="389334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724DF2-28ED-446F-A429-CB9011BDF2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green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8CC63F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teal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00A6A0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yellow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5"/>
            <a:ext cx="464058" cy="1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DB813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orange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19027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4" descr="cover-wallerpap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red-tri-color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F04E37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purple-tri-color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12480" y="4765676"/>
            <a:ext cx="464058" cy="18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4" descr="cover-wallerpap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63"/>
            <a:ext cx="914400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77490"/>
            <a:ext cx="8531352" cy="253746"/>
          </a:xfrm>
        </p:spPr>
        <p:txBody>
          <a:bodyPr anchor="b" anchorCtr="0"/>
          <a:lstStyle>
            <a:lvl1pPr marL="0" indent="0">
              <a:spcBef>
                <a:spcPts val="1320"/>
              </a:spcBef>
              <a:buNone/>
              <a:defRPr sz="2200">
                <a:solidFill>
                  <a:schemeClr val="tx2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Subtitle of presentation in this location as long as needed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65760" y="3840480"/>
            <a:ext cx="8531352" cy="36576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 smtClean="0"/>
              <a:t>Name of presenter, Title of presenter if needed</a:t>
            </a:r>
            <a:br>
              <a:rPr lang="en-US" dirty="0" smtClean="0"/>
            </a:br>
            <a:r>
              <a:rPr lang="en-US" dirty="0" smtClean="0"/>
              <a:t>Date in local format</a:t>
            </a:r>
          </a:p>
        </p:txBody>
      </p:sp>
      <p:sp>
        <p:nvSpPr>
          <p:cNvPr id="19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2084380"/>
            <a:ext cx="8558784" cy="677108"/>
          </a:xfrm>
        </p:spPr>
        <p:txBody>
          <a:bodyPr anchor="b" anchorCtr="0"/>
          <a:lstStyle>
            <a:lvl1pPr>
              <a:defRPr sz="4800">
                <a:solidFill>
                  <a:srgbClr val="AB1A86"/>
                </a:solidFill>
              </a:defRPr>
            </a:lvl1pPr>
          </a:lstStyle>
          <a:p>
            <a:r>
              <a:rPr lang="en-US" dirty="0" smtClean="0"/>
              <a:t>IBM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Page Slide 1">
    <p:bg>
      <p:bgPr>
        <a:solidFill>
          <a:srgbClr val="00B0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faded-logo-wallpaper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2738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338328" y="1115568"/>
            <a:ext cx="8558784" cy="1645920"/>
          </a:xfrm>
        </p:spPr>
        <p:txBody>
          <a:bodyPr anchor="b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page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2788920"/>
            <a:ext cx="8531352" cy="338554"/>
          </a:xfrm>
        </p:spPr>
        <p:txBody>
          <a:bodyPr wrap="square" lIns="0" anchor="b" anchorCtr="0">
            <a:spAutoFit/>
          </a:bodyPr>
          <a:lstStyle>
            <a:lvl1pPr>
              <a:buNone/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More text on one line in this location if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4" y="1370410"/>
            <a:ext cx="8455025" cy="274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219076"/>
            <a:ext cx="8686800" cy="3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763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8614" y="4893469"/>
            <a:ext cx="21240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900">
                <a:solidFill>
                  <a:srgbClr val="7F7F7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2EDDE8C-FCD3-47EF-B8D4-5308179AEE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3" descr="IBM-logo-50-black"/>
          <p:cNvPicPr>
            <a:picLocks noChangeAspect="1" noChangeArrowheads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8831263" y="4552950"/>
            <a:ext cx="160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95" r:id="rId9"/>
    <p:sldLayoutId id="2147483696" r:id="rId10"/>
    <p:sldLayoutId id="2147483694" r:id="rId11"/>
    <p:sldLayoutId id="2147483686" r:id="rId12"/>
    <p:sldLayoutId id="2147483683" r:id="rId13"/>
    <p:sldLayoutId id="2147483684" r:id="rId14"/>
    <p:sldLayoutId id="2147483685" r:id="rId15"/>
    <p:sldLayoutId id="2147483697" r:id="rId16"/>
    <p:sldLayoutId id="2147483698" r:id="rId17"/>
    <p:sldLayoutId id="2147483693" r:id="rId18"/>
    <p:sldLayoutId id="2147483690" r:id="rId19"/>
    <p:sldLayoutId id="2147483691" r:id="rId20"/>
    <p:sldLayoutId id="2147483667" r:id="rId21"/>
    <p:sldLayoutId id="2147483668" r:id="rId22"/>
    <p:sldLayoutId id="2147483669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191919"/>
          </a:solidFill>
          <a:latin typeface="HelvNeue Light for IBM" pitchFamily="34" charset="0"/>
        </a:defRPr>
      </a:lvl9pPr>
    </p:titleStyle>
    <p:bodyStyle>
      <a:lvl1pPr marL="173038" indent="-173038" algn="l" rtl="0" fontAlgn="base">
        <a:spcBef>
          <a:spcPct val="500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ea typeface="+mn-ea"/>
          <a:cs typeface="Arial" pitchFamily="34" charset="0"/>
        </a:defRPr>
      </a:lvl1pPr>
      <a:lvl2pPr marL="509588" indent="-163513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Arial" charset="0"/>
        <a:buChar char="–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2pPr>
      <a:lvl3pPr marL="855663" indent="-173038" algn="l" rtl="0" fontAlgn="base">
        <a:spcBef>
          <a:spcPct val="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Char char="§"/>
        <a:defRPr sz="1600">
          <a:solidFill>
            <a:srgbClr val="6D6E70"/>
          </a:solidFill>
          <a:latin typeface="Arial" pitchFamily="34" charset="0"/>
          <a:cs typeface="Arial" pitchFamily="34" charset="0"/>
        </a:defRPr>
      </a:lvl3pPr>
      <a:lvl4pPr marL="1203325" indent="-173038" algn="l" rtl="0" fontAlgn="base">
        <a:spcBef>
          <a:spcPct val="20000"/>
        </a:spcBef>
        <a:spcAft>
          <a:spcPct val="0"/>
        </a:spcAft>
        <a:buClr>
          <a:schemeClr val="bg1"/>
        </a:buClr>
        <a:defRPr sz="1600">
          <a:solidFill>
            <a:schemeClr val="bg1"/>
          </a:solidFill>
          <a:latin typeface="Arial" charset="0"/>
        </a:defRPr>
      </a:lvl4pPr>
      <a:lvl5pPr marL="15398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5pPr>
      <a:lvl6pPr marL="19970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6pPr>
      <a:lvl7pPr marL="24542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7pPr>
      <a:lvl8pPr marL="29114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8pPr>
      <a:lvl9pPr marL="3368675" indent="-163513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sz="2000" dirty="0" smtClean="0"/>
              <a:t>Jun </a:t>
            </a:r>
            <a:r>
              <a:rPr kumimoji="1" lang="en-US" altLang="ja-JP" sz="2000" dirty="0" err="1" smtClean="0"/>
              <a:t>Doi</a:t>
            </a:r>
            <a:r>
              <a:rPr kumimoji="1" lang="en-US" altLang="ja-JP" sz="2000" dirty="0" smtClean="0"/>
              <a:t>   (doichan@jp.ibm.com)</a:t>
            </a:r>
          </a:p>
          <a:p>
            <a:r>
              <a:rPr kumimoji="1" lang="en-US" altLang="ja-JP" sz="2000" dirty="0" smtClean="0"/>
              <a:t>IBM Research – Tokyo </a:t>
            </a:r>
            <a:endParaRPr kumimoji="1" lang="ja-JP" alt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328" y="767096"/>
            <a:ext cx="8558784" cy="1994392"/>
          </a:xfrm>
        </p:spPr>
        <p:txBody>
          <a:bodyPr/>
          <a:lstStyle/>
          <a:p>
            <a:r>
              <a:rPr lang="en-US" altLang="ja-JP" dirty="0"/>
              <a:t>Early Performance Evaluation of Lattice QCD on POWER+GPU Cluster</a:t>
            </a:r>
            <a:endParaRPr kumimoji="1" lang="ja-JP" altLang="en-US" dirty="0"/>
          </a:p>
        </p:txBody>
      </p:sp>
      <p:pic>
        <p:nvPicPr>
          <p:cNvPr id="11266" name="Picture 2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90" y="3344227"/>
            <a:ext cx="13430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2995" y="4752903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17 July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1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ounded Rectangle 17"/>
          <p:cNvSpPr>
            <a:spLocks noChangeArrowheads="1"/>
          </p:cNvSpPr>
          <p:nvPr/>
        </p:nvSpPr>
        <p:spPr bwMode="auto">
          <a:xfrm>
            <a:off x="6445106" y="2216150"/>
            <a:ext cx="1905000" cy="995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03" name="Rectangle 18"/>
          <p:cNvSpPr>
            <a:spLocks noChangeArrowheads="1"/>
          </p:cNvSpPr>
          <p:nvPr/>
        </p:nvSpPr>
        <p:spPr bwMode="auto">
          <a:xfrm>
            <a:off x="6521306" y="244951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GPU0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04" name="Rectangle 19"/>
          <p:cNvSpPr>
            <a:spLocks noChangeArrowheads="1"/>
          </p:cNvSpPr>
          <p:nvPr/>
        </p:nvSpPr>
        <p:spPr bwMode="auto">
          <a:xfrm>
            <a:off x="7546831" y="244951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GPU1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05" name="Right Arrow 20"/>
          <p:cNvSpPr>
            <a:spLocks noChangeArrowheads="1"/>
          </p:cNvSpPr>
          <p:nvPr/>
        </p:nvSpPr>
        <p:spPr bwMode="auto">
          <a:xfrm>
            <a:off x="7207106" y="2525713"/>
            <a:ext cx="339725" cy="228600"/>
          </a:xfrm>
          <a:prstGeom prst="rightArrow">
            <a:avLst>
              <a:gd name="adj1" fmla="val 50000"/>
              <a:gd name="adj2" fmla="val 50108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06" name="Right Arrow 21"/>
          <p:cNvSpPr>
            <a:spLocks noChangeArrowheads="1"/>
          </p:cNvSpPr>
          <p:nvPr/>
        </p:nvSpPr>
        <p:spPr bwMode="auto">
          <a:xfrm flipH="1">
            <a:off x="7207106" y="2792413"/>
            <a:ext cx="349250" cy="228600"/>
          </a:xfrm>
          <a:prstGeom prst="rightArrow">
            <a:avLst>
              <a:gd name="adj1" fmla="val 50000"/>
              <a:gd name="adj2" fmla="val 5006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0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Parallelization of Lattice QCD on GPU Cluster</a:t>
            </a:r>
            <a:endParaRPr lang="ja-JP" altLang="en-US" sz="2800" dirty="0" smtClean="0"/>
          </a:p>
        </p:txBody>
      </p:sp>
      <p:sp>
        <p:nvSpPr>
          <p:cNvPr id="25608" name="Text Box 131"/>
          <p:cNvSpPr txBox="1">
            <a:spLocks noChangeArrowheads="1"/>
          </p:cNvSpPr>
          <p:nvPr/>
        </p:nvSpPr>
        <p:spPr bwMode="auto">
          <a:xfrm>
            <a:off x="412750" y="698500"/>
            <a:ext cx="1898277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 u="sng" dirty="0" smtClean="0">
                <a:cs typeface="メイリオ" panose="020B0604030504040204" pitchFamily="50" charset="-128"/>
              </a:rPr>
              <a:t>X-dimension</a:t>
            </a:r>
            <a:endParaRPr lang="ja-JP" altLang="en-US" sz="2400" u="sng" dirty="0">
              <a:cs typeface="メイリオ" panose="020B0604030504040204" pitchFamily="50" charset="-128"/>
            </a:endParaRPr>
          </a:p>
        </p:txBody>
      </p:sp>
      <p:sp>
        <p:nvSpPr>
          <p:cNvPr id="25609" name="Text Box 131"/>
          <p:cNvSpPr txBox="1">
            <a:spLocks noChangeArrowheads="1"/>
          </p:cNvSpPr>
          <p:nvPr/>
        </p:nvSpPr>
        <p:spPr bwMode="auto">
          <a:xfrm>
            <a:off x="392113" y="1731963"/>
            <a:ext cx="312822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 u="sng" dirty="0" smtClean="0">
                <a:cs typeface="メイリオ" panose="020B0604030504040204" pitchFamily="50" charset="-128"/>
              </a:rPr>
              <a:t>Y,Z and T dimensions</a:t>
            </a:r>
            <a:endParaRPr lang="ja-JP" altLang="en-US" sz="2400" u="sng" dirty="0">
              <a:cs typeface="メイリオ" panose="020B0604030504040204" pitchFamily="50" charset="-128"/>
            </a:endParaRPr>
          </a:p>
        </p:txBody>
      </p:sp>
      <p:sp>
        <p:nvSpPr>
          <p:cNvPr id="25610" name="Text Box 131"/>
          <p:cNvSpPr txBox="1">
            <a:spLocks noChangeArrowheads="1"/>
          </p:cNvSpPr>
          <p:nvPr/>
        </p:nvSpPr>
        <p:spPr bwMode="auto">
          <a:xfrm>
            <a:off x="787400" y="1077913"/>
            <a:ext cx="632320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We do not divide lattice in X dimension</a:t>
            </a:r>
            <a:endParaRPr lang="en-US" altLang="ja-JP" sz="1800" dirty="0"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To avoid non-sequential access on the inner-most boundary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25611" name="Rounded Rectangle 10"/>
          <p:cNvSpPr>
            <a:spLocks noChangeArrowheads="1"/>
          </p:cNvSpPr>
          <p:nvPr/>
        </p:nvSpPr>
        <p:spPr bwMode="auto">
          <a:xfrm>
            <a:off x="4076556" y="2216150"/>
            <a:ext cx="1905000" cy="995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4152756" y="244951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>
                <a:solidFill>
                  <a:schemeClr val="bg1"/>
                </a:solidFill>
                <a:cs typeface="メイリオ" panose="020B0604030504040204" pitchFamily="50" charset="-128"/>
              </a:rPr>
              <a:t>GPU0</a:t>
            </a:r>
            <a:endParaRPr lang="ja-JP" altLang="en-US" sz="1400" dirty="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13" name="Rectangle 12"/>
          <p:cNvSpPr>
            <a:spLocks noChangeArrowheads="1"/>
          </p:cNvSpPr>
          <p:nvPr/>
        </p:nvSpPr>
        <p:spPr bwMode="auto">
          <a:xfrm>
            <a:off x="5176694" y="244951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GPU1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14" name="Right Arrow 13"/>
          <p:cNvSpPr>
            <a:spLocks noChangeArrowheads="1"/>
          </p:cNvSpPr>
          <p:nvPr/>
        </p:nvSpPr>
        <p:spPr bwMode="auto">
          <a:xfrm>
            <a:off x="4838556" y="2525713"/>
            <a:ext cx="338138" cy="228600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15" name="Right Arrow 14"/>
          <p:cNvSpPr>
            <a:spLocks noChangeArrowheads="1"/>
          </p:cNvSpPr>
          <p:nvPr/>
        </p:nvSpPr>
        <p:spPr bwMode="auto">
          <a:xfrm flipH="1">
            <a:off x="4838556" y="2792413"/>
            <a:ext cx="347663" cy="228600"/>
          </a:xfrm>
          <a:prstGeom prst="rightArrow">
            <a:avLst>
              <a:gd name="adj1" fmla="val 50000"/>
              <a:gd name="adj2" fmla="val 49836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16" name="Right Arrow 15"/>
          <p:cNvSpPr>
            <a:spLocks noChangeArrowheads="1"/>
          </p:cNvSpPr>
          <p:nvPr/>
        </p:nvSpPr>
        <p:spPr bwMode="auto">
          <a:xfrm>
            <a:off x="5862494" y="2519363"/>
            <a:ext cx="652462" cy="228600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17" name="Right Arrow 16"/>
          <p:cNvSpPr>
            <a:spLocks noChangeArrowheads="1"/>
          </p:cNvSpPr>
          <p:nvPr/>
        </p:nvSpPr>
        <p:spPr bwMode="auto">
          <a:xfrm flipH="1">
            <a:off x="5845031" y="2792413"/>
            <a:ext cx="669925" cy="228600"/>
          </a:xfrm>
          <a:prstGeom prst="rightArrow">
            <a:avLst>
              <a:gd name="adj1" fmla="val 50000"/>
              <a:gd name="adj2" fmla="val 5007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18" name="Right Arrow 22"/>
          <p:cNvSpPr>
            <a:spLocks noChangeArrowheads="1"/>
          </p:cNvSpPr>
          <p:nvPr/>
        </p:nvSpPr>
        <p:spPr bwMode="auto">
          <a:xfrm>
            <a:off x="8234219" y="2519363"/>
            <a:ext cx="650875" cy="228600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19" name="Right Arrow 23"/>
          <p:cNvSpPr>
            <a:spLocks noChangeArrowheads="1"/>
          </p:cNvSpPr>
          <p:nvPr/>
        </p:nvSpPr>
        <p:spPr bwMode="auto">
          <a:xfrm flipH="1">
            <a:off x="8216756" y="2792413"/>
            <a:ext cx="668338" cy="228600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20" name="Right Arrow 24"/>
          <p:cNvSpPr>
            <a:spLocks noChangeArrowheads="1"/>
          </p:cNvSpPr>
          <p:nvPr/>
        </p:nvSpPr>
        <p:spPr bwMode="auto">
          <a:xfrm>
            <a:off x="3508231" y="2519363"/>
            <a:ext cx="652463" cy="228600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21" name="Right Arrow 25"/>
          <p:cNvSpPr>
            <a:spLocks noChangeArrowheads="1"/>
          </p:cNvSpPr>
          <p:nvPr/>
        </p:nvSpPr>
        <p:spPr bwMode="auto">
          <a:xfrm flipH="1">
            <a:off x="3492356" y="2792413"/>
            <a:ext cx="668338" cy="228600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22" name="TextBox 26"/>
          <p:cNvSpPr txBox="1">
            <a:spLocks noChangeArrowheads="1"/>
          </p:cNvSpPr>
          <p:nvPr/>
        </p:nvSpPr>
        <p:spPr bwMode="auto">
          <a:xfrm>
            <a:off x="4494991" y="2220913"/>
            <a:ext cx="1173719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1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POWER8 Node</a:t>
            </a:r>
          </a:p>
        </p:txBody>
      </p:sp>
      <p:sp>
        <p:nvSpPr>
          <p:cNvPr id="25624" name="Rounded Rectangle 28"/>
          <p:cNvSpPr>
            <a:spLocks noChangeArrowheads="1"/>
          </p:cNvSpPr>
          <p:nvPr/>
        </p:nvSpPr>
        <p:spPr bwMode="auto">
          <a:xfrm>
            <a:off x="6443519" y="3467100"/>
            <a:ext cx="1905000" cy="995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25" name="Rectangle 29"/>
          <p:cNvSpPr>
            <a:spLocks noChangeArrowheads="1"/>
          </p:cNvSpPr>
          <p:nvPr/>
        </p:nvSpPr>
        <p:spPr bwMode="auto">
          <a:xfrm>
            <a:off x="6519719" y="370046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GPU0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26" name="Rectangle 30"/>
          <p:cNvSpPr>
            <a:spLocks noChangeArrowheads="1"/>
          </p:cNvSpPr>
          <p:nvPr/>
        </p:nvSpPr>
        <p:spPr bwMode="auto">
          <a:xfrm>
            <a:off x="7543656" y="370046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GPU1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27" name="Right Arrow 31"/>
          <p:cNvSpPr>
            <a:spLocks noChangeArrowheads="1"/>
          </p:cNvSpPr>
          <p:nvPr/>
        </p:nvSpPr>
        <p:spPr bwMode="auto">
          <a:xfrm>
            <a:off x="7205519" y="3776663"/>
            <a:ext cx="338137" cy="228600"/>
          </a:xfrm>
          <a:prstGeom prst="rightArrow">
            <a:avLst>
              <a:gd name="adj1" fmla="val 50000"/>
              <a:gd name="adj2" fmla="val 49874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28" name="Right Arrow 32"/>
          <p:cNvSpPr>
            <a:spLocks noChangeArrowheads="1"/>
          </p:cNvSpPr>
          <p:nvPr/>
        </p:nvSpPr>
        <p:spPr bwMode="auto">
          <a:xfrm flipH="1">
            <a:off x="7205519" y="4043363"/>
            <a:ext cx="347662" cy="228600"/>
          </a:xfrm>
          <a:prstGeom prst="rightArrow">
            <a:avLst>
              <a:gd name="adj1" fmla="val 50000"/>
              <a:gd name="adj2" fmla="val 49835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29" name="Rounded Rectangle 33"/>
          <p:cNvSpPr>
            <a:spLocks noChangeArrowheads="1"/>
          </p:cNvSpPr>
          <p:nvPr/>
        </p:nvSpPr>
        <p:spPr bwMode="auto">
          <a:xfrm>
            <a:off x="4073381" y="3467100"/>
            <a:ext cx="1905000" cy="995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0" name="Rectangle 34"/>
          <p:cNvSpPr>
            <a:spLocks noChangeArrowheads="1"/>
          </p:cNvSpPr>
          <p:nvPr/>
        </p:nvSpPr>
        <p:spPr bwMode="auto">
          <a:xfrm>
            <a:off x="4149581" y="370046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GPU0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31" name="Rectangle 35"/>
          <p:cNvSpPr>
            <a:spLocks noChangeArrowheads="1"/>
          </p:cNvSpPr>
          <p:nvPr/>
        </p:nvSpPr>
        <p:spPr bwMode="auto">
          <a:xfrm>
            <a:off x="5175106" y="3700463"/>
            <a:ext cx="685800" cy="6096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>
                <a:solidFill>
                  <a:schemeClr val="bg1"/>
                </a:solidFill>
                <a:cs typeface="メイリオ" panose="020B0604030504040204" pitchFamily="50" charset="-128"/>
              </a:rPr>
              <a:t>GPU1</a:t>
            </a:r>
            <a:endParaRPr lang="ja-JP" altLang="en-US" sz="140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5632" name="Right Arrow 36"/>
          <p:cNvSpPr>
            <a:spLocks noChangeArrowheads="1"/>
          </p:cNvSpPr>
          <p:nvPr/>
        </p:nvSpPr>
        <p:spPr bwMode="auto">
          <a:xfrm>
            <a:off x="4835381" y="3776663"/>
            <a:ext cx="339725" cy="228600"/>
          </a:xfrm>
          <a:prstGeom prst="rightArrow">
            <a:avLst>
              <a:gd name="adj1" fmla="val 50000"/>
              <a:gd name="adj2" fmla="val 50108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3" name="Right Arrow 37"/>
          <p:cNvSpPr>
            <a:spLocks noChangeArrowheads="1"/>
          </p:cNvSpPr>
          <p:nvPr/>
        </p:nvSpPr>
        <p:spPr bwMode="auto">
          <a:xfrm flipH="1">
            <a:off x="4835381" y="4043363"/>
            <a:ext cx="349250" cy="228600"/>
          </a:xfrm>
          <a:prstGeom prst="rightArrow">
            <a:avLst>
              <a:gd name="adj1" fmla="val 50000"/>
              <a:gd name="adj2" fmla="val 50063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4" name="Right Arrow 38"/>
          <p:cNvSpPr>
            <a:spLocks noChangeArrowheads="1"/>
          </p:cNvSpPr>
          <p:nvPr/>
        </p:nvSpPr>
        <p:spPr bwMode="auto">
          <a:xfrm>
            <a:off x="5860906" y="3770313"/>
            <a:ext cx="650875" cy="228600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5" name="Right Arrow 39"/>
          <p:cNvSpPr>
            <a:spLocks noChangeArrowheads="1"/>
          </p:cNvSpPr>
          <p:nvPr/>
        </p:nvSpPr>
        <p:spPr bwMode="auto">
          <a:xfrm flipH="1">
            <a:off x="5843444" y="4043363"/>
            <a:ext cx="668337" cy="228600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6" name="Right Arrow 40"/>
          <p:cNvSpPr>
            <a:spLocks noChangeArrowheads="1"/>
          </p:cNvSpPr>
          <p:nvPr/>
        </p:nvSpPr>
        <p:spPr bwMode="auto">
          <a:xfrm>
            <a:off x="8231044" y="3770313"/>
            <a:ext cx="652462" cy="228600"/>
          </a:xfrm>
          <a:prstGeom prst="rightArrow">
            <a:avLst>
              <a:gd name="adj1" fmla="val 50000"/>
              <a:gd name="adj2" fmla="val 50067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7" name="Right Arrow 41"/>
          <p:cNvSpPr>
            <a:spLocks noChangeArrowheads="1"/>
          </p:cNvSpPr>
          <p:nvPr/>
        </p:nvSpPr>
        <p:spPr bwMode="auto">
          <a:xfrm flipH="1">
            <a:off x="8215169" y="4043363"/>
            <a:ext cx="668337" cy="228600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8" name="Right Arrow 42"/>
          <p:cNvSpPr>
            <a:spLocks noChangeArrowheads="1"/>
          </p:cNvSpPr>
          <p:nvPr/>
        </p:nvSpPr>
        <p:spPr bwMode="auto">
          <a:xfrm>
            <a:off x="3506644" y="3770313"/>
            <a:ext cx="650875" cy="228600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39" name="Right Arrow 43"/>
          <p:cNvSpPr>
            <a:spLocks noChangeArrowheads="1"/>
          </p:cNvSpPr>
          <p:nvPr/>
        </p:nvSpPr>
        <p:spPr bwMode="auto">
          <a:xfrm flipH="1">
            <a:off x="3489181" y="4043363"/>
            <a:ext cx="668338" cy="228600"/>
          </a:xfrm>
          <a:prstGeom prst="rightArrow">
            <a:avLst>
              <a:gd name="adj1" fmla="val 50000"/>
              <a:gd name="adj2" fmla="val 49959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2" name="Down Arrow 47"/>
          <p:cNvSpPr>
            <a:spLocks noChangeArrowheads="1"/>
          </p:cNvSpPr>
          <p:nvPr/>
        </p:nvSpPr>
        <p:spPr bwMode="auto">
          <a:xfrm>
            <a:off x="5344969" y="3216275"/>
            <a:ext cx="293687" cy="271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3" name="Down Arrow 48"/>
          <p:cNvSpPr>
            <a:spLocks noChangeArrowheads="1"/>
          </p:cNvSpPr>
          <p:nvPr/>
        </p:nvSpPr>
        <p:spPr bwMode="auto">
          <a:xfrm>
            <a:off x="7740506" y="3233738"/>
            <a:ext cx="293688" cy="271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4" name="Down Arrow 49"/>
          <p:cNvSpPr>
            <a:spLocks noChangeArrowheads="1"/>
          </p:cNvSpPr>
          <p:nvPr/>
        </p:nvSpPr>
        <p:spPr bwMode="auto">
          <a:xfrm flipV="1">
            <a:off x="6761019" y="3211513"/>
            <a:ext cx="293687" cy="249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5" name="Down Arrow 50"/>
          <p:cNvSpPr>
            <a:spLocks noChangeArrowheads="1"/>
          </p:cNvSpPr>
          <p:nvPr/>
        </p:nvSpPr>
        <p:spPr bwMode="auto">
          <a:xfrm flipV="1">
            <a:off x="4365481" y="3211513"/>
            <a:ext cx="293688" cy="249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6" name="Down Arrow 51"/>
          <p:cNvSpPr>
            <a:spLocks noChangeArrowheads="1"/>
          </p:cNvSpPr>
          <p:nvPr/>
        </p:nvSpPr>
        <p:spPr bwMode="auto">
          <a:xfrm>
            <a:off x="5349731" y="4470400"/>
            <a:ext cx="292100" cy="271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7" name="Down Arrow 52"/>
          <p:cNvSpPr>
            <a:spLocks noChangeArrowheads="1"/>
          </p:cNvSpPr>
          <p:nvPr/>
        </p:nvSpPr>
        <p:spPr bwMode="auto">
          <a:xfrm>
            <a:off x="7743681" y="4489450"/>
            <a:ext cx="293688" cy="269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8" name="Down Arrow 53"/>
          <p:cNvSpPr>
            <a:spLocks noChangeArrowheads="1"/>
          </p:cNvSpPr>
          <p:nvPr/>
        </p:nvSpPr>
        <p:spPr bwMode="auto">
          <a:xfrm flipV="1">
            <a:off x="6764194" y="4465638"/>
            <a:ext cx="293687" cy="249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49" name="Down Arrow 54"/>
          <p:cNvSpPr>
            <a:spLocks noChangeArrowheads="1"/>
          </p:cNvSpPr>
          <p:nvPr/>
        </p:nvSpPr>
        <p:spPr bwMode="auto">
          <a:xfrm flipV="1">
            <a:off x="4370244" y="4465638"/>
            <a:ext cx="293687" cy="2492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50" name="Down Arrow 55"/>
          <p:cNvSpPr>
            <a:spLocks noChangeArrowheads="1"/>
          </p:cNvSpPr>
          <p:nvPr/>
        </p:nvSpPr>
        <p:spPr bwMode="auto">
          <a:xfrm>
            <a:off x="5344969" y="1966913"/>
            <a:ext cx="293687" cy="271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51" name="Down Arrow 56"/>
          <p:cNvSpPr>
            <a:spLocks noChangeArrowheads="1"/>
          </p:cNvSpPr>
          <p:nvPr/>
        </p:nvSpPr>
        <p:spPr bwMode="auto">
          <a:xfrm>
            <a:off x="7740506" y="1984375"/>
            <a:ext cx="293688" cy="27146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52" name="Down Arrow 57"/>
          <p:cNvSpPr>
            <a:spLocks noChangeArrowheads="1"/>
          </p:cNvSpPr>
          <p:nvPr/>
        </p:nvSpPr>
        <p:spPr bwMode="auto">
          <a:xfrm flipV="1">
            <a:off x="6761019" y="1960563"/>
            <a:ext cx="293687" cy="250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53" name="Down Arrow 58"/>
          <p:cNvSpPr>
            <a:spLocks noChangeArrowheads="1"/>
          </p:cNvSpPr>
          <p:nvPr/>
        </p:nvSpPr>
        <p:spPr bwMode="auto">
          <a:xfrm flipV="1">
            <a:off x="4367069" y="1960563"/>
            <a:ext cx="293687" cy="250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5654" name="Text Box 131"/>
          <p:cNvSpPr txBox="1">
            <a:spLocks noChangeArrowheads="1"/>
          </p:cNvSpPr>
          <p:nvPr/>
        </p:nvSpPr>
        <p:spPr bwMode="auto">
          <a:xfrm>
            <a:off x="144461" y="2266950"/>
            <a:ext cx="3664729" cy="158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We divide lattice in T dimension by 2 GPUs in node</a:t>
            </a:r>
            <a:endParaRPr lang="en-US" altLang="ja-JP" sz="1800" dirty="0"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ja-JP" sz="1800" dirty="0" smtClean="0"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Also we divide lattice in T by nodes, and in Z and Y dimension by nodes</a:t>
            </a:r>
            <a:endParaRPr lang="en-US" altLang="ja-JP" sz="1800" dirty="0">
              <a:cs typeface="メイリオ" panose="020B0604030504040204" pitchFamily="50" charset="-128"/>
            </a:endParaRPr>
          </a:p>
        </p:txBody>
      </p:sp>
      <p:sp>
        <p:nvSpPr>
          <p:cNvPr id="57" name="TextBox 26"/>
          <p:cNvSpPr txBox="1">
            <a:spLocks noChangeArrowheads="1"/>
          </p:cNvSpPr>
          <p:nvPr/>
        </p:nvSpPr>
        <p:spPr bwMode="auto">
          <a:xfrm>
            <a:off x="6782983" y="2227196"/>
            <a:ext cx="1173719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1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POWER8 Node</a:t>
            </a:r>
          </a:p>
        </p:txBody>
      </p:sp>
      <p:sp>
        <p:nvSpPr>
          <p:cNvPr id="58" name="TextBox 26"/>
          <p:cNvSpPr txBox="1">
            <a:spLocks noChangeArrowheads="1"/>
          </p:cNvSpPr>
          <p:nvPr/>
        </p:nvSpPr>
        <p:spPr bwMode="auto">
          <a:xfrm>
            <a:off x="4429843" y="3492309"/>
            <a:ext cx="1173719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1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POWER8 Node</a:t>
            </a:r>
          </a:p>
        </p:txBody>
      </p:sp>
      <p:sp>
        <p:nvSpPr>
          <p:cNvPr id="59" name="TextBox 26"/>
          <p:cNvSpPr txBox="1">
            <a:spLocks noChangeArrowheads="1"/>
          </p:cNvSpPr>
          <p:nvPr/>
        </p:nvSpPr>
        <p:spPr bwMode="auto">
          <a:xfrm>
            <a:off x="6794871" y="3471655"/>
            <a:ext cx="1173719" cy="24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1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POWER8 Node</a:t>
            </a:r>
          </a:p>
        </p:txBody>
      </p:sp>
    </p:spTree>
    <p:extLst>
      <p:ext uri="{BB962C8B-B14F-4D97-AF65-F5344CB8AC3E}">
        <p14:creationId xmlns:p14="http://schemas.microsoft.com/office/powerpoint/2010/main" val="40660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Straight Connector 114"/>
          <p:cNvCxnSpPr>
            <a:cxnSpLocks noChangeShapeType="1"/>
          </p:cNvCxnSpPr>
          <p:nvPr/>
        </p:nvCxnSpPr>
        <p:spPr bwMode="auto">
          <a:xfrm>
            <a:off x="4495800" y="895350"/>
            <a:ext cx="0" cy="3835400"/>
          </a:xfrm>
          <a:prstGeom prst="line">
            <a:avLst/>
          </a:prstGeom>
          <a:noFill/>
          <a:ln w="5715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1" name="Straight Arrow Connector 87"/>
          <p:cNvCxnSpPr>
            <a:cxnSpLocks noChangeShapeType="1"/>
          </p:cNvCxnSpPr>
          <p:nvPr/>
        </p:nvCxnSpPr>
        <p:spPr bwMode="auto">
          <a:xfrm>
            <a:off x="6553200" y="1054100"/>
            <a:ext cx="0" cy="14620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Offloading and Data Transfer of Wilson-Dirac Operator</a:t>
            </a:r>
            <a:endParaRPr lang="ja-JP" altLang="en-US" sz="28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898776" y="2182127"/>
            <a:ext cx="12954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sz="1400" dirty="0" smtClean="0">
                <a:solidFill>
                  <a:schemeClr val="tx2"/>
                </a:solidFill>
              </a:rPr>
              <a:t>Send buffer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89750" y="2960818"/>
            <a:ext cx="1295400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sz="1400" dirty="0" err="1" smtClean="0">
                <a:solidFill>
                  <a:schemeClr val="tx2"/>
                </a:solidFill>
              </a:rPr>
              <a:t>Recv</a:t>
            </a:r>
            <a:r>
              <a:rPr lang="en-US" altLang="ja-JP" sz="1400" dirty="0" smtClean="0">
                <a:solidFill>
                  <a:schemeClr val="tx2"/>
                </a:solidFill>
              </a:rPr>
              <a:t>. buffer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645150" y="3405188"/>
            <a:ext cx="1295400" cy="3048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 err="1" smtClean="0">
                <a:solidFill>
                  <a:schemeClr val="tx2"/>
                </a:solidFill>
                <a:cs typeface="メイリオ" panose="020B0604030504040204" pitchFamily="50" charset="-128"/>
              </a:rPr>
              <a:t>Recv</a:t>
            </a:r>
            <a:r>
              <a:rPr lang="en-US" altLang="ja-JP" sz="14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. buffer</a:t>
            </a:r>
            <a:endParaRPr lang="ja-JP" altLang="en-US" sz="14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5637213" y="749300"/>
            <a:ext cx="1295400" cy="304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Spinor</a:t>
            </a:r>
            <a:endParaRPr lang="ja-JP" altLang="en-US" sz="14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7162800" y="742950"/>
            <a:ext cx="1295400" cy="304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Gauge field</a:t>
            </a:r>
            <a:endParaRPr lang="ja-JP" altLang="en-US" sz="14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12" name="Text Box 131"/>
          <p:cNvSpPr txBox="1">
            <a:spLocks noChangeArrowheads="1"/>
          </p:cNvSpPr>
          <p:nvPr/>
        </p:nvSpPr>
        <p:spPr bwMode="auto">
          <a:xfrm>
            <a:off x="1128713" y="1668463"/>
            <a:ext cx="289374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(2) GPU-&gt; Host transfer</a:t>
            </a:r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13" name="Text Box 131"/>
          <p:cNvSpPr txBox="1">
            <a:spLocks noChangeArrowheads="1"/>
          </p:cNvSpPr>
          <p:nvPr/>
        </p:nvSpPr>
        <p:spPr bwMode="auto">
          <a:xfrm>
            <a:off x="38100" y="2568575"/>
            <a:ext cx="36984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(3) Node-to-node transfer(MPI)</a:t>
            </a:r>
            <a:endParaRPr lang="ja-JP" altLang="en-US" dirty="0" smtClean="0">
              <a:solidFill>
                <a:schemeClr val="tx2"/>
              </a:solidFill>
            </a:endParaRPr>
          </a:p>
        </p:txBody>
      </p:sp>
      <p:cxnSp>
        <p:nvCxnSpPr>
          <p:cNvPr id="27660" name="Straight Arrow Connector 14"/>
          <p:cNvCxnSpPr>
            <a:cxnSpLocks noChangeShapeType="1"/>
            <a:stCxn id="27656" idx="2"/>
          </p:cNvCxnSpPr>
          <p:nvPr/>
        </p:nvCxnSpPr>
        <p:spPr bwMode="auto">
          <a:xfrm>
            <a:off x="6284913" y="1054100"/>
            <a:ext cx="0" cy="1682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61" name="Down Arrow 20"/>
          <p:cNvSpPr>
            <a:spLocks noChangeArrowheads="1"/>
          </p:cNvSpPr>
          <p:nvPr/>
        </p:nvSpPr>
        <p:spPr bwMode="auto">
          <a:xfrm rot="4793729">
            <a:off x="4611688" y="1427162"/>
            <a:ext cx="228600" cy="1514475"/>
          </a:xfrm>
          <a:prstGeom prst="downArrow">
            <a:avLst>
              <a:gd name="adj1" fmla="val 50000"/>
              <a:gd name="adj2" fmla="val 49964"/>
            </a:avLst>
          </a:prstGeom>
          <a:solidFill>
            <a:srgbClr val="F1902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62" name="Down Arrow 21"/>
          <p:cNvSpPr>
            <a:spLocks noChangeArrowheads="1"/>
          </p:cNvSpPr>
          <p:nvPr/>
        </p:nvSpPr>
        <p:spPr bwMode="auto">
          <a:xfrm rot="-4568980">
            <a:off x="4631532" y="2615406"/>
            <a:ext cx="228600" cy="1522413"/>
          </a:xfrm>
          <a:prstGeom prst="downArrow">
            <a:avLst>
              <a:gd name="adj1" fmla="val 50000"/>
              <a:gd name="adj2" fmla="val 50040"/>
            </a:avLst>
          </a:prstGeom>
          <a:solidFill>
            <a:srgbClr val="F19027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63" name="Down Arrow 22"/>
          <p:cNvSpPr>
            <a:spLocks noChangeArrowheads="1"/>
          </p:cNvSpPr>
          <p:nvPr/>
        </p:nvSpPr>
        <p:spPr bwMode="auto">
          <a:xfrm>
            <a:off x="3677444" y="2503618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5" name="Text Box 131"/>
          <p:cNvSpPr txBox="1">
            <a:spLocks noChangeArrowheads="1"/>
          </p:cNvSpPr>
          <p:nvPr/>
        </p:nvSpPr>
        <p:spPr bwMode="auto">
          <a:xfrm>
            <a:off x="1138238" y="3395663"/>
            <a:ext cx="282320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dirty="0" smtClean="0">
                <a:solidFill>
                  <a:schemeClr val="tx2"/>
                </a:solidFill>
              </a:rPr>
              <a:t>(5) Host-&gt;GPU transfer</a:t>
            </a:r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27665" name="Rectangle 27"/>
          <p:cNvSpPr>
            <a:spLocks noChangeArrowheads="1"/>
          </p:cNvSpPr>
          <p:nvPr/>
        </p:nvSpPr>
        <p:spPr bwMode="auto">
          <a:xfrm>
            <a:off x="7353300" y="4425950"/>
            <a:ext cx="1447800" cy="304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Spinor (output)</a:t>
            </a:r>
            <a:endParaRPr lang="ja-JP" altLang="en-US" sz="14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66" name="Rectangle 4"/>
          <p:cNvSpPr>
            <a:spLocks noChangeArrowheads="1"/>
          </p:cNvSpPr>
          <p:nvPr/>
        </p:nvSpPr>
        <p:spPr bwMode="auto">
          <a:xfrm>
            <a:off x="5649913" y="1858963"/>
            <a:ext cx="1295400" cy="30480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Send buffer</a:t>
            </a:r>
            <a:endParaRPr lang="ja-JP" altLang="en-US" sz="14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67" name="Text Box 131"/>
          <p:cNvSpPr txBox="1">
            <a:spLocks noChangeArrowheads="1"/>
          </p:cNvSpPr>
          <p:nvPr/>
        </p:nvSpPr>
        <p:spPr bwMode="auto">
          <a:xfrm>
            <a:off x="3716338" y="1212850"/>
            <a:ext cx="3841750" cy="34855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tx2"/>
                </a:solidFill>
                <a:cs typeface="メイリオ" panose="020B0604030504040204" pitchFamily="50" charset="-128"/>
              </a:rPr>
              <a:t>(1) </a:t>
            </a:r>
            <a:r>
              <a:rPr lang="en-US" altLang="ja-JP" sz="18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Making half-spinor of boundary</a:t>
            </a:r>
            <a:endParaRPr lang="ja-JP" altLang="en-US" sz="18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7668" name="Text Box 131"/>
          <p:cNvSpPr txBox="1">
            <a:spLocks noChangeArrowheads="1"/>
          </p:cNvSpPr>
          <p:nvPr/>
        </p:nvSpPr>
        <p:spPr bwMode="auto">
          <a:xfrm>
            <a:off x="5360988" y="2495550"/>
            <a:ext cx="2536825" cy="34855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tx2"/>
                </a:solidFill>
                <a:cs typeface="メイリオ" panose="020B0604030504040204" pitchFamily="50" charset="-128"/>
              </a:rPr>
              <a:t>(4) </a:t>
            </a:r>
            <a:r>
              <a:rPr lang="en-US" altLang="ja-JP" sz="18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Inner calculation</a:t>
            </a:r>
            <a:endParaRPr lang="ja-JP" altLang="en-US" sz="18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cxnSp>
        <p:nvCxnSpPr>
          <p:cNvPr id="27669" name="Elbow Connector 70"/>
          <p:cNvCxnSpPr>
            <a:cxnSpLocks noChangeShapeType="1"/>
            <a:stCxn id="27657" idx="2"/>
            <a:endCxn id="27667" idx="3"/>
          </p:cNvCxnSpPr>
          <p:nvPr/>
        </p:nvCxnSpPr>
        <p:spPr bwMode="auto">
          <a:xfrm rot="5400000">
            <a:off x="7514605" y="1091233"/>
            <a:ext cx="339379" cy="252412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0" name="Straight Arrow Connector 75"/>
          <p:cNvCxnSpPr>
            <a:cxnSpLocks noChangeShapeType="1"/>
            <a:endCxn id="27666" idx="0"/>
          </p:cNvCxnSpPr>
          <p:nvPr/>
        </p:nvCxnSpPr>
        <p:spPr bwMode="auto">
          <a:xfrm>
            <a:off x="6292850" y="1581150"/>
            <a:ext cx="4763" cy="27781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1" name="Elbow Connector 88"/>
          <p:cNvCxnSpPr>
            <a:cxnSpLocks noChangeShapeType="1"/>
            <a:endCxn id="27668" idx="3"/>
          </p:cNvCxnSpPr>
          <p:nvPr/>
        </p:nvCxnSpPr>
        <p:spPr bwMode="auto">
          <a:xfrm rot="5400000">
            <a:off x="7179643" y="1772270"/>
            <a:ext cx="1615729" cy="179388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2" name="Elbow Connector 90"/>
          <p:cNvCxnSpPr>
            <a:cxnSpLocks noChangeShapeType="1"/>
            <a:stCxn id="27668" idx="2"/>
            <a:endCxn id="27665" idx="0"/>
          </p:cNvCxnSpPr>
          <p:nvPr/>
        </p:nvCxnSpPr>
        <p:spPr bwMode="auto">
          <a:xfrm rot="16200000" flipH="1">
            <a:off x="6562379" y="2911128"/>
            <a:ext cx="1581843" cy="1447799"/>
          </a:xfrm>
          <a:prstGeom prst="bentConnector3">
            <a:avLst>
              <a:gd name="adj1" fmla="val 27819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3" name="Text Box 131"/>
          <p:cNvSpPr txBox="1">
            <a:spLocks noChangeArrowheads="1"/>
          </p:cNvSpPr>
          <p:nvPr/>
        </p:nvSpPr>
        <p:spPr bwMode="auto">
          <a:xfrm>
            <a:off x="5199063" y="3935413"/>
            <a:ext cx="2649537" cy="341632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tx2"/>
                </a:solidFill>
                <a:cs typeface="メイリオ" panose="020B0604030504040204" pitchFamily="50" charset="-128"/>
              </a:rPr>
              <a:t>(6) </a:t>
            </a:r>
            <a:r>
              <a:rPr lang="en-US" altLang="ja-JP" sz="18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Boundary calculation</a:t>
            </a:r>
            <a:endParaRPr lang="ja-JP" altLang="en-US" sz="18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cxnSp>
        <p:nvCxnSpPr>
          <p:cNvPr id="27674" name="Straight Arrow Connector 97"/>
          <p:cNvCxnSpPr>
            <a:cxnSpLocks noChangeShapeType="1"/>
          </p:cNvCxnSpPr>
          <p:nvPr/>
        </p:nvCxnSpPr>
        <p:spPr bwMode="auto">
          <a:xfrm>
            <a:off x="6292850" y="3709988"/>
            <a:ext cx="0" cy="2587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5" name="Elbow Connector 100"/>
          <p:cNvCxnSpPr>
            <a:cxnSpLocks noChangeShapeType="1"/>
            <a:endCxn id="27673" idx="3"/>
          </p:cNvCxnSpPr>
          <p:nvPr/>
        </p:nvCxnSpPr>
        <p:spPr bwMode="auto">
          <a:xfrm rot="5400000">
            <a:off x="6551934" y="2344416"/>
            <a:ext cx="3058479" cy="465146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6" name="Elbow Connector 103"/>
          <p:cNvCxnSpPr>
            <a:cxnSpLocks noChangeShapeType="1"/>
            <a:stCxn id="27673" idx="2"/>
            <a:endCxn id="27665" idx="1"/>
          </p:cNvCxnSpPr>
          <p:nvPr/>
        </p:nvCxnSpPr>
        <p:spPr bwMode="auto">
          <a:xfrm rot="16200000" flipH="1">
            <a:off x="6787914" y="4012963"/>
            <a:ext cx="301305" cy="829468"/>
          </a:xfrm>
          <a:prstGeom prst="bentConnector2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77" name="Text Box 131"/>
          <p:cNvSpPr txBox="1">
            <a:spLocks noChangeArrowheads="1"/>
          </p:cNvSpPr>
          <p:nvPr/>
        </p:nvSpPr>
        <p:spPr bwMode="auto">
          <a:xfrm>
            <a:off x="4857750" y="4364038"/>
            <a:ext cx="852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400" b="1" u="sng">
                <a:solidFill>
                  <a:srgbClr val="92D050"/>
                </a:solidFill>
                <a:cs typeface="メイリオ" panose="020B0604030504040204" pitchFamily="50" charset="-128"/>
              </a:rPr>
              <a:t>GPU</a:t>
            </a:r>
            <a:endParaRPr lang="ja-JP" altLang="en-US" sz="2400" b="1" u="sng">
              <a:solidFill>
                <a:srgbClr val="92D050"/>
              </a:solidFill>
              <a:cs typeface="メイリオ" panose="020B0604030504040204" pitchFamily="50" charset="-128"/>
            </a:endParaRPr>
          </a:p>
        </p:txBody>
      </p:sp>
      <p:sp>
        <p:nvSpPr>
          <p:cNvPr id="113" name="Text Box 131"/>
          <p:cNvSpPr txBox="1">
            <a:spLocks noChangeArrowheads="1"/>
          </p:cNvSpPr>
          <p:nvPr/>
        </p:nvSpPr>
        <p:spPr bwMode="auto">
          <a:xfrm>
            <a:off x="152400" y="4395788"/>
            <a:ext cx="869149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u="sng" dirty="0" smtClean="0">
                <a:solidFill>
                  <a:schemeClr val="accent2"/>
                </a:solidFill>
              </a:rPr>
              <a:t>Host</a:t>
            </a:r>
          </a:p>
        </p:txBody>
      </p:sp>
    </p:spTree>
    <p:extLst>
      <p:ext uri="{BB962C8B-B14F-4D97-AF65-F5344CB8AC3E}">
        <p14:creationId xmlns:p14="http://schemas.microsoft.com/office/powerpoint/2010/main" val="26708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28613" y="219076"/>
            <a:ext cx="8686800" cy="387798"/>
          </a:xfrm>
        </p:spPr>
        <p:txBody>
          <a:bodyPr/>
          <a:lstStyle/>
          <a:p>
            <a:r>
              <a:rPr lang="en-US" altLang="ja-JP" sz="2800" dirty="0" smtClean="0"/>
              <a:t>Asynchronous Data Transfer </a:t>
            </a:r>
            <a:r>
              <a:rPr lang="en-US" altLang="ja-JP" dirty="0" smtClean="0"/>
              <a:t>Using </a:t>
            </a:r>
            <a:r>
              <a:rPr lang="en-US" altLang="ja-JP" sz="2800" dirty="0" smtClean="0"/>
              <a:t>CUDA Streams</a:t>
            </a:r>
            <a:endParaRPr lang="ja-JP" altLang="en-US" sz="2800" dirty="0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990600" y="1054100"/>
            <a:ext cx="533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990600" y="1435100"/>
            <a:ext cx="228600" cy="381000"/>
          </a:xfrm>
          <a:prstGeom prst="rect">
            <a:avLst/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1538288" y="1054100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93925" y="1054100"/>
            <a:ext cx="1066800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889125" y="1435100"/>
            <a:ext cx="1052513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26632" name="Rectangle 13"/>
          <p:cNvSpPr>
            <a:spLocks noChangeArrowheads="1"/>
          </p:cNvSpPr>
          <p:nvPr/>
        </p:nvSpPr>
        <p:spPr bwMode="auto">
          <a:xfrm>
            <a:off x="3579813" y="3479800"/>
            <a:ext cx="685800" cy="381000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tx2"/>
                </a:solidFill>
                <a:cs typeface="メイリオ" panose="020B0604030504040204" pitchFamily="50" charset="-128"/>
              </a:rPr>
              <a:t>Y+</a:t>
            </a:r>
            <a:endParaRPr lang="ja-JP" altLang="en-US" sz="18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300534" y="3481388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Y-</a:t>
            </a:r>
            <a:endParaRPr lang="ja-JP" altLang="en-US" dirty="0"/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1236663" y="1435100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35" name="Rectangle 16"/>
          <p:cNvSpPr>
            <a:spLocks noChangeArrowheads="1"/>
          </p:cNvSpPr>
          <p:nvPr/>
        </p:nvSpPr>
        <p:spPr bwMode="auto">
          <a:xfrm>
            <a:off x="3240088" y="1055688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36" name="Rectangle 17"/>
          <p:cNvSpPr>
            <a:spLocks noChangeArrowheads="1"/>
          </p:cNvSpPr>
          <p:nvPr/>
        </p:nvSpPr>
        <p:spPr bwMode="auto">
          <a:xfrm>
            <a:off x="2938463" y="1436688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37" name="Rectangle 18"/>
          <p:cNvSpPr>
            <a:spLocks noChangeArrowheads="1"/>
          </p:cNvSpPr>
          <p:nvPr/>
        </p:nvSpPr>
        <p:spPr bwMode="auto">
          <a:xfrm>
            <a:off x="990600" y="1857375"/>
            <a:ext cx="533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990600" y="2238375"/>
            <a:ext cx="228600" cy="381000"/>
          </a:xfrm>
          <a:prstGeom prst="rect">
            <a:avLst/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39" name="Rectangle 20"/>
          <p:cNvSpPr>
            <a:spLocks noChangeArrowheads="1"/>
          </p:cNvSpPr>
          <p:nvPr/>
        </p:nvSpPr>
        <p:spPr bwMode="auto">
          <a:xfrm>
            <a:off x="1538288" y="1857375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193925" y="1857375"/>
            <a:ext cx="1066800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1889125" y="2238375"/>
            <a:ext cx="1052513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26642" name="Rectangle 23"/>
          <p:cNvSpPr>
            <a:spLocks noChangeArrowheads="1"/>
          </p:cNvSpPr>
          <p:nvPr/>
        </p:nvSpPr>
        <p:spPr bwMode="auto">
          <a:xfrm>
            <a:off x="1236663" y="2238375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43" name="Rectangle 24"/>
          <p:cNvSpPr>
            <a:spLocks noChangeArrowheads="1"/>
          </p:cNvSpPr>
          <p:nvPr/>
        </p:nvSpPr>
        <p:spPr bwMode="auto">
          <a:xfrm>
            <a:off x="3240088" y="1858963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44" name="Rectangle 25"/>
          <p:cNvSpPr>
            <a:spLocks noChangeArrowheads="1"/>
          </p:cNvSpPr>
          <p:nvPr/>
        </p:nvSpPr>
        <p:spPr bwMode="auto">
          <a:xfrm>
            <a:off x="2938463" y="2239963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45" name="Rectangle 26"/>
          <p:cNvSpPr>
            <a:spLocks noChangeArrowheads="1"/>
          </p:cNvSpPr>
          <p:nvPr/>
        </p:nvSpPr>
        <p:spPr bwMode="auto">
          <a:xfrm>
            <a:off x="990600" y="2665413"/>
            <a:ext cx="533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46" name="Rectangle 27"/>
          <p:cNvSpPr>
            <a:spLocks noChangeArrowheads="1"/>
          </p:cNvSpPr>
          <p:nvPr/>
        </p:nvSpPr>
        <p:spPr bwMode="auto">
          <a:xfrm>
            <a:off x="990600" y="3046413"/>
            <a:ext cx="228600" cy="381000"/>
          </a:xfrm>
          <a:prstGeom prst="rect">
            <a:avLst/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47" name="Rectangle 28"/>
          <p:cNvSpPr>
            <a:spLocks noChangeArrowheads="1"/>
          </p:cNvSpPr>
          <p:nvPr/>
        </p:nvSpPr>
        <p:spPr bwMode="auto">
          <a:xfrm>
            <a:off x="1538288" y="2665413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193925" y="2665413"/>
            <a:ext cx="1066800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31" name="Rectangle 30"/>
          <p:cNvSpPr/>
          <p:nvPr/>
        </p:nvSpPr>
        <p:spPr bwMode="auto">
          <a:xfrm>
            <a:off x="1889125" y="3046413"/>
            <a:ext cx="1052513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26650" name="Rectangle 31"/>
          <p:cNvSpPr>
            <a:spLocks noChangeArrowheads="1"/>
          </p:cNvSpPr>
          <p:nvPr/>
        </p:nvSpPr>
        <p:spPr bwMode="auto">
          <a:xfrm>
            <a:off x="1236663" y="3046413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1" name="Rectangle 32"/>
          <p:cNvSpPr>
            <a:spLocks noChangeArrowheads="1"/>
          </p:cNvSpPr>
          <p:nvPr/>
        </p:nvSpPr>
        <p:spPr bwMode="auto">
          <a:xfrm>
            <a:off x="3240088" y="2667000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2" name="Rectangle 33"/>
          <p:cNvSpPr>
            <a:spLocks noChangeArrowheads="1"/>
          </p:cNvSpPr>
          <p:nvPr/>
        </p:nvSpPr>
        <p:spPr bwMode="auto">
          <a:xfrm>
            <a:off x="2938463" y="3048000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3" name="Rectangle 34"/>
          <p:cNvSpPr>
            <a:spLocks noChangeArrowheads="1"/>
          </p:cNvSpPr>
          <p:nvPr/>
        </p:nvSpPr>
        <p:spPr bwMode="auto">
          <a:xfrm>
            <a:off x="981075" y="3473450"/>
            <a:ext cx="2447925" cy="3810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solidFill>
                  <a:schemeClr val="tx2"/>
                </a:solidFill>
                <a:cs typeface="メイリオ" panose="020B0604030504040204" pitchFamily="50" charset="-128"/>
              </a:rPr>
              <a:t>Inner calculation</a:t>
            </a:r>
            <a:endParaRPr lang="ja-JP" altLang="en-US" sz="1800" dirty="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26654" name="TextBox 39"/>
          <p:cNvSpPr txBox="1">
            <a:spLocks noChangeArrowheads="1"/>
          </p:cNvSpPr>
          <p:nvPr/>
        </p:nvSpPr>
        <p:spPr bwMode="auto">
          <a:xfrm>
            <a:off x="461963" y="1042988"/>
            <a:ext cx="395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Y-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5" name="TextBox 40"/>
          <p:cNvSpPr txBox="1">
            <a:spLocks noChangeArrowheads="1"/>
          </p:cNvSpPr>
          <p:nvPr/>
        </p:nvSpPr>
        <p:spPr bwMode="auto">
          <a:xfrm>
            <a:off x="461963" y="1447800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Y+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6" name="TextBox 41"/>
          <p:cNvSpPr txBox="1">
            <a:spLocks noChangeArrowheads="1"/>
          </p:cNvSpPr>
          <p:nvPr/>
        </p:nvSpPr>
        <p:spPr bwMode="auto">
          <a:xfrm>
            <a:off x="493713" y="1863725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Z-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7" name="TextBox 42"/>
          <p:cNvSpPr txBox="1">
            <a:spLocks noChangeArrowheads="1"/>
          </p:cNvSpPr>
          <p:nvPr/>
        </p:nvSpPr>
        <p:spPr bwMode="auto">
          <a:xfrm>
            <a:off x="484188" y="2222500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Z+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8" name="TextBox 43"/>
          <p:cNvSpPr txBox="1">
            <a:spLocks noChangeArrowheads="1"/>
          </p:cNvSpPr>
          <p:nvPr/>
        </p:nvSpPr>
        <p:spPr bwMode="auto">
          <a:xfrm>
            <a:off x="493713" y="2660650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T-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59" name="TextBox 44"/>
          <p:cNvSpPr txBox="1">
            <a:spLocks noChangeArrowheads="1"/>
          </p:cNvSpPr>
          <p:nvPr/>
        </p:nvSpPr>
        <p:spPr bwMode="auto">
          <a:xfrm>
            <a:off x="504825" y="305752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T+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60" name="TextBox 45"/>
          <p:cNvSpPr txBox="1">
            <a:spLocks noChangeArrowheads="1"/>
          </p:cNvSpPr>
          <p:nvPr/>
        </p:nvSpPr>
        <p:spPr bwMode="auto">
          <a:xfrm>
            <a:off x="228600" y="349726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Inner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61" name="Rectangle 46"/>
          <p:cNvSpPr>
            <a:spLocks noChangeArrowheads="1"/>
          </p:cNvSpPr>
          <p:nvPr/>
        </p:nvSpPr>
        <p:spPr bwMode="auto">
          <a:xfrm>
            <a:off x="4646613" y="3473450"/>
            <a:ext cx="685800" cy="381000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2"/>
                </a:solidFill>
                <a:cs typeface="メイリオ" panose="020B0604030504040204" pitchFamily="50" charset="-128"/>
              </a:rPr>
              <a:t>Z+</a:t>
            </a:r>
            <a:endParaRPr lang="ja-JP" altLang="en-US" sz="180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5367334" y="3475038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Z-</a:t>
            </a:r>
            <a:endParaRPr lang="ja-JP" altLang="en-US" dirty="0"/>
          </a:p>
        </p:txBody>
      </p:sp>
      <p:sp>
        <p:nvSpPr>
          <p:cNvPr id="26663" name="Rectangle 48"/>
          <p:cNvSpPr>
            <a:spLocks noChangeArrowheads="1"/>
          </p:cNvSpPr>
          <p:nvPr/>
        </p:nvSpPr>
        <p:spPr bwMode="auto">
          <a:xfrm>
            <a:off x="5727700" y="3467100"/>
            <a:ext cx="685800" cy="381000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solidFill>
                  <a:schemeClr val="tx2"/>
                </a:solidFill>
                <a:cs typeface="メイリオ" panose="020B0604030504040204" pitchFamily="50" charset="-128"/>
              </a:rPr>
              <a:t>T+</a:t>
            </a:r>
            <a:endParaRPr lang="ja-JP" altLang="en-US" sz="1800">
              <a:solidFill>
                <a:schemeClr val="tx2"/>
              </a:solidFill>
              <a:cs typeface="メイリオ" panose="020B0604030504040204" pitchFamily="50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413500" y="3468688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ja-JP" dirty="0"/>
              <a:t>T-</a:t>
            </a:r>
            <a:endParaRPr lang="ja-JP" altLang="en-US" dirty="0"/>
          </a:p>
        </p:txBody>
      </p:sp>
      <p:sp>
        <p:nvSpPr>
          <p:cNvPr id="26665" name="Rectangle 50"/>
          <p:cNvSpPr>
            <a:spLocks noChangeArrowheads="1"/>
          </p:cNvSpPr>
          <p:nvPr/>
        </p:nvSpPr>
        <p:spPr bwMode="auto">
          <a:xfrm>
            <a:off x="673100" y="4302125"/>
            <a:ext cx="533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66" name="TextBox 51"/>
          <p:cNvSpPr txBox="1">
            <a:spLocks noChangeArrowheads="1"/>
          </p:cNvSpPr>
          <p:nvPr/>
        </p:nvSpPr>
        <p:spPr bwMode="auto">
          <a:xfrm>
            <a:off x="896938" y="3995256"/>
            <a:ext cx="173637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Making half-spinors</a:t>
            </a: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26667" name="TextBox 52"/>
          <p:cNvSpPr txBox="1">
            <a:spLocks noChangeArrowheads="1"/>
          </p:cNvSpPr>
          <p:nvPr/>
        </p:nvSpPr>
        <p:spPr bwMode="auto">
          <a:xfrm>
            <a:off x="234891" y="4640263"/>
            <a:ext cx="138852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Minus direction</a:t>
            </a:r>
            <a:endParaRPr lang="en-US" altLang="ja-JP" sz="1400" dirty="0"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Matrix multiply</a:t>
            </a: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26668" name="Rectangle 53"/>
          <p:cNvSpPr>
            <a:spLocks noChangeArrowheads="1"/>
          </p:cNvSpPr>
          <p:nvPr/>
        </p:nvSpPr>
        <p:spPr bwMode="auto">
          <a:xfrm>
            <a:off x="2055813" y="4297363"/>
            <a:ext cx="228600" cy="381000"/>
          </a:xfrm>
          <a:prstGeom prst="rect">
            <a:avLst/>
          </a:prstGeom>
          <a:solidFill>
            <a:srgbClr val="F389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69" name="TextBox 54"/>
          <p:cNvSpPr txBox="1">
            <a:spLocks noChangeArrowheads="1"/>
          </p:cNvSpPr>
          <p:nvPr/>
        </p:nvSpPr>
        <p:spPr bwMode="auto">
          <a:xfrm>
            <a:off x="1756158" y="4736000"/>
            <a:ext cx="1260281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Plus direction</a:t>
            </a:r>
            <a:endParaRPr lang="en-US" altLang="ja-JP" sz="1400" dirty="0"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26670" name="Rectangle 55"/>
          <p:cNvSpPr>
            <a:spLocks noChangeArrowheads="1"/>
          </p:cNvSpPr>
          <p:nvPr/>
        </p:nvSpPr>
        <p:spPr bwMode="auto">
          <a:xfrm>
            <a:off x="3562350" y="4297363"/>
            <a:ext cx="641350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71" name="TextBox 56"/>
          <p:cNvSpPr txBox="1">
            <a:spLocks noChangeArrowheads="1"/>
          </p:cNvSpPr>
          <p:nvPr/>
        </p:nvSpPr>
        <p:spPr bwMode="auto">
          <a:xfrm>
            <a:off x="3180870" y="3957638"/>
            <a:ext cx="165782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GPU-Host transfer</a:t>
            </a: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187950" y="4281488"/>
            <a:ext cx="1052513" cy="3810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/>
          </a:p>
        </p:txBody>
      </p:sp>
      <p:sp>
        <p:nvSpPr>
          <p:cNvPr id="26673" name="TextBox 58"/>
          <p:cNvSpPr txBox="1">
            <a:spLocks noChangeArrowheads="1"/>
          </p:cNvSpPr>
          <p:nvPr/>
        </p:nvSpPr>
        <p:spPr bwMode="auto">
          <a:xfrm>
            <a:off x="4916484" y="3966439"/>
            <a:ext cx="181652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MPI transfer (</a:t>
            </a:r>
            <a:r>
              <a:rPr lang="en-US" altLang="ja-JP" sz="1400" dirty="0" err="1" smtClean="0">
                <a:cs typeface="メイリオ" panose="020B0604030504040204" pitchFamily="50" charset="-128"/>
              </a:rPr>
              <a:t>Async</a:t>
            </a:r>
            <a:r>
              <a:rPr lang="en-US" altLang="ja-JP" sz="1400" dirty="0" smtClean="0">
                <a:cs typeface="メイリオ" panose="020B0604030504040204" pitchFamily="50" charset="-128"/>
              </a:rPr>
              <a:t>)</a:t>
            </a: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26674" name="Rectangle 59"/>
          <p:cNvSpPr>
            <a:spLocks noChangeArrowheads="1"/>
          </p:cNvSpPr>
          <p:nvPr/>
        </p:nvSpPr>
        <p:spPr bwMode="auto">
          <a:xfrm>
            <a:off x="6881813" y="4267755"/>
            <a:ext cx="685800" cy="381000"/>
          </a:xfrm>
          <a:prstGeom prst="rect">
            <a:avLst/>
          </a:prstGeom>
          <a:solidFill>
            <a:srgbClr val="FF66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26675" name="TextBox 60"/>
          <p:cNvSpPr txBox="1">
            <a:spLocks noChangeArrowheads="1"/>
          </p:cNvSpPr>
          <p:nvPr/>
        </p:nvSpPr>
        <p:spPr bwMode="auto">
          <a:xfrm>
            <a:off x="7175500" y="3951288"/>
            <a:ext cx="1846980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Boundary calculation</a:t>
            </a: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8296623" y="4252569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26678" name="TextBox 63"/>
          <p:cNvSpPr txBox="1">
            <a:spLocks noChangeArrowheads="1"/>
          </p:cNvSpPr>
          <p:nvPr/>
        </p:nvSpPr>
        <p:spPr bwMode="auto">
          <a:xfrm>
            <a:off x="228600" y="677863"/>
            <a:ext cx="764183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800" u="sng" dirty="0" smtClean="0">
                <a:cs typeface="メイリオ" panose="020B0604030504040204" pitchFamily="50" charset="-128"/>
              </a:rPr>
              <a:t>(Number of parallel dimensions)x2+1 streams to execute asynchronously</a:t>
            </a:r>
            <a:endParaRPr lang="ja-JP" altLang="en-US" sz="1800" u="sng" dirty="0">
              <a:cs typeface="メイリオ" panose="020B0604030504040204" pitchFamily="50" charset="-128"/>
            </a:endParaRPr>
          </a:p>
        </p:txBody>
      </p:sp>
      <p:sp>
        <p:nvSpPr>
          <p:cNvPr id="57" name="TextBox 52"/>
          <p:cNvSpPr txBox="1">
            <a:spLocks noChangeArrowheads="1"/>
          </p:cNvSpPr>
          <p:nvPr/>
        </p:nvSpPr>
        <p:spPr bwMode="auto">
          <a:xfrm>
            <a:off x="6659497" y="4606950"/>
            <a:ext cx="132921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Plus direction</a:t>
            </a:r>
            <a:endParaRPr lang="en-US" altLang="ja-JP" sz="1400" dirty="0">
              <a:cs typeface="メイリオ" panose="020B0604030504040204" pitchFamily="50" charset="-128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Matrix multiply</a:t>
            </a:r>
            <a:endParaRPr lang="ja-JP" altLang="en-US" sz="1400" dirty="0">
              <a:cs typeface="メイリオ" panose="020B0604030504040204" pitchFamily="50" charset="-128"/>
            </a:endParaRPr>
          </a:p>
        </p:txBody>
      </p:sp>
      <p:sp>
        <p:nvSpPr>
          <p:cNvPr id="59" name="TextBox 52"/>
          <p:cNvSpPr txBox="1">
            <a:spLocks noChangeArrowheads="1"/>
          </p:cNvSpPr>
          <p:nvPr/>
        </p:nvSpPr>
        <p:spPr bwMode="auto">
          <a:xfrm>
            <a:off x="7860500" y="4606950"/>
            <a:ext cx="138852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 smtClean="0">
                <a:cs typeface="メイリオ" panose="020B0604030504040204" pitchFamily="50" charset="-128"/>
              </a:rPr>
              <a:t>Minus direction</a:t>
            </a:r>
            <a:endParaRPr lang="en-US" altLang="ja-JP" sz="1400" dirty="0"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4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Testing Environment</a:t>
            </a:r>
            <a:endParaRPr lang="ja-JP" altLang="en-US" dirty="0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846800" y="799510"/>
            <a:ext cx="609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P8</a:t>
            </a:r>
            <a:endParaRPr lang="en-US" altLang="ja-JP" sz="1800" dirty="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6702721" y="799510"/>
            <a:ext cx="609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solidFill>
                  <a:schemeClr val="bg1"/>
                </a:solidFill>
                <a:cs typeface="メイリオ" panose="020B0604030504040204" pitchFamily="50" charset="-128"/>
              </a:rPr>
              <a:t>P8</a:t>
            </a:r>
            <a:endParaRPr lang="en-US" altLang="ja-JP" sz="1800" dirty="0">
              <a:solidFill>
                <a:schemeClr val="bg1"/>
              </a:solidFill>
              <a:cs typeface="メイリオ" panose="020B0604030504040204" pitchFamily="50" charset="-128"/>
            </a:endParaRPr>
          </a:p>
        </p:txBody>
      </p:sp>
      <p:sp>
        <p:nvSpPr>
          <p:cNvPr id="28677" name="Rectangle 12" descr="格子 (点)"/>
          <p:cNvSpPr>
            <a:spLocks noChangeArrowheads="1"/>
          </p:cNvSpPr>
          <p:nvPr/>
        </p:nvSpPr>
        <p:spPr bwMode="auto">
          <a:xfrm>
            <a:off x="4192697" y="603694"/>
            <a:ext cx="1295400" cy="1143000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008A5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  <a:cs typeface="メイリオ" panose="020B0604030504040204" pitchFamily="50" charset="-128"/>
              </a:rPr>
              <a:t>GPU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  <a:cs typeface="メイリオ" panose="020B0604030504040204" pitchFamily="50" charset="-128"/>
              </a:rPr>
              <a:t>Tesla K40</a:t>
            </a:r>
          </a:p>
        </p:txBody>
      </p:sp>
      <p:sp>
        <p:nvSpPr>
          <p:cNvPr id="28678" name="Rectangle 12" descr="格子 (点)"/>
          <p:cNvSpPr>
            <a:spLocks noChangeArrowheads="1"/>
          </p:cNvSpPr>
          <p:nvPr/>
        </p:nvSpPr>
        <p:spPr bwMode="auto">
          <a:xfrm>
            <a:off x="7679625" y="603694"/>
            <a:ext cx="1295400" cy="1143000"/>
          </a:xfrm>
          <a:prstGeom prst="rect">
            <a:avLst/>
          </a:prstGeom>
          <a:pattFill prst="dotGrid">
            <a:fgClr>
              <a:schemeClr val="tx1"/>
            </a:fgClr>
            <a:bgClr>
              <a:srgbClr val="008A5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  <a:cs typeface="メイリオ" panose="020B0604030504040204" pitchFamily="50" charset="-128"/>
              </a:rPr>
              <a:t>GPU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solidFill>
                  <a:schemeClr val="bg1"/>
                </a:solidFill>
                <a:cs typeface="メイリオ" panose="020B0604030504040204" pitchFamily="50" charset="-128"/>
              </a:rPr>
              <a:t>Tesla K40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22646"/>
              </p:ext>
            </p:extLst>
          </p:nvPr>
        </p:nvGraphicFramePr>
        <p:xfrm>
          <a:off x="896790" y="1932148"/>
          <a:ext cx="7375340" cy="2590800"/>
        </p:xfrm>
        <a:graphic>
          <a:graphicData uri="http://schemas.openxmlformats.org/drawingml/2006/table">
            <a:tbl>
              <a:tblPr/>
              <a:tblGrid>
                <a:gridCol w="2119804"/>
                <a:gridCol w="2670846"/>
                <a:gridCol w="2584690"/>
              </a:tblGrid>
              <a:tr h="32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CPU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9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GPU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691"/>
                    </a:solidFill>
                  </a:tcPr>
                </a:tc>
              </a:tr>
              <a:tr h="32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IBM POWER8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Nvidia Tesla K40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</a:tr>
              <a:tr h="32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# of cores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2,880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</a:tr>
              <a:tr h="32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Clock speed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3.02 GHz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0.745 GHz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</a:tr>
              <a:tr h="5571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Peak perf.:     Double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Single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289.92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GFlops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579.84 </a:t>
                      </a:r>
                      <a:r>
                        <a:rPr kumimoji="1" lang="en-US" altLang="ja-JP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GFlops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1,430 GFlops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4,290 GFlops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</a:tr>
              <a:tr h="32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Memory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512</a:t>
                      </a:r>
                      <a:r>
                        <a:rPr kumimoji="1" lang="ja-JP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GB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12 GB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DDC"/>
                    </a:solidFill>
                  </a:tcPr>
                </a:tc>
              </a:tr>
              <a:tr h="322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Memory Bandwidth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192 GB/s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288 GB/s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EE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8226" y="678865"/>
            <a:ext cx="3175869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IBM Power System S824L</a:t>
            </a:r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96" y="1148244"/>
            <a:ext cx="400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 nodes, connected via </a:t>
            </a:r>
            <a:r>
              <a:rPr kumimoji="1" lang="en-US" altLang="ja-JP" dirty="0" err="1" smtClean="0"/>
              <a:t>Infiniband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07153" y="4603825"/>
            <a:ext cx="5053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Ubuntu 14.04.1, CUDA Toolkit version 7.0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7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39033"/>
            <a:ext cx="8686800" cy="394980"/>
          </a:xfrm>
        </p:spPr>
        <p:txBody>
          <a:bodyPr/>
          <a:lstStyle/>
          <a:p>
            <a:r>
              <a:rPr kumimoji="1" lang="en-US" altLang="ja-JP" dirty="0" smtClean="0"/>
              <a:t>POWER8 Performance: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Strong</a:t>
            </a:r>
            <a:r>
              <a:rPr kumimoji="1" lang="en-US" altLang="ja-JP" dirty="0" smtClean="0"/>
              <a:t> Scaling (Double)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6" y="559486"/>
            <a:ext cx="3594848" cy="3009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292" y="559486"/>
            <a:ext cx="3594848" cy="3009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26" y="3264195"/>
            <a:ext cx="3611793" cy="18793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292" y="3264195"/>
            <a:ext cx="3594848" cy="1879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288385" y="38941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BiCGStab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65243" y="2290425"/>
            <a:ext cx="2800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Even-Odd preconditioned</a:t>
            </a:r>
            <a:endParaRPr kumimoji="1" lang="ja-JP" alt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2405" y="179025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7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39033"/>
            <a:ext cx="8686800" cy="394980"/>
          </a:xfrm>
        </p:spPr>
        <p:txBody>
          <a:bodyPr/>
          <a:lstStyle/>
          <a:p>
            <a:r>
              <a:rPr kumimoji="1" lang="en-US" altLang="ja-JP" dirty="0" smtClean="0"/>
              <a:t>POWER8 Performance: </a:t>
            </a:r>
            <a:r>
              <a:rPr kumimoji="1" lang="en-US" altLang="ja-JP" dirty="0" smtClean="0">
                <a:solidFill>
                  <a:srgbClr val="00B050"/>
                </a:solidFill>
              </a:rPr>
              <a:t>Weak</a:t>
            </a:r>
            <a:r>
              <a:rPr kumimoji="1" lang="en-US" altLang="ja-JP" dirty="0" smtClean="0"/>
              <a:t> Scaling (Double)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8385" y="38941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BiCGStab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65243" y="2290425"/>
            <a:ext cx="2800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Even-Odd preconditioned</a:t>
            </a:r>
            <a:endParaRPr kumimoji="1" lang="ja-JP" alt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2405" y="179025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3" y="534013"/>
            <a:ext cx="3229116" cy="3009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102" y="534013"/>
            <a:ext cx="3227592" cy="3009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14" y="3253563"/>
            <a:ext cx="3215265" cy="1889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102" y="3253563"/>
            <a:ext cx="3227592" cy="188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39033"/>
            <a:ext cx="8686800" cy="394980"/>
          </a:xfrm>
        </p:spPr>
        <p:txBody>
          <a:bodyPr/>
          <a:lstStyle/>
          <a:p>
            <a:r>
              <a:rPr kumimoji="1" lang="en-US" altLang="ja-JP" dirty="0" smtClean="0"/>
              <a:t>K40 Performance: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Strong</a:t>
            </a:r>
            <a:r>
              <a:rPr kumimoji="1" lang="en-US" altLang="ja-JP" dirty="0" smtClean="0"/>
              <a:t> Scaling (Double)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8385" y="38941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BiCGStab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65243" y="2290425"/>
            <a:ext cx="2800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Even-Odd preconditioned</a:t>
            </a:r>
            <a:endParaRPr kumimoji="1" lang="ja-JP" alt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2405" y="179025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65" y="547424"/>
            <a:ext cx="3594848" cy="30082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40" y="534013"/>
            <a:ext cx="3594848" cy="3008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65" y="3227629"/>
            <a:ext cx="3594848" cy="1915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140" y="3227629"/>
            <a:ext cx="3594848" cy="19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39033"/>
            <a:ext cx="8686800" cy="394980"/>
          </a:xfrm>
        </p:spPr>
        <p:txBody>
          <a:bodyPr/>
          <a:lstStyle/>
          <a:p>
            <a:r>
              <a:rPr kumimoji="1" lang="en-US" altLang="ja-JP" dirty="0" smtClean="0"/>
              <a:t>K40 Performance: </a:t>
            </a:r>
            <a:r>
              <a:rPr kumimoji="1" lang="en-US" altLang="ja-JP" dirty="0" smtClean="0">
                <a:solidFill>
                  <a:srgbClr val="00B050"/>
                </a:solidFill>
              </a:rPr>
              <a:t>Weak</a:t>
            </a:r>
            <a:r>
              <a:rPr kumimoji="1" lang="en-US" altLang="ja-JP" dirty="0" smtClean="0"/>
              <a:t> Scaling (Double)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8385" y="38941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BiCGStab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65243" y="2290425"/>
            <a:ext cx="2800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Even-Odd preconditioned</a:t>
            </a:r>
            <a:endParaRPr kumimoji="1" lang="ja-JP" alt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2405" y="179025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65" y="534013"/>
            <a:ext cx="3594848" cy="3009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140" y="534013"/>
            <a:ext cx="3594848" cy="3009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65" y="3259525"/>
            <a:ext cx="3594848" cy="188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140" y="3259525"/>
            <a:ext cx="3594848" cy="18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39033"/>
            <a:ext cx="8686800" cy="394980"/>
          </a:xfrm>
        </p:spPr>
        <p:txBody>
          <a:bodyPr/>
          <a:lstStyle/>
          <a:p>
            <a:r>
              <a:rPr kumimoji="1" lang="en-US" altLang="ja-JP" dirty="0" smtClean="0"/>
              <a:t>K40 Performance: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Strong</a:t>
            </a:r>
            <a:r>
              <a:rPr kumimoji="1" lang="en-US" altLang="ja-JP" dirty="0" smtClean="0"/>
              <a:t> Scaling </a:t>
            </a:r>
            <a:r>
              <a:rPr kumimoji="1" lang="en-US" altLang="ja-JP" dirty="0" smtClean="0">
                <a:solidFill>
                  <a:srgbClr val="00B0F0"/>
                </a:solidFill>
              </a:rPr>
              <a:t>(Single)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8385" y="38941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BiCGStab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65243" y="2290425"/>
            <a:ext cx="2800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Even-Odd preconditioned</a:t>
            </a:r>
            <a:endParaRPr kumimoji="1" lang="ja-JP" alt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2405" y="179025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22" y="534013"/>
            <a:ext cx="3594848" cy="3008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83" y="534013"/>
            <a:ext cx="3594848" cy="3008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55" y="3248893"/>
            <a:ext cx="3594848" cy="1894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716" y="3248893"/>
            <a:ext cx="3594848" cy="18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139033"/>
            <a:ext cx="8686800" cy="394980"/>
          </a:xfrm>
        </p:spPr>
        <p:txBody>
          <a:bodyPr/>
          <a:lstStyle/>
          <a:p>
            <a:r>
              <a:rPr kumimoji="1" lang="en-US" altLang="ja-JP" dirty="0" smtClean="0"/>
              <a:t>K40 Performance: </a:t>
            </a:r>
            <a:r>
              <a:rPr kumimoji="1" lang="en-US" altLang="ja-JP" dirty="0" smtClean="0">
                <a:solidFill>
                  <a:srgbClr val="00B050"/>
                </a:solidFill>
              </a:rPr>
              <a:t>Weak</a:t>
            </a:r>
            <a:r>
              <a:rPr kumimoji="1" lang="en-US" altLang="ja-JP" dirty="0" smtClean="0"/>
              <a:t> Scaling </a:t>
            </a:r>
            <a:r>
              <a:rPr kumimoji="1" lang="en-US" altLang="ja-JP" dirty="0" smtClean="0">
                <a:solidFill>
                  <a:srgbClr val="00B0F0"/>
                </a:solidFill>
              </a:rPr>
              <a:t>(Single)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88385" y="389416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BiCGStab</a:t>
            </a:r>
            <a:endParaRPr kumimoji="1" lang="ja-JP" alt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65243" y="2290425"/>
            <a:ext cx="28007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Even-Odd preconditioned</a:t>
            </a:r>
            <a:endParaRPr kumimoji="1" lang="ja-JP" altLang="en-US" sz="1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52405" y="1790255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Wilson-Dirac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22" y="534013"/>
            <a:ext cx="3594848" cy="3009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83" y="534013"/>
            <a:ext cx="3594848" cy="3009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47" y="3227629"/>
            <a:ext cx="3594848" cy="19158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783" y="3227630"/>
            <a:ext cx="3594848" cy="19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POWER Gains New Power of Computation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2209-4EDF-4572-8BE8-285CD08041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28613" y="690563"/>
            <a:ext cx="6625144" cy="4202906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POWER + GPU</a:t>
            </a:r>
          </a:p>
          <a:p>
            <a:pPr lvl="1"/>
            <a:r>
              <a:rPr kumimoji="1" lang="en-US" altLang="ja-JP" dirty="0" err="1" smtClean="0"/>
              <a:t>OpenPOWER</a:t>
            </a:r>
            <a:r>
              <a:rPr kumimoji="1" lang="en-US" altLang="ja-JP" dirty="0" smtClean="0"/>
              <a:t> foundation</a:t>
            </a:r>
          </a:p>
          <a:p>
            <a:pPr lvl="2"/>
            <a:r>
              <a:rPr kumimoji="1" lang="en-US" altLang="ja-JP" dirty="0" smtClean="0"/>
              <a:t>Open architecture</a:t>
            </a:r>
          </a:p>
          <a:p>
            <a:pPr lvl="2"/>
            <a:r>
              <a:rPr kumimoji="1" lang="en-US" altLang="ja-JP" dirty="0" smtClean="0"/>
              <a:t>Collaborative development of system &amp; software</a:t>
            </a:r>
          </a:p>
          <a:p>
            <a:pPr lvl="1"/>
            <a:r>
              <a:rPr kumimoji="1" lang="en-US" altLang="ja-JP" dirty="0" err="1" smtClean="0"/>
              <a:t>Nvidia’s</a:t>
            </a:r>
            <a:r>
              <a:rPr kumimoji="1" lang="en-US" altLang="ja-JP" dirty="0" smtClean="0"/>
              <a:t> GPU</a:t>
            </a:r>
          </a:p>
          <a:p>
            <a:pPr lvl="2"/>
            <a:r>
              <a:rPr kumimoji="1" lang="en-US" altLang="ja-JP" dirty="0" smtClean="0"/>
              <a:t>Now supports POWER processors</a:t>
            </a:r>
          </a:p>
          <a:p>
            <a:r>
              <a:rPr kumimoji="1" lang="en-US" altLang="ja-JP" dirty="0" smtClean="0"/>
              <a:t>Next generation supercomputers</a:t>
            </a:r>
          </a:p>
          <a:p>
            <a:pPr lvl="1"/>
            <a:r>
              <a:rPr kumimoji="1" lang="en-US" altLang="ja-JP" dirty="0" smtClean="0"/>
              <a:t>CORAL collaboration</a:t>
            </a:r>
          </a:p>
          <a:p>
            <a:pPr lvl="2"/>
            <a:r>
              <a:rPr kumimoji="1" lang="en-US" altLang="ja-JP" dirty="0" smtClean="0"/>
              <a:t>More than 100 Peta-Flops, SUMMIT and SIERRA</a:t>
            </a:r>
          </a:p>
          <a:p>
            <a:pPr lvl="1"/>
            <a:r>
              <a:rPr kumimoji="1" lang="en-US" altLang="ja-JP" dirty="0" smtClean="0"/>
              <a:t>NVLINK</a:t>
            </a:r>
          </a:p>
          <a:p>
            <a:pPr lvl="2"/>
            <a:r>
              <a:rPr kumimoji="1" lang="en-US" altLang="ja-JP" dirty="0" smtClean="0"/>
              <a:t>Faster data link between hosts and GPUs</a:t>
            </a:r>
            <a:endParaRPr kumimoji="1" lang="ja-JP" altLang="en-US" dirty="0"/>
          </a:p>
        </p:txBody>
      </p:sp>
      <p:pic>
        <p:nvPicPr>
          <p:cNvPr id="1026" name="Picture 2" descr="http://insidehpc.com/wp-content/uploads/2014/02/c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57" y="2578803"/>
            <a:ext cx="2061656" cy="191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openpowerfoundation.org/wp-content/themes/openpower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73" y="690563"/>
            <a:ext cx="3119253" cy="6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9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 smtClean="0"/>
              <a:t>POWER obtained new power of calculation</a:t>
            </a:r>
          </a:p>
          <a:p>
            <a:pPr lvl="1"/>
            <a:r>
              <a:rPr kumimoji="1" lang="en-US" altLang="ja-JP" dirty="0" smtClean="0"/>
              <a:t>POWER8: High bandwidth/flop, high efficiency</a:t>
            </a:r>
          </a:p>
          <a:p>
            <a:pPr lvl="2"/>
            <a:r>
              <a:rPr kumimoji="1" lang="en-US" altLang="ja-JP" dirty="0" smtClean="0"/>
              <a:t>350- </a:t>
            </a:r>
            <a:r>
              <a:rPr kumimoji="1" lang="en-US" altLang="ja-JP" dirty="0" err="1" smtClean="0"/>
              <a:t>GFlop</a:t>
            </a:r>
            <a:r>
              <a:rPr kumimoji="1" lang="en-US" altLang="ja-JP" dirty="0" smtClean="0"/>
              <a:t>/s on 4 nodes</a:t>
            </a:r>
          </a:p>
          <a:p>
            <a:pPr lvl="2"/>
            <a:r>
              <a:rPr kumimoji="1" lang="en-US" altLang="ja-JP" dirty="0"/>
              <a:t>H</a:t>
            </a:r>
            <a:r>
              <a:rPr kumimoji="1" lang="en-US" altLang="ja-JP" dirty="0" smtClean="0"/>
              <a:t>igher </a:t>
            </a:r>
            <a:r>
              <a:rPr kumimoji="1" lang="en-US" altLang="ja-JP" dirty="0" smtClean="0"/>
              <a:t>efficiency than </a:t>
            </a:r>
            <a:r>
              <a:rPr kumimoji="1" lang="en-US" altLang="ja-JP" dirty="0" smtClean="0"/>
              <a:t>GPU</a:t>
            </a:r>
          </a:p>
          <a:p>
            <a:pPr lvl="2"/>
            <a:r>
              <a:rPr kumimoji="1" lang="en-US" altLang="ja-JP" dirty="0" smtClean="0"/>
              <a:t>Can be improved more by hand coding of SIMD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Tesla GPU: High computational capacity, high performance</a:t>
            </a:r>
          </a:p>
          <a:p>
            <a:pPr lvl="2"/>
            <a:r>
              <a:rPr kumimoji="1" lang="en-US" altLang="ja-JP" dirty="0" smtClean="0"/>
              <a:t>1000- </a:t>
            </a:r>
            <a:r>
              <a:rPr kumimoji="1" lang="en-US" altLang="ja-JP" dirty="0" err="1" smtClean="0"/>
              <a:t>GFlop</a:t>
            </a:r>
            <a:r>
              <a:rPr kumimoji="1" lang="en-US" altLang="ja-JP" dirty="0" smtClean="0"/>
              <a:t>/s with 8 K40 (in double precision)</a:t>
            </a:r>
          </a:p>
          <a:p>
            <a:pPr lvl="2"/>
            <a:r>
              <a:rPr kumimoji="1" lang="en-US" altLang="ja-JP" dirty="0" smtClean="0"/>
              <a:t>2000- </a:t>
            </a:r>
            <a:r>
              <a:rPr kumimoji="1" lang="en-US" altLang="ja-JP" dirty="0" err="1" smtClean="0"/>
              <a:t>GFlop</a:t>
            </a:r>
            <a:r>
              <a:rPr kumimoji="1" lang="en-US" altLang="ja-JP" dirty="0" smtClean="0"/>
              <a:t>/s with 8 K40 (in single precision)</a:t>
            </a:r>
          </a:p>
          <a:p>
            <a:r>
              <a:rPr kumimoji="1" lang="en-US" altLang="ja-JP" dirty="0" smtClean="0"/>
              <a:t>Future work</a:t>
            </a:r>
          </a:p>
          <a:p>
            <a:pPr lvl="1"/>
            <a:r>
              <a:rPr kumimoji="1" lang="en-US" altLang="ja-JP" dirty="0" smtClean="0"/>
              <a:t>Optimization with newer GPUs and NVLINK</a:t>
            </a:r>
          </a:p>
          <a:p>
            <a:pPr lvl="1"/>
            <a:r>
              <a:rPr kumimoji="1" lang="en-US" altLang="ja-JP" dirty="0" smtClean="0"/>
              <a:t>Workload balancing POWER and GPUs</a:t>
            </a:r>
          </a:p>
          <a:p>
            <a:pPr lvl="1"/>
            <a:r>
              <a:rPr kumimoji="1" lang="en-US" altLang="ja-JP" dirty="0" smtClean="0"/>
              <a:t>Other solvers and algorithms for more efficiency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61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-03.ibm.com/press/us/en/attachment/45031.wss?fileId=ATTACH_FILE2&amp;fileName=IBM%20Power%20S824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210" y="3464592"/>
            <a:ext cx="4491813" cy="16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IBM POWER8 and </a:t>
            </a:r>
            <a:r>
              <a:rPr kumimoji="1" lang="en-US" altLang="ja-JP" dirty="0" err="1" smtClean="0"/>
              <a:t>Nvidia</a:t>
            </a:r>
            <a:r>
              <a:rPr kumimoji="1" lang="en-US" altLang="ja-JP" dirty="0" smtClean="0"/>
              <a:t> Tesla GPU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62209-4EDF-4572-8BE8-285CD08041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first IBM POWER product with GPU</a:t>
            </a:r>
          </a:p>
          <a:p>
            <a:pPr lvl="1"/>
            <a:r>
              <a:rPr kumimoji="1" lang="en-US" altLang="ja-JP" dirty="0" smtClean="0"/>
              <a:t>IBM Power System S824L</a:t>
            </a:r>
          </a:p>
          <a:p>
            <a:r>
              <a:rPr kumimoji="1" lang="en-US" altLang="ja-JP" dirty="0" smtClean="0"/>
              <a:t>2 sockets of POWER8 processors per node</a:t>
            </a:r>
          </a:p>
          <a:p>
            <a:r>
              <a:rPr kumimoji="1" lang="en-US" altLang="ja-JP" dirty="0" smtClean="0"/>
              <a:t>Supports up to 2 Tesla GPUs per node</a:t>
            </a:r>
          </a:p>
          <a:p>
            <a:pPr lvl="1"/>
            <a:r>
              <a:rPr kumimoji="1" lang="en-US" altLang="ja-JP" dirty="0" smtClean="0"/>
              <a:t>Connected via PCI express (Gen3 x16)</a:t>
            </a:r>
          </a:p>
          <a:p>
            <a:pPr lvl="1"/>
            <a:r>
              <a:rPr kumimoji="1" lang="en-US" altLang="ja-JP" dirty="0" smtClean="0"/>
              <a:t>Tesla K40 or K80</a:t>
            </a:r>
          </a:p>
          <a:p>
            <a:r>
              <a:rPr kumimoji="1" lang="en-US" altLang="ja-JP" dirty="0" smtClean="0"/>
              <a:t>Linux and little endian support</a:t>
            </a:r>
          </a:p>
          <a:p>
            <a:pPr lvl="1"/>
            <a:r>
              <a:rPr kumimoji="1" lang="en-US" altLang="ja-JP" dirty="0" smtClean="0"/>
              <a:t>Ubuntu 14.04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6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Overview of POWER8 processor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8613" y="690563"/>
            <a:ext cx="5434234" cy="4202906"/>
          </a:xfrm>
        </p:spPr>
        <p:txBody>
          <a:bodyPr/>
          <a:lstStyle/>
          <a:p>
            <a:r>
              <a:rPr kumimoji="1" lang="en-US" altLang="ja-JP" dirty="0" smtClean="0"/>
              <a:t>12 cores per socket</a:t>
            </a:r>
          </a:p>
          <a:p>
            <a:pPr lvl="1"/>
            <a:r>
              <a:rPr kumimoji="1" lang="en-US" altLang="ja-JP" dirty="0" smtClean="0"/>
              <a:t>@3.02 GHz (S824L)</a:t>
            </a:r>
          </a:p>
          <a:p>
            <a:pPr lvl="1"/>
            <a:r>
              <a:rPr kumimoji="1" lang="en-US" altLang="ja-JP" dirty="0" smtClean="0"/>
              <a:t>8 hardware threads (SMT) per core</a:t>
            </a:r>
          </a:p>
          <a:p>
            <a:pPr lvl="2"/>
            <a:r>
              <a:rPr kumimoji="1" lang="en-US" altLang="ja-JP" dirty="0" smtClean="0"/>
              <a:t>96 threads per socket (192 threads per node)</a:t>
            </a:r>
          </a:p>
          <a:p>
            <a:r>
              <a:rPr kumimoji="1" lang="en-US" altLang="ja-JP" dirty="0" smtClean="0"/>
              <a:t>SIMD instructions (VMX/VSX)</a:t>
            </a:r>
          </a:p>
          <a:p>
            <a:pPr lvl="1"/>
            <a:r>
              <a:rPr kumimoji="1" lang="en-US" altLang="ja-JP" dirty="0" smtClean="0"/>
              <a:t>2x 2-way double precision FMA instruction per cycle (2x 4-way for single precision)</a:t>
            </a:r>
          </a:p>
          <a:p>
            <a:pPr lvl="1"/>
            <a:r>
              <a:rPr kumimoji="1" lang="en-US" altLang="ja-JP" dirty="0" smtClean="0"/>
              <a:t>289.92 </a:t>
            </a:r>
            <a:r>
              <a:rPr kumimoji="1" lang="en-US" altLang="ja-JP" dirty="0" err="1" smtClean="0"/>
              <a:t>GFlops</a:t>
            </a:r>
            <a:r>
              <a:rPr kumimoji="1" lang="en-US" altLang="ja-JP" dirty="0" smtClean="0"/>
              <a:t> (double) / </a:t>
            </a:r>
            <a:r>
              <a:rPr kumimoji="1" lang="en-US" altLang="ja-JP" dirty="0"/>
              <a:t>579.84 </a:t>
            </a:r>
            <a:r>
              <a:rPr kumimoji="1" lang="en-US" altLang="ja-JP" dirty="0" err="1" smtClean="0"/>
              <a:t>GFlops</a:t>
            </a:r>
            <a:r>
              <a:rPr kumimoji="1" lang="en-US" altLang="ja-JP" dirty="0" smtClean="0"/>
              <a:t> (single) per socket </a:t>
            </a:r>
            <a:r>
              <a:rPr kumimoji="1" lang="en-US" altLang="ja-JP" sz="1400" dirty="0" smtClean="0"/>
              <a:t>(@3.02 GHz)</a:t>
            </a: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47" y="614056"/>
            <a:ext cx="3407346" cy="258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Development Environment of POWER+GPU systems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Very similar environment to usual x86+GPU Linux cluster</a:t>
            </a:r>
          </a:p>
          <a:p>
            <a:pPr lvl="1"/>
            <a:r>
              <a:rPr kumimoji="1" lang="en-US" altLang="ja-JP" dirty="0" smtClean="0"/>
              <a:t>POWER processor supports little endian</a:t>
            </a:r>
          </a:p>
          <a:p>
            <a:pPr lvl="1"/>
            <a:r>
              <a:rPr kumimoji="1" lang="en-US" altLang="ja-JP" dirty="0" smtClean="0"/>
              <a:t>Most of software runs as similar to x86 clusters</a:t>
            </a:r>
          </a:p>
          <a:p>
            <a:r>
              <a:rPr kumimoji="1" lang="en-US" altLang="ja-JP" dirty="0" smtClean="0"/>
              <a:t>Compilers</a:t>
            </a:r>
          </a:p>
          <a:p>
            <a:pPr lvl="1"/>
            <a:r>
              <a:rPr kumimoji="1" lang="en-US" altLang="ja-JP" dirty="0" err="1" smtClean="0"/>
              <a:t>gcc</a:t>
            </a:r>
            <a:r>
              <a:rPr kumimoji="1" lang="en-US" altLang="ja-JP" dirty="0" smtClean="0"/>
              <a:t> : can optimize for POWER8</a:t>
            </a:r>
          </a:p>
          <a:p>
            <a:pPr lvl="1"/>
            <a:r>
              <a:rPr kumimoji="1" lang="en-US" altLang="ja-JP" dirty="0" smtClean="0"/>
              <a:t>IBM XL compilers : strong optimizer for C/C++ and FORTRAN</a:t>
            </a:r>
          </a:p>
          <a:p>
            <a:r>
              <a:rPr kumimoji="1" lang="en-US" altLang="ja-JP" dirty="0" smtClean="0"/>
              <a:t>CUDA7.0</a:t>
            </a:r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6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Performance Consideration of Wilson-Dirac Operator</a:t>
            </a:r>
            <a:endParaRPr lang="ja-JP" altLang="en-US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28600" y="7874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graphicFrame>
        <p:nvGraphicFramePr>
          <p:cNvPr id="71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59734"/>
              </p:ext>
            </p:extLst>
          </p:nvPr>
        </p:nvGraphicFramePr>
        <p:xfrm>
          <a:off x="320675" y="638852"/>
          <a:ext cx="6898832" cy="69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数式" r:id="rId4" imgW="4419600" imgH="444500" progId="Equation.3">
                  <p:embed/>
                </p:oleObj>
              </mc:Choice>
              <mc:Fallback>
                <p:oleObj name="数式" r:id="rId4" imgW="4419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" y="638852"/>
                        <a:ext cx="6898832" cy="6991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06375" y="1365250"/>
            <a:ext cx="728917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Per lattice site: 1,488 </a:t>
            </a:r>
            <a:r>
              <a:rPr lang="en-US" altLang="ja-JP" sz="1800" dirty="0">
                <a:cs typeface="メイリオ" panose="020B0604030504040204" pitchFamily="50" charset="-128"/>
              </a:rPr>
              <a:t>flops</a:t>
            </a:r>
            <a:r>
              <a:rPr lang="ja-JP" altLang="en-US" sz="1800" dirty="0">
                <a:cs typeface="メイリオ" panose="020B0604030504040204" pitchFamily="50" charset="-128"/>
              </a:rPr>
              <a:t> </a:t>
            </a:r>
            <a:r>
              <a:rPr lang="en-US" altLang="ja-JP" sz="1800" dirty="0">
                <a:cs typeface="メイリオ" panose="020B0604030504040204" pitchFamily="50" charset="-128"/>
              </a:rPr>
              <a:t>(1,464 </a:t>
            </a:r>
            <a:r>
              <a:rPr lang="en-US" altLang="ja-JP" sz="1800" dirty="0" smtClean="0">
                <a:cs typeface="メイリオ" panose="020B0604030504040204" pitchFamily="50" charset="-128"/>
              </a:rPr>
              <a:t>flops for even-odd preconditioning) 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19063" y="1869084"/>
            <a:ext cx="4211409" cy="5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Double: </a:t>
            </a:r>
            <a:r>
              <a:rPr lang="en-US" altLang="ja-JP" sz="1800" dirty="0">
                <a:cs typeface="メイリオ" panose="020B0604030504040204" pitchFamily="50" charset="-128"/>
              </a:rPr>
              <a:t>2,688 byte load, 192 byte store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Single:</a:t>
            </a:r>
            <a:r>
              <a:rPr lang="ja-JP" altLang="en-US" sz="1800" dirty="0" smtClean="0">
                <a:cs typeface="メイリオ" panose="020B0604030504040204" pitchFamily="50" charset="-128"/>
              </a:rPr>
              <a:t> </a:t>
            </a:r>
            <a:r>
              <a:rPr lang="en-US" altLang="ja-JP" sz="1800" dirty="0" smtClean="0">
                <a:cs typeface="メイリオ" panose="020B0604030504040204" pitchFamily="50" charset="-128"/>
              </a:rPr>
              <a:t>half of above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997450" y="1869084"/>
            <a:ext cx="4185761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Double: </a:t>
            </a:r>
            <a:r>
              <a:rPr lang="en-US" altLang="ja-JP" sz="1800" dirty="0">
                <a:cs typeface="メイリオ" panose="020B0604030504040204" pitchFamily="50" charset="-128"/>
              </a:rPr>
              <a:t>2.06 byte/flop  (2.03 even-odd</a:t>
            </a:r>
            <a:r>
              <a:rPr lang="en-US" altLang="ja-JP" sz="1800" dirty="0" smtClean="0">
                <a:cs typeface="メイリオ" panose="020B0604030504040204" pitchFamily="50" charset="-128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Single:</a:t>
            </a:r>
            <a:r>
              <a:rPr lang="ja-JP" altLang="en-US" sz="1800" dirty="0" smtClean="0">
                <a:cs typeface="メイリオ" panose="020B0604030504040204" pitchFamily="50" charset="-128"/>
              </a:rPr>
              <a:t> </a:t>
            </a:r>
            <a:r>
              <a:rPr lang="en-US" altLang="ja-JP" sz="1800" dirty="0">
                <a:cs typeface="メイリオ" panose="020B0604030504040204" pitchFamily="50" charset="-128"/>
              </a:rPr>
              <a:t>1.03 byte/flop (1.01 even-odd)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7176" name="Right Arrow 10"/>
          <p:cNvSpPr>
            <a:spLocks noChangeArrowheads="1"/>
          </p:cNvSpPr>
          <p:nvPr/>
        </p:nvSpPr>
        <p:spPr bwMode="auto">
          <a:xfrm>
            <a:off x="4468813" y="1961159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ja-JP" altLang="en-US" sz="1800">
              <a:cs typeface="メイリオ" panose="020B0604030504040204" pitchFamily="50" charset="-128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08438"/>
              </p:ext>
            </p:extLst>
          </p:nvPr>
        </p:nvGraphicFramePr>
        <p:xfrm>
          <a:off x="425359" y="3093601"/>
          <a:ext cx="5413744" cy="1097100"/>
        </p:xfrm>
        <a:graphic>
          <a:graphicData uri="http://schemas.openxmlformats.org/drawingml/2006/table">
            <a:tbl>
              <a:tblPr/>
              <a:tblGrid>
                <a:gridCol w="1803996"/>
                <a:gridCol w="1805752"/>
                <a:gridCol w="1803996"/>
              </a:tblGrid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Byte/flop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Double 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Single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POWER8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0.66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D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0.33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DF"/>
                    </a:solidFill>
                  </a:tcPr>
                </a:tc>
              </a:tr>
              <a:tr h="3656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Tesla K40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0.20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F19027"/>
                        </a:buClr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DB813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04E37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813117"/>
                        </a:buClr>
                        <a:buFont typeface="Wingdings 3" panose="05040102010807070707" pitchFamily="18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A006E"/>
                        </a:buClr>
                        <a:buFont typeface="Wingdings" panose="05000000000000000000" pitchFamily="2" charset="2"/>
                        <a:defRPr kumimoji="1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メイリオ" panose="020B0604030504040204" pitchFamily="50" charset="-128"/>
                          <a:cs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934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50" charset="-128"/>
                          <a:cs typeface="メイリオ" panose="020B0604030504040204" pitchFamily="50" charset="-128"/>
                        </a:rPr>
                        <a:t>0.067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934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1F0"/>
                    </a:solidFill>
                  </a:tcPr>
                </a:tc>
              </a:tr>
            </a:tbl>
          </a:graphicData>
        </a:graphic>
      </p:graphicFrame>
      <p:sp>
        <p:nvSpPr>
          <p:cNvPr id="7197" name="Text Box 7"/>
          <p:cNvSpPr txBox="1">
            <a:spLocks noChangeArrowheads="1"/>
          </p:cNvSpPr>
          <p:nvPr/>
        </p:nvSpPr>
        <p:spPr bwMode="auto">
          <a:xfrm>
            <a:off x="5027761" y="2647591"/>
            <a:ext cx="35894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2000" u="sng" dirty="0" smtClean="0">
                <a:cs typeface="メイリオ" panose="020B0604030504040204" pitchFamily="50" charset="-128"/>
              </a:rPr>
              <a:t>Memory bandwidth bottleneck</a:t>
            </a:r>
            <a:endParaRPr lang="ja-JP" altLang="en-US" sz="2000" u="sng" dirty="0">
              <a:cs typeface="メイリオ" panose="020B0604030504040204" pitchFamily="50" charset="-128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35328" y="4347522"/>
            <a:ext cx="5788764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Reducing memory access is important for performance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 smtClean="0">
                <a:cs typeface="メイリオ" panose="020B0604030504040204" pitchFamily="50" charset="-128"/>
              </a:rPr>
              <a:t>(Especially for GPUs)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59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Data Structure Comparison</a:t>
            </a:r>
            <a:endParaRPr lang="ja-JP" altLang="en-US" dirty="0" smtClean="0"/>
          </a:p>
        </p:txBody>
      </p:sp>
      <p:sp>
        <p:nvSpPr>
          <p:cNvPr id="10243" name="Text Box 131"/>
          <p:cNvSpPr txBox="1">
            <a:spLocks noChangeArrowheads="1"/>
          </p:cNvSpPr>
          <p:nvPr/>
        </p:nvSpPr>
        <p:spPr bwMode="auto">
          <a:xfrm>
            <a:off x="100063" y="2840948"/>
            <a:ext cx="273677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u="sng" dirty="0" err="1" smtClean="0">
                <a:cs typeface="メイリオ" panose="020B0604030504040204" pitchFamily="50" charset="-128"/>
              </a:rPr>
              <a:t>SoA</a:t>
            </a:r>
            <a:r>
              <a:rPr lang="en-US" altLang="ja-JP" sz="1800" u="sng" dirty="0" smtClean="0">
                <a:cs typeface="メイリオ" panose="020B0604030504040204" pitchFamily="50" charset="-128"/>
              </a:rPr>
              <a:t> (Structure </a:t>
            </a:r>
            <a:r>
              <a:rPr lang="en-US" altLang="ja-JP" sz="1800" u="sng" dirty="0">
                <a:cs typeface="メイリオ" panose="020B0604030504040204" pitchFamily="50" charset="-128"/>
              </a:rPr>
              <a:t>of </a:t>
            </a:r>
            <a:r>
              <a:rPr lang="en-US" altLang="ja-JP" sz="1800" u="sng" dirty="0" smtClean="0">
                <a:cs typeface="メイリオ" panose="020B0604030504040204" pitchFamily="50" charset="-128"/>
              </a:rPr>
              <a:t>Arrays)</a:t>
            </a:r>
            <a:endParaRPr lang="ja-JP" altLang="en-US" sz="1800" u="sng" dirty="0">
              <a:cs typeface="メイリオ" panose="020B0604030504040204" pitchFamily="50" charset="-128"/>
            </a:endParaRPr>
          </a:p>
        </p:txBody>
      </p:sp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504825" y="3380698"/>
            <a:ext cx="952500" cy="165100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Spin1_1[0]</a:t>
            </a:r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504825" y="3748998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Spin1_3[0]</a:t>
            </a:r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504825" y="3560086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Spin1_2[0]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1457325" y="3374348"/>
            <a:ext cx="952500" cy="163513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Spin1_1[1]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2411412" y="3382286"/>
            <a:ext cx="952500" cy="163512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Spin1_1[2]</a:t>
            </a:r>
          </a:p>
        </p:txBody>
      </p:sp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454150" y="3744236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Spin1_3[1]</a:t>
            </a:r>
          </a:p>
        </p:txBody>
      </p:sp>
      <p:sp>
        <p:nvSpPr>
          <p:cNvPr id="10250" name="Rectangle 13"/>
          <p:cNvSpPr>
            <a:spLocks noChangeArrowheads="1"/>
          </p:cNvSpPr>
          <p:nvPr/>
        </p:nvSpPr>
        <p:spPr bwMode="auto">
          <a:xfrm>
            <a:off x="1454150" y="3555323"/>
            <a:ext cx="952500" cy="169863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Spin1_2[1]</a:t>
            </a:r>
          </a:p>
        </p:txBody>
      </p:sp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2395537" y="3744236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Spin1_3[2]</a:t>
            </a:r>
          </a:p>
        </p:txBody>
      </p:sp>
      <p:sp>
        <p:nvSpPr>
          <p:cNvPr id="10252" name="Rectangle 13"/>
          <p:cNvSpPr>
            <a:spLocks noChangeArrowheads="1"/>
          </p:cNvSpPr>
          <p:nvPr/>
        </p:nvSpPr>
        <p:spPr bwMode="auto">
          <a:xfrm>
            <a:off x="2395537" y="3555323"/>
            <a:ext cx="952500" cy="169863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Spin1_2[2]</a:t>
            </a: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503237" y="3934736"/>
            <a:ext cx="952500" cy="163512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Spin2_1[0]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503237" y="4301448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Spin2_3[0]</a:t>
            </a: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503237" y="4112536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Spin2_2[0]</a:t>
            </a: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5953125" y="3391811"/>
            <a:ext cx="952500" cy="163512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Spin1_1[N-1]</a:t>
            </a:r>
          </a:p>
        </p:txBody>
      </p:sp>
      <p:sp>
        <p:nvSpPr>
          <p:cNvPr id="10257" name="Rectangle 14"/>
          <p:cNvSpPr>
            <a:spLocks noChangeArrowheads="1"/>
          </p:cNvSpPr>
          <p:nvPr/>
        </p:nvSpPr>
        <p:spPr bwMode="auto">
          <a:xfrm>
            <a:off x="5953125" y="3758523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Spin1_3[N-1]</a:t>
            </a: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5953125" y="3569611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Spin1_2[N-1]</a:t>
            </a:r>
          </a:p>
        </p:txBody>
      </p:sp>
      <p:sp>
        <p:nvSpPr>
          <p:cNvPr id="10259" name="Text Box 130"/>
          <p:cNvSpPr txBox="1">
            <a:spLocks noChangeArrowheads="1"/>
          </p:cNvSpPr>
          <p:nvPr/>
        </p:nvSpPr>
        <p:spPr bwMode="auto">
          <a:xfrm>
            <a:off x="3543300" y="3201311"/>
            <a:ext cx="377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...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10260" name="Text Box 130"/>
          <p:cNvSpPr txBox="1">
            <a:spLocks noChangeArrowheads="1"/>
          </p:cNvSpPr>
          <p:nvPr/>
        </p:nvSpPr>
        <p:spPr bwMode="auto">
          <a:xfrm>
            <a:off x="3548062" y="3431498"/>
            <a:ext cx="3762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...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10261" name="Text Box 130"/>
          <p:cNvSpPr txBox="1">
            <a:spLocks noChangeArrowheads="1"/>
          </p:cNvSpPr>
          <p:nvPr/>
        </p:nvSpPr>
        <p:spPr bwMode="auto">
          <a:xfrm>
            <a:off x="3535362" y="3601361"/>
            <a:ext cx="3778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...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10262" name="Text Box 130"/>
          <p:cNvSpPr txBox="1">
            <a:spLocks noChangeArrowheads="1"/>
          </p:cNvSpPr>
          <p:nvPr/>
        </p:nvSpPr>
        <p:spPr bwMode="auto">
          <a:xfrm>
            <a:off x="1716087" y="3818848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cs typeface="メイリオ" panose="020B0604030504040204" pitchFamily="50" charset="-128"/>
              </a:rPr>
              <a:t>...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10263" name="Text Box 130"/>
          <p:cNvSpPr txBox="1">
            <a:spLocks noChangeArrowheads="1"/>
          </p:cNvSpPr>
          <p:nvPr/>
        </p:nvSpPr>
        <p:spPr bwMode="auto">
          <a:xfrm>
            <a:off x="1716087" y="4117298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...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10264" name="Line 126"/>
          <p:cNvSpPr>
            <a:spLocks noChangeShapeType="1"/>
          </p:cNvSpPr>
          <p:nvPr/>
        </p:nvSpPr>
        <p:spPr bwMode="auto">
          <a:xfrm>
            <a:off x="809625" y="3261636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6" name="Text Box 132"/>
          <p:cNvSpPr txBox="1">
            <a:spLocks noChangeArrowheads="1"/>
          </p:cNvSpPr>
          <p:nvPr/>
        </p:nvSpPr>
        <p:spPr bwMode="auto">
          <a:xfrm>
            <a:off x="1460500" y="3155273"/>
            <a:ext cx="2095445" cy="2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50" dirty="0" smtClean="0"/>
              <a:t>Array of 1 element of 3x4 spinor</a:t>
            </a:r>
            <a:endParaRPr lang="ja-JP" altLang="en-US" sz="1050" dirty="0" smtClean="0"/>
          </a:p>
        </p:txBody>
      </p:sp>
      <p:sp>
        <p:nvSpPr>
          <p:cNvPr id="10266" name="Text Box 132"/>
          <p:cNvSpPr txBox="1">
            <a:spLocks noChangeArrowheads="1"/>
          </p:cNvSpPr>
          <p:nvPr/>
        </p:nvSpPr>
        <p:spPr bwMode="auto">
          <a:xfrm>
            <a:off x="4965700" y="1725314"/>
            <a:ext cx="277351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>
                <a:cs typeface="メイリオ" panose="020B0604030504040204" pitchFamily="50" charset="-128"/>
              </a:rPr>
              <a:t>Elements: complex numbers</a:t>
            </a:r>
            <a:endParaRPr lang="ja-JP" altLang="en-US" sz="1600" dirty="0">
              <a:cs typeface="メイリオ" panose="020B0604030504040204" pitchFamily="50" charset="-128"/>
            </a:endParaRPr>
          </a:p>
        </p:txBody>
      </p:sp>
      <p:sp>
        <p:nvSpPr>
          <p:cNvPr id="10267" name="Freeform 108"/>
          <p:cNvSpPr>
            <a:spLocks/>
          </p:cNvSpPr>
          <p:nvPr/>
        </p:nvSpPr>
        <p:spPr bwMode="auto">
          <a:xfrm>
            <a:off x="4117479" y="1589206"/>
            <a:ext cx="906463" cy="296863"/>
          </a:xfrm>
          <a:custGeom>
            <a:avLst/>
            <a:gdLst>
              <a:gd name="T0" fmla="*/ 909505 w 905855"/>
              <a:gd name="T1" fmla="*/ 297744 h 295656"/>
              <a:gd name="T2" fmla="*/ 368950 w 905855"/>
              <a:gd name="T3" fmla="*/ 262715 h 295656"/>
              <a:gd name="T4" fmla="*/ 0 w 905855"/>
              <a:gd name="T5" fmla="*/ 0 h 2956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5855" h="295656">
                <a:moveTo>
                  <a:pt x="905855" y="290557"/>
                </a:moveTo>
                <a:cubicBezTo>
                  <a:pt x="712150" y="297678"/>
                  <a:pt x="518446" y="304800"/>
                  <a:pt x="367470" y="256374"/>
                </a:cubicBezTo>
                <a:cubicBezTo>
                  <a:pt x="216494" y="207948"/>
                  <a:pt x="108247" y="103974"/>
                  <a:pt x="0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68" name="Text Box 130"/>
          <p:cNvSpPr txBox="1">
            <a:spLocks noChangeArrowheads="1"/>
          </p:cNvSpPr>
          <p:nvPr/>
        </p:nvSpPr>
        <p:spPr bwMode="auto">
          <a:xfrm>
            <a:off x="654050" y="4447498"/>
            <a:ext cx="377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>
                <a:cs typeface="メイリオ" panose="020B0604030504040204" pitchFamily="50" charset="-128"/>
              </a:rPr>
              <a:t>...</a:t>
            </a:r>
            <a:endParaRPr lang="ja-JP" altLang="en-US" sz="1800">
              <a:cs typeface="メイリオ" panose="020B0604030504040204" pitchFamily="50" charset="-128"/>
            </a:endParaRPr>
          </a:p>
        </p:txBody>
      </p:sp>
      <p:sp>
        <p:nvSpPr>
          <p:cNvPr id="10270" name="Text Box 132"/>
          <p:cNvSpPr txBox="1">
            <a:spLocks noChangeArrowheads="1"/>
          </p:cNvSpPr>
          <p:nvPr/>
        </p:nvSpPr>
        <p:spPr bwMode="auto">
          <a:xfrm>
            <a:off x="4744394" y="2823879"/>
            <a:ext cx="286649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>
                <a:solidFill>
                  <a:srgbClr val="F04E37"/>
                </a:solidFill>
                <a:cs typeface="メイリオ" panose="020B0604030504040204" pitchFamily="50" charset="-128"/>
              </a:rPr>
              <a:t>Better for coalescing on GPU</a:t>
            </a:r>
            <a:endParaRPr lang="en-US" altLang="ja-JP" sz="1600" dirty="0">
              <a:solidFill>
                <a:srgbClr val="F04E37"/>
              </a:solidFill>
              <a:cs typeface="メイリオ" panose="020B0604030504040204" pitchFamily="50" charset="-128"/>
            </a:endParaRPr>
          </a:p>
        </p:txBody>
      </p:sp>
      <p:sp>
        <p:nvSpPr>
          <p:cNvPr id="35" name="Text Box 131"/>
          <p:cNvSpPr txBox="1">
            <a:spLocks noChangeArrowheads="1"/>
          </p:cNvSpPr>
          <p:nvPr/>
        </p:nvSpPr>
        <p:spPr bwMode="auto">
          <a:xfrm>
            <a:off x="133533" y="571957"/>
            <a:ext cx="2762295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u="sng" dirty="0" err="1" smtClean="0">
                <a:cs typeface="メイリオ" panose="020B0604030504040204" pitchFamily="50" charset="-128"/>
              </a:rPr>
              <a:t>AoS</a:t>
            </a:r>
            <a:r>
              <a:rPr lang="en-US" altLang="ja-JP" sz="1800" u="sng" dirty="0" smtClean="0">
                <a:cs typeface="メイリオ" panose="020B0604030504040204" pitchFamily="50" charset="-128"/>
              </a:rPr>
              <a:t> (Array of Structures)</a:t>
            </a:r>
            <a:endParaRPr lang="ja-JP" altLang="en-US" sz="1800" u="sng" dirty="0">
              <a:cs typeface="メイリオ" panose="020B0604030504040204" pitchFamily="50" charset="-128"/>
            </a:endParaRPr>
          </a:p>
        </p:txBody>
      </p:sp>
      <p:sp>
        <p:nvSpPr>
          <p:cNvPr id="36" name="Text Box 132"/>
          <p:cNvSpPr txBox="1">
            <a:spLocks noChangeArrowheads="1"/>
          </p:cNvSpPr>
          <p:nvPr/>
        </p:nvSpPr>
        <p:spPr bwMode="auto">
          <a:xfrm>
            <a:off x="3148566" y="678190"/>
            <a:ext cx="1460656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b="1" dirty="0" smtClean="0">
                <a:solidFill>
                  <a:schemeClr val="accent1"/>
                </a:solidFill>
                <a:cs typeface="メイリオ" panose="020B0604030504040204" pitchFamily="50" charset="-128"/>
              </a:rPr>
              <a:t>For POWER8</a:t>
            </a:r>
            <a:endParaRPr lang="en-US" altLang="ja-JP" sz="1600" b="1" dirty="0">
              <a:solidFill>
                <a:schemeClr val="accent1"/>
              </a:solidFill>
              <a:cs typeface="メイリオ" panose="020B0604030504040204" pitchFamily="50" charset="-128"/>
            </a:endParaRPr>
          </a:p>
        </p:txBody>
      </p:sp>
      <p:sp>
        <p:nvSpPr>
          <p:cNvPr id="37" name="Text Box 132"/>
          <p:cNvSpPr txBox="1">
            <a:spLocks noChangeArrowheads="1"/>
          </p:cNvSpPr>
          <p:nvPr/>
        </p:nvSpPr>
        <p:spPr bwMode="auto">
          <a:xfrm>
            <a:off x="3202018" y="2837176"/>
            <a:ext cx="1016625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b="1" dirty="0" smtClean="0">
                <a:solidFill>
                  <a:srgbClr val="8CC63F"/>
                </a:solidFill>
                <a:cs typeface="メイリオ" panose="020B0604030504040204" pitchFamily="50" charset="-128"/>
              </a:rPr>
              <a:t>For GPU</a:t>
            </a:r>
            <a:endParaRPr lang="en-US" altLang="ja-JP" sz="1600" b="1" dirty="0">
              <a:solidFill>
                <a:srgbClr val="8CC63F"/>
              </a:solidFill>
              <a:cs typeface="メイリオ" panose="020B0604030504040204" pitchFamily="50" charset="-128"/>
            </a:endParaRPr>
          </a:p>
        </p:txBody>
      </p:sp>
      <p:sp>
        <p:nvSpPr>
          <p:cNvPr id="38" name="Rectangle 11"/>
          <p:cNvSpPr>
            <a:spLocks noChangeArrowheads="1"/>
          </p:cNvSpPr>
          <p:nvPr/>
        </p:nvSpPr>
        <p:spPr bwMode="auto">
          <a:xfrm>
            <a:off x="242187" y="1142060"/>
            <a:ext cx="952500" cy="165100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Spin1_1[0]</a:t>
            </a:r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1204239" y="1150171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Spin1_2[0]</a:t>
            </a: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144566" y="1142060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Spin1_3[0]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3101274" y="1146086"/>
            <a:ext cx="952500" cy="163512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Spin2_1[0]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4060504" y="1144296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Spin2_2[0]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5023942" y="1130947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Spin2_3[0]</a:t>
            </a: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7060647" y="1122648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Spin4_2[0</a:t>
            </a: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]</a:t>
            </a: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8024085" y="1109299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Spin4_3[0</a:t>
            </a:r>
            <a:r>
              <a:rPr kumimoji="0" lang="en-US" altLang="ja-JP" sz="1200" dirty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]</a:t>
            </a:r>
          </a:p>
        </p:txBody>
      </p:sp>
      <p:sp>
        <p:nvSpPr>
          <p:cNvPr id="47" name="Text Box 130"/>
          <p:cNvSpPr txBox="1">
            <a:spLocks noChangeArrowheads="1"/>
          </p:cNvSpPr>
          <p:nvPr/>
        </p:nvSpPr>
        <p:spPr bwMode="auto">
          <a:xfrm>
            <a:off x="6280627" y="976666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cs typeface="メイリオ" panose="020B0604030504040204" pitchFamily="50" charset="-128"/>
              </a:rPr>
              <a:t>...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48" name="Line 126"/>
          <p:cNvSpPr>
            <a:spLocks noChangeShapeType="1"/>
          </p:cNvSpPr>
          <p:nvPr/>
        </p:nvSpPr>
        <p:spPr bwMode="auto">
          <a:xfrm>
            <a:off x="518439" y="101982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" name="Text Box 132"/>
          <p:cNvSpPr txBox="1">
            <a:spLocks noChangeArrowheads="1"/>
          </p:cNvSpPr>
          <p:nvPr/>
        </p:nvSpPr>
        <p:spPr bwMode="auto">
          <a:xfrm>
            <a:off x="1228789" y="912414"/>
            <a:ext cx="1630575" cy="2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50" dirty="0" smtClean="0"/>
              <a:t>1 structure of 3x4 spinor</a:t>
            </a:r>
            <a:endParaRPr lang="ja-JP" altLang="en-US" sz="1050" dirty="0" smtClean="0"/>
          </a:p>
        </p:txBody>
      </p:sp>
      <p:sp>
        <p:nvSpPr>
          <p:cNvPr id="50" name="Line 126"/>
          <p:cNvSpPr>
            <a:spLocks noChangeShapeType="1"/>
          </p:cNvSpPr>
          <p:nvPr/>
        </p:nvSpPr>
        <p:spPr bwMode="auto">
          <a:xfrm>
            <a:off x="162331" y="1202961"/>
            <a:ext cx="0" cy="764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Text Box 132"/>
          <p:cNvSpPr txBox="1">
            <a:spLocks noChangeArrowheads="1"/>
          </p:cNvSpPr>
          <p:nvPr/>
        </p:nvSpPr>
        <p:spPr bwMode="auto">
          <a:xfrm rot="16200000">
            <a:off x="-209983" y="1452828"/>
            <a:ext cx="506870" cy="2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50" dirty="0" smtClean="0"/>
              <a:t>Array</a:t>
            </a:r>
            <a:endParaRPr lang="ja-JP" altLang="en-US" sz="1050" dirty="0" smtClean="0"/>
          </a:p>
        </p:txBody>
      </p:sp>
      <p:sp>
        <p:nvSpPr>
          <p:cNvPr id="52" name="Line 126"/>
          <p:cNvSpPr>
            <a:spLocks noChangeShapeType="1"/>
          </p:cNvSpPr>
          <p:nvPr/>
        </p:nvSpPr>
        <p:spPr bwMode="auto">
          <a:xfrm>
            <a:off x="328613" y="3374348"/>
            <a:ext cx="0" cy="764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Text Box 132"/>
          <p:cNvSpPr txBox="1">
            <a:spLocks noChangeArrowheads="1"/>
          </p:cNvSpPr>
          <p:nvPr/>
        </p:nvSpPr>
        <p:spPr bwMode="auto">
          <a:xfrm rot="16200000">
            <a:off x="-536376" y="4018812"/>
            <a:ext cx="1393330" cy="237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050" dirty="0" smtClean="0"/>
              <a:t>3x4 spinor elements</a:t>
            </a:r>
            <a:endParaRPr lang="ja-JP" altLang="en-US" sz="1050" dirty="0" smtClean="0"/>
          </a:p>
        </p:txBody>
      </p:sp>
      <p:sp>
        <p:nvSpPr>
          <p:cNvPr id="54" name="Rectangle 13"/>
          <p:cNvSpPr>
            <a:spLocks noChangeArrowheads="1"/>
          </p:cNvSpPr>
          <p:nvPr/>
        </p:nvSpPr>
        <p:spPr bwMode="auto">
          <a:xfrm>
            <a:off x="1211375" y="1394762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2151702" y="1386651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3108410" y="1390677"/>
            <a:ext cx="952500" cy="163512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Spin2_1[1]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251739" y="1397143"/>
            <a:ext cx="952500" cy="165100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Text Box 130"/>
          <p:cNvSpPr txBox="1">
            <a:spLocks noChangeArrowheads="1"/>
          </p:cNvSpPr>
          <p:nvPr/>
        </p:nvSpPr>
        <p:spPr bwMode="auto">
          <a:xfrm>
            <a:off x="4880568" y="1258654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cs typeface="メイリオ" panose="020B0604030504040204" pitchFamily="50" charset="-128"/>
              </a:rPr>
              <a:t>...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7060647" y="1379544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Spin4_2[1]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8024085" y="1366195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Spin4_3[1]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Text Box 130"/>
          <p:cNvSpPr txBox="1">
            <a:spLocks noChangeArrowheads="1"/>
          </p:cNvSpPr>
          <p:nvPr/>
        </p:nvSpPr>
        <p:spPr bwMode="auto">
          <a:xfrm>
            <a:off x="673220" y="1705661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cs typeface="メイリオ" panose="020B0604030504040204" pitchFamily="50" charset="-128"/>
              </a:rPr>
              <a:t>...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1201823" y="2149299"/>
            <a:ext cx="952500" cy="169862"/>
          </a:xfrm>
          <a:prstGeom prst="rect">
            <a:avLst/>
          </a:prstGeom>
          <a:solidFill>
            <a:srgbClr val="66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Spin1_2[N-1]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2142150" y="2141188"/>
            <a:ext cx="952500" cy="187325"/>
          </a:xfrm>
          <a:prstGeom prst="rect">
            <a:avLst/>
          </a:prstGeom>
          <a:solidFill>
            <a:srgbClr val="66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Spin1_3[N-1]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242187" y="2151680"/>
            <a:ext cx="952500" cy="165100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0" lang="en-US" altLang="ja-JP" sz="12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メイリオ" panose="020B0604030504040204" pitchFamily="50" charset="-128"/>
              </a:rPr>
              <a:t>Spin1_1[N-1]</a:t>
            </a:r>
            <a:endParaRPr kumimoji="0" lang="en-US" altLang="ja-JP" sz="1200" dirty="0">
              <a:solidFill>
                <a:srgbClr val="000000"/>
              </a:solidFill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Text Box 130"/>
          <p:cNvSpPr txBox="1">
            <a:spLocks noChangeArrowheads="1"/>
          </p:cNvSpPr>
          <p:nvPr/>
        </p:nvSpPr>
        <p:spPr bwMode="auto">
          <a:xfrm>
            <a:off x="3240837" y="2002581"/>
            <a:ext cx="376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800" dirty="0">
                <a:cs typeface="メイリオ" panose="020B0604030504040204" pitchFamily="50" charset="-128"/>
              </a:rPr>
              <a:t>...</a:t>
            </a:r>
            <a:endParaRPr lang="ja-JP" altLang="en-US" sz="1800" dirty="0">
              <a:cs typeface="メイリオ" panose="020B0604030504040204" pitchFamily="50" charset="-128"/>
            </a:endParaRPr>
          </a:p>
        </p:txBody>
      </p:sp>
      <p:sp>
        <p:nvSpPr>
          <p:cNvPr id="66" name="Text Box 132"/>
          <p:cNvSpPr txBox="1">
            <a:spLocks noChangeArrowheads="1"/>
          </p:cNvSpPr>
          <p:nvPr/>
        </p:nvSpPr>
        <p:spPr bwMode="auto">
          <a:xfrm>
            <a:off x="4766288" y="678190"/>
            <a:ext cx="3560590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19027"/>
              </a:buClr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DB813"/>
              </a:buClr>
              <a:buFont typeface="Wingdings" panose="05000000000000000000" pitchFamily="2" charset="2"/>
              <a:buChar char="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rgbClr val="F04E37"/>
              </a:buClr>
              <a:buFont typeface="Wingdings" panose="05000000000000000000" pitchFamily="2" charset="2"/>
              <a:buChar char="ú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rgbClr val="813117"/>
              </a:buClr>
              <a:buFont typeface="Wingdings 3" panose="05040102010807070707" pitchFamily="18" charset="2"/>
              <a:buChar char="ê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006E"/>
              </a:buClr>
              <a:buFont typeface="Wingdings" panose="05000000000000000000" pitchFamily="2" charset="2"/>
              <a:buChar char=""/>
              <a:defRPr kumimoji="1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1600" dirty="0" smtClean="0">
                <a:solidFill>
                  <a:srgbClr val="F04E37"/>
                </a:solidFill>
                <a:cs typeface="メイリオ" panose="020B0604030504040204" pitchFamily="50" charset="-128"/>
              </a:rPr>
              <a:t>Better for cache optimization on CPU</a:t>
            </a:r>
            <a:endParaRPr lang="en-US" altLang="ja-JP" sz="1600" dirty="0">
              <a:solidFill>
                <a:srgbClr val="F04E37"/>
              </a:solidFill>
              <a:cs typeface="メイリオ" panose="020B0604030504040204" pitchFamily="50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00063" y="1031292"/>
            <a:ext cx="9026714" cy="38324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67211" y="3137811"/>
            <a:ext cx="1152026" cy="199595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0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Offloading Wilson-Dirac Operator to GPU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All the data is ready to use on GPU</a:t>
            </a:r>
          </a:p>
          <a:p>
            <a:pPr lvl="1"/>
            <a:r>
              <a:rPr kumimoji="1" lang="en-US" altLang="ja-JP" dirty="0" smtClean="0"/>
              <a:t>Limit the problem size to fit in GPU memory</a:t>
            </a:r>
          </a:p>
          <a:p>
            <a:pPr lvl="1"/>
            <a:r>
              <a:rPr kumimoji="1" lang="en-US" altLang="ja-JP" dirty="0" smtClean="0"/>
              <a:t>Gauge matrices are transferred previously on GPU</a:t>
            </a:r>
          </a:p>
          <a:p>
            <a:pPr lvl="1"/>
            <a:r>
              <a:rPr kumimoji="1" lang="en-US" altLang="ja-JP" dirty="0" smtClean="0"/>
              <a:t>Spinor fields used in </a:t>
            </a:r>
            <a:r>
              <a:rPr kumimoji="1" lang="en-US" altLang="ja-JP" dirty="0" err="1" smtClean="0"/>
              <a:t>BiCGStab</a:t>
            </a:r>
            <a:r>
              <a:rPr kumimoji="1" lang="en-US" altLang="ja-JP" dirty="0" smtClean="0"/>
              <a:t> solver are transferred and allocated previously on GPU</a:t>
            </a:r>
          </a:p>
          <a:p>
            <a:pPr lvl="1"/>
            <a:r>
              <a:rPr kumimoji="1" lang="en-US" altLang="ja-JP" dirty="0" smtClean="0"/>
              <a:t>No data transfer between host and GPU (except for boundary exchange needed for parallelization)</a:t>
            </a:r>
          </a:p>
          <a:p>
            <a:r>
              <a:rPr kumimoji="1" lang="en-US" altLang="ja-JP" dirty="0" smtClean="0"/>
              <a:t>Multi GPU offloading</a:t>
            </a:r>
          </a:p>
          <a:p>
            <a:pPr lvl="1"/>
            <a:r>
              <a:rPr kumimoji="1" lang="en-US" altLang="ja-JP" dirty="0" smtClean="0"/>
              <a:t>There is no support for GPU direct (p2p copy)</a:t>
            </a:r>
          </a:p>
          <a:p>
            <a:pPr lvl="2"/>
            <a:r>
              <a:rPr kumimoji="1" lang="en-US" altLang="ja-JP" dirty="0" smtClean="0"/>
              <a:t>GPU to GPU transfer is performed via host memory</a:t>
            </a:r>
          </a:p>
          <a:p>
            <a:pPr lvl="1"/>
            <a:r>
              <a:rPr kumimoji="1" lang="en-US" altLang="ja-JP" dirty="0" smtClean="0"/>
              <a:t>Single thread / Multi-GPU execution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11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7088" y="3902149"/>
            <a:ext cx="1446028" cy="7761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Optimization of Wilson-Dirac Operator on GPU</a:t>
            </a:r>
            <a:endParaRPr kumimoji="1"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DE8C-FCD3-47EF-B8D4-5308179AEE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28613" y="690563"/>
            <a:ext cx="8496410" cy="321158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Warp size fitting</a:t>
            </a:r>
          </a:p>
          <a:p>
            <a:pPr lvl="1"/>
            <a:r>
              <a:rPr kumimoji="1" lang="en-US" altLang="ja-JP" dirty="0" smtClean="0"/>
              <a:t>Setting the number of threads per thread block to multiple of 32 (Warp size)</a:t>
            </a:r>
          </a:p>
          <a:p>
            <a:pPr lvl="1"/>
            <a:r>
              <a:rPr kumimoji="1" lang="en-US" altLang="ja-JP" dirty="0" smtClean="0"/>
              <a:t>Defined by size of X : Least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common multiple of X and 32</a:t>
            </a:r>
          </a:p>
          <a:p>
            <a:pPr lvl="2"/>
            <a:r>
              <a:rPr kumimoji="1" lang="en-US" altLang="ja-JP" dirty="0" smtClean="0"/>
              <a:t>E.g.) For X=48, using 2*48 = 96 threads (3 warps)</a:t>
            </a:r>
          </a:p>
          <a:p>
            <a:r>
              <a:rPr kumimoji="1" lang="en-US" altLang="ja-JP" dirty="0" smtClean="0"/>
              <a:t>Gauge field parameterization</a:t>
            </a:r>
          </a:p>
          <a:p>
            <a:pPr lvl="1"/>
            <a:r>
              <a:rPr kumimoji="1" lang="en-US" altLang="ja-JP" dirty="0" smtClean="0"/>
              <a:t>Loading 6 elements of SU(3) gauge matrix</a:t>
            </a:r>
          </a:p>
          <a:p>
            <a:pPr lvl="1"/>
            <a:r>
              <a:rPr kumimoji="1" lang="en-US" altLang="ja-JP" dirty="0" smtClean="0"/>
              <a:t>Reconstruct 3 elements by calculation</a:t>
            </a:r>
          </a:p>
          <a:p>
            <a:pPr lvl="1"/>
            <a:r>
              <a:rPr kumimoji="1" lang="en-US" altLang="ja-JP" dirty="0" smtClean="0"/>
              <a:t>42 extra flops, 2/3 memory access to gauge field</a:t>
            </a:r>
            <a:endParaRPr kumimoji="1" lang="ja-JP" alt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228831"/>
              </p:ext>
            </p:extLst>
          </p:nvPr>
        </p:nvGraphicFramePr>
        <p:xfrm>
          <a:off x="2982710" y="3793225"/>
          <a:ext cx="2394540" cy="135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数式" r:id="rId3" imgW="1269449" imgH="710891" progId="Equation.3">
                  <p:embed/>
                </p:oleObj>
              </mc:Choice>
              <mc:Fallback>
                <p:oleObj name="数式" r:id="rId3" imgW="1269449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710" y="3793225"/>
                        <a:ext cx="2394540" cy="13559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654217"/>
              </p:ext>
            </p:extLst>
          </p:nvPr>
        </p:nvGraphicFramePr>
        <p:xfrm>
          <a:off x="6407323" y="4512118"/>
          <a:ext cx="1788474" cy="5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数式" r:id="rId5" imgW="787400" imgH="241300" progId="Equation.3">
                  <p:embed/>
                </p:oleObj>
              </mc:Choice>
              <mc:Fallback>
                <p:oleObj name="数式" r:id="rId5" imgW="7874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323" y="4512118"/>
                        <a:ext cx="1788474" cy="55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H="1">
            <a:off x="5778097" y="4764051"/>
            <a:ext cx="414670" cy="21514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rgbClr val="191919"/>
              </a:solidFill>
              <a:effectLst/>
              <a:latin typeface="HelvNeue Light for IB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 September 2009">
  <a:themeElements>
    <a:clrScheme name="10 September 2009 1">
      <a:dk1>
        <a:srgbClr val="6D6E70"/>
      </a:dk1>
      <a:lt1>
        <a:srgbClr val="FFFFFF"/>
      </a:lt1>
      <a:dk2>
        <a:srgbClr val="191919"/>
      </a:dk2>
      <a:lt2>
        <a:srgbClr val="B2B2B2"/>
      </a:lt2>
      <a:accent1>
        <a:srgbClr val="00B0DA"/>
      </a:accent1>
      <a:accent2>
        <a:srgbClr val="00B0DA"/>
      </a:accent2>
      <a:accent3>
        <a:srgbClr val="FFFFFF"/>
      </a:accent3>
      <a:accent4>
        <a:srgbClr val="5C5D5F"/>
      </a:accent4>
      <a:accent5>
        <a:srgbClr val="AAD4EA"/>
      </a:accent5>
      <a:accent6>
        <a:srgbClr val="009FC5"/>
      </a:accent6>
      <a:hlink>
        <a:srgbClr val="00B0DA"/>
      </a:hlink>
      <a:folHlink>
        <a:srgbClr val="AB1A86"/>
      </a:folHlink>
    </a:clrScheme>
    <a:fontScheme name="10 September 2009">
      <a:majorFont>
        <a:latin typeface="HelvNeue Light for IBM"/>
        <a:ea typeface=""/>
        <a:cs typeface=""/>
      </a:majorFont>
      <a:minorFont>
        <a:latin typeface="HelvNeue Light for IB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</a:lnDef>
  </a:objectDefaults>
  <a:extraClrSchemeLst>
    <a:extraClrScheme>
      <a:clrScheme name="10 September 2009 1">
        <a:dk1>
          <a:srgbClr val="6D6E70"/>
        </a:dk1>
        <a:lt1>
          <a:srgbClr val="FFFFFF"/>
        </a:lt1>
        <a:dk2>
          <a:srgbClr val="191919"/>
        </a:dk2>
        <a:lt2>
          <a:srgbClr val="B2B2B2"/>
        </a:lt2>
        <a:accent1>
          <a:srgbClr val="00B0DA"/>
        </a:accent1>
        <a:accent2>
          <a:srgbClr val="00B0DA"/>
        </a:accent2>
        <a:accent3>
          <a:srgbClr val="FFFFFF"/>
        </a:accent3>
        <a:accent4>
          <a:srgbClr val="5C5D5F"/>
        </a:accent4>
        <a:accent5>
          <a:srgbClr val="AAD4EA"/>
        </a:accent5>
        <a:accent6>
          <a:srgbClr val="009FC5"/>
        </a:accent6>
        <a:hlink>
          <a:srgbClr val="00B0DA"/>
        </a:hlink>
        <a:folHlink>
          <a:srgbClr val="AB1A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10231</TotalTime>
  <Words>1025</Words>
  <Application>Microsoft Office PowerPoint</Application>
  <PresentationFormat>On-screen Show (16:9)</PresentationFormat>
  <Paragraphs>277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HelvNeue Light for IBM</vt:lpstr>
      <vt:lpstr>HGPｺﾞｼｯｸE</vt:lpstr>
      <vt:lpstr>ＭＳ Ｐゴシック</vt:lpstr>
      <vt:lpstr>メイリオ</vt:lpstr>
      <vt:lpstr>Arial</vt:lpstr>
      <vt:lpstr>Calibri</vt:lpstr>
      <vt:lpstr>Wingdings</vt:lpstr>
      <vt:lpstr>10 September 2009</vt:lpstr>
      <vt:lpstr>数式</vt:lpstr>
      <vt:lpstr>Early Performance Evaluation of Lattice QCD on POWER+GPU Cluster</vt:lpstr>
      <vt:lpstr>POWER Gains New Power of Computation</vt:lpstr>
      <vt:lpstr>IBM POWER8 and Nvidia Tesla GPU</vt:lpstr>
      <vt:lpstr>Overview of POWER8 processor</vt:lpstr>
      <vt:lpstr>Development Environment of POWER+GPU systems</vt:lpstr>
      <vt:lpstr>Performance Consideration of Wilson-Dirac Operator</vt:lpstr>
      <vt:lpstr>Data Structure Comparison</vt:lpstr>
      <vt:lpstr>Offloading Wilson-Dirac Operator to GPU</vt:lpstr>
      <vt:lpstr>Optimization of Wilson-Dirac Operator on GPU</vt:lpstr>
      <vt:lpstr>Parallelization of Lattice QCD on GPU Cluster</vt:lpstr>
      <vt:lpstr>Offloading and Data Transfer of Wilson-Dirac Operator</vt:lpstr>
      <vt:lpstr>Asynchronous Data Transfer Using CUDA Streams</vt:lpstr>
      <vt:lpstr>Testing Environment</vt:lpstr>
      <vt:lpstr>POWER8 Performance: Strong Scaling (Double)</vt:lpstr>
      <vt:lpstr>POWER8 Performance: Weak Scaling (Double)</vt:lpstr>
      <vt:lpstr>K40 Performance: Strong Scaling (Double)</vt:lpstr>
      <vt:lpstr>K40 Performance: Weak Scaling (Double)</vt:lpstr>
      <vt:lpstr>K40 Performance: Strong Scaling (Single)</vt:lpstr>
      <vt:lpstr>K40 Performance: Weak Scaling (Single)</vt:lpstr>
      <vt:lpstr>Summary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IBM Presentations: Smart Planet Template</dc:title>
  <dc:creator/>
  <cp:lastModifiedBy>doichan</cp:lastModifiedBy>
  <cp:revision>307</cp:revision>
  <dcterms:created xsi:type="dcterms:W3CDTF">2014-12-08T21:56:56Z</dcterms:created>
  <dcterms:modified xsi:type="dcterms:W3CDTF">2015-07-17T06:38:53Z</dcterms:modified>
</cp:coreProperties>
</file>