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941" r:id="rId1"/>
  </p:sldMasterIdLst>
  <p:notesMasterIdLst>
    <p:notesMasterId r:id="rId28"/>
  </p:notesMasterIdLst>
  <p:sldIdLst>
    <p:sldId id="503" r:id="rId2"/>
    <p:sldId id="663" r:id="rId3"/>
    <p:sldId id="623" r:id="rId4"/>
    <p:sldId id="666" r:id="rId5"/>
    <p:sldId id="614" r:id="rId6"/>
    <p:sldId id="579" r:id="rId7"/>
    <p:sldId id="671" r:id="rId8"/>
    <p:sldId id="672" r:id="rId9"/>
    <p:sldId id="673" r:id="rId10"/>
    <p:sldId id="681" r:id="rId11"/>
    <p:sldId id="682" r:id="rId12"/>
    <p:sldId id="598" r:id="rId13"/>
    <p:sldId id="674" r:id="rId14"/>
    <p:sldId id="606" r:id="rId15"/>
    <p:sldId id="631" r:id="rId16"/>
    <p:sldId id="611" r:id="rId17"/>
    <p:sldId id="679" r:id="rId18"/>
    <p:sldId id="680" r:id="rId19"/>
    <p:sldId id="684" r:id="rId20"/>
    <p:sldId id="685" r:id="rId21"/>
    <p:sldId id="580" r:id="rId22"/>
    <p:sldId id="677" r:id="rId23"/>
    <p:sldId id="688" r:id="rId24"/>
    <p:sldId id="689" r:id="rId25"/>
    <p:sldId id="691" r:id="rId26"/>
    <p:sldId id="690" r:id="rId27"/>
  </p:sldIdLst>
  <p:sldSz cx="9144000" cy="6858000" type="screen4x3"/>
  <p:notesSz cx="6805613" cy="9939338"/>
  <p:embeddedFontLst>
    <p:embeddedFont>
      <p:font typeface="Constantia" panose="02030602050306030303" pitchFamily="18" charset="0"/>
      <p:regular r:id="rId29"/>
      <p:bold r:id="rId30"/>
      <p:italic r:id="rId31"/>
      <p:boldItalic r:id="rId32"/>
    </p:embeddedFont>
    <p:embeddedFont>
      <p:font typeface="HG丸ｺﾞｼｯｸM-PRO" panose="020F0600000000000000" pitchFamily="50" charset="-128"/>
      <p:regular r:id="rId33"/>
    </p:embeddedFont>
    <p:embeddedFont>
      <p:font typeface="Lucida Calligraphy" panose="03010101010101010101" pitchFamily="66" charset="0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HGP創英角ﾎﾟｯﾌﾟ体" panose="040B0A00000000000000" pitchFamily="50" charset="-128"/>
      <p:regular r:id="rId39"/>
    </p:embeddedFont>
    <p:embeddedFont>
      <p:font typeface="HGS創英角ﾎﾟｯﾌﾟ体" panose="040B0A00000000000000" pitchFamily="50" charset="-128"/>
      <p:regular r:id="rId40"/>
    </p:embeddedFont>
    <p:embeddedFont>
      <p:font typeface="Wingdings 2" panose="05020102010507070707" pitchFamily="18" charset="2"/>
      <p:regular r:id="rId41"/>
    </p:embeddedFont>
    <p:embeddedFont>
      <p:font typeface="HG明朝B" panose="02020809000000000000" pitchFamily="17" charset="-128"/>
      <p:regular r:id="rId42"/>
    </p:embeddedFont>
    <p:embeddedFont>
      <p:font typeface="メイリオ" panose="020B0604030504040204" pitchFamily="50" charset="-128"/>
      <p:regular r:id="rId43"/>
      <p:bold r:id="rId44"/>
      <p:italic r:id="rId45"/>
      <p:boldItalic r:id="rId46"/>
    </p:embeddedFont>
    <p:embeddedFont>
      <p:font typeface="Cambria Math" panose="02040503050406030204" pitchFamily="18" charset="0"/>
      <p:regular r:id="rId47"/>
    </p:embeddedFont>
    <p:embeddedFont>
      <p:font typeface="HGP明朝E" panose="02020900000000000000" pitchFamily="18" charset="-128"/>
      <p:regular r:id="rId48"/>
    </p:embeddedFont>
  </p:embeddedFontLst>
  <p:defaultTextStyle>
    <a:defPPr>
      <a:defRPr lang="ja-JP"/>
    </a:defPPr>
    <a:lvl1pPr algn="l" rtl="0" fontAlgn="base">
      <a:lnSpc>
        <a:spcPct val="120000"/>
      </a:lnSpc>
      <a:spcBef>
        <a:spcPct val="2000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G明朝B" pitchFamily="17" charset="-128"/>
        <a:cs typeface="+mn-cs"/>
      </a:defRPr>
    </a:lvl1pPr>
    <a:lvl2pPr marL="457200" algn="l" rtl="0" fontAlgn="base">
      <a:lnSpc>
        <a:spcPct val="120000"/>
      </a:lnSpc>
      <a:spcBef>
        <a:spcPct val="2000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G明朝B" pitchFamily="17" charset="-128"/>
        <a:cs typeface="+mn-cs"/>
      </a:defRPr>
    </a:lvl2pPr>
    <a:lvl3pPr marL="914400" algn="l" rtl="0" fontAlgn="base">
      <a:lnSpc>
        <a:spcPct val="120000"/>
      </a:lnSpc>
      <a:spcBef>
        <a:spcPct val="2000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G明朝B" pitchFamily="17" charset="-128"/>
        <a:cs typeface="+mn-cs"/>
      </a:defRPr>
    </a:lvl3pPr>
    <a:lvl4pPr marL="1371600" algn="l" rtl="0" fontAlgn="base">
      <a:lnSpc>
        <a:spcPct val="120000"/>
      </a:lnSpc>
      <a:spcBef>
        <a:spcPct val="2000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G明朝B" pitchFamily="17" charset="-128"/>
        <a:cs typeface="+mn-cs"/>
      </a:defRPr>
    </a:lvl4pPr>
    <a:lvl5pPr marL="1828800" algn="l" rtl="0" fontAlgn="base">
      <a:lnSpc>
        <a:spcPct val="120000"/>
      </a:lnSpc>
      <a:spcBef>
        <a:spcPct val="2000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G明朝B" pitchFamily="17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HG明朝B" pitchFamily="17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HG明朝B" pitchFamily="17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HG明朝B" pitchFamily="17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HG明朝B" pitchFamily="1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6600"/>
    <a:srgbClr val="0000FF"/>
    <a:srgbClr val="FEE8CA"/>
    <a:srgbClr val="9FFBE9"/>
    <a:srgbClr val="800000"/>
    <a:srgbClr val="FF7C80"/>
    <a:srgbClr val="FF0000"/>
    <a:srgbClr val="E7851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0" autoAdjust="0"/>
    <p:restoredTop sz="94744" autoAdjust="0"/>
  </p:normalViewPr>
  <p:slideViewPr>
    <p:cSldViewPr>
      <p:cViewPr varScale="1">
        <p:scale>
          <a:sx n="89" d="100"/>
          <a:sy n="89" d="100"/>
        </p:scale>
        <p:origin x="-1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70"/>
    </p:cViewPr>
  </p:sorterViewPr>
  <p:notesViewPr>
    <p:cSldViewPr>
      <p:cViewPr varScale="1">
        <p:scale>
          <a:sx n="70" d="100"/>
          <a:sy n="70" d="100"/>
        </p:scale>
        <p:origin x="-2148" y="-10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2948575" cy="49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91" tIns="47344" rIns="94691" bIns="47344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470" y="2"/>
            <a:ext cx="2948575" cy="49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91" tIns="47344" rIns="94691" bIns="47344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1961"/>
            <a:ext cx="5444490" cy="447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91" tIns="47344" rIns="94691" bIns="473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40669"/>
            <a:ext cx="2948575" cy="49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91" tIns="47344" rIns="94691" bIns="47344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470" y="9440669"/>
            <a:ext cx="2948575" cy="49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91" tIns="47344" rIns="94691" bIns="47344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2955E0BA-AEB7-4553-BCA9-425FC815C7B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046892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E5FBDE-7942-4FE6-98B1-12505A3924B9}" type="slidenum">
              <a:rPr lang="en-US" altLang="ja-JP" smtClean="0"/>
              <a:pPr/>
              <a:t>1</a:t>
            </a:fld>
            <a:endParaRPr lang="en-US" altLang="ja-JP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10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11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12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13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14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15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16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17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19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20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2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21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22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23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24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25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26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3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4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5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6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7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8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9</a:t>
            </a:fld>
            <a:endParaRPr lang="en-US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BB7100-B209-471C-80A4-74CF8CCB45A6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70410-9B89-4D45-81A0-D83005A7F05D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70410-9B89-4D45-81A0-D83005A7F05D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2413" y="130175"/>
            <a:ext cx="6246812" cy="490538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020763"/>
            <a:ext cx="4038600" cy="5145087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020763"/>
            <a:ext cx="4038600" cy="249555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668713"/>
            <a:ext cx="4038600" cy="2497137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>
          <a:xfrm>
            <a:off x="252413" y="661670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>
          <a:xfrm>
            <a:off x="6632575" y="188913"/>
            <a:ext cx="2327275" cy="431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>
          <a:xfrm>
            <a:off x="6757988" y="661670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87222-DF42-4888-B7C1-8EDCE51256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13571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33F7A-30FF-4A05-A703-8E5AC94D711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82BC6-56DF-4A17-A1DE-D2984D546DF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184B3-EA51-46E9-A895-BA61E9FFDFD4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5D55BE-6F1A-41F1-BBA1-78D108E9D82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04A1E2-EE75-42A8-90A1-286765A5F414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0F0664-0C55-4607-BF78-48D44B486A44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70410-9B89-4D45-81A0-D83005A7F05D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0B909397-D979-460B-A54C-5ECC73CC9AC8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D270410-9B89-4D45-81A0-D83005A7F05D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2" r:id="rId1"/>
    <p:sldLayoutId id="2147484943" r:id="rId2"/>
    <p:sldLayoutId id="2147484944" r:id="rId3"/>
    <p:sldLayoutId id="2147484945" r:id="rId4"/>
    <p:sldLayoutId id="2147484946" r:id="rId5"/>
    <p:sldLayoutId id="2147484947" r:id="rId6"/>
    <p:sldLayoutId id="2147484948" r:id="rId7"/>
    <p:sldLayoutId id="2147484949" r:id="rId8"/>
    <p:sldLayoutId id="2147484950" r:id="rId9"/>
    <p:sldLayoutId id="2147484951" r:id="rId10"/>
    <p:sldLayoutId id="2147484952" r:id="rId11"/>
    <p:sldLayoutId id="2147484953" r:id="rId12"/>
  </p:sldLayoutIdLst>
  <p:txStyles>
    <p:titleStyle>
      <a:lvl1pPr algn="l" rtl="0" eaLnBrk="1" latinLnBrk="0" hangingPunct="1">
        <a:spcBef>
          <a:spcPct val="0"/>
        </a:spcBef>
        <a:buNone/>
        <a:defRPr kumimoji="1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3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60.png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gif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32.wmf"/><Relationship Id="rId10" Type="http://schemas.openxmlformats.org/officeDocument/2006/relationships/image" Target="../media/image49.png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gif"/><Relationship Id="rId5" Type="http://schemas.openxmlformats.org/officeDocument/2006/relationships/image" Target="../media/image35.wmf"/><Relationship Id="rId10" Type="http://schemas.openxmlformats.org/officeDocument/2006/relationships/image" Target="../media/image37.wmf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42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4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41.png"/><Relationship Id="rId4" Type="http://schemas.openxmlformats.org/officeDocument/2006/relationships/image" Target="../media/image49.jpeg"/><Relationship Id="rId9" Type="http://schemas.openxmlformats.org/officeDocument/2006/relationships/image" Target="../media/image6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wmf"/><Relationship Id="rId10" Type="http://schemas.openxmlformats.org/officeDocument/2006/relationships/image" Target="../media/image10.jpeg"/><Relationship Id="rId4" Type="http://schemas.openxmlformats.org/officeDocument/2006/relationships/oleObject" Target="../embeddings/oleObject3.bin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100000">
              <a:schemeClr val="tx1"/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4464000"/>
            <a:ext cx="9144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130000"/>
              </a:lnSpc>
              <a:defRPr/>
            </a:pPr>
            <a:r>
              <a:rPr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Takashi  Kaneko</a:t>
            </a:r>
            <a:r>
              <a:rPr lang="ja-JP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 </a:t>
            </a:r>
            <a:r>
              <a:rPr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(KEK, SOKENDAI) </a:t>
            </a:r>
          </a:p>
          <a:p>
            <a:pPr marL="342900" indent="-342900" algn="ctr">
              <a:lnSpc>
                <a:spcPct val="130000"/>
              </a:lnSpc>
              <a:defRPr/>
            </a:pPr>
            <a:r>
              <a:rPr lang="en-US" altLang="ja-JP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for JLQCD Collaboration</a:t>
            </a:r>
            <a:endParaRPr lang="en-US" altLang="ja-JP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3050" y="2276872"/>
            <a:ext cx="9144000" cy="1512168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>
              <a:lnSpc>
                <a:spcPct val="110000"/>
              </a:lnSpc>
            </a:pPr>
            <a:r>
              <a:rPr lang="en-US" altLang="ja-JP" sz="4200" kern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itchFamily="34" charset="-128"/>
                <a:ea typeface="Adobe Heiti Std R" pitchFamily="34" charset="-128"/>
                <a:cs typeface="Times New Roman" pitchFamily="18" charset="0"/>
              </a:rPr>
              <a:t>Chiral behavior of </a:t>
            </a:r>
            <a:br>
              <a:rPr lang="en-US" altLang="ja-JP" sz="4200" kern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itchFamily="34" charset="-128"/>
                <a:ea typeface="Adobe Heiti Std R" pitchFamily="34" charset="-128"/>
                <a:cs typeface="Times New Roman" pitchFamily="18" charset="0"/>
              </a:rPr>
            </a:br>
            <a:r>
              <a:rPr lang="en-US" altLang="ja-JP" sz="4200" kern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itchFamily="34" charset="-128"/>
                <a:ea typeface="Adobe Heiti Std R" pitchFamily="34" charset="-128"/>
                <a:cs typeface="Times New Roman" pitchFamily="18" charset="0"/>
              </a:rPr>
              <a:t>light meson form factors </a:t>
            </a:r>
            <a:br>
              <a:rPr lang="en-US" altLang="ja-JP" sz="4200" kern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itchFamily="34" charset="-128"/>
                <a:ea typeface="Adobe Heiti Std R" pitchFamily="34" charset="-128"/>
                <a:cs typeface="Times New Roman" pitchFamily="18" charset="0"/>
              </a:rPr>
            </a:br>
            <a:r>
              <a:rPr lang="en-US" altLang="ja-JP" sz="4200" kern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itchFamily="34" charset="-128"/>
                <a:ea typeface="Adobe Heiti Std R" pitchFamily="34" charset="-128"/>
                <a:cs typeface="Times New Roman" pitchFamily="18" charset="0"/>
              </a:rPr>
              <a:t>in 2+1 flavor QCD </a:t>
            </a:r>
            <a:br>
              <a:rPr lang="en-US" altLang="ja-JP" sz="4200" kern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itchFamily="34" charset="-128"/>
                <a:ea typeface="Adobe Heiti Std R" pitchFamily="34" charset="-128"/>
                <a:cs typeface="Times New Roman" pitchFamily="18" charset="0"/>
              </a:rPr>
            </a:br>
            <a:r>
              <a:rPr lang="en-US" altLang="ja-JP" sz="4200" kern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Heiti Std R" pitchFamily="34" charset="-128"/>
                <a:ea typeface="Adobe Heiti Std R" pitchFamily="34" charset="-128"/>
                <a:cs typeface="Times New Roman" pitchFamily="18" charset="0"/>
              </a:rPr>
              <a:t>with exact chiral symmetry</a:t>
            </a:r>
            <a:endParaRPr kumimoji="1" lang="ja-JP" altLang="en-US" sz="42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3050" y="6021288"/>
            <a:ext cx="9144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130000"/>
              </a:lnSpc>
              <a:defRPr/>
            </a:pPr>
            <a:r>
              <a:rPr lang="en-US" altLang="ja-JP" sz="28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Lattice 2015,  Kobe,  July 14-18, 2015</a:t>
            </a:r>
            <a:endParaRPr lang="en-US" altLang="ja-JP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takashi\Desktop\pff_em_vs_q2_mud0015_ms0080.phys.su3.w_Fpi.nnlo+n3lo-analy.be14.cntr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" t="13101" r="14292" b="3690"/>
          <a:stretch/>
        </p:blipFill>
        <p:spPr bwMode="auto">
          <a:xfrm>
            <a:off x="5064684" y="1404001"/>
            <a:ext cx="3971812" cy="279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C:\Users\takashi\Desktop\pff_em_vs_q2_ms0080.phys.su3.w_Fpi.nnlo+n3lo-analy.be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" t="14131" r="14511" b="3931"/>
          <a:stretch/>
        </p:blipFill>
        <p:spPr bwMode="auto">
          <a:xfrm>
            <a:off x="36000" y="1412776"/>
            <a:ext cx="5292000" cy="376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0" y="-1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EM FFs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14"/>
              <p:cNvSpPr>
                <a:spLocks noChangeArrowheads="1"/>
              </p:cNvSpPr>
              <p:nvPr/>
            </p:nvSpPr>
            <p:spPr bwMode="auto">
              <a:xfrm>
                <a:off x="0" y="6329270"/>
                <a:ext cx="9144000" cy="556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450850" indent="-360363">
                  <a:buClr>
                    <a:schemeClr val="accent2"/>
                  </a:buClr>
                  <a:buFont typeface="Wingdings" pitchFamily="2" charset="2"/>
                  <a:buChar char="l"/>
                  <a:defRPr/>
                </a:pPr>
                <a:r>
                  <a:rPr lang="en-US" altLang="ja-JP" sz="2000" b="0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 |</a:t>
                </a:r>
                <a:r>
                  <a:rPr lang="en-US" altLang="ja-JP" sz="2200" b="0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C</a:t>
                </a:r>
                <a:r>
                  <a:rPr lang="en-US" altLang="ja-JP" sz="2200" b="0" i="1" baseline="30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π+</a:t>
                </a:r>
                <a:r>
                  <a:rPr lang="en-US" altLang="ja-JP" sz="2200" b="0" i="1" baseline="-25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πt</a:t>
                </a:r>
                <a:r>
                  <a:rPr lang="en-US" altLang="ja-JP" sz="2000" dirty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|, |</a:t>
                </a:r>
                <a:r>
                  <a:rPr lang="en-US" altLang="ja-JP" sz="2000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C</a:t>
                </a:r>
                <a:r>
                  <a:rPr lang="en-US" altLang="ja-JP" sz="2000" i="1" baseline="30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π+</a:t>
                </a:r>
                <a:r>
                  <a:rPr lang="en-US" altLang="ja-JP" sz="2000" i="1" baseline="-25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Kπt</a:t>
                </a:r>
                <a:r>
                  <a:rPr lang="en-US" altLang="ja-JP" sz="2000" dirty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|, |</a:t>
                </a:r>
                <a:r>
                  <a:rPr lang="en-US" altLang="ja-JP" sz="2000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C</a:t>
                </a:r>
                <a:r>
                  <a:rPr lang="en-US" altLang="ja-JP" sz="2000" i="1" baseline="30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K0</a:t>
                </a:r>
                <a:r>
                  <a:rPr lang="en-US" altLang="ja-JP" sz="2000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| </a:t>
                </a:r>
                <a:r>
                  <a:rPr lang="ja-JP" altLang="en-US" sz="2000" b="0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～ </a:t>
                </a:r>
                <a:r>
                  <a:rPr lang="en-US" altLang="ja-JP" sz="2000" b="0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1 - 6 x 10</a:t>
                </a:r>
                <a:r>
                  <a:rPr lang="en-US" altLang="ja-JP" sz="2000" b="0" baseline="30000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-5 </a:t>
                </a:r>
                <a:r>
                  <a:rPr lang="en-US" altLang="ja-JP" sz="2000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  </a:t>
                </a:r>
                <a:r>
                  <a:rPr lang="ja-JP" altLang="en-US" dirty="0" smtClean="0"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⇔   </a:t>
                </a:r>
                <a:r>
                  <a:rPr lang="en-US" altLang="ja-JP" dirty="0" smtClean="0"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poorly known, </a:t>
                </a:r>
                <a:r>
                  <a:rPr lang="en-US" altLang="ja-JP" sz="20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C</a:t>
                </a:r>
                <a:r>
                  <a:rPr lang="en-US" altLang="ja-JP" sz="2000" i="1" baseline="-25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i</a:t>
                </a:r>
                <a:r>
                  <a:rPr lang="en-US" altLang="ja-JP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en-US" dirty="0" smtClean="0">
                    <a:solidFill>
                      <a:schemeClr val="tx1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～ </a:t>
                </a:r>
                <a:r>
                  <a:rPr lang="en-US" altLang="ja-JP" dirty="0" smtClean="0">
                    <a:solidFill>
                      <a:schemeClr val="tx1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(</a:t>
                </a:r>
                <a:r>
                  <a:rPr lang="en-US" altLang="ja-JP" dirty="0">
                    <a:solidFill>
                      <a:schemeClr val="tx1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/>
                        <a:ea typeface="小塚ゴシック Pro R" pitchFamily="34" charset="-128"/>
                        <a:cs typeface="Arial" pitchFamily="34" charset="0"/>
                      </a:rPr>
                      <m:t>𝜋</m:t>
                    </m:r>
                  </m:oMath>
                </a14:m>
                <a:r>
                  <a:rPr lang="en-US" altLang="ja-JP" dirty="0">
                    <a:solidFill>
                      <a:schemeClr val="tx1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) </a:t>
                </a:r>
                <a:r>
                  <a:rPr lang="en-US" altLang="ja-JP" baseline="30000" dirty="0" smtClean="0">
                    <a:solidFill>
                      <a:schemeClr val="tx1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– 4</a:t>
                </a:r>
                <a:r>
                  <a:rPr lang="en-US" altLang="ja-JP" dirty="0">
                    <a:solidFill>
                      <a:schemeClr val="tx1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 </a:t>
                </a:r>
                <a:r>
                  <a:rPr lang="en-US" altLang="ja-JP" dirty="0" smtClean="0">
                    <a:solidFill>
                      <a:schemeClr val="tx1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= </a:t>
                </a:r>
                <a:r>
                  <a:rPr lang="en-US" altLang="ja-JP" dirty="0" smtClean="0"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4 x 10</a:t>
                </a:r>
                <a:r>
                  <a:rPr lang="en-US" altLang="ja-JP" baseline="30000" dirty="0" smtClean="0"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-5</a:t>
                </a:r>
                <a:endParaRPr lang="en-US" altLang="ja-JP" b="0" baseline="30000" dirty="0" smtClean="0">
                  <a:latin typeface="小塚ゴシック Pro R" pitchFamily="34" charset="-128"/>
                  <a:ea typeface="小塚ゴシック Pro R" pitchFamily="34" charset="-128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329270"/>
                <a:ext cx="9144000" cy="556114"/>
              </a:xfrm>
              <a:prstGeom prst="rect">
                <a:avLst/>
              </a:prstGeom>
              <a:blipFill rotWithShape="1">
                <a:blip r:embed="rId5"/>
                <a:stretch>
                  <a:fillRect b="-549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0" y="5240890"/>
            <a:ext cx="9144000" cy="106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9263" indent="-3429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l"/>
              <a:defRPr/>
            </a:pPr>
            <a:r>
              <a:rPr lang="en-US" altLang="ja-JP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L</a:t>
            </a:r>
            <a:r>
              <a:rPr lang="en-US" altLang="ja-JP" sz="2200" baseline="-25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9</a:t>
            </a:r>
            <a:r>
              <a:rPr lang="en-US" altLang="ja-JP" sz="22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(</a:t>
            </a:r>
            <a:r>
              <a:rPr lang="en-US" altLang="ja-JP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M</a:t>
            </a:r>
            <a:r>
              <a:rPr lang="en-US" altLang="ja-JP" sz="2200" i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ρ</a:t>
            </a:r>
            <a:r>
              <a:rPr lang="en-US" altLang="ja-JP" sz="22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)</a:t>
            </a:r>
            <a:r>
              <a:rPr lang="en-US" altLang="ja-JP" sz="2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=   4.6(1.1)(0.5)  x 10</a:t>
            </a:r>
            <a:r>
              <a:rPr lang="en-US" altLang="ja-JP" sz="2000" baseline="30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-3</a:t>
            </a:r>
            <a:r>
              <a:rPr lang="en-US" altLang="ja-JP" sz="2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</a:t>
            </a:r>
            <a:r>
              <a:rPr lang="en-US" altLang="ja-JP" sz="2000" baseline="30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⇔  </a:t>
            </a:r>
            <a:r>
              <a:rPr lang="ja-JP" altLang="en-US" dirty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5.9(0.4) x 10</a:t>
            </a:r>
            <a:r>
              <a:rPr lang="en-US" altLang="ja-JP" baseline="30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-3  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16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(</a:t>
            </a:r>
            <a:r>
              <a:rPr lang="en-US" altLang="ja-JP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V</a:t>
            </a:r>
            <a:r>
              <a:rPr lang="en-US" altLang="ja-JP" i="1" baseline="30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π</a:t>
            </a:r>
            <a:r>
              <a:rPr lang="en-US" altLang="ja-JP" baseline="30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+</a:t>
            </a:r>
            <a:r>
              <a:rPr lang="en-US" altLang="ja-JP" sz="16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,  Bijnens-Talavera, 2002)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5825214"/>
            <a:ext cx="9144000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9263" indent="-342900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Char char="l"/>
              <a:defRPr/>
            </a:pPr>
            <a:r>
              <a:rPr lang="en-US" altLang="ja-JP" sz="2200" b="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C</a:t>
            </a:r>
            <a:r>
              <a:rPr lang="en-US" altLang="ja-JP" sz="2200" b="0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t</a:t>
            </a:r>
            <a:r>
              <a:rPr lang="en-US" altLang="ja-JP" sz="2200" b="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= C</a:t>
            </a:r>
            <a:r>
              <a:rPr lang="en-US" altLang="ja-JP" sz="2200" b="0" baseline="-25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88</a:t>
            </a:r>
            <a:r>
              <a:rPr lang="en-US" altLang="ja-JP" sz="2200" b="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– C</a:t>
            </a:r>
            <a:r>
              <a:rPr lang="en-US" altLang="ja-JP" sz="2200" b="0" baseline="-25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90</a:t>
            </a:r>
            <a:r>
              <a:rPr lang="en-US" altLang="ja-JP" sz="2200" b="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200" b="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= </a:t>
            </a:r>
            <a:r>
              <a:rPr lang="en-US" altLang="ja-JP" sz="2000" b="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- 6.4(1.1)(0.1)  x 10</a:t>
            </a:r>
            <a:r>
              <a:rPr lang="en-US" altLang="ja-JP" sz="2000" b="0" baseline="30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-</a:t>
            </a:r>
            <a:r>
              <a:rPr lang="en-US" altLang="ja-JP" sz="2000" baseline="30000" dirty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5</a:t>
            </a:r>
            <a:r>
              <a:rPr lang="en-US" altLang="ja-JP" sz="2000" b="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 </a:t>
            </a:r>
            <a:r>
              <a:rPr lang="ja-JP" altLang="en-US" b="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⇔   </a:t>
            </a:r>
            <a:r>
              <a:rPr lang="en-US" altLang="ja-JP" b="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- 5.5(0.5) x 10</a:t>
            </a:r>
            <a:r>
              <a:rPr lang="en-US" altLang="ja-JP" b="0" baseline="30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-5</a:t>
            </a:r>
            <a:r>
              <a:rPr lang="en-US" altLang="ja-JP" b="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</a:t>
            </a:r>
            <a:r>
              <a:rPr lang="en-US" altLang="ja-JP" sz="1600" b="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(BT, 2002)</a:t>
            </a:r>
            <a:endParaRPr lang="en-US" altLang="ja-JP" sz="2000" b="0" baseline="30000" dirty="0" smtClean="0"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  <p:sp>
        <p:nvSpPr>
          <p:cNvPr id="14" name="Rectangle 3"/>
          <p:cNvSpPr>
            <a:spLocks noGrp="1" noChangeArrowheads="1"/>
          </p:cNvSpPr>
          <p:nvPr>
            <p:ph idx="1"/>
          </p:nvPr>
        </p:nvSpPr>
        <p:spPr>
          <a:xfrm>
            <a:off x="0" y="792000"/>
            <a:ext cx="9144000" cy="504056"/>
          </a:xfrm>
        </p:spPr>
        <p:txBody>
          <a:bodyPr>
            <a:noAutofit/>
          </a:bodyPr>
          <a:lstStyle/>
          <a:p>
            <a:pPr marL="8568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altLang="ja-J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s</a:t>
            </a: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imultaneous fit to </a:t>
            </a:r>
            <a:r>
              <a:rPr lang="en-US" altLang="ja-JP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π</a:t>
            </a:r>
            <a:r>
              <a:rPr lang="en-US" altLang="ja-JP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+</a:t>
            </a: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, </a:t>
            </a:r>
            <a:r>
              <a:rPr lang="en-US" altLang="ja-JP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K</a:t>
            </a:r>
            <a:r>
              <a:rPr lang="en-US" altLang="ja-JP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+</a:t>
            </a: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, </a:t>
            </a:r>
            <a:r>
              <a:rPr lang="en-US" altLang="ja-JP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K</a:t>
            </a:r>
            <a:r>
              <a:rPr lang="en-US" altLang="ja-JP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0</a:t>
            </a: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EM FFs</a:t>
            </a:r>
            <a:endParaRPr lang="ja-JP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  <p:sp>
        <p:nvSpPr>
          <p:cNvPr id="2" name="正方形/長方形 1"/>
          <p:cNvSpPr>
            <a:spLocks/>
          </p:cNvSpPr>
          <p:nvPr/>
        </p:nvSpPr>
        <p:spPr>
          <a:xfrm>
            <a:off x="3563888" y="3929046"/>
            <a:ext cx="1332000" cy="544183"/>
          </a:xfrm>
          <a:prstGeom prst="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</p:spPr>
        <p:txBody>
          <a:bodyPr wrap="square" lIns="36000" tIns="36000" rIns="36000" bIns="36000">
            <a:spAutoFit/>
          </a:bodyPr>
          <a:lstStyle/>
          <a:p>
            <a:pPr marL="85725">
              <a:lnSpc>
                <a:spcPct val="150000"/>
              </a:lnSpc>
              <a:buClr>
                <a:schemeClr val="accent2"/>
              </a:buClr>
              <a:defRPr/>
            </a:pPr>
            <a:r>
              <a:rPr lang="en-US" altLang="ja-JP" sz="2000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π</a:t>
            </a:r>
            <a:r>
              <a:rPr lang="en-US" altLang="ja-JP" sz="2000" i="1" baseline="30000" dirty="0" smtClean="0">
                <a:solidFill>
                  <a:srgbClr val="00B05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+</a:t>
            </a:r>
            <a:r>
              <a:rPr lang="en-US" altLang="ja-JP" sz="2000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EM FF</a:t>
            </a:r>
            <a:endParaRPr lang="en-US" altLang="ja-JP" sz="2000" dirty="0">
              <a:solidFill>
                <a:srgbClr val="00B050"/>
              </a:solidFill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5508103" y="4242753"/>
            <a:ext cx="3638611" cy="55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9263" indent="-3429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l"/>
              <a:defRPr/>
            </a:pPr>
            <a:r>
              <a:rPr lang="en-US" altLang="ja-JP" sz="2000" dirty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r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easonable convergence</a:t>
            </a:r>
          </a:p>
          <a:p>
            <a:pPr marL="106363">
              <a:buClr>
                <a:schemeClr val="accent2"/>
              </a:buClr>
              <a:defRPr/>
            </a:pP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= d</a:t>
            </a:r>
            <a:r>
              <a:rPr lang="en-US" altLang="ja-JP" b="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ominated by NLO 2</a:t>
            </a:r>
            <a:r>
              <a:rPr lang="en-US" altLang="ja-JP" b="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L</a:t>
            </a:r>
            <a:r>
              <a:rPr lang="en-US" altLang="ja-JP" b="0" baseline="-25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9</a:t>
            </a:r>
            <a:r>
              <a:rPr lang="en-US" altLang="ja-JP" b="0" i="1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t</a:t>
            </a:r>
            <a:r>
              <a:rPr lang="en-US" altLang="ja-JP" b="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/ </a:t>
            </a:r>
            <a:r>
              <a:rPr lang="en-US" altLang="ja-JP" b="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b="0" baseline="30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2</a:t>
            </a:r>
          </a:p>
        </p:txBody>
      </p:sp>
      <p:sp>
        <p:nvSpPr>
          <p:cNvPr id="11" name="正方形/長方形 10"/>
          <p:cNvSpPr>
            <a:spLocks/>
          </p:cNvSpPr>
          <p:nvPr/>
        </p:nvSpPr>
        <p:spPr>
          <a:xfrm>
            <a:off x="3491880" y="3331749"/>
            <a:ext cx="1572804" cy="488201"/>
          </a:xfrm>
          <a:prstGeom prst="rect">
            <a:avLst/>
          </a:prstGeom>
          <a:noFill/>
        </p:spPr>
        <p:txBody>
          <a:bodyPr wrap="square" lIns="36000" tIns="36000" rIns="36000" bIns="36000">
            <a:spAutoFit/>
          </a:bodyPr>
          <a:lstStyle/>
          <a:p>
            <a:pPr marL="85725">
              <a:lnSpc>
                <a:spcPct val="150000"/>
              </a:lnSpc>
              <a:buClr>
                <a:schemeClr val="accent2"/>
              </a:buClr>
              <a:defRPr/>
            </a:pPr>
            <a:r>
              <a:rPr lang="en-US" altLang="ja-JP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χ</a:t>
            </a:r>
            <a:r>
              <a:rPr lang="en-US" altLang="ja-JP" baseline="30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2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/</a:t>
            </a:r>
            <a:r>
              <a:rPr lang="en-US" altLang="ja-JP" dirty="0" err="1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dof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～ 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1.8</a:t>
            </a:r>
            <a:endParaRPr lang="en-US" altLang="ja-JP" dirty="0"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  <p:sp>
        <p:nvSpPr>
          <p:cNvPr id="17" name="正方形/長方形 16"/>
          <p:cNvSpPr>
            <a:spLocks/>
          </p:cNvSpPr>
          <p:nvPr/>
        </p:nvSpPr>
        <p:spPr>
          <a:xfrm>
            <a:off x="6650315" y="3049387"/>
            <a:ext cx="786402" cy="488201"/>
          </a:xfrm>
          <a:prstGeom prst="rect">
            <a:avLst/>
          </a:prstGeom>
          <a:noFill/>
        </p:spPr>
        <p:txBody>
          <a:bodyPr wrap="square" lIns="36000" tIns="36000" rIns="36000" bIns="36000">
            <a:spAutoFit/>
          </a:bodyPr>
          <a:lstStyle/>
          <a:p>
            <a:pPr marL="85725">
              <a:lnSpc>
                <a:spcPct val="150000"/>
              </a:lnSpc>
              <a:buClr>
                <a:schemeClr val="accent2"/>
              </a:buClr>
              <a:defRPr/>
            </a:pPr>
            <a:r>
              <a:rPr lang="en-US" altLang="ja-JP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NLO</a:t>
            </a:r>
            <a:endParaRPr lang="en-US" altLang="ja-JP" dirty="0">
              <a:solidFill>
                <a:srgbClr val="0000FF"/>
              </a:solidFill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  <p:cxnSp>
        <p:nvCxnSpPr>
          <p:cNvPr id="4" name="直線矢印コネクタ 3"/>
          <p:cNvCxnSpPr/>
          <p:nvPr/>
        </p:nvCxnSpPr>
        <p:spPr>
          <a:xfrm flipH="1" flipV="1">
            <a:off x="6588224" y="3146638"/>
            <a:ext cx="144016" cy="14684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 flipV="1">
            <a:off x="6044850" y="3331751"/>
            <a:ext cx="127670" cy="24409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>
            <a:spLocks/>
          </p:cNvSpPr>
          <p:nvPr/>
        </p:nvSpPr>
        <p:spPr>
          <a:xfrm>
            <a:off x="6089854" y="3372847"/>
            <a:ext cx="1794514" cy="488201"/>
          </a:xfrm>
          <a:prstGeom prst="rect">
            <a:avLst/>
          </a:prstGeom>
          <a:noFill/>
        </p:spPr>
        <p:txBody>
          <a:bodyPr wrap="square" lIns="36000" tIns="36000" rIns="36000" bIns="36000">
            <a:spAutoFit/>
          </a:bodyPr>
          <a:lstStyle/>
          <a:p>
            <a:pPr marL="85725">
              <a:lnSpc>
                <a:spcPct val="150000"/>
              </a:lnSpc>
              <a:buClr>
                <a:schemeClr val="accent2"/>
              </a:buClr>
              <a:defRPr/>
            </a:pPr>
            <a:r>
              <a:rPr lang="en-US" altLang="ja-JP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NLO analytic</a:t>
            </a:r>
            <a:endParaRPr lang="en-US" altLang="ja-JP" dirty="0">
              <a:solidFill>
                <a:srgbClr val="0000FF"/>
              </a:solidFill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 flipH="1" flipV="1">
            <a:off x="5940152" y="2492896"/>
            <a:ext cx="144016" cy="146849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>
            <a:spLocks/>
          </p:cNvSpPr>
          <p:nvPr/>
        </p:nvSpPr>
        <p:spPr>
          <a:xfrm>
            <a:off x="6012159" y="2420888"/>
            <a:ext cx="974951" cy="452935"/>
          </a:xfrm>
          <a:prstGeom prst="rect">
            <a:avLst/>
          </a:prstGeom>
          <a:noFill/>
        </p:spPr>
        <p:txBody>
          <a:bodyPr wrap="square" lIns="36000" tIns="36000" rIns="36000" bIns="36000">
            <a:spAutoFit/>
          </a:bodyPr>
          <a:lstStyle/>
          <a:p>
            <a:pPr marL="85725">
              <a:lnSpc>
                <a:spcPct val="150000"/>
              </a:lnSpc>
              <a:buClr>
                <a:schemeClr val="accent2"/>
              </a:buClr>
              <a:defRPr/>
            </a:pPr>
            <a:r>
              <a:rPr lang="en-US" altLang="ja-JP" dirty="0" smtClean="0">
                <a:solidFill>
                  <a:srgbClr val="FF66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NNLO</a:t>
            </a:r>
            <a:endParaRPr lang="en-US" altLang="ja-JP" dirty="0">
              <a:solidFill>
                <a:srgbClr val="FF6600"/>
              </a:solidFill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  <p:sp>
        <p:nvSpPr>
          <p:cNvPr id="23" name="正方形/長方形 22"/>
          <p:cNvSpPr>
            <a:spLocks/>
          </p:cNvSpPr>
          <p:nvPr/>
        </p:nvSpPr>
        <p:spPr>
          <a:xfrm>
            <a:off x="7629497" y="4020919"/>
            <a:ext cx="1368000" cy="488201"/>
          </a:xfrm>
          <a:prstGeom prst="rect">
            <a:avLst/>
          </a:prstGeom>
          <a:noFill/>
        </p:spPr>
        <p:txBody>
          <a:bodyPr wrap="square" lIns="36000" tIns="36000" rIns="36000" bIns="36000">
            <a:spAutoFit/>
          </a:bodyPr>
          <a:lstStyle/>
          <a:p>
            <a:pPr marL="85725">
              <a:lnSpc>
                <a:spcPct val="150000"/>
              </a:lnSpc>
              <a:buClr>
                <a:schemeClr val="accent2"/>
              </a:buClr>
              <a:defRPr/>
            </a:pPr>
            <a:r>
              <a:rPr lang="en-US" altLang="ja-JP" i="1" dirty="0" smtClean="0">
                <a:solidFill>
                  <a:srgbClr val="FF66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π</a:t>
            </a:r>
            <a:r>
              <a:rPr lang="en-US" altLang="ja-JP" i="1" baseline="30000" dirty="0" smtClean="0">
                <a:solidFill>
                  <a:srgbClr val="FF66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+</a:t>
            </a:r>
            <a:r>
              <a:rPr lang="en-US" altLang="ja-JP" i="1" dirty="0" smtClean="0">
                <a:solidFill>
                  <a:srgbClr val="FF66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, K</a:t>
            </a:r>
            <a:r>
              <a:rPr lang="en-US" altLang="ja-JP" i="1" baseline="30000" dirty="0" smtClean="0">
                <a:solidFill>
                  <a:srgbClr val="FF66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+</a:t>
            </a:r>
            <a:r>
              <a:rPr lang="en-US" altLang="ja-JP" i="1" dirty="0" smtClean="0">
                <a:solidFill>
                  <a:srgbClr val="FF66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, K</a:t>
            </a:r>
            <a:r>
              <a:rPr lang="ja-JP" altLang="en-US" i="1" dirty="0" smtClean="0">
                <a:solidFill>
                  <a:srgbClr val="FF66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→</a:t>
            </a:r>
            <a:r>
              <a:rPr lang="en-US" altLang="ja-JP" i="1" dirty="0" smtClean="0">
                <a:solidFill>
                  <a:srgbClr val="FF66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π</a:t>
            </a:r>
            <a:endParaRPr lang="en-US" altLang="ja-JP" i="1" dirty="0">
              <a:solidFill>
                <a:srgbClr val="FF6600"/>
              </a:solidFill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66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978" name="Picture 2" descr="C:\Users\takashi\Desktop\r2_k0ff_em_vs_Mpi2.phys.su3.w_Fpi.nnlo+n3lo-analy.be14.w-cntr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" t="13190" r="6369" b="4052"/>
          <a:stretch/>
        </p:blipFill>
        <p:spPr bwMode="auto">
          <a:xfrm>
            <a:off x="4536000" y="1517398"/>
            <a:ext cx="4469415" cy="313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4608000"/>
            <a:ext cx="9144000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4988" indent="-360363">
              <a:lnSpc>
                <a:spcPct val="170000"/>
              </a:lnSpc>
              <a:buClr>
                <a:schemeClr val="accent2"/>
              </a:buClr>
              <a:buFont typeface="Wingdings" panose="05000000000000000000" pitchFamily="2" charset="2"/>
              <a:buChar char="l"/>
              <a:defRPr/>
            </a:pP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メイリオ" panose="020B0604030504040204" pitchFamily="50" charset="-128"/>
              </a:rPr>
              <a:t>circles/squares  :   value @ simulation pts. from 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2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(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t</a:t>
            </a:r>
            <a:r>
              <a:rPr lang="en-US" altLang="ja-JP" sz="2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)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メイリオ" panose="020B0604030504040204" pitchFamily="50" charset="-128"/>
              </a:rPr>
              <a:t> =  </a:t>
            </a:r>
            <a:r>
              <a:rPr lang="en-US" altLang="ja-JP" sz="2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1 / (1- </a:t>
            </a:r>
            <a:r>
              <a:rPr lang="en-US" altLang="ja-JP" sz="20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t </a:t>
            </a:r>
            <a:r>
              <a:rPr lang="en-US" altLang="ja-JP" sz="2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/</a:t>
            </a:r>
            <a:r>
              <a:rPr lang="en-US" altLang="ja-JP" sz="20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M</a:t>
            </a:r>
            <a:r>
              <a:rPr lang="en-US" altLang="ja-JP" sz="20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V</a:t>
            </a:r>
            <a:r>
              <a:rPr lang="en-US" altLang="ja-JP" sz="2000" baseline="30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2</a:t>
            </a:r>
            <a:r>
              <a:rPr lang="en-US" altLang="ja-JP" sz="2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) + …  </a:t>
            </a:r>
          </a:p>
          <a:p>
            <a:pPr marL="534988" indent="-360363">
              <a:lnSpc>
                <a:spcPct val="170000"/>
              </a:lnSpc>
              <a:buClr>
                <a:schemeClr val="accent2"/>
              </a:buClr>
              <a:buFont typeface="Wingdings" panose="05000000000000000000" pitchFamily="2" charset="2"/>
              <a:buChar char="l"/>
              <a:defRPr/>
            </a:pP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メイリオ" panose="020B0604030504040204" pitchFamily="50" charset="-128"/>
              </a:rPr>
              <a:t>radii are consistent with experiment </a:t>
            </a:r>
            <a:endParaRPr lang="en-US" altLang="ja-JP" sz="2000" dirty="0" smtClean="0"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90488"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ja-JP" altLang="en-US" sz="2000" b="0" dirty="0" smtClean="0">
                <a:solidFill>
                  <a:srgbClr val="FF0000"/>
                </a:solidFill>
                <a:ea typeface="小塚ゴシック Pro R" pitchFamily="34" charset="-128"/>
                <a:cs typeface="Arial" pitchFamily="34" charset="0"/>
              </a:rPr>
              <a:t>　</a:t>
            </a:r>
            <a:endParaRPr lang="en-US" altLang="ja-JP" sz="2000" b="0" dirty="0" smtClean="0">
              <a:solidFill>
                <a:srgbClr val="FF0000"/>
              </a:solidFill>
              <a:ea typeface="小塚ゴシック Pro R" pitchFamily="34" charset="-128"/>
              <a:cs typeface="Arial" pitchFamily="34" charset="0"/>
            </a:endParaRPr>
          </a:p>
          <a:p>
            <a:pPr marL="90488">
              <a:lnSpc>
                <a:spcPct val="16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altLang="ja-JP" sz="2000" b="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</a:t>
            </a:r>
            <a:r>
              <a:rPr lang="ja-JP" altLang="en-US" sz="2000" b="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⇔ </a:t>
            </a:r>
            <a:r>
              <a:rPr lang="en-US" altLang="ja-JP" sz="2000" b="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PDG’14 : </a:t>
            </a:r>
            <a:endParaRPr lang="en-US" altLang="ja-JP" sz="1700" baseline="30000" dirty="0">
              <a:solidFill>
                <a:srgbClr val="0000FF"/>
              </a:solidFill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  <p:pic>
        <p:nvPicPr>
          <p:cNvPr id="986114" name="Picture 2" descr="F:\JPS\r2_pff_em_vs_Mpi2.phys.su3.w_Fpi.nnlo+n3lo-analy.be14.w-cntrb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" t="14121" r="10282" b="3741"/>
          <a:stretch/>
        </p:blipFill>
        <p:spPr bwMode="auto">
          <a:xfrm>
            <a:off x="72000" y="1493010"/>
            <a:ext cx="4395579" cy="316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-1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EM FFs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0" y="792000"/>
            <a:ext cx="9144000" cy="504056"/>
          </a:xfrm>
        </p:spPr>
        <p:txBody>
          <a:bodyPr>
            <a:noAutofit/>
          </a:bodyPr>
          <a:lstStyle/>
          <a:p>
            <a:pPr marL="8568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altLang="ja-J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c</a:t>
            </a: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harge radii</a:t>
            </a:r>
            <a:endParaRPr lang="ja-JP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6156176" y="3212976"/>
            <a:ext cx="504056" cy="432048"/>
          </a:xfrm>
          <a:prstGeom prst="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588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altLang="ja-JP" sz="2200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K</a:t>
            </a:r>
            <a:r>
              <a:rPr lang="en-US" altLang="ja-JP" sz="2200" baseline="30000" dirty="0" smtClean="0">
                <a:solidFill>
                  <a:srgbClr val="00B05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0</a:t>
            </a:r>
            <a:endParaRPr lang="en-US" altLang="ja-JP" sz="2200" baseline="30000" dirty="0" smtClean="0">
              <a:solidFill>
                <a:srgbClr val="00B050"/>
              </a:solidFill>
              <a:effectLst/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sp>
        <p:nvSpPr>
          <p:cNvPr id="11" name="正方形/長方形 10"/>
          <p:cNvSpPr>
            <a:spLocks/>
          </p:cNvSpPr>
          <p:nvPr/>
        </p:nvSpPr>
        <p:spPr>
          <a:xfrm>
            <a:off x="755576" y="3516948"/>
            <a:ext cx="504000" cy="544183"/>
          </a:xfrm>
          <a:prstGeom prst="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</p:spPr>
        <p:txBody>
          <a:bodyPr wrap="square" lIns="36000" tIns="36000" rIns="36000" bIns="36000">
            <a:spAutoFit/>
          </a:bodyPr>
          <a:lstStyle/>
          <a:p>
            <a:pPr marL="85725">
              <a:lnSpc>
                <a:spcPct val="150000"/>
              </a:lnSpc>
              <a:buClr>
                <a:schemeClr val="accent2"/>
              </a:buClr>
              <a:defRPr/>
            </a:pPr>
            <a:r>
              <a:rPr lang="en-US" altLang="ja-JP" sz="2000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π</a:t>
            </a:r>
            <a:r>
              <a:rPr lang="en-US" altLang="ja-JP" sz="2000" i="1" baseline="30000" dirty="0" smtClean="0">
                <a:solidFill>
                  <a:srgbClr val="00B05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+</a:t>
            </a:r>
            <a:r>
              <a:rPr lang="en-US" altLang="ja-JP" sz="2000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endParaRPr lang="en-US" altLang="ja-JP" sz="2000" dirty="0">
              <a:solidFill>
                <a:srgbClr val="00B050"/>
              </a:solidFill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275145"/>
              </p:ext>
            </p:extLst>
          </p:nvPr>
        </p:nvGraphicFramePr>
        <p:xfrm>
          <a:off x="72000" y="5724524"/>
          <a:ext cx="9014054" cy="579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3001" name="Equation" r:id="rId6" imgW="5333760" imgH="342720" progId="Equation.DSMT4">
                  <p:embed/>
                </p:oleObj>
              </mc:Choice>
              <mc:Fallback>
                <p:oleObj name="Equation" r:id="rId6" imgW="5333760" imgH="342720" progId="Equation.DSMT4">
                  <p:embed/>
                  <p:pic>
                    <p:nvPicPr>
                      <p:cNvPr id="0" name="オブジェクト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0" y="5724524"/>
                        <a:ext cx="9014054" cy="5791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419176"/>
              </p:ext>
            </p:extLst>
          </p:nvPr>
        </p:nvGraphicFramePr>
        <p:xfrm>
          <a:off x="1782763" y="6264275"/>
          <a:ext cx="71723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3002" name="Equation" r:id="rId8" imgW="4483080" imgH="342720" progId="Equation.DSMT4">
                  <p:embed/>
                </p:oleObj>
              </mc:Choice>
              <mc:Fallback>
                <p:oleObj name="Equation" r:id="rId8" imgW="4483080" imgH="342720" progId="Equation.DSMT4">
                  <p:embed/>
                  <p:pic>
                    <p:nvPicPr>
                      <p:cNvPr id="0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763" y="6264275"/>
                        <a:ext cx="7172325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368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0" y="-1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K</a:t>
            </a:r>
            <a:r>
              <a:rPr lang="ja-JP" altLang="en-US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→</a:t>
            </a: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π FFs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14"/>
              <p:cNvSpPr>
                <a:spLocks noChangeArrowheads="1"/>
              </p:cNvSpPr>
              <p:nvPr/>
            </p:nvSpPr>
            <p:spPr bwMode="auto">
              <a:xfrm>
                <a:off x="6156000" y="2376000"/>
                <a:ext cx="2916000" cy="403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65125" indent="-342900">
                  <a:lnSpc>
                    <a:spcPct val="150000"/>
                  </a:lnSpc>
                  <a:buClr>
                    <a:schemeClr val="accent2"/>
                  </a:buClr>
                  <a:buFont typeface="Wingdings" pitchFamily="2" charset="2"/>
                  <a:buChar char="l"/>
                  <a:defRPr/>
                </a:pPr>
                <a:r>
                  <a:rPr lang="en-US" altLang="ja-JP" sz="2000" dirty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r</a:t>
                </a:r>
                <a:r>
                  <a:rPr lang="en-US" altLang="ja-JP" sz="2000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easonable fit</a:t>
                </a:r>
                <a:endParaRPr lang="en-US" altLang="ja-JP" sz="2000" b="0" i="1" dirty="0" smtClean="0">
                  <a:solidFill>
                    <a:srgbClr val="0000FF"/>
                  </a:solidFill>
                  <a:latin typeface="Cambria Math"/>
                  <a:ea typeface="小塚ゴシック Pro R" pitchFamily="34" charset="-128"/>
                  <a:cs typeface="Arial" pitchFamily="34" charset="0"/>
                </a:endParaRPr>
              </a:p>
              <a:p>
                <a:pPr marL="22225">
                  <a:buClr>
                    <a:schemeClr val="accent2"/>
                  </a:buClr>
                  <a:defRPr/>
                </a:pPr>
                <a:r>
                  <a:rPr lang="ja-JP" altLang="en-US" sz="2000" dirty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 </a:t>
                </a:r>
                <a:r>
                  <a:rPr lang="ja-JP" altLang="en-US" sz="2000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       </a:t>
                </a:r>
                <a:r>
                  <a:rPr lang="en-US" altLang="ja-JP" sz="2000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χ</a:t>
                </a:r>
                <a:r>
                  <a:rPr lang="en-US" altLang="ja-JP" sz="2000" baseline="30000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2</a:t>
                </a:r>
                <a:r>
                  <a:rPr lang="en-US" altLang="ja-JP" sz="2000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 / </a:t>
                </a:r>
                <a:r>
                  <a:rPr lang="en-US" altLang="ja-JP" sz="2000" dirty="0" err="1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dof</a:t>
                </a:r>
                <a:r>
                  <a:rPr lang="en-US" altLang="ja-JP" sz="2000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≈</m:t>
                    </m:r>
                  </m:oMath>
                </a14:m>
                <a:r>
                  <a:rPr lang="en-US" altLang="ja-JP" sz="2000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 0.2</a:t>
                </a:r>
              </a:p>
              <a:p>
                <a:pPr marL="365125" indent="-342900">
                  <a:lnSpc>
                    <a:spcPct val="190000"/>
                  </a:lnSpc>
                  <a:buClr>
                    <a:schemeClr val="accent2"/>
                  </a:buClr>
                  <a:buFont typeface="Wingdings" pitchFamily="2" charset="2"/>
                  <a:buChar char="l"/>
                  <a:defRPr/>
                </a:pPr>
                <a:r>
                  <a:rPr lang="en-US" altLang="ja-JP" sz="22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C</a:t>
                </a:r>
                <a:r>
                  <a:rPr lang="en-US" altLang="ja-JP" sz="2200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+,</a:t>
                </a:r>
                <a:r>
                  <a:rPr lang="en-US" altLang="ja-JP" sz="2200" i="1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πK </a:t>
                </a:r>
                <a:r>
                  <a:rPr lang="en-US" altLang="ja-JP" sz="2200" dirty="0" smtClean="0">
                    <a:solidFill>
                      <a:srgbClr val="FF0000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 </a:t>
                </a:r>
                <a:r>
                  <a:rPr lang="en-US" altLang="ja-JP" sz="2000" dirty="0" smtClean="0">
                    <a:solidFill>
                      <a:srgbClr val="FF0000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x 10</a:t>
                </a:r>
                <a:r>
                  <a:rPr lang="en-US" altLang="ja-JP" sz="2000" baseline="30000" dirty="0">
                    <a:solidFill>
                      <a:srgbClr val="FF0000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5</a:t>
                </a:r>
                <a:endParaRPr lang="en-US" altLang="ja-JP" sz="2000" baseline="30000" dirty="0" smtClean="0">
                  <a:solidFill>
                    <a:srgbClr val="FF0000"/>
                  </a:solidFill>
                  <a:latin typeface="小塚ゴシック Pro R" pitchFamily="34" charset="-128"/>
                  <a:ea typeface="小塚ゴシック Pro R" pitchFamily="34" charset="-128"/>
                  <a:cs typeface="Arial" pitchFamily="34" charset="0"/>
                </a:endParaRPr>
              </a:p>
              <a:p>
                <a:pPr marL="22225">
                  <a:buClr>
                    <a:schemeClr val="accent2"/>
                  </a:buClr>
                  <a:defRPr/>
                </a:pPr>
                <a:r>
                  <a:rPr lang="ja-JP" altLang="en-US" sz="2200" dirty="0" smtClean="0">
                    <a:solidFill>
                      <a:srgbClr val="FF0000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      </a:t>
                </a:r>
                <a:r>
                  <a:rPr lang="en-US" altLang="ja-JP" sz="2000" dirty="0" smtClean="0">
                    <a:solidFill>
                      <a:srgbClr val="FF0000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=  0.52(7)</a:t>
                </a:r>
                <a:r>
                  <a:rPr lang="en-US" altLang="ja-JP" sz="2000" baseline="-25000" dirty="0" smtClean="0">
                    <a:solidFill>
                      <a:srgbClr val="FF0000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stat</a:t>
                </a:r>
                <a:r>
                  <a:rPr lang="en-US" altLang="ja-JP" sz="2000" dirty="0" smtClean="0">
                    <a:solidFill>
                      <a:srgbClr val="FF0000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(6)</a:t>
                </a:r>
                <a:r>
                  <a:rPr lang="en-US" altLang="ja-JP" sz="2000" i="1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Li</a:t>
                </a:r>
              </a:p>
              <a:p>
                <a:pPr marL="22225">
                  <a:lnSpc>
                    <a:spcPct val="150000"/>
                  </a:lnSpc>
                  <a:buClr>
                    <a:schemeClr val="accent2"/>
                  </a:buClr>
                  <a:defRPr/>
                </a:pPr>
                <a:r>
                  <a:rPr lang="en-US" altLang="ja-JP" sz="2000" dirty="0" smtClean="0">
                    <a:solidFill>
                      <a:srgbClr val="FF0000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      </a:t>
                </a:r>
                <a:r>
                  <a:rPr lang="ja-JP" altLang="en-US" sz="2000" dirty="0" smtClean="0"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⇔  </a:t>
                </a:r>
                <a:r>
                  <a:rPr lang="en-US" altLang="ja-JP" sz="2000" i="1" dirty="0" smtClean="0"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C</a:t>
                </a:r>
                <a:r>
                  <a:rPr lang="en-US" altLang="ja-JP" sz="2000" i="1" baseline="-25000" dirty="0" smtClean="0"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i</a:t>
                </a:r>
                <a:r>
                  <a:rPr lang="en-US" altLang="ja-JP" sz="2000" dirty="0" smtClean="0"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~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altLang="ja-JP" dirty="0" smtClean="0">
                    <a:solidFill>
                      <a:schemeClr val="tx1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 (4</a:t>
                </a:r>
                <a:r>
                  <a:rPr lang="en-US" altLang="ja-JP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π</a:t>
                </a:r>
                <a:r>
                  <a:rPr lang="en-US" altLang="ja-JP" dirty="0" smtClean="0">
                    <a:solidFill>
                      <a:schemeClr val="tx1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)</a:t>
                </a:r>
                <a:r>
                  <a:rPr lang="en-US" altLang="ja-JP" baseline="30000" dirty="0" smtClean="0">
                    <a:solidFill>
                      <a:schemeClr val="tx1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-4</a:t>
                </a:r>
              </a:p>
              <a:p>
                <a:pPr marL="22225">
                  <a:lnSpc>
                    <a:spcPct val="150000"/>
                  </a:lnSpc>
                  <a:buClr>
                    <a:schemeClr val="accent2"/>
                  </a:buClr>
                  <a:defRPr/>
                </a:pPr>
                <a:r>
                  <a:rPr lang="en-US" altLang="ja-JP" b="0" dirty="0" smtClean="0"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       </a:t>
                </a:r>
                <a:r>
                  <a:rPr lang="ja-JP" altLang="en-US" b="0" dirty="0" smtClean="0"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⇔  </a:t>
                </a:r>
                <a:r>
                  <a:rPr lang="en-US" altLang="ja-JP" b="0" dirty="0" smtClean="0"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0.46(4)(9) </a:t>
                </a:r>
              </a:p>
              <a:p>
                <a:pPr marL="22225">
                  <a:lnSpc>
                    <a:spcPct val="110000"/>
                  </a:lnSpc>
                  <a:buClr>
                    <a:schemeClr val="accent2"/>
                  </a:buClr>
                  <a:defRPr/>
                </a:pPr>
                <a:r>
                  <a:rPr lang="en-US" altLang="ja-JP" sz="1400" b="0" dirty="0" smtClean="0"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                 (</a:t>
                </a:r>
                <a:r>
                  <a:rPr lang="en-US" altLang="ja-JP" sz="1400" b="0" i="1" dirty="0" smtClean="0"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FNAL/MILC, </a:t>
                </a:r>
                <a:r>
                  <a:rPr lang="en-US" altLang="ja-JP" sz="1400" b="0" i="1" dirty="0" err="1" smtClean="0"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Nf</a:t>
                </a:r>
                <a:r>
                  <a:rPr lang="en-US" altLang="ja-JP" sz="1400" b="0" i="1" dirty="0" smtClean="0"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=3, 2012</a:t>
                </a:r>
                <a:r>
                  <a:rPr lang="en-US" altLang="ja-JP" sz="1400" b="0" dirty="0" smtClean="0"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)</a:t>
                </a:r>
              </a:p>
              <a:p>
                <a:pPr marL="365125" indent="-342900">
                  <a:lnSpc>
                    <a:spcPct val="190000"/>
                  </a:lnSpc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/>
                </a:pPr>
                <a:r>
                  <a:rPr lang="en-US" altLang="ja-JP" sz="22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f</a:t>
                </a:r>
                <a:r>
                  <a:rPr lang="en-US" altLang="ja-JP" sz="22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+</a:t>
                </a:r>
                <a:r>
                  <a:rPr lang="en-US" altLang="ja-JP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(0) </a:t>
                </a:r>
                <a:r>
                  <a:rPr lang="en-US" altLang="ja-JP" sz="2000" dirty="0" smtClean="0">
                    <a:solidFill>
                      <a:srgbClr val="FF0000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= 0.964(4)(+4)</a:t>
                </a:r>
                <a:r>
                  <a:rPr lang="en-US" altLang="ja-JP" sz="2000" i="1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Li</a:t>
                </a:r>
                <a:endParaRPr lang="en-US" altLang="ja-JP" sz="2000" baseline="-25000" dirty="0">
                  <a:solidFill>
                    <a:srgbClr val="FF0000"/>
                  </a:solidFill>
                  <a:latin typeface="小塚ゴシック Pro R" pitchFamily="34" charset="-128"/>
                  <a:ea typeface="小塚ゴシック Pro R" pitchFamily="34" charset="-128"/>
                  <a:cs typeface="Arial" pitchFamily="34" charset="0"/>
                </a:endParaRPr>
              </a:p>
              <a:p>
                <a:pPr marL="22225">
                  <a:lnSpc>
                    <a:spcPct val="110000"/>
                  </a:lnSpc>
                  <a:buClr>
                    <a:schemeClr val="accent2"/>
                  </a:buClr>
                  <a:defRPr/>
                </a:pPr>
                <a:endParaRPr lang="en-US" altLang="ja-JP" sz="1400" b="0" dirty="0" smtClean="0">
                  <a:latin typeface="小塚ゴシック Pro R" pitchFamily="34" charset="-128"/>
                  <a:ea typeface="小塚ゴシック Pro R" pitchFamily="34" charset="-128"/>
                  <a:cs typeface="Arial" pitchFamily="34" charset="0"/>
                </a:endParaRPr>
              </a:p>
              <a:p>
                <a:pPr marL="22225">
                  <a:lnSpc>
                    <a:spcPct val="110000"/>
                  </a:lnSpc>
                  <a:buClr>
                    <a:schemeClr val="accent2"/>
                  </a:buClr>
                  <a:defRPr/>
                </a:pPr>
                <a:endParaRPr lang="en-US" altLang="ja-JP" sz="1400" b="0" dirty="0" smtClean="0">
                  <a:solidFill>
                    <a:schemeClr val="tx1"/>
                  </a:solidFill>
                  <a:latin typeface="小塚ゴシック Pro R" pitchFamily="34" charset="-128"/>
                  <a:ea typeface="小塚ゴシック Pro R" pitchFamily="34" charset="-128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6000" y="2376000"/>
                <a:ext cx="2916000" cy="4032000"/>
              </a:xfrm>
              <a:prstGeom prst="rect">
                <a:avLst/>
              </a:prstGeom>
              <a:blipFill rotWithShape="1">
                <a:blip r:embed="rId3"/>
                <a:stretch>
                  <a:fillRect l="-1464" b="-287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0" y="756000"/>
            <a:ext cx="9144000" cy="504056"/>
          </a:xfrm>
        </p:spPr>
        <p:txBody>
          <a:bodyPr>
            <a:noAutofit/>
          </a:bodyPr>
          <a:lstStyle/>
          <a:p>
            <a:pPr marL="8568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conventional analysis  :  </a:t>
            </a: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3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+</a:t>
            </a:r>
            <a:r>
              <a:rPr lang="en-US" altLang="ja-JP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(0)</a:t>
            </a:r>
            <a:r>
              <a:rPr lang="en-US" altLang="ja-JP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</a:t>
            </a:r>
            <a:r>
              <a:rPr lang="en-US" altLang="ja-JP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vs</a:t>
            </a: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</a:t>
            </a:r>
            <a:r>
              <a:rPr lang="en-US" altLang="ja-JP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M</a:t>
            </a:r>
            <a:r>
              <a:rPr lang="en-US" altLang="ja-JP" sz="2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{</a:t>
            </a:r>
            <a:r>
              <a:rPr lang="en-US" altLang="ja-JP" sz="2800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π,K</a:t>
            </a:r>
            <a:r>
              <a:rPr lang="en-US" altLang="ja-JP" sz="2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}</a:t>
            </a:r>
            <a:r>
              <a:rPr lang="en-US" altLang="ja-JP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2</a:t>
            </a:r>
            <a:endParaRPr lang="ja-JP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  <p:pic>
        <p:nvPicPr>
          <p:cNvPr id="1014786" name="Picture 2" descr="C:\Users\takashi\Desktop\f+0_vs_Mpi2.su3.w_Fpi.nnlo.be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" t="14318" r="10192" b="4282"/>
          <a:stretch/>
        </p:blipFill>
        <p:spPr bwMode="auto">
          <a:xfrm>
            <a:off x="87139" y="2489523"/>
            <a:ext cx="6063707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-15137" y="1260000"/>
            <a:ext cx="9144000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4988" indent="-360363">
              <a:lnSpc>
                <a:spcPct val="170000"/>
              </a:lnSpc>
              <a:buClr>
                <a:schemeClr val="accent2"/>
              </a:buClr>
              <a:buFont typeface="Wingdings" panose="05000000000000000000" pitchFamily="2" charset="2"/>
              <a:buChar char="l"/>
              <a:defRPr/>
            </a:pPr>
            <a:r>
              <a:rPr lang="en-US" altLang="ja-JP" dirty="0">
                <a:latin typeface="小塚ゴシック Pro R" pitchFamily="34" charset="-128"/>
                <a:ea typeface="小塚ゴシック Pro R" pitchFamily="34" charset="-128"/>
                <a:cs typeface="メイリオ" panose="020B0604030504040204" pitchFamily="50" charset="-128"/>
              </a:rPr>
              <a:t>e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メイリオ" panose="020B0604030504040204" pitchFamily="50" charset="-128"/>
              </a:rPr>
              <a:t>stimate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メイリオ" panose="020B0604030504040204" pitchFamily="50" charset="-128"/>
              </a:rPr>
              <a:t>  </a:t>
            </a:r>
            <a:r>
              <a:rPr lang="en-US" altLang="ja-JP" sz="20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2000" i="1" baseline="-25000" dirty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+</a:t>
            </a:r>
            <a:r>
              <a:rPr lang="en-US" altLang="ja-JP" sz="2000" dirty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(0</a:t>
            </a:r>
            <a:r>
              <a:rPr lang="en-US" altLang="ja-JP" sz="2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)  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@ each (</a:t>
            </a:r>
            <a:r>
              <a:rPr lang="en-US" altLang="ja-JP" sz="20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M</a:t>
            </a:r>
            <a:r>
              <a:rPr lang="en-US" altLang="ja-JP" sz="20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π</a:t>
            </a:r>
            <a:r>
              <a:rPr lang="en-US" altLang="ja-JP" baseline="30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2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, </a:t>
            </a:r>
            <a:r>
              <a:rPr lang="en-US" altLang="ja-JP" sz="20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M</a:t>
            </a:r>
            <a:r>
              <a:rPr lang="en-US" altLang="ja-JP" sz="20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K</a:t>
            </a:r>
            <a:r>
              <a:rPr lang="en-US" altLang="ja-JP" baseline="30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2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) by  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メイリオ" panose="020B0604030504040204" pitchFamily="50" charset="-128"/>
              </a:rPr>
              <a:t> 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22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+,</a:t>
            </a:r>
            <a:r>
              <a:rPr lang="en-US" altLang="ja-JP" sz="2200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0</a:t>
            </a:r>
            <a:r>
              <a:rPr lang="en-US" altLang="ja-JP" sz="2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(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t</a:t>
            </a:r>
            <a:r>
              <a:rPr lang="en-US" altLang="ja-JP" sz="2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)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メイリオ" panose="020B0604030504040204" pitchFamily="50" charset="-128"/>
              </a:rPr>
              <a:t> =  </a:t>
            </a:r>
            <a:r>
              <a:rPr lang="en-US" altLang="ja-JP" sz="20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20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+</a:t>
            </a:r>
            <a:r>
              <a:rPr lang="en-US" altLang="ja-JP" sz="2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(0) / (1- </a:t>
            </a:r>
            <a:r>
              <a:rPr lang="en-US" altLang="ja-JP" sz="20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t </a:t>
            </a:r>
            <a:r>
              <a:rPr lang="en-US" altLang="ja-JP" sz="2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/</a:t>
            </a:r>
            <a:r>
              <a:rPr lang="en-US" altLang="ja-JP" sz="20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M</a:t>
            </a:r>
            <a:r>
              <a:rPr lang="en-US" altLang="ja-JP" sz="2000" baseline="-25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pole</a:t>
            </a:r>
            <a:r>
              <a:rPr lang="en-US" altLang="ja-JP" sz="2000" baseline="30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2</a:t>
            </a:r>
            <a:r>
              <a:rPr lang="en-US" altLang="ja-JP" sz="2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) + …  </a:t>
            </a:r>
          </a:p>
          <a:p>
            <a:pPr marL="534988" indent="-360363">
              <a:buClr>
                <a:schemeClr val="accent2"/>
              </a:buClr>
              <a:buFont typeface="Wingdings" panose="05000000000000000000" pitchFamily="2" charset="2"/>
              <a:buChar char="l"/>
              <a:defRPr/>
            </a:pPr>
            <a:r>
              <a:rPr lang="en-US" altLang="ja-JP" dirty="0">
                <a:latin typeface="小塚ゴシック Pro R" pitchFamily="34" charset="-128"/>
                <a:ea typeface="小塚ゴシック Pro R" pitchFamily="34" charset="-128"/>
                <a:cs typeface="メイリオ" panose="020B0604030504040204" pitchFamily="50" charset="-128"/>
              </a:rPr>
              <a:t>e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メイリオ" panose="020B0604030504040204" pitchFamily="50" charset="-128"/>
              </a:rPr>
              <a:t>xtrapolate to physical point based on (NNLO) </a:t>
            </a:r>
            <a:r>
              <a:rPr lang="en-US" altLang="ja-JP" dirty="0" err="1" smtClean="0">
                <a:latin typeface="小塚ゴシック Pro R" pitchFamily="34" charset="-128"/>
                <a:ea typeface="小塚ゴシック Pro R" pitchFamily="34" charset="-128"/>
                <a:cs typeface="メイリオ" panose="020B0604030504040204" pitchFamily="50" charset="-128"/>
              </a:rPr>
              <a:t>ChPT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メイリオ" panose="020B0604030504040204" pitchFamily="50" charset="-128"/>
              </a:rPr>
              <a:t> </a:t>
            </a:r>
            <a:endParaRPr lang="en-US" altLang="ja-JP" baseline="30000" dirty="0">
              <a:solidFill>
                <a:srgbClr val="0000FF"/>
              </a:solidFill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91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02" name="Picture 2" descr="C:\Users\takashi\Desktop\f+_vs_q2.ms0080.phys.su3.w_Fpi.nnlo.be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" t="14468" r="12018" b="4222"/>
          <a:stretch/>
        </p:blipFill>
        <p:spPr bwMode="auto">
          <a:xfrm>
            <a:off x="36000" y="1543920"/>
            <a:ext cx="6193958" cy="428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0" y="-1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K</a:t>
            </a:r>
            <a:r>
              <a:rPr lang="ja-JP" altLang="en-US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→</a:t>
            </a: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π FFs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-15137" y="6165304"/>
            <a:ext cx="9144000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0238" indent="-3429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l"/>
              <a:defRPr/>
            </a:pPr>
            <a:r>
              <a:rPr lang="en-US" altLang="ja-JP" sz="2000" dirty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c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onsistent w/ conventional analysis</a:t>
            </a:r>
            <a:endParaRPr lang="en-US" altLang="ja-JP" sz="2000" b="0" dirty="0" smtClean="0"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0" y="756000"/>
            <a:ext cx="9144000" cy="504056"/>
          </a:xfrm>
        </p:spPr>
        <p:txBody>
          <a:bodyPr>
            <a:noAutofit/>
          </a:bodyPr>
          <a:lstStyle/>
          <a:p>
            <a:pPr marL="85680" indent="0" algn="ctr">
              <a:buNone/>
              <a:defRPr/>
            </a:pPr>
            <a:r>
              <a:rPr lang="en-US" altLang="ja-J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a</a:t>
            </a: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global fit of </a:t>
            </a: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</a:t>
            </a:r>
            <a:r>
              <a:rPr lang="en-US" altLang="ja-JP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3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+</a:t>
            </a:r>
            <a:r>
              <a:rPr lang="en-US" altLang="ja-JP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(</a:t>
            </a:r>
            <a:r>
              <a:rPr lang="en-US" altLang="ja-JP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t</a:t>
            </a:r>
            <a:r>
              <a:rPr lang="en-US" altLang="ja-JP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)</a:t>
            </a: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</a:t>
            </a:r>
            <a:r>
              <a:rPr lang="en-US" altLang="ja-JP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vs</a:t>
            </a: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</a:t>
            </a:r>
            <a:r>
              <a:rPr lang="en-US" altLang="ja-JP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M</a:t>
            </a:r>
            <a:r>
              <a:rPr lang="en-US" altLang="ja-JP" sz="3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{</a:t>
            </a:r>
            <a:r>
              <a:rPr lang="en-US" altLang="ja-JP" sz="3000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π,K</a:t>
            </a:r>
            <a:r>
              <a:rPr lang="en-US" altLang="ja-JP" sz="3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}</a:t>
            </a:r>
            <a:r>
              <a:rPr lang="en-US" altLang="ja-JP" sz="3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</a:t>
            </a:r>
            <a:r>
              <a:rPr lang="en-US" altLang="ja-JP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and  </a:t>
            </a:r>
            <a:r>
              <a:rPr lang="en-US" altLang="ja-JP" sz="3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t</a:t>
            </a:r>
            <a:endParaRPr lang="ja-JP" altLang="en-US" sz="3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  <a:p>
            <a:pPr marL="85680" indent="0" algn="ctr">
              <a:buNone/>
              <a:defRPr/>
            </a:pPr>
            <a:endParaRPr lang="ja-JP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14"/>
              <p:cNvSpPr>
                <a:spLocks noChangeArrowheads="1"/>
              </p:cNvSpPr>
              <p:nvPr/>
            </p:nvSpPr>
            <p:spPr bwMode="auto">
              <a:xfrm>
                <a:off x="6120000" y="1475383"/>
                <a:ext cx="2987824" cy="40002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65125" indent="-342900">
                  <a:lnSpc>
                    <a:spcPct val="150000"/>
                  </a:lnSpc>
                  <a:buClr>
                    <a:schemeClr val="accent2"/>
                  </a:buClr>
                  <a:buFont typeface="Wingdings" pitchFamily="2" charset="2"/>
                  <a:buChar char="l"/>
                  <a:defRPr/>
                </a:pPr>
                <a:r>
                  <a:rPr lang="en-US" altLang="ja-JP" sz="2000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reasonable fit </a:t>
                </a:r>
              </a:p>
              <a:p>
                <a:pPr marL="22225">
                  <a:buClr>
                    <a:schemeClr val="accent2"/>
                  </a:buClr>
                  <a:defRPr/>
                </a:pPr>
                <a:r>
                  <a:rPr lang="en-US" altLang="ja-JP" sz="2000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      </a:t>
                </a:r>
                <a:r>
                  <a:rPr lang="en-US" altLang="ja-JP" sz="20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χ</a:t>
                </a:r>
                <a:r>
                  <a:rPr lang="en-US" altLang="ja-JP" sz="2000" baseline="30000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2</a:t>
                </a:r>
                <a:r>
                  <a:rPr lang="en-US" altLang="ja-JP" sz="2000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 / </a:t>
                </a:r>
                <a:r>
                  <a:rPr lang="en-US" altLang="ja-JP" sz="2000" dirty="0" err="1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dof</a:t>
                </a:r>
                <a:r>
                  <a:rPr lang="en-US" altLang="ja-JP" sz="2000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≈</m:t>
                    </m:r>
                  </m:oMath>
                </a14:m>
                <a:r>
                  <a:rPr lang="en-US" altLang="ja-JP" sz="2000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 0.2</a:t>
                </a:r>
              </a:p>
              <a:p>
                <a:pPr marL="22225">
                  <a:buClr>
                    <a:schemeClr val="accent2"/>
                  </a:buClr>
                  <a:defRPr/>
                </a:pPr>
                <a:endParaRPr lang="en-US" altLang="ja-JP" sz="2000" dirty="0" smtClean="0">
                  <a:solidFill>
                    <a:srgbClr val="0000FF"/>
                  </a:solidFill>
                  <a:latin typeface="小塚ゴシック Pro R" pitchFamily="34" charset="-128"/>
                  <a:ea typeface="小塚ゴシック Pro R" pitchFamily="34" charset="-128"/>
                  <a:cs typeface="Arial" pitchFamily="34" charset="0"/>
                </a:endParaRPr>
              </a:p>
              <a:p>
                <a:pPr marL="365125" indent="-342900">
                  <a:lnSpc>
                    <a:spcPct val="150000"/>
                  </a:lnSpc>
                  <a:buClr>
                    <a:schemeClr val="accent2"/>
                  </a:buClr>
                  <a:buFont typeface="Wingdings" pitchFamily="2" charset="2"/>
                  <a:buChar char="l"/>
                  <a:defRPr/>
                </a:pPr>
                <a:r>
                  <a:rPr lang="en-US" altLang="ja-JP" sz="2200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C</a:t>
                </a:r>
                <a:r>
                  <a:rPr lang="en-US" altLang="ja-JP" sz="2200" baseline="-25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+,</a:t>
                </a:r>
                <a:r>
                  <a:rPr lang="en-US" altLang="ja-JP" sz="2200" i="1" baseline="-25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πK</a:t>
                </a:r>
                <a:r>
                  <a:rPr lang="en-US" altLang="ja-JP" sz="2200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 </a:t>
                </a:r>
                <a:r>
                  <a:rPr lang="en-US" altLang="ja-JP" sz="2000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x 10</a:t>
                </a:r>
                <a:r>
                  <a:rPr lang="en-US" altLang="ja-JP" sz="2000" baseline="30000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5</a:t>
                </a:r>
              </a:p>
              <a:p>
                <a:pPr marL="22225">
                  <a:buClr>
                    <a:schemeClr val="accent2"/>
                  </a:buClr>
                  <a:defRPr/>
                </a:pPr>
                <a:r>
                  <a:rPr lang="ja-JP" altLang="en-US" sz="2200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      </a:t>
                </a:r>
                <a:r>
                  <a:rPr lang="en-US" altLang="ja-JP" sz="2000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=  0.43(7)</a:t>
                </a:r>
                <a:r>
                  <a:rPr lang="en-US" altLang="ja-JP" sz="2000" baseline="-25000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stat</a:t>
                </a:r>
                <a:r>
                  <a:rPr lang="en-US" altLang="ja-JP" sz="2000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(7)</a:t>
                </a:r>
                <a:r>
                  <a:rPr lang="en-US" altLang="ja-JP" sz="2000" i="1" baseline="-25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Li</a:t>
                </a:r>
              </a:p>
              <a:p>
                <a:pPr marL="22225">
                  <a:lnSpc>
                    <a:spcPct val="100000"/>
                  </a:lnSpc>
                  <a:buClr>
                    <a:schemeClr val="accent2"/>
                  </a:buClr>
                  <a:defRPr/>
                </a:pPr>
                <a:r>
                  <a:rPr lang="en-US" altLang="ja-JP" sz="2000" i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000" i="1" baseline="-25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                                  </a:t>
                </a:r>
                <a:endParaRPr lang="en-US" altLang="ja-JP" sz="1400" dirty="0">
                  <a:solidFill>
                    <a:srgbClr val="0000FF"/>
                  </a:solidFill>
                  <a:latin typeface="小塚ゴシック Pro R" pitchFamily="34" charset="-128"/>
                  <a:ea typeface="小塚ゴシック Pro R" pitchFamily="34" charset="-128"/>
                  <a:cs typeface="Arial" pitchFamily="34" charset="0"/>
                </a:endParaRPr>
              </a:p>
              <a:p>
                <a:pPr marL="365125" indent="-342900">
                  <a:lnSpc>
                    <a:spcPct val="160000"/>
                  </a:lnSpc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/>
                </a:pPr>
                <a:r>
                  <a:rPr lang="en-US" altLang="ja-JP" sz="22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f</a:t>
                </a:r>
                <a:r>
                  <a:rPr lang="en-US" altLang="ja-JP" sz="2200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+</a:t>
                </a:r>
                <a:r>
                  <a:rPr lang="en-US" altLang="ja-JP" sz="2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(0) </a:t>
                </a:r>
                <a:r>
                  <a:rPr lang="en-US" altLang="ja-JP" sz="2000" dirty="0" smtClean="0">
                    <a:solidFill>
                      <a:srgbClr val="FF0000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=  0.969(4)(+5)</a:t>
                </a:r>
                <a:r>
                  <a:rPr lang="en-US" altLang="ja-JP" sz="2000" i="1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Li</a:t>
                </a:r>
                <a:endParaRPr lang="en-US" altLang="ja-JP" sz="2000" baseline="-25000" dirty="0" smtClean="0">
                  <a:solidFill>
                    <a:srgbClr val="FF0000"/>
                  </a:solidFill>
                  <a:latin typeface="小塚ゴシック Pro R" pitchFamily="34" charset="-128"/>
                  <a:ea typeface="小塚ゴシック Pro R" pitchFamily="34" charset="-128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20000" y="1475383"/>
                <a:ext cx="2987824" cy="4000236"/>
              </a:xfrm>
              <a:prstGeom prst="rect">
                <a:avLst/>
              </a:prstGeom>
              <a:blipFill rotWithShape="1">
                <a:blip r:embed="rId5"/>
                <a:stretch>
                  <a:fillRect l="-14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857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takashi\Desktop\f0t_vs_q2.ms0080.phys.su3.w_Fpi.nnlo.be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" t="12279" r="14365" b="3876"/>
          <a:stretch/>
        </p:blipFill>
        <p:spPr bwMode="auto">
          <a:xfrm>
            <a:off x="36000" y="1413305"/>
            <a:ext cx="5896982" cy="432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0" y="-1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K</a:t>
            </a:r>
            <a:r>
              <a:rPr lang="ja-JP" altLang="en-US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→</a:t>
            </a: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π FF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-25778" y="5733256"/>
            <a:ext cx="9144000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0238" indent="-3429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l"/>
              <a:defRPr/>
            </a:pPr>
            <a:r>
              <a:rPr lang="en-US" altLang="ja-JP" sz="2000" dirty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n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o NLO analytic   </a:t>
            </a: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⇒  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mild dependence on 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t</a:t>
            </a:r>
          </a:p>
          <a:p>
            <a:pPr marL="630238" indent="-3429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l"/>
              <a:defRPr/>
            </a:pPr>
            <a:r>
              <a:rPr lang="en-US" altLang="ja-JP" sz="2200" dirty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m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ainly use this fit to study FF normalization and shape</a:t>
            </a: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</a:t>
            </a:r>
            <a:endParaRPr lang="en-US" altLang="ja-JP" sz="2000" b="0" dirty="0" smtClean="0"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0" y="756000"/>
            <a:ext cx="9144000" cy="504056"/>
          </a:xfrm>
        </p:spPr>
        <p:txBody>
          <a:bodyPr>
            <a:noAutofit/>
          </a:bodyPr>
          <a:lstStyle/>
          <a:p>
            <a:pPr marL="85680" indent="0" algn="ctr">
              <a:buNone/>
              <a:defRPr/>
            </a:pP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simultaneous fit to   </a:t>
            </a:r>
            <a:r>
              <a:rPr lang="en-US" altLang="ja-JP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3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+</a:t>
            </a:r>
            <a:r>
              <a:rPr lang="en-US" altLang="ja-JP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(</a:t>
            </a:r>
            <a:r>
              <a:rPr lang="en-US" altLang="ja-JP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t</a:t>
            </a:r>
            <a:r>
              <a:rPr lang="en-US" altLang="ja-JP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)</a:t>
            </a: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</a:t>
            </a:r>
            <a:r>
              <a:rPr lang="en-US" altLang="ja-JP" sz="2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and   </a:t>
            </a:r>
            <a:r>
              <a:rPr lang="en-US" altLang="ja-JP" sz="3000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3000" baseline="-25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0</a:t>
            </a:r>
            <a:r>
              <a:rPr lang="en-US" altLang="ja-JP" sz="3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(</a:t>
            </a:r>
            <a:r>
              <a:rPr lang="en-US" altLang="ja-JP" sz="3000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t</a:t>
            </a:r>
            <a:r>
              <a:rPr lang="en-US" altLang="ja-JP" sz="3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)</a:t>
            </a:r>
            <a:r>
              <a:rPr lang="ja-JP" altLang="en-US" sz="2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</a:t>
            </a:r>
            <a:r>
              <a:rPr lang="en-US" altLang="ja-J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vs  </a:t>
            </a:r>
            <a:r>
              <a:rPr lang="en-US" altLang="ja-JP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M</a:t>
            </a:r>
            <a:r>
              <a:rPr lang="en-US" altLang="ja-JP" sz="3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{</a:t>
            </a:r>
            <a:r>
              <a:rPr lang="en-US" altLang="ja-JP" sz="3000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π,K</a:t>
            </a:r>
            <a:r>
              <a:rPr lang="en-US" altLang="ja-JP" sz="3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}</a:t>
            </a:r>
            <a:r>
              <a:rPr lang="en-US" altLang="ja-JP" sz="3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2</a:t>
            </a: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, </a:t>
            </a:r>
            <a:r>
              <a:rPr lang="en-US" altLang="ja-JP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t</a:t>
            </a:r>
            <a:endParaRPr lang="ja-JP" altLang="en-US" sz="3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14"/>
              <p:cNvSpPr>
                <a:spLocks noChangeArrowheads="1"/>
              </p:cNvSpPr>
              <p:nvPr/>
            </p:nvSpPr>
            <p:spPr bwMode="auto">
              <a:xfrm>
                <a:off x="6141039" y="1475382"/>
                <a:ext cx="2987824" cy="44018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65125" indent="-342900">
                  <a:lnSpc>
                    <a:spcPct val="150000"/>
                  </a:lnSpc>
                  <a:buClr>
                    <a:schemeClr val="accent2"/>
                  </a:buClr>
                  <a:buFont typeface="Wingdings" pitchFamily="2" charset="2"/>
                  <a:buChar char="l"/>
                  <a:defRPr/>
                </a:pPr>
                <a:r>
                  <a:rPr lang="en-US" altLang="ja-JP" sz="2000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reasonable fit </a:t>
                </a:r>
              </a:p>
              <a:p>
                <a:pPr marL="22225">
                  <a:buClr>
                    <a:schemeClr val="accent2"/>
                  </a:buClr>
                  <a:defRPr/>
                </a:pPr>
                <a:r>
                  <a:rPr lang="en-US" altLang="ja-JP" sz="2000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       </a:t>
                </a:r>
                <a:r>
                  <a:rPr lang="en-US" altLang="ja-JP" sz="2000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χ</a:t>
                </a:r>
                <a:r>
                  <a:rPr lang="en-US" altLang="ja-JP" sz="2000" baseline="30000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2</a:t>
                </a:r>
                <a:r>
                  <a:rPr lang="en-US" altLang="ja-JP" sz="2000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 / </a:t>
                </a:r>
                <a:r>
                  <a:rPr lang="en-US" altLang="ja-JP" sz="2000" dirty="0" err="1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dof</a:t>
                </a:r>
                <a:r>
                  <a:rPr lang="en-US" altLang="ja-JP" sz="2000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≈</m:t>
                    </m:r>
                  </m:oMath>
                </a14:m>
                <a:r>
                  <a:rPr lang="en-US" altLang="ja-JP" sz="2000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 0.7</a:t>
                </a:r>
              </a:p>
              <a:p>
                <a:pPr marL="365125" indent="-342900">
                  <a:lnSpc>
                    <a:spcPct val="160000"/>
                  </a:lnSpc>
                  <a:buClr>
                    <a:schemeClr val="accent2"/>
                  </a:buClr>
                  <a:buFont typeface="Wingdings" pitchFamily="2" charset="2"/>
                  <a:buChar char="l"/>
                  <a:defRPr/>
                </a:pPr>
                <a:r>
                  <a:rPr lang="en-US" altLang="ja-JP" sz="2200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C</a:t>
                </a:r>
                <a:r>
                  <a:rPr lang="en-US" altLang="ja-JP" sz="2200" baseline="-25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+,</a:t>
                </a:r>
                <a:r>
                  <a:rPr lang="en-US" altLang="ja-JP" sz="2200" i="1" baseline="-25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πK</a:t>
                </a:r>
                <a:r>
                  <a:rPr lang="en-US" altLang="ja-JP" sz="22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000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x</a:t>
                </a:r>
                <a:r>
                  <a:rPr lang="en-US" altLang="ja-JP" sz="2200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 </a:t>
                </a:r>
                <a:r>
                  <a:rPr lang="en-US" altLang="ja-JP" sz="2000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10</a:t>
                </a:r>
                <a:r>
                  <a:rPr lang="en-US" altLang="ja-JP" sz="2000" baseline="30000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6</a:t>
                </a:r>
              </a:p>
              <a:p>
                <a:pPr marL="22225">
                  <a:buClr>
                    <a:schemeClr val="accent2"/>
                  </a:buClr>
                  <a:defRPr/>
                </a:pPr>
                <a:r>
                  <a:rPr lang="ja-JP" altLang="en-US" sz="2200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      </a:t>
                </a:r>
                <a:r>
                  <a:rPr lang="en-US" altLang="ja-JP" sz="2000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=  0.52(6)(-7)</a:t>
                </a:r>
                <a:r>
                  <a:rPr lang="en-US" altLang="ja-JP" sz="2000" i="1" baseline="-25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Li</a:t>
                </a:r>
                <a:endParaRPr lang="en-US" altLang="ja-JP" sz="2000" baseline="-25000" dirty="0" smtClean="0">
                  <a:solidFill>
                    <a:srgbClr val="0000FF"/>
                  </a:solidFill>
                  <a:latin typeface="小塚ゴシック Pro R" pitchFamily="34" charset="-128"/>
                  <a:ea typeface="小塚ゴシック Pro R" pitchFamily="34" charset="-128"/>
                  <a:cs typeface="Arial" pitchFamily="34" charset="0"/>
                </a:endParaRPr>
              </a:p>
              <a:p>
                <a:pPr marL="22225">
                  <a:lnSpc>
                    <a:spcPct val="100000"/>
                  </a:lnSpc>
                  <a:buClr>
                    <a:schemeClr val="accent2"/>
                  </a:buClr>
                  <a:defRPr/>
                </a:pPr>
                <a:r>
                  <a:rPr lang="en-US" altLang="ja-JP" sz="2000" baseline="-25000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 </a:t>
                </a:r>
                <a:r>
                  <a:rPr lang="en-US" altLang="ja-JP" sz="2000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     </a:t>
                </a:r>
                <a:r>
                  <a:rPr lang="en-US" altLang="ja-JP" i="1" dirty="0" smtClean="0"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C</a:t>
                </a:r>
                <a:r>
                  <a:rPr lang="en-US" altLang="ja-JP" baseline="-25000" dirty="0" smtClean="0"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12</a:t>
                </a:r>
                <a:r>
                  <a:rPr lang="ja-JP" altLang="en-US" dirty="0"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dirty="0" smtClean="0">
                    <a:latin typeface="小塚ゴシック Pro R" pitchFamily="34" charset="-128"/>
                    <a:ea typeface="小塚ゴシック Pro R" pitchFamily="34" charset="-128"/>
                    <a:cs typeface="Times New Roman" panose="02020603050405020304" pitchFamily="18" charset="0"/>
                  </a:rPr>
                  <a:t>x 10</a:t>
                </a:r>
                <a:r>
                  <a:rPr lang="en-US" altLang="ja-JP" baseline="30000" dirty="0" smtClean="0">
                    <a:latin typeface="小塚ゴシック Pro R" pitchFamily="34" charset="-128"/>
                    <a:ea typeface="小塚ゴシック Pro R" pitchFamily="34" charset="-128"/>
                    <a:cs typeface="Times New Roman" panose="02020603050405020304" pitchFamily="18" charset="0"/>
                  </a:rPr>
                  <a:t>6 </a:t>
                </a:r>
                <a:r>
                  <a:rPr lang="en-US" altLang="ja-JP" dirty="0" smtClean="0">
                    <a:latin typeface="小塚ゴシック Pro R" pitchFamily="34" charset="-128"/>
                    <a:ea typeface="小塚ゴシック Pro R" pitchFamily="34" charset="-128"/>
                    <a:cs typeface="Times New Roman" panose="02020603050405020304" pitchFamily="18" charset="0"/>
                  </a:rPr>
                  <a:t>= -2.3(0.7)</a:t>
                </a:r>
              </a:p>
              <a:p>
                <a:pPr marL="22225">
                  <a:lnSpc>
                    <a:spcPct val="100000"/>
                  </a:lnSpc>
                  <a:buClr>
                    <a:schemeClr val="accent2"/>
                  </a:buClr>
                  <a:defRPr/>
                </a:pPr>
                <a:r>
                  <a:rPr lang="en-US" altLang="ja-JP" dirty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Times New Roman" panose="02020603050405020304" pitchFamily="18" charset="0"/>
                  </a:rPr>
                  <a:t>     </a:t>
                </a:r>
                <a:r>
                  <a:rPr lang="en-US" altLang="ja-JP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C</a:t>
                </a:r>
                <a:r>
                  <a:rPr lang="en-US" altLang="ja-JP" baseline="-25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34</a:t>
                </a:r>
                <a:r>
                  <a:rPr lang="ja-JP" altLang="en-US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dirty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Times New Roman" panose="02020603050405020304" pitchFamily="18" charset="0"/>
                  </a:rPr>
                  <a:t>x 10</a:t>
                </a:r>
                <a:r>
                  <a:rPr lang="en-US" altLang="ja-JP" baseline="30000" dirty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Times New Roman" panose="02020603050405020304" pitchFamily="18" charset="0"/>
                  </a:rPr>
                  <a:t>6 </a:t>
                </a:r>
                <a:r>
                  <a:rPr lang="en-US" altLang="ja-JP" dirty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Times New Roman" panose="02020603050405020304" pitchFamily="18" charset="0"/>
                  </a:rPr>
                  <a:t>= </a:t>
                </a:r>
                <a:r>
                  <a:rPr lang="en-US" altLang="ja-JP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Times New Roman" panose="02020603050405020304" pitchFamily="18" charset="0"/>
                  </a:rPr>
                  <a:t>+7.6(1.1)</a:t>
                </a:r>
                <a:endParaRPr lang="en-US" altLang="ja-JP" dirty="0">
                  <a:solidFill>
                    <a:srgbClr val="0000FF"/>
                  </a:solidFill>
                  <a:latin typeface="小塚ゴシック Pro R" pitchFamily="34" charset="-128"/>
                  <a:ea typeface="小塚ゴシック Pro R" pitchFamily="34" charset="-128"/>
                  <a:cs typeface="Times New Roman" panose="02020603050405020304" pitchFamily="18" charset="0"/>
                </a:endParaRPr>
              </a:p>
              <a:p>
                <a:pPr marL="22225">
                  <a:lnSpc>
                    <a:spcPct val="100000"/>
                  </a:lnSpc>
                  <a:buClr>
                    <a:schemeClr val="accent2"/>
                  </a:buClr>
                  <a:defRPr/>
                </a:pPr>
                <a:endParaRPr lang="en-US" altLang="ja-JP" sz="1400" dirty="0">
                  <a:solidFill>
                    <a:srgbClr val="0000FF"/>
                  </a:solidFill>
                  <a:latin typeface="小塚ゴシック Pro R" pitchFamily="34" charset="-128"/>
                  <a:ea typeface="小塚ゴシック Pro R" pitchFamily="34" charset="-128"/>
                  <a:cs typeface="Times New Roman" panose="02020603050405020304" pitchFamily="18" charset="0"/>
                </a:endParaRPr>
              </a:p>
              <a:p>
                <a:pPr marL="365125" indent="-342900">
                  <a:lnSpc>
                    <a:spcPct val="160000"/>
                  </a:lnSpc>
                  <a:buClr>
                    <a:schemeClr val="accent2"/>
                  </a:buClr>
                  <a:buFont typeface="Wingdings" panose="05000000000000000000" pitchFamily="2" charset="2"/>
                  <a:buChar char="l"/>
                  <a:defRPr/>
                </a:pPr>
                <a:r>
                  <a:rPr lang="en-US" altLang="ja-JP" sz="22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f</a:t>
                </a:r>
                <a:r>
                  <a:rPr lang="en-US" altLang="ja-JP" sz="2200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+</a:t>
                </a:r>
                <a:r>
                  <a:rPr lang="en-US" altLang="ja-JP" sz="2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(0) </a:t>
                </a:r>
                <a:r>
                  <a:rPr lang="en-US" altLang="ja-JP" sz="2000" dirty="0" smtClean="0">
                    <a:solidFill>
                      <a:srgbClr val="FF0000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= 0.964(4)(+5)</a:t>
                </a:r>
                <a:r>
                  <a:rPr lang="en-US" altLang="ja-JP" sz="2000" i="1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Li</a:t>
                </a:r>
                <a:endParaRPr lang="en-US" altLang="ja-JP" sz="2000" baseline="-25000" dirty="0" smtClean="0">
                  <a:solidFill>
                    <a:srgbClr val="FF0000"/>
                  </a:solidFill>
                  <a:latin typeface="小塚ゴシック Pro R" pitchFamily="34" charset="-128"/>
                  <a:ea typeface="小塚ゴシック Pro R" pitchFamily="34" charset="-128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41039" y="1475382"/>
                <a:ext cx="2987824" cy="4401889"/>
              </a:xfrm>
              <a:prstGeom prst="rect">
                <a:avLst/>
              </a:prstGeom>
              <a:blipFill rotWithShape="1">
                <a:blip r:embed="rId5"/>
                <a:stretch>
                  <a:fillRect l="-122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コネクタ 9"/>
          <p:cNvCxnSpPr/>
          <p:nvPr/>
        </p:nvCxnSpPr>
        <p:spPr>
          <a:xfrm>
            <a:off x="5788966" y="864000"/>
            <a:ext cx="14401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58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8349" name="Picture 189" descr="C:\Users\takashi\Desktop\f+0_lis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7" t="14539" r="26062" b="5171"/>
          <a:stretch/>
        </p:blipFill>
        <p:spPr bwMode="auto">
          <a:xfrm>
            <a:off x="5832000" y="1891473"/>
            <a:ext cx="3145294" cy="449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0" y="-1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FF normalization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14"/>
              <p:cNvSpPr>
                <a:spLocks noChangeArrowheads="1"/>
              </p:cNvSpPr>
              <p:nvPr/>
            </p:nvSpPr>
            <p:spPr bwMode="auto">
              <a:xfrm>
                <a:off x="3846" y="1916832"/>
                <a:ext cx="5868144" cy="3456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534988" indent="-342900">
                  <a:lnSpc>
                    <a:spcPct val="150000"/>
                  </a:lnSpc>
                  <a:buClr>
                    <a:schemeClr val="accent2"/>
                  </a:buClr>
                  <a:buFont typeface="Wingdings" pitchFamily="2" charset="2"/>
                  <a:buChar char="l"/>
                  <a:defRPr/>
                </a:pPr>
                <a:r>
                  <a:rPr lang="en-US" altLang="ja-JP" sz="2000" dirty="0"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s</a:t>
                </a:r>
                <a:r>
                  <a:rPr lang="en-US" altLang="ja-JP" sz="2000" dirty="0" smtClean="0"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ystematics</a:t>
                </a:r>
              </a:p>
              <a:p>
                <a:pPr marL="539750" indent="-260350">
                  <a:lnSpc>
                    <a:spcPct val="15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altLang="ja-JP" sz="2000" dirty="0" smtClean="0"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N</a:t>
                </a:r>
                <a:r>
                  <a:rPr lang="en-US" altLang="ja-JP" sz="2000" baseline="30000" dirty="0" smtClean="0"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3(+)</a:t>
                </a:r>
                <a:r>
                  <a:rPr lang="en-US" altLang="ja-JP" sz="2000" dirty="0" smtClean="0"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LO :   fits incl. various N</a:t>
                </a:r>
                <a:r>
                  <a:rPr lang="en-US" altLang="ja-JP" sz="2000" baseline="30000" dirty="0" smtClean="0"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3</a:t>
                </a:r>
                <a:r>
                  <a:rPr lang="en-US" altLang="ja-JP" sz="2000" dirty="0" smtClean="0"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LO terms</a:t>
                </a:r>
              </a:p>
              <a:p>
                <a:pPr marL="539750" indent="-260350">
                  <a:lnSpc>
                    <a:spcPct val="15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altLang="ja-JP" sz="2000" dirty="0" smtClean="0">
                    <a:solidFill>
                      <a:schemeClr val="tx1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{</a:t>
                </a:r>
                <a:r>
                  <a:rPr lang="en-US" altLang="ja-JP" sz="20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L</a:t>
                </a:r>
                <a:r>
                  <a:rPr lang="en-US" altLang="ja-JP" sz="2000" baseline="-25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1</a:t>
                </a:r>
                <a:r>
                  <a:rPr lang="en-US" altLang="ja-JP" sz="2000" dirty="0" smtClean="0">
                    <a:solidFill>
                      <a:schemeClr val="tx1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,</a:t>
                </a:r>
                <a:r>
                  <a:rPr lang="en-US" altLang="ja-JP" sz="2000" i="1" dirty="0"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000" i="1" dirty="0" smtClean="0"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…</a:t>
                </a:r>
                <a:r>
                  <a:rPr lang="en-US" altLang="ja-JP" sz="2000" dirty="0" smtClean="0"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,</a:t>
                </a:r>
                <a:r>
                  <a:rPr lang="en-US" altLang="ja-JP" sz="2000" i="1" dirty="0" smtClean="0"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 L</a:t>
                </a:r>
                <a:r>
                  <a:rPr lang="en-US" altLang="ja-JP" sz="2000" baseline="-25000" dirty="0" smtClean="0"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8</a:t>
                </a:r>
                <a:r>
                  <a:rPr lang="en-US" altLang="ja-JP" sz="2000" dirty="0" smtClean="0"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} </a:t>
                </a:r>
                <a:r>
                  <a:rPr lang="en-US" altLang="ja-JP" sz="2000" dirty="0" smtClean="0">
                    <a:solidFill>
                      <a:schemeClr val="tx1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input :  fits w/ </a:t>
                </a:r>
                <a:r>
                  <a:rPr lang="en-US" altLang="ja-JP" sz="2000" dirty="0" smtClean="0"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different {</a:t>
                </a:r>
                <a:r>
                  <a:rPr lang="en-US" altLang="ja-JP" sz="2000" i="1" dirty="0" smtClean="0"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L</a:t>
                </a:r>
                <a:r>
                  <a:rPr lang="en-US" altLang="ja-JP" sz="2000" i="1" baseline="-25000" dirty="0" smtClean="0"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i</a:t>
                </a:r>
                <a:r>
                  <a:rPr lang="en-US" altLang="ja-JP" sz="2000" dirty="0" smtClean="0"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}</a:t>
                </a:r>
                <a:endParaRPr lang="en-US" altLang="ja-JP" sz="2000" dirty="0" smtClean="0">
                  <a:solidFill>
                    <a:schemeClr val="tx1"/>
                  </a:solidFill>
                  <a:latin typeface="小塚ゴシック Pro R" pitchFamily="34" charset="-128"/>
                  <a:ea typeface="小塚ゴシック Pro R" pitchFamily="34" charset="-128"/>
                  <a:cs typeface="Arial" pitchFamily="34" charset="0"/>
                </a:endParaRPr>
              </a:p>
              <a:p>
                <a:pPr marL="539750" indent="-260350">
                  <a:lnSpc>
                    <a:spcPct val="800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altLang="ja-JP" sz="22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a</a:t>
                </a:r>
                <a:r>
                  <a:rPr lang="en-US" altLang="ja-JP" sz="2000" dirty="0" smtClean="0">
                    <a:solidFill>
                      <a:schemeClr val="tx1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 </a:t>
                </a:r>
                <a:r>
                  <a:rPr lang="en-US" altLang="ja-JP" sz="2000" dirty="0" smtClean="0">
                    <a:solidFill>
                      <a:schemeClr val="tx1"/>
                    </a:solidFill>
                    <a:latin typeface="Times New Roman"/>
                    <a:ea typeface="小塚ゴシック Pro R" pitchFamily="34" charset="-128"/>
                    <a:cs typeface="Times New Roman"/>
                  </a:rPr>
                  <a:t>≠ 0</a:t>
                </a:r>
                <a:r>
                  <a:rPr lang="en-US" altLang="ja-JP" sz="2000" dirty="0" smtClean="0">
                    <a:solidFill>
                      <a:schemeClr val="tx1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 :  </a:t>
                </a:r>
                <a:r>
                  <a:rPr lang="en-US" altLang="ja-JP" sz="2000" dirty="0" smtClean="0"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order counting  </a:t>
                </a:r>
                <a:r>
                  <a:rPr lang="en-US" altLang="ja-JP" sz="2200" i="1" dirty="0" smtClean="0"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O</a:t>
                </a:r>
                <a:r>
                  <a:rPr lang="en-US" altLang="ja-JP" sz="2000" dirty="0" smtClean="0"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((</a:t>
                </a:r>
                <a:r>
                  <a:rPr lang="en-US" altLang="ja-JP" sz="2000" i="1" dirty="0" err="1" smtClean="0"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aΛ</a:t>
                </a:r>
                <a:r>
                  <a:rPr lang="en-US" altLang="ja-JP" sz="2000" dirty="0" smtClean="0"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)</a:t>
                </a:r>
                <a:r>
                  <a:rPr lang="en-US" altLang="ja-JP" sz="2000" baseline="30000" dirty="0" smtClean="0"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2</a:t>
                </a:r>
                <a:r>
                  <a:rPr lang="en-US" altLang="ja-JP" sz="2000" dirty="0" smtClean="0"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)</a:t>
                </a:r>
                <a:endParaRPr lang="en-US" altLang="ja-JP" sz="2000" b="0" dirty="0" smtClean="0">
                  <a:latin typeface="小塚ゴシック Pro R" pitchFamily="34" charset="-128"/>
                  <a:ea typeface="小塚ゴシック Pro R" pitchFamily="34" charset="-128"/>
                  <a:cs typeface="Arial" pitchFamily="34" charset="0"/>
                </a:endParaRPr>
              </a:p>
              <a:p>
                <a:pPr marL="539750" indent="-260350">
                  <a:buClr>
                    <a:schemeClr val="tx1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altLang="ja-JP" sz="2000" dirty="0"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f</a:t>
                </a:r>
                <a:r>
                  <a:rPr lang="en-US" altLang="ja-JP" sz="2000" dirty="0" smtClean="0"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inite V :  </a:t>
                </a:r>
                <a:r>
                  <a:rPr lang="en-US" altLang="ja-JP" sz="2000" dirty="0"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≲</a:t>
                </a:r>
                <a:r>
                  <a:rPr lang="en-US" altLang="ja-JP" sz="2000" dirty="0" smtClean="0"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 0.2%  (neglected)</a:t>
                </a:r>
              </a:p>
              <a:p>
                <a:pPr marL="279400">
                  <a:buClr>
                    <a:schemeClr val="tx1"/>
                  </a:buClr>
                  <a:defRPr/>
                </a:pPr>
                <a:r>
                  <a:rPr lang="en-US" altLang="ja-JP" sz="2400" dirty="0">
                    <a:latin typeface="Cambria Math"/>
                    <a:ea typeface="Cambria Math"/>
                    <a:cs typeface="Arial" pitchFamily="34" charset="0"/>
                  </a:rPr>
                  <a:t> </a:t>
                </a:r>
                <a:r>
                  <a:rPr lang="ja-JP" altLang="en-US" sz="2400" dirty="0">
                    <a:latin typeface="Cambria Math"/>
                    <a:ea typeface="Cambria Math"/>
                    <a:cs typeface="Arial" pitchFamily="34" charset="0"/>
                  </a:rPr>
                  <a:t> </a:t>
                </a:r>
                <a:r>
                  <a:rPr lang="ja-JP" altLang="en-US" sz="2400" dirty="0" smtClean="0">
                    <a:latin typeface="Cambria Math"/>
                    <a:ea typeface="Cambria Math"/>
                    <a:cs typeface="Arial" pitchFamily="34" charset="0"/>
                  </a:rPr>
                  <a:t>     </a:t>
                </a:r>
                <a:r>
                  <a:rPr lang="en-US" altLang="ja-JP" sz="2000" i="1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f</a:t>
                </a:r>
                <a:r>
                  <a:rPr lang="en-US" altLang="ja-JP" sz="2000" baseline="-25000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+</a:t>
                </a:r>
                <a:r>
                  <a:rPr lang="en-US" altLang="ja-JP" sz="2000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(0)</a:t>
                </a:r>
                <a:r>
                  <a:rPr lang="en-US" altLang="ja-JP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 </a:t>
                </a:r>
                <a:r>
                  <a:rPr lang="en-US" altLang="ja-JP" dirty="0" smtClean="0">
                    <a:latin typeface="小塚ゴシック Pro R" pitchFamily="34" charset="-128"/>
                    <a:ea typeface="小塚ゴシック Pro R" pitchFamily="34" charset="-128"/>
                    <a:cs typeface="Times New Roman" panose="02020603050405020304" pitchFamily="18" charset="0"/>
                  </a:rPr>
                  <a:t>- 1</a:t>
                </a:r>
                <a:r>
                  <a:rPr lang="en-US" altLang="ja-JP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 </a:t>
                </a:r>
                <a:r>
                  <a:rPr lang="en-US" altLang="ja-JP" sz="20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= </a:t>
                </a:r>
                <a:r>
                  <a:rPr lang="en-US" altLang="ja-JP" dirty="0" smtClean="0"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 </a:t>
                </a:r>
                <a:r>
                  <a:rPr lang="en-US" altLang="ja-JP" dirty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NLO + NNLO + … </a:t>
                </a:r>
                <a:r>
                  <a:rPr lang="en-US" altLang="ja-JP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 (</a:t>
                </a:r>
                <a:r>
                  <a:rPr lang="en-US" altLang="ja-JP" dirty="0" smtClean="0">
                    <a:solidFill>
                      <a:srgbClr val="0000FF"/>
                    </a:solidFill>
                    <a:latin typeface="小塚ゴシック Pro R"/>
                    <a:ea typeface="小塚ゴシック Pro R"/>
                    <a:cs typeface="Arial" pitchFamily="34" charset="0"/>
                  </a:rPr>
                  <a:t>≲10%)</a:t>
                </a:r>
                <a:endParaRPr lang="en-US" altLang="ja-JP" dirty="0" smtClean="0">
                  <a:solidFill>
                    <a:srgbClr val="0000FF"/>
                  </a:solidFill>
                  <a:latin typeface="小塚ゴシック Pro R" pitchFamily="34" charset="-128"/>
                  <a:ea typeface="小塚ゴシック Pro R" pitchFamily="34" charset="-128"/>
                  <a:cs typeface="Arial" pitchFamily="34" charset="0"/>
                </a:endParaRPr>
              </a:p>
              <a:p>
                <a:pPr marL="279400">
                  <a:buClr>
                    <a:schemeClr val="tx1"/>
                  </a:buClr>
                  <a:defRPr/>
                </a:pPr>
                <a:r>
                  <a:rPr lang="en-US" altLang="ja-JP" sz="2000" dirty="0" smtClean="0"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       </a:t>
                </a:r>
                <a:r>
                  <a:rPr lang="en-US" altLang="ja-JP" sz="2000" dirty="0" err="1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exp</a:t>
                </a:r>
                <a:r>
                  <a:rPr lang="en-US" altLang="ja-JP" sz="2000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[-</a:t>
                </a:r>
                <a:r>
                  <a:rPr lang="en-US" altLang="ja-JP" sz="2000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M</a:t>
                </a:r>
                <a:r>
                  <a:rPr lang="en-US" altLang="ja-JP" sz="2000" i="1" baseline="-25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π</a:t>
                </a:r>
                <a:r>
                  <a:rPr lang="en-US" altLang="ja-JP" sz="2000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L</a:t>
                </a:r>
                <a:r>
                  <a:rPr lang="en-US" altLang="ja-JP" sz="2000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] </a:t>
                </a:r>
                <a:r>
                  <a:rPr lang="en-US" altLang="ja-JP" sz="2000" dirty="0" smtClean="0">
                    <a:solidFill>
                      <a:srgbClr val="0000FF"/>
                    </a:solidFill>
                    <a:latin typeface="Cambria Math"/>
                    <a:ea typeface="Cambria Math"/>
                    <a:cs typeface="Arial" pitchFamily="34" charset="0"/>
                  </a:rPr>
                  <a:t>≅ </a:t>
                </a:r>
                <a:r>
                  <a:rPr lang="en-US" altLang="ja-JP" sz="2000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2%  </a:t>
                </a:r>
                <a:r>
                  <a:rPr lang="en-US" altLang="ja-JP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Times New Roman" panose="02020603050405020304" pitchFamily="18" charset="0"/>
                  </a:rPr>
                  <a:t>effects to  these corrections</a:t>
                </a:r>
              </a:p>
              <a:p>
                <a:pPr marL="279400">
                  <a:lnSpc>
                    <a:spcPct val="180000"/>
                  </a:lnSpc>
                  <a:buClr>
                    <a:schemeClr val="tx1"/>
                  </a:buClr>
                  <a:defRPr/>
                </a:pPr>
                <a:r>
                  <a:rPr lang="en-US" altLang="ja-JP" sz="2000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s</a:t>
                </a:r>
                <a:r>
                  <a:rPr lang="en-US" altLang="ja-JP" sz="2000" b="0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tat.,  chiral fit,  </a:t>
                </a:r>
                <a14:m>
                  <m:oMath xmlns:m="http://schemas.openxmlformats.org/officeDocument/2006/math">
                    <m:r>
                      <a:rPr lang="en-US" altLang="ja-JP" sz="2000" b="0" i="1" dirty="0" smtClean="0">
                        <a:solidFill>
                          <a:srgbClr val="0000FF"/>
                        </a:solidFill>
                        <a:latin typeface="Cambria Math"/>
                        <a:ea typeface="小塚ゴシック Pro R" pitchFamily="34" charset="-128"/>
                        <a:cs typeface="Arial" pitchFamily="34" charset="0"/>
                      </a:rPr>
                      <m:t>𝑎</m:t>
                    </m:r>
                    <m:r>
                      <a:rPr lang="en-US" altLang="ja-JP" sz="2000" b="0" i="1" dirty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≠0</m:t>
                    </m:r>
                  </m:oMath>
                </a14:m>
                <a:r>
                  <a:rPr lang="en-US" altLang="ja-JP" sz="2000" b="0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  give equally large errors    </a:t>
                </a:r>
              </a:p>
            </p:txBody>
          </p:sp>
        </mc:Choice>
        <mc:Fallback xmlns="">
          <p:sp>
            <p:nvSpPr>
              <p:cNvPr id="6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46" y="1916832"/>
                <a:ext cx="5868144" cy="3456384"/>
              </a:xfrm>
              <a:prstGeom prst="rect">
                <a:avLst/>
              </a:prstGeom>
              <a:blipFill rotWithShape="1">
                <a:blip r:embed="rId5"/>
                <a:stretch>
                  <a:fillRect r="-1455" b="-1410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079709"/>
              </p:ext>
            </p:extLst>
          </p:nvPr>
        </p:nvGraphicFramePr>
        <p:xfrm>
          <a:off x="206375" y="1052513"/>
          <a:ext cx="8618538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354" name="Equation" r:id="rId6" imgW="3682800" imgH="291960" progId="Equation.DSMT4">
                  <p:embed/>
                </p:oleObj>
              </mc:Choice>
              <mc:Fallback>
                <p:oleObj name="Equation" r:id="rId6" imgW="3682800" imgH="291960" progId="Equation.DSMT4">
                  <p:embed/>
                  <p:pic>
                    <p:nvPicPr>
                      <p:cNvPr id="0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" y="1052513"/>
                        <a:ext cx="8618538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6215000"/>
            <a:ext cx="9140154" cy="59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4988" indent="-3429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l"/>
              <a:defRPr/>
            </a:pPr>
            <a:r>
              <a:rPr lang="en-US" altLang="ja-JP" sz="2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independent calculation of </a:t>
            </a:r>
            <a:r>
              <a:rPr lang="en-US" altLang="ja-JP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20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+</a:t>
            </a:r>
            <a:r>
              <a:rPr lang="en-US" altLang="ja-JP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(0)  </a:t>
            </a:r>
            <a:r>
              <a:rPr lang="en-US" altLang="ja-JP" sz="2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w/ sub-% accuracy </a:t>
            </a:r>
          </a:p>
          <a:p>
            <a:pPr marL="192088">
              <a:lnSpc>
                <a:spcPct val="150000"/>
              </a:lnSpc>
              <a:buClr>
                <a:schemeClr val="accent2"/>
              </a:buClr>
              <a:defRPr/>
            </a:pPr>
            <a:endParaRPr lang="en-US" altLang="ja-JP" sz="2000" b="0" dirty="0" smtClean="0">
              <a:solidFill>
                <a:srgbClr val="0000FF"/>
              </a:solidFill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97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0" y="-1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FF shape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713" y="792000"/>
            <a:ext cx="9144000" cy="504056"/>
          </a:xfrm>
        </p:spPr>
        <p:txBody>
          <a:bodyPr>
            <a:noAutofit/>
          </a:bodyPr>
          <a:lstStyle/>
          <a:p>
            <a:pPr marL="8568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G丸ｺﾞｼｯｸM-PRO" pitchFamily="50" charset="-128"/>
                <a:cs typeface="Arial" pitchFamily="34" charset="0"/>
              </a:rPr>
              <a:t>slope of </a:t>
            </a:r>
            <a:r>
              <a:rPr lang="en-US" altLang="ja-JP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G丸ｺﾞｼｯｸM-PRO" pitchFamily="50" charset="-128"/>
                <a:cs typeface="Times New Roman" panose="02020603050405020304" pitchFamily="18" charset="0"/>
              </a:rPr>
              <a:t>f</a:t>
            </a:r>
            <a:r>
              <a:rPr lang="en-US" altLang="ja-JP" sz="3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G丸ｺﾞｼｯｸM-PRO" pitchFamily="50" charset="-128"/>
                <a:cs typeface="Times New Roman" panose="02020603050405020304" pitchFamily="18" charset="0"/>
              </a:rPr>
              <a:t>+</a:t>
            </a:r>
            <a:r>
              <a:rPr lang="en-US" altLang="ja-JP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G丸ｺﾞｼｯｸM-PRO" pitchFamily="50" charset="-128"/>
                <a:cs typeface="Times New Roman" panose="02020603050405020304" pitchFamily="18" charset="0"/>
              </a:rPr>
              <a:t>(</a:t>
            </a:r>
            <a:r>
              <a:rPr lang="en-US" altLang="ja-JP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G丸ｺﾞｼｯｸM-PRO" pitchFamily="50" charset="-128"/>
                <a:cs typeface="Times New Roman" panose="02020603050405020304" pitchFamily="18" charset="0"/>
              </a:rPr>
              <a:t>t</a:t>
            </a:r>
            <a:r>
              <a:rPr lang="en-US" altLang="ja-JP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G丸ｺﾞｼｯｸM-PRO" pitchFamily="50" charset="-128"/>
                <a:cs typeface="Times New Roman" panose="02020603050405020304" pitchFamily="18" charset="0"/>
              </a:rPr>
              <a:t>)</a:t>
            </a:r>
            <a:endParaRPr lang="ja-JP" alt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HG丸ｺﾞｼｯｸM-PRO" pitchFamily="50" charset="-128"/>
              <a:cs typeface="Times New Roman" panose="02020603050405020304" pitchFamily="18" charset="0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5868144" y="3672104"/>
            <a:ext cx="3231071" cy="177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342900">
              <a:lnSpc>
                <a:spcPct val="100000"/>
              </a:lnSpc>
              <a:buClr>
                <a:schemeClr val="accent2"/>
              </a:buClr>
              <a:buFont typeface="Wingdings" pitchFamily="2" charset="2"/>
              <a:buChar char="l"/>
              <a:defRPr/>
            </a:pPr>
            <a:r>
              <a:rPr lang="en-US" altLang="ja-JP" sz="2000" b="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NNLO is significant</a:t>
            </a:r>
          </a:p>
          <a:p>
            <a:pPr marL="365125" indent="-342900">
              <a:lnSpc>
                <a:spcPct val="160000"/>
              </a:lnSpc>
              <a:buClr>
                <a:schemeClr val="accent2"/>
              </a:buClr>
              <a:buFont typeface="Wingdings" pitchFamily="2" charset="2"/>
              <a:buChar char="l"/>
              <a:defRPr/>
            </a:pP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λ</a:t>
            </a:r>
            <a:r>
              <a:rPr lang="en-US" altLang="ja-JP" sz="22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+</a:t>
            </a:r>
            <a:r>
              <a:rPr lang="en-US" altLang="ja-JP" dirty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’ x 10</a:t>
            </a:r>
            <a:r>
              <a:rPr lang="en-US" altLang="ja-JP" baseline="30000" dirty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2</a:t>
            </a:r>
            <a:r>
              <a:rPr lang="en-US" altLang="ja-JP" dirty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=  </a:t>
            </a:r>
            <a:r>
              <a:rPr lang="en-US" altLang="ja-JP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3.08(14)(31)   </a:t>
            </a:r>
          </a:p>
          <a:p>
            <a:pPr marL="22225">
              <a:buClr>
                <a:schemeClr val="accent2"/>
              </a:buClr>
              <a:defRPr/>
            </a:pPr>
            <a:r>
              <a:rPr lang="en-US" altLang="ja-JP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     consistent wit </a:t>
            </a:r>
            <a:r>
              <a:rPr lang="en-US" altLang="ja-JP" dirty="0" err="1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exp’t</a:t>
            </a:r>
            <a:endParaRPr lang="en-US" altLang="ja-JP" dirty="0" smtClean="0">
              <a:solidFill>
                <a:srgbClr val="FF0000"/>
              </a:solidFill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22225">
              <a:buClr>
                <a:schemeClr val="accent2"/>
              </a:buClr>
              <a:defRPr/>
            </a:pPr>
            <a:r>
              <a:rPr lang="en-US" altLang="ja-JP" dirty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    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2.58(7</a:t>
            </a:r>
            <a:r>
              <a:rPr lang="en-US" altLang="ja-JP" dirty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)   (CKM 2014)</a:t>
            </a:r>
          </a:p>
          <a:p>
            <a:pPr marL="365125" indent="-342900">
              <a:lnSpc>
                <a:spcPct val="100000"/>
              </a:lnSpc>
              <a:buClr>
                <a:schemeClr val="accent2"/>
              </a:buClr>
              <a:buFont typeface="Wingdings" pitchFamily="2" charset="2"/>
              <a:buChar char="l"/>
              <a:defRPr/>
            </a:pPr>
            <a:endParaRPr lang="en-US" altLang="ja-JP" dirty="0"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365125" indent="-342900">
              <a:lnSpc>
                <a:spcPct val="100000"/>
              </a:lnSpc>
              <a:buClr>
                <a:schemeClr val="accent2"/>
              </a:buClr>
              <a:buFont typeface="Wingdings" pitchFamily="2" charset="2"/>
              <a:buChar char="l"/>
              <a:defRPr/>
            </a:pPr>
            <a:endParaRPr lang="en-US" altLang="ja-JP" sz="2000" b="0" dirty="0" smtClean="0"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-10880" y="5605418"/>
            <a:ext cx="9139743" cy="1252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4025" indent="-342900">
              <a:lnSpc>
                <a:spcPct val="180000"/>
              </a:lnSpc>
              <a:buClr>
                <a:schemeClr val="accent2"/>
              </a:buClr>
              <a:buFont typeface="Wingdings" pitchFamily="2" charset="2"/>
              <a:buChar char="l"/>
              <a:defRPr/>
            </a:pPr>
            <a:r>
              <a:rPr lang="en-US" altLang="ja-JP" sz="2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consistency also for  </a:t>
            </a:r>
            <a:r>
              <a:rPr lang="en-US" altLang="ja-JP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λ</a:t>
            </a:r>
            <a:r>
              <a:rPr lang="en-US" altLang="ja-JP" sz="2000" baseline="-25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0</a:t>
            </a:r>
            <a:r>
              <a:rPr lang="en-US" altLang="ja-JP" sz="2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’ x 10</a:t>
            </a:r>
            <a:r>
              <a:rPr lang="en-US" altLang="ja-JP" sz="2000" baseline="30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2</a:t>
            </a:r>
            <a:r>
              <a:rPr lang="en-US" altLang="ja-JP" sz="2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= 1.98(15)(44)   </a:t>
            </a: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⇔  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1.37(9)  (CKM 2014) </a:t>
            </a:r>
          </a:p>
          <a:p>
            <a:pPr marL="454025" indent="-342900">
              <a:lnSpc>
                <a:spcPct val="140000"/>
              </a:lnSpc>
              <a:buClr>
                <a:schemeClr val="accent2"/>
              </a:buClr>
              <a:buFont typeface="Wingdings" pitchFamily="2" charset="2"/>
              <a:buChar char="l"/>
              <a:defRPr/>
            </a:pP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l</a:t>
            </a:r>
            <a:r>
              <a:rPr lang="en-US" altLang="ja-JP" sz="2000" b="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argest uncertainty  =   discretization (8%,  </a:t>
            </a:r>
            <a:r>
              <a:rPr lang="en-US" altLang="ja-JP" sz="2000" b="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λ</a:t>
            </a:r>
            <a:r>
              <a:rPr lang="en-US" altLang="ja-JP" sz="2000" b="0" baseline="-25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+</a:t>
            </a:r>
            <a:r>
              <a:rPr lang="en-US" altLang="ja-JP" sz="2000" b="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’),     N</a:t>
            </a:r>
            <a:r>
              <a:rPr lang="en-US" altLang="ja-JP" sz="2000" b="0" baseline="30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3(+)</a:t>
            </a:r>
            <a:r>
              <a:rPr lang="en-US" altLang="ja-JP" sz="2000" b="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LO  (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21</a:t>
            </a:r>
            <a:r>
              <a:rPr lang="en-US" altLang="ja-JP" sz="2000" b="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%,  </a:t>
            </a:r>
            <a:r>
              <a:rPr lang="en-US" altLang="ja-JP" sz="2200" b="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λ</a:t>
            </a:r>
            <a:r>
              <a:rPr lang="en-US" altLang="ja-JP" sz="2000" b="0" baseline="-25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0</a:t>
            </a:r>
            <a:r>
              <a:rPr lang="en-US" altLang="ja-JP" sz="2000" b="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’)   </a:t>
            </a:r>
          </a:p>
        </p:txBody>
      </p:sp>
      <p:pic>
        <p:nvPicPr>
          <p:cNvPr id="1016834" name="Picture 2" descr="C:\Users\takashi\Desktop\lambda+_vs_Mpi2.su3.w_Fpi.nnlo.be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" t="14116" r="8580" b="3126"/>
          <a:stretch/>
        </p:blipFill>
        <p:spPr bwMode="auto">
          <a:xfrm>
            <a:off x="72000" y="1549291"/>
            <a:ext cx="5868152" cy="42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118619"/>
              </p:ext>
            </p:extLst>
          </p:nvPr>
        </p:nvGraphicFramePr>
        <p:xfrm>
          <a:off x="5796137" y="1547814"/>
          <a:ext cx="3291548" cy="85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935" name="Equation" r:id="rId5" imgW="2044440" imgH="533160" progId="Equation.DSMT4">
                  <p:embed/>
                </p:oleObj>
              </mc:Choice>
              <mc:Fallback>
                <p:oleObj name="Equation" r:id="rId5" imgW="2044440" imgH="533160" progId="Equation.DSMT4">
                  <p:embed/>
                  <p:pic>
                    <p:nvPicPr>
                      <p:cNvPr id="0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7" y="1547814"/>
                        <a:ext cx="3291548" cy="858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797954"/>
              </p:ext>
            </p:extLst>
          </p:nvPr>
        </p:nvGraphicFramePr>
        <p:xfrm>
          <a:off x="6372200" y="2523554"/>
          <a:ext cx="231140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936" name="Equation" r:id="rId7" imgW="1409400" imgH="507960" progId="Equation.DSMT4">
                  <p:embed/>
                </p:oleObj>
              </mc:Choice>
              <mc:Fallback>
                <p:oleObj name="Equation" r:id="rId7" imgW="1409400" imgH="507960" progId="Equation.DSMT4">
                  <p:embed/>
                  <p:pic>
                    <p:nvPicPr>
                      <p:cNvPr id="0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2523554"/>
                        <a:ext cx="2311400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472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0" y="-1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summary</a:t>
            </a: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1556792"/>
            <a:ext cx="91440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Blip>
                <a:blip r:embed="rId3"/>
              </a:buBlip>
              <a:defRPr/>
            </a:pPr>
            <a:r>
              <a:rPr lang="en-US" altLang="ja-JP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e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xact chiral symmetry + chiral fits based on NNLO </a:t>
            </a:r>
            <a:r>
              <a:rPr lang="en-US" altLang="ja-JP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ChPT</a:t>
            </a:r>
            <a:endParaRPr lang="en-US" altLang="ja-JP" sz="1600" dirty="0" smtClean="0"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630238" indent="-342900">
              <a:lnSpc>
                <a:spcPct val="13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normalization </a:t>
            </a:r>
            <a:r>
              <a:rPr lang="en-US" altLang="ja-JP" sz="2000" dirty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and shape 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of </a:t>
            </a:r>
            <a:r>
              <a:rPr lang="en-US" altLang="ja-JP" sz="22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K</a:t>
            </a:r>
            <a:r>
              <a:rPr lang="ja-JP" altLang="en-US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→</a:t>
            </a:r>
            <a:r>
              <a:rPr lang="en-US" altLang="ja-JP" sz="20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π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FFs from </a:t>
            </a:r>
            <a:r>
              <a:rPr lang="en-US" altLang="ja-JP" sz="2000" dirty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a unique fit  </a:t>
            </a:r>
          </a:p>
          <a:p>
            <a:pPr marL="630238" indent="-342900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small model dependence through small N</a:t>
            </a:r>
            <a:r>
              <a:rPr lang="en-US" altLang="ja-JP" sz="2000" baseline="30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3(+)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LO corrections</a:t>
            </a:r>
          </a:p>
          <a:p>
            <a:pPr marL="287338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altLang="ja-JP" sz="2000" dirty="0" smtClean="0">
              <a:solidFill>
                <a:srgbClr val="FF0000"/>
              </a:solidFill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0" y="908720"/>
            <a:ext cx="9144000" cy="504056"/>
          </a:xfrm>
        </p:spPr>
        <p:txBody>
          <a:bodyPr>
            <a:noAutofit/>
          </a:bodyPr>
          <a:lstStyle/>
          <a:p>
            <a:pPr marL="8568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JLQCD’s study of </a:t>
            </a: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light meson FFs</a:t>
            </a:r>
            <a:endParaRPr lang="ja-JP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0" y="4212000"/>
            <a:ext cx="91440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Blip>
                <a:blip r:embed="rId3"/>
              </a:buBlip>
              <a:defRPr/>
            </a:pP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reliability check</a:t>
            </a:r>
            <a:endParaRPr lang="en-US" altLang="ja-JP" sz="1600" dirty="0" smtClean="0"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630238" indent="-34290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different fits ( </a:t>
            </a:r>
            <a:r>
              <a:rPr lang="en-US" altLang="ja-JP" sz="20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2000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+</a:t>
            </a:r>
            <a:r>
              <a:rPr lang="en-US" altLang="ja-JP" sz="2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(0)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,  </a:t>
            </a:r>
            <a:r>
              <a:rPr lang="en-US" altLang="ja-JP" sz="20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2000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+</a:t>
            </a:r>
            <a:r>
              <a:rPr lang="en-US" altLang="ja-JP" sz="2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(t) 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and  </a:t>
            </a:r>
            <a:r>
              <a:rPr lang="en-US" altLang="ja-JP" sz="20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2000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0</a:t>
            </a:r>
            <a:r>
              <a:rPr lang="en-US" altLang="ja-JP" sz="2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(t)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) yield consistent results for  </a:t>
            </a:r>
            <a:r>
              <a:rPr lang="en-US" altLang="ja-JP" sz="20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2000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+</a:t>
            </a:r>
            <a:r>
              <a:rPr lang="en-US" altLang="ja-JP" sz="2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(0) </a:t>
            </a:r>
          </a:p>
          <a:p>
            <a:pPr marL="630238" indent="-342900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en-US" altLang="ja-JP" sz="2000" dirty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c</a:t>
            </a:r>
            <a:r>
              <a:rPr lang="en-US" altLang="ja-JP" sz="2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harge radii,  </a:t>
            </a:r>
            <a:r>
              <a:rPr lang="en-US" altLang="ja-JP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λ</a:t>
            </a:r>
            <a:r>
              <a:rPr lang="en-US" altLang="ja-JP" sz="22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+</a:t>
            </a:r>
            <a:r>
              <a:rPr lang="en-US" altLang="ja-JP" sz="2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’</a:t>
            </a:r>
            <a:r>
              <a:rPr lang="en-US" altLang="ja-JP" sz="2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,  </a:t>
            </a:r>
            <a:r>
              <a:rPr lang="en-US" altLang="ja-JP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λ</a:t>
            </a:r>
            <a:r>
              <a:rPr lang="en-US" altLang="ja-JP" sz="22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0</a:t>
            </a:r>
            <a:r>
              <a:rPr lang="en-US" altLang="ja-JP" sz="2000" baseline="30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’</a:t>
            </a:r>
            <a:r>
              <a:rPr lang="en-US" altLang="ja-JP" sz="2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:   in reasonable agreement with experiment </a:t>
            </a: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3212976"/>
            <a:ext cx="91440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Blip>
                <a:blip r:embed="rId3"/>
              </a:buBlip>
              <a:defRPr/>
            </a:pP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precision calculation of  </a:t>
            </a:r>
            <a:r>
              <a:rPr lang="en-US" altLang="ja-JP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2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+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(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0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)</a:t>
            </a:r>
            <a:endParaRPr lang="en-US" altLang="ja-JP" sz="1600" dirty="0" smtClean="0"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630238" indent="-34290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en-US" altLang="ja-JP" sz="2000" dirty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i</a:t>
            </a:r>
            <a:r>
              <a:rPr lang="en-US" altLang="ja-JP" sz="2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ndependent determination with sub-% accuracy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5913182"/>
            <a:ext cx="9144000" cy="90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Blip>
                <a:blip r:embed="rId3"/>
              </a:buBlip>
              <a:defRPr/>
            </a:pPr>
            <a:r>
              <a:rPr lang="en-US" altLang="ja-JP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f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uture directions</a:t>
            </a:r>
            <a:endParaRPr lang="en-US" altLang="ja-JP" sz="1600" dirty="0" smtClean="0"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630238" indent="-342900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heavy flavor physics   </a:t>
            </a: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⇒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T. Suzuki,  Thu 16,  D </a:t>
            </a:r>
            <a:r>
              <a:rPr lang="en-US" altLang="ja-JP" sz="2200" i="1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semileptonic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decays</a:t>
            </a:r>
            <a:endParaRPr lang="en-US" altLang="ja-JP" sz="2200" i="1" dirty="0" smtClean="0">
              <a:solidFill>
                <a:srgbClr val="0000FF"/>
              </a:solidFill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4032000" y="4797152"/>
            <a:ext cx="14401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15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68313" y="2133600"/>
            <a:ext cx="84597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endParaRPr lang="ja-JP" altLang="ja-JP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060824"/>
            <a:ext cx="9144000" cy="584200"/>
          </a:xfrm>
        </p:spPr>
        <p:txBody>
          <a:bodyPr>
            <a:noAutofit/>
          </a:bodyPr>
          <a:lstStyle/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SzPct val="70000"/>
              <a:buFontTx/>
              <a:buNone/>
              <a:defRPr/>
            </a:pPr>
            <a:r>
              <a:rPr lang="en-US" altLang="ja-JP" sz="4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backup slides</a:t>
            </a:r>
            <a:endParaRPr lang="ja-JP" altLang="en-US" sz="4200" b="1" dirty="0">
              <a:effectLst>
                <a:outerShdw blurRad="38100" dist="38100" dir="2700000" algn="tl">
                  <a:srgbClr val="C0C0C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652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194575"/>
              </p:ext>
            </p:extLst>
          </p:nvPr>
        </p:nvGraphicFramePr>
        <p:xfrm>
          <a:off x="1127125" y="936625"/>
          <a:ext cx="69072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972" name="Equation" r:id="rId4" imgW="2730240" imgH="241200" progId="Equation.DSMT4">
                  <p:embed/>
                </p:oleObj>
              </mc:Choice>
              <mc:Fallback>
                <p:oleObj name="Equation" r:id="rId4" imgW="27302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25" y="936625"/>
                        <a:ext cx="69072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0" y="-1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ja-JP" altLang="en-US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ＮＮＬＯ </a:t>
            </a: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analytic</a:t>
            </a:r>
            <a:r>
              <a:rPr lang="ja-JP" altLang="en-US" sz="4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 </a:t>
            </a: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:  EM 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14"/>
              <p:cNvSpPr>
                <a:spLocks noChangeArrowheads="1"/>
              </p:cNvSpPr>
              <p:nvPr/>
            </p:nvSpPr>
            <p:spPr bwMode="auto">
              <a:xfrm>
                <a:off x="4520" y="1764000"/>
                <a:ext cx="9144000" cy="556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lnSpc>
                    <a:spcPct val="100000"/>
                  </a:lnSpc>
                  <a:buBlip>
                    <a:blip r:embed="rId6"/>
                  </a:buBlip>
                  <a:defRPr/>
                </a:pPr>
                <a:r>
                  <a:rPr lang="en-US" altLang="ja-JP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ea typeface="HGS創英角ﾎﾟｯﾌﾟ体" pitchFamily="50" charset="-128"/>
                    <a:cs typeface="Arial" pitchFamily="34" charset="0"/>
                  </a:rPr>
                  <a:t>NNLO analytic terms</a:t>
                </a:r>
                <a:endParaRPr lang="en-US" altLang="ja-JP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小塚ゴシック Pro R" pitchFamily="34" charset="-128"/>
                  <a:ea typeface="小塚ゴシック Pro R" pitchFamily="34" charset="-128"/>
                  <a:cs typeface="Arial" pitchFamily="34" charset="0"/>
                </a:endParaRPr>
              </a:p>
              <a:p>
                <a:pPr marL="630238" indent="-342900">
                  <a:lnSpc>
                    <a:spcPct val="150000"/>
                  </a:lnSpc>
                  <a:buClr>
                    <a:schemeClr val="accent1">
                      <a:lumMod val="60000"/>
                      <a:lumOff val="40000"/>
                    </a:schemeClr>
                  </a:buClr>
                  <a:buFont typeface="Wingdings" pitchFamily="2" charset="2"/>
                  <a:buChar char="l"/>
                  <a:defRPr/>
                </a:pPr>
                <a:r>
                  <a:rPr lang="en-US" altLang="ja-JP" sz="2000" dirty="0" smtClean="0">
                    <a:solidFill>
                      <a:schemeClr val="tx1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symmetries    </a:t>
                </a:r>
                <a:r>
                  <a:rPr lang="ja-JP" altLang="en-US" sz="2000" dirty="0" smtClean="0">
                    <a:solidFill>
                      <a:schemeClr val="tx1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⇒   </a:t>
                </a:r>
                <a:r>
                  <a:rPr lang="en-US" altLang="ja-JP" sz="2000" dirty="0" smtClean="0">
                    <a:solidFill>
                      <a:schemeClr val="tx1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11 parameter dependences  of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000" i="1" smtClean="0">
                            <a:solidFill>
                              <a:schemeClr val="tx1"/>
                            </a:solidFill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  <m:t>𝐹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  <m:t>𝑉</m:t>
                        </m:r>
                      </m:sub>
                      <m:sup>
                        <m:sSup>
                          <m:sSupPr>
                            <m:ctrlP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小塚ゴシック Pro R" pitchFamily="34" charset="-128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小塚ゴシック Pro R" pitchFamily="34" charset="-128"/>
                                <a:cs typeface="Arial" pitchFamily="34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小塚ゴシック Pro R" pitchFamily="34" charset="-128"/>
                                <a:cs typeface="Arial" pitchFamily="34" charset="0"/>
                              </a:rPr>
                              <m:t>+</m:t>
                            </m:r>
                          </m:sup>
                        </m:sSup>
                      </m:sup>
                    </m:sSubSup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  <a:ea typeface="小塚ゴシック Pro R" pitchFamily="34" charset="-128"/>
                        <a:cs typeface="Arial" pitchFamily="34" charset="0"/>
                      </a:rPr>
                      <m:t>,  </m:t>
                    </m:r>
                    <m:sSubSup>
                      <m:sSubSup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  <m:t>𝐹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  <m:t>𝑉</m:t>
                        </m:r>
                      </m:sub>
                      <m:sup>
                        <m:sSup>
                          <m:sSupPr>
                            <m:ctrlP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小塚ゴシック Pro R" pitchFamily="34" charset="-128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小塚ゴシック Pro R" pitchFamily="34" charset="-128"/>
                                <a:cs typeface="Arial" pitchFamily="34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小塚ゴシック Pro R" pitchFamily="34" charset="-128"/>
                                <a:cs typeface="Arial" pitchFamily="34" charset="0"/>
                              </a:rPr>
                              <m:t>+</m:t>
                            </m:r>
                          </m:sup>
                        </m:sSup>
                      </m:sup>
                    </m:sSubSup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/>
                        <a:ea typeface="小塚ゴシック Pro R" pitchFamily="34" charset="-128"/>
                        <a:cs typeface="Arial" pitchFamily="34" charset="0"/>
                      </a:rPr>
                      <m:t>,  </m:t>
                    </m:r>
                    <m:sSubSup>
                      <m:sSubSup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  <m:t>𝐹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  <m:t>𝑉</m:t>
                        </m:r>
                      </m:sub>
                      <m:sup>
                        <m:sSup>
                          <m:sSupPr>
                            <m:ctrlP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小塚ゴシック Pro R" pitchFamily="34" charset="-128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小塚ゴシック Pro R" pitchFamily="34" charset="-128"/>
                                <a:cs typeface="Arial" pitchFamily="34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ja-JP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小塚ゴシック Pro R" pitchFamily="34" charset="-128"/>
                                <a:cs typeface="Arial" pitchFamily="34" charset="0"/>
                              </a:rPr>
                              <m:t>0</m:t>
                            </m:r>
                          </m:sup>
                        </m:sSup>
                      </m:sup>
                    </m:sSubSup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  <a:ea typeface="小塚ゴシック Pro R" pitchFamily="34" charset="-128"/>
                        <a:cs typeface="Arial" pitchFamily="34" charset="0"/>
                      </a:rPr>
                      <m:t>,  </m:t>
                    </m:r>
                    <m:sSub>
                      <m:sSubPr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  <m:t>𝑓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  <m:t>+</m:t>
                        </m:r>
                      </m:sub>
                    </m:sSub>
                  </m:oMath>
                </a14:m>
                <a:endParaRPr lang="en-US" altLang="ja-JP" sz="2000" dirty="0" smtClean="0">
                  <a:solidFill>
                    <a:schemeClr val="tx1"/>
                  </a:solidFill>
                  <a:latin typeface="小塚ゴシック Pro R" pitchFamily="34" charset="-128"/>
                  <a:ea typeface="小塚ゴシック Pro R" pitchFamily="34" charset="-128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20" y="1764000"/>
                <a:ext cx="9144000" cy="556114"/>
              </a:xfrm>
              <a:prstGeom prst="rect">
                <a:avLst/>
              </a:prstGeom>
              <a:blipFill rotWithShape="1">
                <a:blip r:embed="rId7"/>
                <a:stretch>
                  <a:fillRect t="-10870" b="-9782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グループ化 19"/>
          <p:cNvGrpSpPr/>
          <p:nvPr/>
        </p:nvGrpSpPr>
        <p:grpSpPr>
          <a:xfrm>
            <a:off x="7092040" y="3276000"/>
            <a:ext cx="1800200" cy="648012"/>
            <a:chOff x="6947860" y="1476000"/>
            <a:chExt cx="1800200" cy="648012"/>
          </a:xfrm>
        </p:grpSpPr>
        <p:cxnSp>
          <p:nvCxnSpPr>
            <p:cNvPr id="11" name="直線コネクタ 10"/>
            <p:cNvCxnSpPr/>
            <p:nvPr/>
          </p:nvCxnSpPr>
          <p:spPr>
            <a:xfrm>
              <a:off x="6947860" y="1620000"/>
              <a:ext cx="180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7200000" y="1800000"/>
              <a:ext cx="1089600" cy="324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287338">
                <a:lnSpc>
                  <a:spcPct val="150000"/>
                </a:lnSpc>
                <a:buClr>
                  <a:schemeClr val="accent1">
                    <a:lumMod val="40000"/>
                    <a:lumOff val="60000"/>
                  </a:schemeClr>
                </a:buClr>
                <a:defRPr/>
              </a:pPr>
              <a:r>
                <a:rPr lang="en-US" altLang="ja-JP" sz="1400" dirty="0" smtClean="0">
                  <a:latin typeface="Lucida Calligraphy" panose="03010101010101010101" pitchFamily="66" charset="0"/>
                  <a:ea typeface="小塚ゴシック Pro R" pitchFamily="34" charset="-128"/>
                  <a:cs typeface="Arial" pitchFamily="34" charset="0"/>
                </a:rPr>
                <a:t>L</a:t>
              </a:r>
              <a:r>
                <a:rPr lang="en-US" altLang="ja-JP" sz="1400" baseline="-25000" dirty="0" smtClean="0">
                  <a:latin typeface="小塚ゴシック Pro R" pitchFamily="34" charset="-128"/>
                  <a:ea typeface="小塚ゴシック Pro R" pitchFamily="34" charset="-128"/>
                  <a:cs typeface="Arial" pitchFamily="34" charset="0"/>
                </a:rPr>
                <a:t>6 </a:t>
              </a:r>
              <a:r>
                <a:rPr lang="en-US" altLang="ja-JP" sz="1400" dirty="0" smtClean="0">
                  <a:latin typeface="小塚ゴシック Pro R" pitchFamily="34" charset="-128"/>
                  <a:ea typeface="小塚ゴシック Pro R" pitchFamily="34" charset="-128"/>
                  <a:cs typeface="Arial" pitchFamily="34" charset="0"/>
                </a:rPr>
                <a:t>vertex </a:t>
              </a:r>
              <a:endParaRPr lang="en-US" altLang="ja-JP" sz="1400" dirty="0" smtClean="0"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endParaRPr>
            </a:p>
          </p:txBody>
        </p:sp>
        <p:grpSp>
          <p:nvGrpSpPr>
            <p:cNvPr id="7" name="グループ化 6"/>
            <p:cNvGrpSpPr/>
            <p:nvPr/>
          </p:nvGrpSpPr>
          <p:grpSpPr>
            <a:xfrm>
              <a:off x="7668000" y="1476000"/>
              <a:ext cx="293969" cy="293969"/>
              <a:chOff x="6768000" y="1944000"/>
              <a:chExt cx="293969" cy="293969"/>
            </a:xfrm>
          </p:grpSpPr>
          <p:sp>
            <p:nvSpPr>
              <p:cNvPr id="5" name="円/楕円 4"/>
              <p:cNvSpPr>
                <a:spLocks noChangeAspect="1"/>
              </p:cNvSpPr>
              <p:nvPr/>
            </p:nvSpPr>
            <p:spPr>
              <a:xfrm>
                <a:off x="6768000" y="1944000"/>
                <a:ext cx="293969" cy="29396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5" name="グループ化 14"/>
              <p:cNvGrpSpPr/>
              <p:nvPr/>
            </p:nvGrpSpPr>
            <p:grpSpPr>
              <a:xfrm>
                <a:off x="6804000" y="1980000"/>
                <a:ext cx="216000" cy="216024"/>
                <a:chOff x="5652120" y="3068960"/>
                <a:chExt cx="216000" cy="216024"/>
              </a:xfrm>
            </p:grpSpPr>
            <p:cxnSp>
              <p:nvCxnSpPr>
                <p:cNvPr id="16" name="直線コネクタ 15"/>
                <p:cNvCxnSpPr/>
                <p:nvPr/>
              </p:nvCxnSpPr>
              <p:spPr>
                <a:xfrm>
                  <a:off x="5652120" y="3068960"/>
                  <a:ext cx="216000" cy="21602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線コネクタ 16"/>
                <p:cNvCxnSpPr/>
                <p:nvPr/>
              </p:nvCxnSpPr>
              <p:spPr>
                <a:xfrm flipH="1">
                  <a:off x="5652120" y="3068960"/>
                  <a:ext cx="216000" cy="21602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aphicFrame>
        <p:nvGraphicFramePr>
          <p:cNvPr id="18" name="オブジェクト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209123"/>
              </p:ext>
            </p:extLst>
          </p:nvPr>
        </p:nvGraphicFramePr>
        <p:xfrm>
          <a:off x="803275" y="2987675"/>
          <a:ext cx="6034088" cy="226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973" name="Equation" r:id="rId8" imgW="3174840" imgH="1193760" progId="Equation.DSMT4">
                  <p:embed/>
                </p:oleObj>
              </mc:Choice>
              <mc:Fallback>
                <p:oleObj name="Equation" r:id="rId8" imgW="3174840" imgH="1193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275" y="2987675"/>
                        <a:ext cx="6034088" cy="226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円/楕円 23"/>
          <p:cNvSpPr/>
          <p:nvPr/>
        </p:nvSpPr>
        <p:spPr>
          <a:xfrm>
            <a:off x="5580000" y="908720"/>
            <a:ext cx="864000" cy="720000"/>
          </a:xfrm>
          <a:prstGeom prst="ellipse">
            <a:avLst/>
          </a:prstGeom>
          <a:noFill/>
          <a:ln w="19050">
            <a:solidFill>
              <a:srgbClr val="E785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14"/>
              <p:cNvSpPr>
                <a:spLocks noChangeArrowheads="1"/>
              </p:cNvSpPr>
              <p:nvPr/>
            </p:nvSpPr>
            <p:spPr bwMode="auto">
              <a:xfrm>
                <a:off x="0" y="5517232"/>
                <a:ext cx="9144000" cy="556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630238" indent="-342900">
                  <a:lnSpc>
                    <a:spcPct val="150000"/>
                  </a:lnSpc>
                  <a:buClr>
                    <a:schemeClr val="accent1">
                      <a:lumMod val="60000"/>
                      <a:lumOff val="40000"/>
                    </a:schemeClr>
                  </a:buClr>
                  <a:buFont typeface="Wingdings" pitchFamily="2" charset="2"/>
                  <a:buChar char="l"/>
                  <a:defRPr/>
                </a:pPr>
                <a:r>
                  <a:rPr lang="en-US" altLang="ja-JP" sz="2000" dirty="0" smtClean="0">
                    <a:solidFill>
                      <a:schemeClr val="tx1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11 coefficients involve  8 LECs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schemeClr val="tx1"/>
                            </a:solidFill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  <m:t>12,</m:t>
                        </m:r>
                      </m:sub>
                    </m:sSub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  <a:ea typeface="小塚ゴシック Pro R" pitchFamily="34" charset="-128"/>
                        <a:cs typeface="Arial" pitchFamily="34" charset="0"/>
                      </a:rPr>
                      <m:t>  </m:t>
                    </m:r>
                    <m:sSub>
                      <m:sSubPr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  <m:t>13</m:t>
                        </m:r>
                      </m:sub>
                    </m:sSub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  <a:ea typeface="小塚ゴシック Pro R" pitchFamily="34" charset="-128"/>
                        <a:cs typeface="Arial" pitchFamily="34" charset="0"/>
                      </a:rPr>
                      <m:t>,  </m:t>
                    </m:r>
                    <m:sSub>
                      <m:sSubPr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  <m:t>34</m:t>
                        </m:r>
                      </m:sub>
                    </m:sSub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  <a:ea typeface="小塚ゴシック Pro R" pitchFamily="34" charset="-128"/>
                        <a:cs typeface="Arial" pitchFamily="34" charset="0"/>
                      </a:rPr>
                      <m:t>,  </m:t>
                    </m:r>
                    <m:sSub>
                      <m:sSubPr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  <m:t>63</m:t>
                        </m:r>
                      </m:sub>
                    </m:sSub>
                    <m:r>
                      <a:rPr lang="en-US" altLang="ja-JP" sz="2000" b="0" i="0" smtClean="0">
                        <a:solidFill>
                          <a:schemeClr val="tx1"/>
                        </a:solidFill>
                        <a:latin typeface="Cambria Math"/>
                        <a:ea typeface="小塚ゴシック Pro R" pitchFamily="34" charset="-128"/>
                        <a:cs typeface="Arial" pitchFamily="34" charset="0"/>
                      </a:rPr>
                      <m:t>,  </m:t>
                    </m:r>
                    <m:sSub>
                      <m:sSubPr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 b="0" i="0" smtClean="0">
                            <a:solidFill>
                              <a:schemeClr val="tx1"/>
                            </a:solidFill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  <m:t>C</m:t>
                        </m:r>
                      </m:e>
                      <m:sub>
                        <m:r>
                          <a:rPr lang="en-US" altLang="ja-JP" sz="2000" b="0" i="0" smtClean="0">
                            <a:solidFill>
                              <a:schemeClr val="tx1"/>
                            </a:solidFill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  <m:t>64</m:t>
                        </m:r>
                      </m:sub>
                    </m:sSub>
                    <m:r>
                      <a:rPr lang="en-US" altLang="ja-JP" sz="2000" b="0" i="0" smtClean="0">
                        <a:solidFill>
                          <a:schemeClr val="tx1"/>
                        </a:solidFill>
                        <a:latin typeface="Cambria Math"/>
                        <a:ea typeface="小塚ゴシック Pro R" pitchFamily="34" charset="-128"/>
                        <a:cs typeface="Arial" pitchFamily="34" charset="0"/>
                      </a:rPr>
                      <m:t>,  </m:t>
                    </m:r>
                    <m:sSub>
                      <m:sSubPr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 b="0" i="0" smtClean="0">
                            <a:solidFill>
                              <a:schemeClr val="tx1"/>
                            </a:solidFill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  <m:t>C</m:t>
                        </m:r>
                      </m:e>
                      <m:sub>
                        <m:r>
                          <a:rPr lang="en-US" altLang="ja-JP" sz="2000" b="0" i="0" smtClean="0">
                            <a:solidFill>
                              <a:schemeClr val="tx1"/>
                            </a:solidFill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  <m:t>65</m:t>
                        </m:r>
                      </m:sub>
                    </m:sSub>
                    <m:r>
                      <a:rPr lang="en-US" altLang="ja-JP" sz="2000" b="0" i="0" smtClean="0">
                        <a:solidFill>
                          <a:schemeClr val="tx1"/>
                        </a:solidFill>
                        <a:latin typeface="Cambria Math"/>
                        <a:ea typeface="小塚ゴシック Pro R" pitchFamily="34" charset="-128"/>
                        <a:cs typeface="Arial" pitchFamily="34" charset="0"/>
                      </a:rPr>
                      <m:t>,  </m:t>
                    </m:r>
                    <m:sSub>
                      <m:sSubPr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 b="0" i="0" smtClean="0">
                            <a:solidFill>
                              <a:schemeClr val="tx1"/>
                            </a:solidFill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  <m:t>C</m:t>
                        </m:r>
                      </m:e>
                      <m:sub>
                        <m:r>
                          <a:rPr lang="en-US" altLang="ja-JP" sz="2000" b="0" i="0" smtClean="0">
                            <a:solidFill>
                              <a:schemeClr val="tx1"/>
                            </a:solidFill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  <m:t>88</m:t>
                        </m:r>
                      </m:sub>
                    </m:sSub>
                    <m:r>
                      <a:rPr lang="en-US" altLang="ja-JP" sz="2000" b="0" i="0" smtClean="0">
                        <a:solidFill>
                          <a:schemeClr val="tx1"/>
                        </a:solidFill>
                        <a:latin typeface="Cambria Math"/>
                        <a:ea typeface="小塚ゴシック Pro R" pitchFamily="34" charset="-128"/>
                        <a:cs typeface="Arial" pitchFamily="34" charset="0"/>
                      </a:rPr>
                      <m:t>,  </m:t>
                    </m:r>
                    <m:sSub>
                      <m:sSubPr>
                        <m:ctrlPr>
                          <a:rPr lang="en-US" altLang="ja-JP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 b="0" i="0" smtClean="0">
                            <a:solidFill>
                              <a:schemeClr val="tx1"/>
                            </a:solidFill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  <m:t>C</m:t>
                        </m:r>
                      </m:e>
                      <m:sub>
                        <m:r>
                          <a:rPr lang="en-US" altLang="ja-JP" sz="2000" b="0" i="0" smtClean="0">
                            <a:solidFill>
                              <a:schemeClr val="tx1"/>
                            </a:solidFill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  <m:t>90</m:t>
                        </m:r>
                      </m:sub>
                    </m:sSub>
                  </m:oMath>
                </a14:m>
                <a:endParaRPr lang="en-US" altLang="ja-JP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小塚ゴシック Pro R" pitchFamily="34" charset="-128"/>
                  <a:ea typeface="小塚ゴシック Pro R" pitchFamily="34" charset="-128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517232"/>
                <a:ext cx="9144000" cy="556114"/>
              </a:xfrm>
              <a:prstGeom prst="rect">
                <a:avLst/>
              </a:prstGeom>
              <a:blipFill rotWithShape="1">
                <a:blip r:embed="rId10"/>
                <a:stretch>
                  <a:fillRect b="-142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966389"/>
              </p:ext>
            </p:extLst>
          </p:nvPr>
        </p:nvGraphicFramePr>
        <p:xfrm>
          <a:off x="900000" y="6165304"/>
          <a:ext cx="5549292" cy="506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974" name="Equation" r:id="rId11" imgW="2920680" imgH="266400" progId="Equation.DSMT4">
                  <p:embed/>
                </p:oleObj>
              </mc:Choice>
              <mc:Fallback>
                <p:oleObj name="Equation" r:id="rId11" imgW="29206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000" y="6165304"/>
                        <a:ext cx="5549292" cy="506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65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introduction</a:t>
            </a:r>
            <a:endParaRPr lang="ja-JP" altLang="en-US" sz="4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  <a:cs typeface="+mj-cs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3060000"/>
            <a:ext cx="9144000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5613" indent="-34290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en-US" altLang="ja-JP" sz="2200" dirty="0">
                <a:latin typeface="Adobe Heiti Std R" pitchFamily="34" charset="-128"/>
                <a:ea typeface="Adobe Heiti Std R" pitchFamily="34" charset="-128"/>
                <a:cs typeface="Arial" pitchFamily="34" charset="0"/>
              </a:rPr>
              <a:t>n</a:t>
            </a:r>
            <a:r>
              <a:rPr lang="en-US" altLang="ja-JP" sz="2200" dirty="0" smtClean="0">
                <a:latin typeface="Adobe Heiti Std R" pitchFamily="34" charset="-128"/>
                <a:ea typeface="Adobe Heiti Std R" pitchFamily="34" charset="-128"/>
                <a:cs typeface="Arial" pitchFamily="34" charset="0"/>
              </a:rPr>
              <a:t>ormalization :     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2200" baseline="-25000" dirty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+</a:t>
            </a:r>
            <a:r>
              <a:rPr lang="en-US" altLang="ja-JP" sz="2200" dirty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(0)</a:t>
            </a:r>
            <a:r>
              <a:rPr lang="en-US" altLang="ja-JP" sz="2200" dirty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= </a:t>
            </a:r>
            <a:r>
              <a:rPr lang="en-US" altLang="ja-JP" sz="2200" i="1" dirty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2200" baseline="-25000" dirty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0</a:t>
            </a:r>
            <a:r>
              <a:rPr lang="en-US" altLang="ja-JP" sz="2200" dirty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(0) </a:t>
            </a:r>
            <a:r>
              <a:rPr lang="en-US" altLang="ja-JP" sz="22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endParaRPr lang="en-US" altLang="ja-JP" sz="2000" dirty="0" smtClean="0">
              <a:solidFill>
                <a:srgbClr val="FF0000"/>
              </a:solidFill>
              <a:latin typeface="Arial" pitchFamily="34" charset="0"/>
              <a:ea typeface="HGS創英角ﾎﾟｯﾌﾟ体" pitchFamily="50" charset="-128"/>
              <a:cs typeface="Arial" pitchFamily="34" charset="0"/>
            </a:endParaRPr>
          </a:p>
          <a:p>
            <a:pPr marL="717550" indent="-280988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000" dirty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d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etermination of CKM ME  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|</a:t>
            </a:r>
            <a:r>
              <a:rPr lang="en-US" altLang="ja-JP" sz="2200" i="1" dirty="0" err="1" smtClean="0">
                <a:latin typeface="Times New Roman" panose="02020603050405020304" pitchFamily="18" charset="0"/>
                <a:ea typeface="Adobe Heiti Std R" pitchFamily="34" charset="-128"/>
                <a:cs typeface="Times New Roman" panose="02020603050405020304" pitchFamily="18" charset="0"/>
              </a:rPr>
              <a:t>V</a:t>
            </a:r>
            <a:r>
              <a:rPr lang="en-US" altLang="ja-JP" sz="2200" i="1" baseline="-25000" dirty="0" err="1" smtClean="0">
                <a:latin typeface="Times New Roman" panose="02020603050405020304" pitchFamily="18" charset="0"/>
                <a:ea typeface="Adobe Heiti Std R" pitchFamily="34" charset="-128"/>
                <a:cs typeface="Times New Roman" panose="02020603050405020304" pitchFamily="18" charset="0"/>
              </a:rPr>
              <a:t>us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| 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through 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K</a:t>
            </a:r>
            <a:r>
              <a:rPr lang="ja-JP" altLang="en-US" sz="22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→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π</a:t>
            </a:r>
            <a:r>
              <a:rPr lang="en-US" altLang="ja-JP" sz="2200" i="1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lν</a:t>
            </a:r>
            <a:r>
              <a:rPr lang="en-US" altLang="ja-JP" sz="22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decay rate 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Γ</a:t>
            </a:r>
          </a:p>
          <a:p>
            <a:pPr marL="717550" indent="-280988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000" dirty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n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on-lattice inputs (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Γ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, </a:t>
            </a:r>
            <a:r>
              <a:rPr lang="en-US" altLang="ja-JP" sz="2200" i="1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I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, </a:t>
            </a:r>
            <a:r>
              <a:rPr lang="en-US" altLang="ja-JP" sz="2200" i="1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δ</a:t>
            </a:r>
            <a:r>
              <a:rPr lang="en-US" altLang="ja-JP" sz="2200" baseline="-25000" dirty="0" err="1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SU</a:t>
            </a:r>
            <a:r>
              <a:rPr lang="en-US" altLang="ja-JP" sz="2200" baseline="-25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(2),EM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)  0.2%   </a:t>
            </a: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⇒   </a:t>
            </a:r>
            <a:r>
              <a:rPr lang="en-US" altLang="ja-JP" sz="2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need </a:t>
            </a:r>
            <a:r>
              <a:rPr lang="en-US" altLang="ja-JP" sz="2000" dirty="0">
                <a:solidFill>
                  <a:srgbClr val="FF0000"/>
                </a:solidFill>
                <a:latin typeface="小塚ゴシック Pro R"/>
                <a:ea typeface="小塚ゴシック Pro R"/>
                <a:cs typeface="Arial" pitchFamily="34" charset="0"/>
              </a:rPr>
              <a:t>≲</a:t>
            </a:r>
            <a:r>
              <a:rPr lang="en-US" altLang="ja-JP" sz="2000" dirty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1% </a:t>
            </a:r>
            <a:r>
              <a:rPr lang="en-US" altLang="ja-JP" sz="2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accuracy</a:t>
            </a:r>
          </a:p>
          <a:p>
            <a:pPr marL="717550" indent="-280988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000" dirty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d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irect calculation </a:t>
            </a:r>
            <a:r>
              <a:rPr lang="en-US" altLang="ja-JP" sz="2000" dirty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@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22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t = 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0  + physical </a:t>
            </a:r>
            <a:r>
              <a:rPr lang="en-US" altLang="ja-JP" sz="22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m</a:t>
            </a:r>
            <a:r>
              <a:rPr lang="en-US" altLang="ja-JP" sz="2200" i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ud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</a:t>
            </a: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⇒</a:t>
            </a:r>
            <a:r>
              <a:rPr lang="ja-JP" altLang="en-US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FNAL/MILC,  RBC/UKQCD,…</a:t>
            </a:r>
            <a:r>
              <a:rPr lang="ja-JP" altLang="en-US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endParaRPr lang="en-US" altLang="ja-JP" sz="2000" dirty="0" smtClean="0">
              <a:solidFill>
                <a:srgbClr val="0000FF"/>
              </a:solidFill>
              <a:latin typeface="Times New Roman" pitchFamily="18" charset="0"/>
              <a:ea typeface="HGS創英角ﾎﾟｯﾌﾟ体" pitchFamily="50" charset="-128"/>
              <a:cs typeface="Times New Roman" pitchFamily="18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5157192"/>
            <a:ext cx="9144000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5613" indent="-34290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en-US" altLang="ja-JP" sz="2200" dirty="0">
                <a:latin typeface="Adobe Heiti Std R" pitchFamily="34" charset="-128"/>
                <a:ea typeface="Adobe Heiti Std R" pitchFamily="34" charset="-128"/>
                <a:cs typeface="Arial" pitchFamily="34" charset="0"/>
              </a:rPr>
              <a:t>s</a:t>
            </a:r>
            <a:r>
              <a:rPr lang="en-US" altLang="ja-JP" sz="2200" dirty="0" smtClean="0">
                <a:latin typeface="Adobe Heiti Std R" pitchFamily="34" charset="-128"/>
                <a:ea typeface="Adobe Heiti Std R" pitchFamily="34" charset="-128"/>
                <a:cs typeface="Arial" pitchFamily="34" charset="0"/>
              </a:rPr>
              <a:t>hape :    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d</a:t>
            </a:r>
            <a:r>
              <a:rPr lang="en-US" altLang="ja-JP" sz="22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2200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+,0 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/ d</a:t>
            </a:r>
            <a:r>
              <a:rPr lang="en-US" altLang="ja-JP" sz="22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t, …</a:t>
            </a:r>
          </a:p>
          <a:p>
            <a:pPr marL="727075" indent="-276225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200" dirty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c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omparison w/ </a:t>
            </a:r>
            <a:r>
              <a:rPr lang="en-US" altLang="ja-JP" sz="2200" dirty="0" err="1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exp’t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and </a:t>
            </a:r>
            <a:r>
              <a:rPr lang="en-US" altLang="ja-JP" sz="2200" dirty="0" err="1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ChPT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 </a:t>
            </a:r>
            <a:r>
              <a:rPr lang="ja-JP" altLang="en-US" sz="22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⇒ </a:t>
            </a:r>
            <a:r>
              <a:rPr lang="en-US" altLang="ja-JP" sz="22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reliability of precision calc.</a:t>
            </a:r>
            <a:endParaRPr lang="en-US" altLang="ja-JP" sz="2000" dirty="0" smtClean="0">
              <a:solidFill>
                <a:srgbClr val="FF0000"/>
              </a:solidFill>
              <a:latin typeface="Times New Roman" pitchFamily="18" charset="0"/>
              <a:ea typeface="HGS創英角ﾎﾟｯﾌﾟ体" pitchFamily="50" charset="-128"/>
              <a:cs typeface="Times New Roman" pitchFamily="18" charset="0"/>
            </a:endParaRPr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288273"/>
              </p:ext>
            </p:extLst>
          </p:nvPr>
        </p:nvGraphicFramePr>
        <p:xfrm>
          <a:off x="582487" y="1484784"/>
          <a:ext cx="8382001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814" name="Equation" r:id="rId4" imgW="4190760" imgH="304560" progId="Equation.DSMT4">
                  <p:embed/>
                </p:oleObj>
              </mc:Choice>
              <mc:Fallback>
                <p:oleObj name="Equation" r:id="rId4" imgW="4190760" imgH="304560" progId="Equation.DSMT4">
                  <p:embed/>
                  <p:pic>
                    <p:nvPicPr>
                      <p:cNvPr id="0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487" y="1484784"/>
                        <a:ext cx="8382001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784654"/>
            <a:ext cx="9144000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5613" indent="-34290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en-US" altLang="ja-JP" sz="2200" dirty="0" err="1">
                <a:latin typeface="Adobe Heiti Std R" pitchFamily="34" charset="-128"/>
                <a:ea typeface="Adobe Heiti Std R" pitchFamily="34" charset="-128"/>
                <a:cs typeface="Arial" pitchFamily="34" charset="0"/>
              </a:rPr>
              <a:t>k</a:t>
            </a:r>
            <a:r>
              <a:rPr lang="en-US" altLang="ja-JP" sz="2200" dirty="0" err="1" smtClean="0">
                <a:latin typeface="Adobe Heiti Std R" pitchFamily="34" charset="-128"/>
                <a:ea typeface="Adobe Heiti Std R" pitchFamily="34" charset="-128"/>
                <a:cs typeface="Arial" pitchFamily="34" charset="0"/>
              </a:rPr>
              <a:t>aon</a:t>
            </a:r>
            <a:r>
              <a:rPr lang="en-US" altLang="ja-JP" sz="2200" dirty="0" smtClean="0">
                <a:latin typeface="Adobe Heiti Std R" pitchFamily="34" charset="-128"/>
                <a:ea typeface="Adobe Heiti Std R" pitchFamily="34" charset="-128"/>
                <a:cs typeface="Arial" pitchFamily="34" charset="0"/>
              </a:rPr>
              <a:t> </a:t>
            </a:r>
            <a:r>
              <a:rPr lang="en-US" altLang="ja-JP" sz="2200" dirty="0" err="1" smtClean="0">
                <a:latin typeface="Adobe Heiti Std R" pitchFamily="34" charset="-128"/>
                <a:ea typeface="Adobe Heiti Std R" pitchFamily="34" charset="-128"/>
                <a:cs typeface="Arial" pitchFamily="34" charset="0"/>
              </a:rPr>
              <a:t>semileptonic</a:t>
            </a:r>
            <a:r>
              <a:rPr lang="en-US" altLang="ja-JP" sz="2200" dirty="0" smtClean="0">
                <a:latin typeface="Adobe Heiti Std R" pitchFamily="34" charset="-128"/>
                <a:ea typeface="Adobe Heiti Std R" pitchFamily="34" charset="-128"/>
                <a:cs typeface="Arial" pitchFamily="34" charset="0"/>
              </a:rPr>
              <a:t> form factors (FFs) : </a:t>
            </a:r>
            <a:r>
              <a:rPr lang="en-US" altLang="ja-JP" sz="2200" dirty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</a:t>
            </a:r>
            <a:endParaRPr lang="en-US" altLang="ja-JP" sz="2000" dirty="0" smtClean="0">
              <a:solidFill>
                <a:srgbClr val="FF0000"/>
              </a:solidFill>
              <a:latin typeface="Arial" pitchFamily="34" charset="0"/>
              <a:ea typeface="HGS創英角ﾎﾟｯﾌﾟ体" pitchFamily="50" charset="-128"/>
              <a:cs typeface="Arial" pitchFamily="34" charset="0"/>
            </a:endParaRP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585582"/>
              </p:ext>
            </p:extLst>
          </p:nvPr>
        </p:nvGraphicFramePr>
        <p:xfrm>
          <a:off x="755576" y="2132856"/>
          <a:ext cx="3911040" cy="86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815" name="Equation" r:id="rId6" imgW="1955520" imgH="431640" progId="Equation.DSMT4">
                  <p:embed/>
                </p:oleObj>
              </mc:Choice>
              <mc:Fallback>
                <p:oleObj name="Equation" r:id="rId6" imgW="1955520" imgH="431640" progId="Equation.DSMT4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132856"/>
                        <a:ext cx="3911040" cy="863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0" y="6237312"/>
            <a:ext cx="9144000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50000"/>
              </a:lnSpc>
              <a:buClr>
                <a:schemeClr val="tx1"/>
              </a:buClr>
              <a:defRPr/>
            </a:pPr>
            <a:r>
              <a:rPr lang="en-US" altLang="ja-JP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a</a:t>
            </a:r>
            <a:r>
              <a:rPr lang="en-US" altLang="ja-JP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different approach exploiting exact chiral symmetry</a:t>
            </a:r>
            <a:endParaRPr lang="en-US" altLang="ja-JP" sz="2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HGS創英角ﾎﾟｯﾌﾟ体" pitchFamily="50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42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837422"/>
              </p:ext>
            </p:extLst>
          </p:nvPr>
        </p:nvGraphicFramePr>
        <p:xfrm>
          <a:off x="1127125" y="936625"/>
          <a:ext cx="69072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996" name="Equation" r:id="rId4" imgW="2730240" imgH="241200" progId="Equation.DSMT4">
                  <p:embed/>
                </p:oleObj>
              </mc:Choice>
              <mc:Fallback>
                <p:oleObj name="Equation" r:id="rId4" imgW="27302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25" y="936625"/>
                        <a:ext cx="69072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0" y="-1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ja-JP" altLang="en-US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ＮＮＬＯ </a:t>
            </a: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analytic</a:t>
            </a:r>
            <a:r>
              <a:rPr lang="ja-JP" altLang="en-US" sz="4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 </a:t>
            </a: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:  EM FF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4520" y="1764000"/>
            <a:ext cx="9144000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Blip>
                <a:blip r:embed="rId6"/>
              </a:buBlip>
              <a:defRPr/>
            </a:pP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GS創英角ﾎﾟｯﾌﾟ体" pitchFamily="50" charset="-128"/>
                <a:cs typeface="Arial" pitchFamily="34" charset="0"/>
              </a:rPr>
              <a:t>NNLO analytic terms</a:t>
            </a:r>
            <a:endParaRPr lang="en-US" altLang="ja-JP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630238" indent="-34290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en-US" altLang="ja-JP" sz="2000" dirty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c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an be written by using  5 independent linear combinations</a:t>
            </a:r>
          </a:p>
        </p:txBody>
      </p:sp>
      <p:grpSp>
        <p:nvGrpSpPr>
          <p:cNvPr id="20" name="グループ化 19"/>
          <p:cNvGrpSpPr/>
          <p:nvPr/>
        </p:nvGrpSpPr>
        <p:grpSpPr>
          <a:xfrm>
            <a:off x="7092040" y="3276000"/>
            <a:ext cx="1800200" cy="648012"/>
            <a:chOff x="6947860" y="1476000"/>
            <a:chExt cx="1800200" cy="648012"/>
          </a:xfrm>
        </p:grpSpPr>
        <p:cxnSp>
          <p:nvCxnSpPr>
            <p:cNvPr id="11" name="直線コネクタ 10"/>
            <p:cNvCxnSpPr/>
            <p:nvPr/>
          </p:nvCxnSpPr>
          <p:spPr>
            <a:xfrm>
              <a:off x="6947860" y="1620000"/>
              <a:ext cx="180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7200000" y="1800000"/>
              <a:ext cx="1089600" cy="324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287338">
                <a:lnSpc>
                  <a:spcPct val="150000"/>
                </a:lnSpc>
                <a:buClr>
                  <a:schemeClr val="accent1">
                    <a:lumMod val="40000"/>
                    <a:lumOff val="60000"/>
                  </a:schemeClr>
                </a:buClr>
                <a:defRPr/>
              </a:pPr>
              <a:r>
                <a:rPr lang="en-US" altLang="ja-JP" sz="1400" dirty="0" smtClean="0">
                  <a:latin typeface="Lucida Calligraphy" panose="03010101010101010101" pitchFamily="66" charset="0"/>
                  <a:ea typeface="小塚ゴシック Pro R" pitchFamily="34" charset="-128"/>
                  <a:cs typeface="Arial" pitchFamily="34" charset="0"/>
                </a:rPr>
                <a:t>L</a:t>
              </a:r>
              <a:r>
                <a:rPr lang="en-US" altLang="ja-JP" sz="1400" baseline="-25000" dirty="0" smtClean="0">
                  <a:latin typeface="小塚ゴシック Pro R" pitchFamily="34" charset="-128"/>
                  <a:ea typeface="小塚ゴシック Pro R" pitchFamily="34" charset="-128"/>
                  <a:cs typeface="Arial" pitchFamily="34" charset="0"/>
                </a:rPr>
                <a:t>6 </a:t>
              </a:r>
              <a:r>
                <a:rPr lang="en-US" altLang="ja-JP" sz="1400" dirty="0" smtClean="0">
                  <a:latin typeface="小塚ゴシック Pro R" pitchFamily="34" charset="-128"/>
                  <a:ea typeface="小塚ゴシック Pro R" pitchFamily="34" charset="-128"/>
                  <a:cs typeface="Arial" pitchFamily="34" charset="0"/>
                </a:rPr>
                <a:t>vertex </a:t>
              </a:r>
              <a:endParaRPr lang="en-US" altLang="ja-JP" sz="1400" dirty="0" smtClean="0"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endParaRPr>
            </a:p>
          </p:txBody>
        </p:sp>
        <p:grpSp>
          <p:nvGrpSpPr>
            <p:cNvPr id="7" name="グループ化 6"/>
            <p:cNvGrpSpPr/>
            <p:nvPr/>
          </p:nvGrpSpPr>
          <p:grpSpPr>
            <a:xfrm>
              <a:off x="7668000" y="1476000"/>
              <a:ext cx="293969" cy="293969"/>
              <a:chOff x="6768000" y="1944000"/>
              <a:chExt cx="293969" cy="293969"/>
            </a:xfrm>
          </p:grpSpPr>
          <p:sp>
            <p:nvSpPr>
              <p:cNvPr id="5" name="円/楕円 4"/>
              <p:cNvSpPr>
                <a:spLocks noChangeAspect="1"/>
              </p:cNvSpPr>
              <p:nvPr/>
            </p:nvSpPr>
            <p:spPr>
              <a:xfrm>
                <a:off x="6768000" y="1944000"/>
                <a:ext cx="293969" cy="29396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5" name="グループ化 14"/>
              <p:cNvGrpSpPr/>
              <p:nvPr/>
            </p:nvGrpSpPr>
            <p:grpSpPr>
              <a:xfrm>
                <a:off x="6804000" y="1980000"/>
                <a:ext cx="216000" cy="216024"/>
                <a:chOff x="5652120" y="3068960"/>
                <a:chExt cx="216000" cy="216024"/>
              </a:xfrm>
            </p:grpSpPr>
            <p:cxnSp>
              <p:nvCxnSpPr>
                <p:cNvPr id="16" name="直線コネクタ 15"/>
                <p:cNvCxnSpPr/>
                <p:nvPr/>
              </p:nvCxnSpPr>
              <p:spPr>
                <a:xfrm>
                  <a:off x="5652120" y="3068960"/>
                  <a:ext cx="216000" cy="21602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線コネクタ 16"/>
                <p:cNvCxnSpPr/>
                <p:nvPr/>
              </p:nvCxnSpPr>
              <p:spPr>
                <a:xfrm flipH="1">
                  <a:off x="5652120" y="3068960"/>
                  <a:ext cx="216000" cy="21602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4" name="円/楕円 23"/>
          <p:cNvSpPr/>
          <p:nvPr/>
        </p:nvSpPr>
        <p:spPr>
          <a:xfrm>
            <a:off x="5580000" y="908720"/>
            <a:ext cx="864000" cy="720000"/>
          </a:xfrm>
          <a:prstGeom prst="ellipse">
            <a:avLst/>
          </a:prstGeom>
          <a:noFill/>
          <a:ln w="19050">
            <a:solidFill>
              <a:srgbClr val="E785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0" y="5256000"/>
            <a:ext cx="9144000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0238" indent="-34290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en-US" altLang="ja-JP" sz="2200" dirty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t</a:t>
            </a:r>
            <a:r>
              <a:rPr lang="en-US" altLang="ja-JP" sz="22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hese combinations are poorly known in general</a:t>
            </a:r>
          </a:p>
          <a:p>
            <a:pPr marL="287338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   </a:t>
            </a: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⇒  </a:t>
            </a:r>
            <a:r>
              <a:rPr lang="en-US" altLang="ja-JP" sz="22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treated as fit parameters</a:t>
            </a:r>
          </a:p>
          <a:p>
            <a:pPr marL="287338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ja-JP" sz="2000" dirty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  </a:t>
            </a: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⇒</a:t>
            </a:r>
            <a:r>
              <a:rPr lang="ja-JP" altLang="en-US" sz="2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</a:t>
            </a:r>
            <a:r>
              <a:rPr lang="en-US" altLang="ja-JP" sz="22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fix by fitting lattice data to </a:t>
            </a:r>
            <a:r>
              <a:rPr lang="en-US" altLang="ja-JP" sz="2200" dirty="0" err="1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ChPT</a:t>
            </a:r>
            <a:r>
              <a:rPr lang="en-US" altLang="ja-JP" sz="22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formulae</a:t>
            </a:r>
            <a:endParaRPr lang="en-US" altLang="ja-JP" sz="2200" dirty="0" smtClean="0">
              <a:solidFill>
                <a:srgbClr val="FF0000"/>
              </a:solidFill>
              <a:latin typeface="小塚ゴシック Pro R" pitchFamily="34" charset="-128"/>
              <a:ea typeface="小塚ゴシック Pro R" pitchFamily="34" charset="-128"/>
              <a:cs typeface="Times New Roman" pitchFamily="18" charset="0"/>
            </a:endParaRPr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304975"/>
              </p:ext>
            </p:extLst>
          </p:nvPr>
        </p:nvGraphicFramePr>
        <p:xfrm>
          <a:off x="827995" y="2844000"/>
          <a:ext cx="4922064" cy="156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997" name="Equation" r:id="rId7" imgW="2590560" imgH="825480" progId="Equation.DSMT4">
                  <p:embed/>
                </p:oleObj>
              </mc:Choice>
              <mc:Fallback>
                <p:oleObj name="Equation" r:id="rId7" imgW="2590560" imgH="825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995" y="2844000"/>
                        <a:ext cx="4922064" cy="1568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399856"/>
              </p:ext>
            </p:extLst>
          </p:nvPr>
        </p:nvGraphicFramePr>
        <p:xfrm>
          <a:off x="720000" y="4572000"/>
          <a:ext cx="7479130" cy="561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998" name="Equation" r:id="rId9" imgW="3720960" imgH="279360" progId="Equation.DSMT4">
                  <p:embed/>
                </p:oleObj>
              </mc:Choice>
              <mc:Fallback>
                <p:oleObj name="Equation" r:id="rId9" imgW="37209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00" y="4572000"/>
                        <a:ext cx="7479130" cy="5615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15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0" y="-1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h</a:t>
            </a: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igher order corrections</a:t>
            </a: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080718"/>
              </p:ext>
            </p:extLst>
          </p:nvPr>
        </p:nvGraphicFramePr>
        <p:xfrm>
          <a:off x="492125" y="2873375"/>
          <a:ext cx="34988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628" name="Equation" r:id="rId4" imgW="1841400" imgH="291960" progId="Equation.DSMT4">
                  <p:embed/>
                </p:oleObj>
              </mc:Choice>
              <mc:Fallback>
                <p:oleObj name="Equation" r:id="rId4" imgW="18414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2873375"/>
                        <a:ext cx="349885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812310"/>
              </p:ext>
            </p:extLst>
          </p:nvPr>
        </p:nvGraphicFramePr>
        <p:xfrm>
          <a:off x="1127125" y="936625"/>
          <a:ext cx="69072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629" name="Equation" r:id="rId6" imgW="2730240" imgH="241200" progId="Equation.DSMT4">
                  <p:embed/>
                </p:oleObj>
              </mc:Choice>
              <mc:Fallback>
                <p:oleObj name="Equation" r:id="rId6" imgW="2730240" imgH="241200" progId="Equation.DSMT4">
                  <p:embed/>
                  <p:pic>
                    <p:nvPicPr>
                      <p:cNvPr id="0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25" y="936625"/>
                        <a:ext cx="69072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円/楕円 7"/>
          <p:cNvSpPr/>
          <p:nvPr/>
        </p:nvSpPr>
        <p:spPr>
          <a:xfrm>
            <a:off x="7452000" y="908720"/>
            <a:ext cx="648072" cy="720000"/>
          </a:xfrm>
          <a:prstGeom prst="ellipse">
            <a:avLst/>
          </a:prstGeom>
          <a:noFill/>
          <a:ln w="19050">
            <a:solidFill>
              <a:srgbClr val="E785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51241"/>
              </p:ext>
            </p:extLst>
          </p:nvPr>
        </p:nvGraphicFramePr>
        <p:xfrm>
          <a:off x="476895" y="3786188"/>
          <a:ext cx="7983537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630" name="Equation" r:id="rId8" imgW="4203360" imgH="304560" progId="Equation.DSMT4">
                  <p:embed/>
                </p:oleObj>
              </mc:Choice>
              <mc:Fallback>
                <p:oleObj name="Equation" r:id="rId8" imgW="4203360" imgH="304560" progId="Equation.DSMT4">
                  <p:embed/>
                  <p:pic>
                    <p:nvPicPr>
                      <p:cNvPr id="0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95" y="3786188"/>
                        <a:ext cx="7983537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548590"/>
              </p:ext>
            </p:extLst>
          </p:nvPr>
        </p:nvGraphicFramePr>
        <p:xfrm>
          <a:off x="467544" y="2058492"/>
          <a:ext cx="238760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631" name="Equation" r:id="rId10" imgW="1257120" imgH="266400" progId="Equation.DSMT4">
                  <p:embed/>
                </p:oleObj>
              </mc:Choice>
              <mc:Fallback>
                <p:oleObj name="Equation" r:id="rId10" imgW="1257120" imgH="266400" progId="Equation.DSMT4">
                  <p:embed/>
                  <p:pic>
                    <p:nvPicPr>
                      <p:cNvPr id="0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058492"/>
                        <a:ext cx="2387600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284507"/>
              </p:ext>
            </p:extLst>
          </p:nvPr>
        </p:nvGraphicFramePr>
        <p:xfrm>
          <a:off x="467544" y="4721770"/>
          <a:ext cx="7886700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632" name="Equation" r:id="rId12" imgW="4152600" imgH="304560" progId="Equation.DSMT4">
                  <p:embed/>
                </p:oleObj>
              </mc:Choice>
              <mc:Fallback>
                <p:oleObj name="Equation" r:id="rId12" imgW="4152600" imgH="304560" progId="Equation.DSMT4">
                  <p:embed/>
                  <p:pic>
                    <p:nvPicPr>
                      <p:cNvPr id="0" name="オブジェクト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721770"/>
                        <a:ext cx="7886700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383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genuine 2-loop correction</a:t>
            </a:r>
          </a:p>
        </p:txBody>
      </p:sp>
      <p:pic>
        <p:nvPicPr>
          <p:cNvPr id="984072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3479"/>
          <a:stretch/>
        </p:blipFill>
        <p:spPr bwMode="auto">
          <a:xfrm>
            <a:off x="4896000" y="1404000"/>
            <a:ext cx="4139756" cy="53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756000"/>
            <a:ext cx="9144000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6213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altLang="ja-JP" sz="2000" dirty="0" smtClean="0">
                <a:solidFill>
                  <a:schemeClr val="tx1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o</a:t>
            </a:r>
            <a:r>
              <a:rPr lang="en-US" altLang="ja-JP" sz="2000" b="0" dirty="0" smtClean="0">
                <a:solidFill>
                  <a:schemeClr val="tx1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nly a </a:t>
            </a:r>
            <a:r>
              <a:rPr lang="en-US" altLang="ja-JP" sz="2000" dirty="0">
                <a:solidFill>
                  <a:schemeClr val="tx1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p</a:t>
            </a:r>
            <a:r>
              <a:rPr lang="en-US" altLang="ja-JP" sz="2000" dirty="0" smtClean="0">
                <a:solidFill>
                  <a:schemeClr val="tx1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art of </a:t>
            </a:r>
            <a:r>
              <a:rPr lang="en-US" altLang="ja-JP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2000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V,4,B</a:t>
            </a:r>
            <a:r>
              <a:rPr lang="en-US" altLang="ja-JP" sz="2000" i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π</a:t>
            </a:r>
            <a:r>
              <a:rPr lang="ja-JP" altLang="en-US" sz="2000" dirty="0" smtClean="0">
                <a:solidFill>
                  <a:schemeClr val="tx1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2000" dirty="0" smtClean="0">
                <a:solidFill>
                  <a:schemeClr val="tx1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…</a:t>
            </a:r>
            <a:endParaRPr lang="en-US" altLang="ja-JP" sz="2000" dirty="0" smtClean="0">
              <a:solidFill>
                <a:schemeClr val="tx1"/>
              </a:solidFill>
              <a:latin typeface="小塚ゴシック Pro R" pitchFamily="34" charset="-128"/>
              <a:ea typeface="小塚ゴシック Pro R" pitchFamily="34" charset="-128"/>
              <a:cs typeface="Times New Roman" pitchFamily="18" charset="0"/>
            </a:endParaRPr>
          </a:p>
        </p:txBody>
      </p:sp>
      <p:pic>
        <p:nvPicPr>
          <p:cNvPr id="984074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0" r="695" b="16729"/>
          <a:stretch/>
        </p:blipFill>
        <p:spPr bwMode="auto">
          <a:xfrm>
            <a:off x="648000" y="1440000"/>
            <a:ext cx="3852000" cy="53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43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0" y="-1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EM FFs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14"/>
              <p:cNvSpPr>
                <a:spLocks noChangeArrowheads="1"/>
              </p:cNvSpPr>
              <p:nvPr/>
            </p:nvSpPr>
            <p:spPr bwMode="auto">
              <a:xfrm>
                <a:off x="-6044" y="4860000"/>
                <a:ext cx="9144000" cy="5561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630238" indent="-342900">
                  <a:lnSpc>
                    <a:spcPct val="150000"/>
                  </a:lnSpc>
                  <a:buClr>
                    <a:schemeClr val="accent1">
                      <a:lumMod val="40000"/>
                      <a:lumOff val="60000"/>
                    </a:schemeClr>
                  </a:buClr>
                  <a:buFont typeface="Wingdings" pitchFamily="2" charset="2"/>
                  <a:buChar char="l"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000" b="0" i="1" smtClean="0"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altLang="ja-JP" sz="2000" b="0" i="1" smtClean="0"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  <m:t>𝐹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  <m:t>𝑉</m:t>
                        </m:r>
                      </m:sub>
                      <m:sup>
                        <m:sSup>
                          <m:sSupPr>
                            <m:ctrlPr>
                              <a:rPr lang="en-US" altLang="ja-JP" sz="2000" b="0" i="1" smtClean="0">
                                <a:latin typeface="Cambria Math"/>
                                <a:ea typeface="小塚ゴシック Pro R" pitchFamily="34" charset="-128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altLang="ja-JP" sz="2000" b="0" i="1" smtClean="0">
                                <a:latin typeface="Cambria Math"/>
                                <a:ea typeface="小塚ゴシック Pro R" pitchFamily="34" charset="-128"/>
                                <a:cs typeface="Arial" pitchFamily="34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ja-JP" sz="2000" b="0" i="1" smtClean="0">
                                <a:latin typeface="Cambria Math"/>
                                <a:ea typeface="小塚ゴシック Pro R" pitchFamily="34" charset="-128"/>
                                <a:cs typeface="Arial" pitchFamily="34" charset="0"/>
                              </a:rPr>
                              <m:t>0</m:t>
                            </m:r>
                          </m:sup>
                        </m:sSup>
                      </m:sup>
                    </m:sSubSup>
                    <m:r>
                      <a:rPr lang="en-US" altLang="ja-JP" sz="2000" b="0" i="1" smtClean="0">
                        <a:latin typeface="Cambria Math"/>
                        <a:ea typeface="Cambria Math"/>
                        <a:cs typeface="Arial" pitchFamily="34" charset="0"/>
                      </a:rPr>
                      <m:t>∝  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sz="2000" b="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ja-JP" sz="2000" b="0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</m:ctrlPr>
                          </m:accPr>
                          <m:e>
                            <m:r>
                              <a:rPr lang="en-US" altLang="ja-JP" sz="2000" b="0" i="1" smtClean="0">
                                <a:latin typeface="Cambria Math"/>
                                <a:ea typeface="Cambria Math"/>
                                <a:cs typeface="Arial" pitchFamily="34" charset="0"/>
                              </a:rPr>
                              <m:t>𝑠</m:t>
                            </m:r>
                          </m:e>
                        </m:acc>
                        <m:r>
                          <a:rPr lang="en-US" altLang="ja-JP" sz="2000" b="0" i="1" smtClean="0"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  <m:t>𝛾</m:t>
                        </m:r>
                        <m:r>
                          <a:rPr lang="en-US" altLang="ja-JP" sz="2000" b="0" i="1" smtClean="0"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  <m:t>𝑠</m:t>
                        </m:r>
                        <m:r>
                          <a:rPr lang="en-US" altLang="ja-JP" sz="2000" b="0" i="1" smtClean="0"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altLang="ja-JP" sz="2000" b="0" i="1" smtClean="0">
                                <a:latin typeface="Cambria Math"/>
                                <a:ea typeface="小塚ゴシック Pro R" pitchFamily="34" charset="-128"/>
                                <a:cs typeface="Arial" pitchFamily="34" charset="0"/>
                              </a:rPr>
                            </m:ctrlPr>
                          </m:accPr>
                          <m:e>
                            <m:r>
                              <a:rPr lang="en-US" altLang="ja-JP" sz="2000" b="0" i="1" smtClean="0">
                                <a:latin typeface="Cambria Math"/>
                                <a:ea typeface="小塚ゴシック Pro R" pitchFamily="34" charset="-128"/>
                                <a:cs typeface="Arial" pitchFamily="34" charset="0"/>
                              </a:rPr>
                              <m:t>𝑑</m:t>
                            </m:r>
                          </m:e>
                        </m:acc>
                        <m:r>
                          <a:rPr lang="en-US" altLang="ja-JP" sz="2000" b="0" i="1" smtClean="0"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  <m:t>𝛾</m:t>
                        </m:r>
                        <m:r>
                          <a:rPr lang="en-US" altLang="ja-JP" sz="2000" b="0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altLang="ja-JP" sz="2000" dirty="0" smtClean="0"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   :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000" b="0" i="1" smtClean="0"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altLang="ja-JP" sz="2000" b="0" i="1" smtClean="0"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  <m:t>𝐹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  <m:t>0</m:t>
                        </m:r>
                      </m:sub>
                      <m:sup>
                        <m:sSup>
                          <m:sSupPr>
                            <m:ctrlPr>
                              <a:rPr lang="en-US" altLang="ja-JP" sz="2000" b="0" i="1" smtClean="0">
                                <a:latin typeface="Cambria Math"/>
                                <a:ea typeface="小塚ゴシック Pro R" pitchFamily="34" charset="-128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altLang="ja-JP" sz="2000" b="0" i="1" smtClean="0">
                                <a:latin typeface="Cambria Math"/>
                                <a:ea typeface="小塚ゴシック Pro R" pitchFamily="34" charset="-128"/>
                                <a:cs typeface="Arial" pitchFamily="34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ja-JP" sz="2000" b="0" i="1" smtClean="0">
                                <a:latin typeface="Cambria Math"/>
                                <a:ea typeface="小塚ゴシック Pro R" pitchFamily="34" charset="-128"/>
                                <a:cs typeface="Arial" pitchFamily="34" charset="0"/>
                              </a:rPr>
                              <m:t>0</m:t>
                            </m:r>
                          </m:sup>
                        </m:sSup>
                      </m:sup>
                    </m:sSubSup>
                    <m:r>
                      <a:rPr lang="en-US" altLang="ja-JP" sz="2000" b="0" i="0" smtClean="0">
                        <a:latin typeface="Cambria Math"/>
                        <a:ea typeface="小塚ゴシック Pro R" pitchFamily="34" charset="-128"/>
                        <a:cs typeface="Arial" pitchFamily="34" charset="0"/>
                      </a:rPr>
                      <m:t>,  </m:t>
                    </m:r>
                    <m:sSubSup>
                      <m:sSubSupPr>
                        <m:ctrlPr>
                          <a:rPr lang="en-US" altLang="ja-JP" sz="2000" i="1"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altLang="ja-JP" sz="2000" i="1"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  <m:t>𝐹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  <m:t>2</m:t>
                        </m:r>
                        <m:r>
                          <a:rPr lang="en-US" altLang="ja-JP" sz="2000" i="1"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  <m:t>,</m:t>
                        </m:r>
                        <m:r>
                          <a:rPr lang="en-US" altLang="ja-JP" sz="2000" i="1"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  <m:t>𝐿</m:t>
                        </m:r>
                      </m:sub>
                      <m:sup>
                        <m:sSup>
                          <m:sSupPr>
                            <m:ctrlPr>
                              <a:rPr lang="en-US" altLang="ja-JP" sz="2000" i="1">
                                <a:latin typeface="Cambria Math"/>
                                <a:ea typeface="小塚ゴシック Pro R" pitchFamily="34" charset="-128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altLang="ja-JP" sz="2000" i="1">
                                <a:latin typeface="Cambria Math"/>
                                <a:ea typeface="小塚ゴシック Pro R" pitchFamily="34" charset="-128"/>
                                <a:cs typeface="Arial" pitchFamily="34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ja-JP" sz="2000" i="1">
                                <a:latin typeface="Cambria Math"/>
                                <a:ea typeface="小塚ゴシック Pro R" pitchFamily="34" charset="-128"/>
                                <a:cs typeface="Arial" pitchFamily="34" charset="0"/>
                              </a:rPr>
                              <m:t>0</m:t>
                            </m:r>
                          </m:sup>
                        </m:sSup>
                      </m:sup>
                    </m:sSubSup>
                    <m:r>
                      <a:rPr lang="en-US" altLang="ja-JP" sz="2000" i="1">
                        <a:latin typeface="Cambria Math"/>
                        <a:ea typeface="小塚ゴシック Pro R" pitchFamily="34" charset="-128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altLang="ja-JP" sz="2000" dirty="0" smtClean="0"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 vanish</a:t>
                </a:r>
                <a:r>
                  <a:rPr lang="ja-JP" altLang="en-US" sz="2000" dirty="0" smtClean="0"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   ⇒   </a:t>
                </a:r>
                <a:r>
                  <a:rPr lang="en-US" altLang="ja-JP" sz="2000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poor convergence</a:t>
                </a:r>
                <a:r>
                  <a:rPr lang="en-US" altLang="ja-JP" sz="2000" dirty="0" smtClean="0"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 </a:t>
                </a:r>
                <a:endParaRPr lang="en-US" altLang="ja-JP" sz="2000" dirty="0" smtClean="0">
                  <a:solidFill>
                    <a:srgbClr val="0000FF"/>
                  </a:solidFill>
                  <a:latin typeface="小塚ゴシック Pro R" pitchFamily="34" charset="-128"/>
                  <a:ea typeface="小塚ゴシック Pro R" pitchFamily="34" charset="-128"/>
                  <a:cs typeface="Arial" pitchFamily="34" charset="0"/>
                </a:endParaRPr>
              </a:p>
              <a:p>
                <a:pPr marL="287338">
                  <a:lnSpc>
                    <a:spcPct val="150000"/>
                  </a:lnSpc>
                  <a:buClr>
                    <a:schemeClr val="accent1">
                      <a:lumMod val="40000"/>
                      <a:lumOff val="60000"/>
                    </a:schemeClr>
                  </a:buClr>
                  <a:defRPr/>
                </a:pPr>
                <a:r>
                  <a:rPr lang="en-US" altLang="ja-JP" sz="2000" b="0" dirty="0" smtClean="0"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      simulated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b="0" i="1" smtClean="0"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altLang="ja-JP" sz="2200" b="0" i="1" smtClean="0"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  <m:t>𝑀</m:t>
                        </m:r>
                      </m:e>
                      <m:sub>
                        <m:r>
                          <a:rPr lang="en-US" altLang="ja-JP" sz="2200" b="0" i="1" smtClean="0"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  <m:t>𝜋</m:t>
                        </m:r>
                      </m:sub>
                    </m:sSub>
                    <m:r>
                      <a:rPr lang="en-US" altLang="ja-JP" sz="2200" b="0" i="1" smtClean="0">
                        <a:latin typeface="Cambria Math"/>
                        <a:ea typeface="小塚ゴシック Pro R" pitchFamily="34" charset="-128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altLang="ja-JP" sz="2000" b="0" dirty="0" smtClean="0"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:  </a:t>
                </a:r>
                <a:r>
                  <a:rPr lang="en-US" altLang="ja-JP" sz="2000" b="0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NNLO</a:t>
                </a:r>
                <a:r>
                  <a:rPr lang="en-US" altLang="ja-JP" sz="2000" b="0" dirty="0" smtClean="0"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/>
                        <a:ea typeface="Cambria Math"/>
                        <a:cs typeface="Arial" pitchFamily="34" charset="0"/>
                      </a:rPr>
                      <m:t>≤</m:t>
                    </m:r>
                  </m:oMath>
                </a14:m>
                <a:r>
                  <a:rPr lang="en-US" altLang="ja-JP" sz="2000" b="0" dirty="0" smtClean="0"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 NLO, </a:t>
                </a:r>
                <a:r>
                  <a:rPr lang="en-US" altLang="ja-JP" sz="2000" b="0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N</a:t>
                </a:r>
                <a:r>
                  <a:rPr lang="en-US" altLang="ja-JP" sz="2000" b="0" baseline="30000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3</a:t>
                </a:r>
                <a:r>
                  <a:rPr lang="en-US" altLang="ja-JP" sz="2000" b="0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LO</a:t>
                </a:r>
                <a:endParaRPr lang="en-US" altLang="ja-JP" sz="2000" dirty="0">
                  <a:latin typeface="小塚ゴシック Pro R" pitchFamily="34" charset="-128"/>
                  <a:ea typeface="小塚ゴシック Pro R" pitchFamily="34" charset="-128"/>
                  <a:cs typeface="Arial" pitchFamily="34" charset="0"/>
                </a:endParaRPr>
              </a:p>
              <a:p>
                <a:pPr marL="287338">
                  <a:lnSpc>
                    <a:spcPct val="150000"/>
                  </a:lnSpc>
                  <a:buClr>
                    <a:schemeClr val="accent1">
                      <a:lumMod val="40000"/>
                      <a:lumOff val="60000"/>
                    </a:schemeClr>
                  </a:buClr>
                  <a:defRPr/>
                </a:pPr>
                <a:r>
                  <a:rPr lang="en-US" altLang="ja-JP" sz="2000" b="0" dirty="0" smtClean="0"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      physical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i="1"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altLang="ja-JP" sz="2200" i="1"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  <m:t>𝑀</m:t>
                        </m:r>
                      </m:e>
                      <m:sub>
                        <m:r>
                          <a:rPr lang="en-US" altLang="ja-JP" sz="2200" i="1"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en-US" altLang="ja-JP" sz="2000" b="0" dirty="0" smtClean="0"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 :  </a:t>
                </a:r>
                <a:r>
                  <a:rPr lang="en-US" altLang="ja-JP" sz="2000" b="0" dirty="0" smtClean="0">
                    <a:solidFill>
                      <a:srgbClr val="FF0000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NLO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≫</m:t>
                    </m:r>
                  </m:oMath>
                </a14:m>
                <a:r>
                  <a:rPr lang="en-US" altLang="ja-JP" sz="2000" b="0" dirty="0" smtClean="0">
                    <a:solidFill>
                      <a:srgbClr val="FF0000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 NNLO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~</m:t>
                    </m:r>
                  </m:oMath>
                </a14:m>
                <a:r>
                  <a:rPr lang="en-US" altLang="ja-JP" sz="2000" b="0" dirty="0" smtClean="0">
                    <a:solidFill>
                      <a:srgbClr val="FF0000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 N</a:t>
                </a:r>
                <a:r>
                  <a:rPr lang="en-US" altLang="ja-JP" sz="2000" b="0" baseline="30000" dirty="0" smtClean="0">
                    <a:solidFill>
                      <a:srgbClr val="FF0000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3</a:t>
                </a:r>
                <a:r>
                  <a:rPr lang="en-US" altLang="ja-JP" sz="2000" b="0" dirty="0" smtClean="0">
                    <a:solidFill>
                      <a:srgbClr val="FF0000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LO  </a:t>
                </a:r>
              </a:p>
            </p:txBody>
          </p:sp>
        </mc:Choice>
        <mc:Fallback xmlns="">
          <p:sp>
            <p:nvSpPr>
              <p:cNvPr id="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6044" y="4860000"/>
                <a:ext cx="9144000" cy="556114"/>
              </a:xfrm>
              <a:prstGeom prst="rect">
                <a:avLst/>
              </a:prstGeom>
              <a:blipFill rotWithShape="1">
                <a:blip r:embed="rId3"/>
                <a:stretch>
                  <a:fillRect b="-22967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88163" name="Picture 3" descr="C:\Users\takashi\Desktop\k0ff_em_vs_q2_mudphys_msphys.phys.su3.w_Fpi.nnlo+n3lo-analy.be14.cntr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" t="13819" r="14886" b="4875"/>
          <a:stretch/>
        </p:blipFill>
        <p:spPr bwMode="auto">
          <a:xfrm>
            <a:off x="4536000" y="1440000"/>
            <a:ext cx="4536000" cy="317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8162" name="Picture 2" descr="C:\Users\takashi\Desktop\k0ff_em_vs_q2_ms0060.phys.su3.w_Fpi.nnlo+n3lo-analy.be1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" t="14022" r="14401" b="4036"/>
          <a:stretch/>
        </p:blipFill>
        <p:spPr bwMode="auto">
          <a:xfrm>
            <a:off x="36000" y="1440000"/>
            <a:ext cx="4536000" cy="320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線矢印コネクタ 2"/>
          <p:cNvCxnSpPr/>
          <p:nvPr/>
        </p:nvCxnSpPr>
        <p:spPr>
          <a:xfrm flipH="1">
            <a:off x="5436096" y="2952000"/>
            <a:ext cx="72008" cy="504000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H="1">
            <a:off x="5616000" y="2952000"/>
            <a:ext cx="612000" cy="396000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0" y="792000"/>
            <a:ext cx="9144000" cy="504056"/>
          </a:xfrm>
        </p:spPr>
        <p:txBody>
          <a:bodyPr>
            <a:noAutofit/>
          </a:bodyPr>
          <a:lstStyle/>
          <a:p>
            <a:pPr marL="8568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altLang="ja-J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n</a:t>
            </a: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eutral </a:t>
            </a:r>
            <a:r>
              <a:rPr lang="en-US" altLang="ja-JP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kaon</a:t>
            </a:r>
            <a:endParaRPr lang="ja-JP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5220000" y="2628000"/>
            <a:ext cx="1800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588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altLang="ja-JP" sz="1600" b="1" dirty="0" smtClean="0">
                <a:solidFill>
                  <a:srgbClr val="00B050"/>
                </a:solidFill>
                <a:effectLst/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NNLO,  N</a:t>
            </a:r>
            <a:r>
              <a:rPr lang="en-US" altLang="ja-JP" sz="1600" b="1" baseline="30000" dirty="0" smtClean="0">
                <a:solidFill>
                  <a:srgbClr val="00B050"/>
                </a:solidFill>
                <a:effectLst/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3</a:t>
            </a:r>
            <a:r>
              <a:rPr lang="en-US" altLang="ja-JP" sz="1600" b="1" dirty="0" smtClean="0">
                <a:solidFill>
                  <a:srgbClr val="00B050"/>
                </a:solidFill>
                <a:effectLst/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LO total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8172400" y="2276872"/>
            <a:ext cx="504000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40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0" y="-1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K</a:t>
            </a:r>
            <a:r>
              <a:rPr lang="ja-JP" altLang="en-US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→</a:t>
            </a: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π FF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713" y="908720"/>
            <a:ext cx="9144000" cy="504056"/>
          </a:xfrm>
        </p:spPr>
        <p:txBody>
          <a:bodyPr>
            <a:noAutofit/>
          </a:bodyPr>
          <a:lstStyle/>
          <a:p>
            <a:pPr marL="8568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N</a:t>
            </a:r>
            <a:r>
              <a:rPr lang="en-US" altLang="ja-JP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3</a:t>
            </a: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LO is significant?</a:t>
            </a:r>
            <a:endParaRPr lang="ja-JP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  <p:pic>
        <p:nvPicPr>
          <p:cNvPr id="973826" name="Picture 2" descr="C:\Users\takashi\Desktop\c+eff_vs_Mpi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" t="12438" r="10028" b="3422"/>
          <a:stretch/>
        </p:blipFill>
        <p:spPr bwMode="auto">
          <a:xfrm>
            <a:off x="4167985" y="2268000"/>
            <a:ext cx="4692551" cy="34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53879"/>
              </p:ext>
            </p:extLst>
          </p:nvPr>
        </p:nvGraphicFramePr>
        <p:xfrm>
          <a:off x="179512" y="2276872"/>
          <a:ext cx="3516318" cy="990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9982" name="Equation" r:id="rId5" imgW="1803240" imgH="507960" progId="Equation.DSMT4">
                  <p:embed/>
                </p:oleObj>
              </mc:Choice>
              <mc:Fallback>
                <p:oleObj name="Equation" r:id="rId5" imgW="18032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276872"/>
                        <a:ext cx="3516318" cy="9905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118300"/>
              </p:ext>
            </p:extLst>
          </p:nvPr>
        </p:nvGraphicFramePr>
        <p:xfrm>
          <a:off x="1365250" y="1547813"/>
          <a:ext cx="63992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9983" name="Equation" r:id="rId7" imgW="2869920" imgH="228600" progId="Equation.DSMT4">
                  <p:embed/>
                </p:oleObj>
              </mc:Choice>
              <mc:Fallback>
                <p:oleObj name="Equation" r:id="rId7" imgW="2869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1547813"/>
                        <a:ext cx="6399213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14"/>
              <p:cNvSpPr>
                <a:spLocks noChangeArrowheads="1"/>
              </p:cNvSpPr>
              <p:nvPr/>
            </p:nvSpPr>
            <p:spPr bwMode="auto">
              <a:xfrm>
                <a:off x="0" y="3429000"/>
                <a:ext cx="3620759" cy="2232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65125" indent="-342900">
                  <a:lnSpc>
                    <a:spcPct val="150000"/>
                  </a:lnSpc>
                  <a:buClr>
                    <a:schemeClr val="accent2"/>
                  </a:buClr>
                  <a:buFont typeface="Wingdings" pitchFamily="2" charset="2"/>
                  <a:buChar char="l"/>
                  <a:defRPr/>
                </a:pPr>
                <a:r>
                  <a:rPr lang="en-US" altLang="ja-JP" sz="2000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i</a:t>
                </a:r>
                <a:r>
                  <a:rPr lang="en-US" altLang="ja-JP" sz="2000" b="0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f N</a:t>
                </a:r>
                <a:r>
                  <a:rPr lang="en-US" altLang="ja-JP" sz="2000" b="0" baseline="30000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3</a:t>
                </a:r>
                <a:r>
                  <a:rPr lang="en-US" altLang="ja-JP" sz="2000" b="0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LO is small </a:t>
                </a:r>
              </a:p>
              <a:p>
                <a:pPr marL="22225">
                  <a:buClr>
                    <a:schemeClr val="accent2"/>
                  </a:buClr>
                  <a:defRPr/>
                </a:pPr>
                <a:r>
                  <a:rPr lang="ja-JP" altLang="en-US" sz="2000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      ⇒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rgbClr val="0000FF"/>
                            </a:solidFill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  <m:t>+,</m:t>
                        </m:r>
                        <m:r>
                          <m:rPr>
                            <m:nor/>
                          </m:rPr>
                          <a:rPr lang="en-US" altLang="ja-JP" b="0" i="0" smtClean="0">
                            <a:solidFill>
                              <a:srgbClr val="0000FF"/>
                            </a:solidFill>
                            <a:latin typeface="小塚ゴシック Pro R" pitchFamily="34" charset="-128"/>
                            <a:ea typeface="小塚ゴシック Pro R" pitchFamily="34" charset="-128"/>
                            <a:cs typeface="Arial" pitchFamily="34" charset="0"/>
                          </a:rPr>
                          <m:t>eff</m:t>
                        </m:r>
                      </m:sub>
                    </m:sSub>
                  </m:oMath>
                </a14:m>
                <a:r>
                  <a:rPr lang="en-US" altLang="ja-JP" sz="2000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  is  constant</a:t>
                </a:r>
              </a:p>
              <a:p>
                <a:pPr marL="365125" indent="-342900">
                  <a:lnSpc>
                    <a:spcPct val="150000"/>
                  </a:lnSpc>
                  <a:buClr>
                    <a:schemeClr val="accent2"/>
                  </a:buClr>
                  <a:buFont typeface="Wingdings" pitchFamily="2" charset="2"/>
                  <a:buChar char="l"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altLang="ja-JP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  <m:t>𝑀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altLang="ja-JP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小塚ゴシック Pro R" pitchFamily="34" charset="-128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altLang="ja-JP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小塚ゴシック Pro R" pitchFamily="34" charset="-128"/>
                                <a:cs typeface="Arial" pitchFamily="34" charset="0"/>
                              </a:rPr>
                              <m:t>𝜋</m:t>
                            </m:r>
                            <m:r>
                              <a:rPr lang="en-US" altLang="ja-JP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小塚ゴシック Pro R" pitchFamily="34" charset="-128"/>
                                <a:cs typeface="Arial" pitchFamily="34" charset="0"/>
                              </a:rPr>
                              <m:t>,</m:t>
                            </m:r>
                            <m:r>
                              <a:rPr lang="en-US" altLang="ja-JP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小塚ゴシック Pro R" pitchFamily="34" charset="-128"/>
                                <a:cs typeface="Arial" pitchFamily="34" charset="0"/>
                              </a:rPr>
                              <m:t>𝐾</m:t>
                            </m:r>
                          </m:e>
                        </m:d>
                      </m:sub>
                      <m:sup>
                        <m:r>
                          <a:rPr lang="en-US" altLang="ja-JP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ja-JP" sz="2200" dirty="0" smtClean="0">
                    <a:solidFill>
                      <a:schemeClr val="tx1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 </a:t>
                </a:r>
                <a:r>
                  <a:rPr lang="en-US" altLang="ja-JP" sz="2000" dirty="0" smtClean="0">
                    <a:solidFill>
                      <a:schemeClr val="tx1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dependence</a:t>
                </a:r>
                <a:r>
                  <a:rPr lang="en-US" altLang="ja-JP" sz="2200" dirty="0" smtClean="0">
                    <a:solidFill>
                      <a:schemeClr val="tx1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 </a:t>
                </a:r>
              </a:p>
              <a:p>
                <a:pPr marL="22225">
                  <a:lnSpc>
                    <a:spcPct val="150000"/>
                  </a:lnSpc>
                  <a:buClr>
                    <a:schemeClr val="accent2"/>
                  </a:buClr>
                  <a:defRPr/>
                </a:pPr>
                <a:r>
                  <a:rPr lang="en-US" altLang="ja-JP" sz="2000" baseline="30000" dirty="0" smtClean="0">
                    <a:solidFill>
                      <a:schemeClr val="tx1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 </a:t>
                </a:r>
                <a:r>
                  <a:rPr lang="en-US" altLang="ja-JP" sz="2000" dirty="0" smtClean="0">
                    <a:solidFill>
                      <a:schemeClr val="tx1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     </a:t>
                </a:r>
                <a:r>
                  <a:rPr lang="ja-JP" altLang="en-US" sz="2000" dirty="0" smtClean="0">
                    <a:solidFill>
                      <a:schemeClr val="tx1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⇒  </a:t>
                </a:r>
                <a:r>
                  <a:rPr lang="en-US" altLang="ja-JP" sz="2000" dirty="0" smtClean="0">
                    <a:solidFill>
                      <a:schemeClr val="tx1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N</a:t>
                </a:r>
                <a:r>
                  <a:rPr lang="en-US" altLang="ja-JP" sz="2000" baseline="30000" dirty="0" smtClean="0">
                    <a:solidFill>
                      <a:schemeClr val="tx1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3</a:t>
                </a:r>
                <a:r>
                  <a:rPr lang="en-US" altLang="ja-JP" sz="2000" dirty="0" smtClean="0">
                    <a:solidFill>
                      <a:schemeClr val="tx1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LO is not small </a:t>
                </a:r>
                <a:endParaRPr lang="en-US" altLang="ja-JP" sz="2000" b="0" baseline="30000" dirty="0" smtClean="0">
                  <a:solidFill>
                    <a:schemeClr val="tx1"/>
                  </a:solidFill>
                  <a:latin typeface="小塚ゴシック Pro R" pitchFamily="34" charset="-128"/>
                  <a:ea typeface="小塚ゴシック Pro R" pitchFamily="34" charset="-128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429000"/>
                <a:ext cx="3620759" cy="2232248"/>
              </a:xfrm>
              <a:prstGeom prst="rect">
                <a:avLst/>
              </a:prstGeom>
              <a:blipFill rotWithShape="1">
                <a:blip r:embed="rId9"/>
                <a:stretch>
                  <a:fillRect l="-1010" b="-245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14"/>
              <p:cNvSpPr>
                <a:spLocks noChangeArrowheads="1"/>
              </p:cNvSpPr>
              <p:nvPr/>
            </p:nvSpPr>
            <p:spPr bwMode="auto">
              <a:xfrm>
                <a:off x="0" y="5868016"/>
                <a:ext cx="9128759" cy="657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65125" indent="-342900">
                  <a:lnSpc>
                    <a:spcPct val="150000"/>
                  </a:lnSpc>
                  <a:buClr>
                    <a:schemeClr val="accent2"/>
                  </a:buClr>
                  <a:buFont typeface="Wingdings" pitchFamily="2" charset="2"/>
                  <a:buChar char="l"/>
                  <a:defRPr/>
                </a:pPr>
                <a:r>
                  <a:rPr lang="en-US" altLang="ja-JP" sz="2200" dirty="0"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o</a:t>
                </a:r>
                <a:r>
                  <a:rPr lang="en-US" altLang="ja-JP" sz="2200" dirty="0" smtClean="0"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ur data :  </a:t>
                </a:r>
                <a:r>
                  <a:rPr lang="en-US" altLang="ja-JP" sz="2200" dirty="0" smtClean="0">
                    <a:solidFill>
                      <a:schemeClr val="tx1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s</a:t>
                </a:r>
                <a:r>
                  <a:rPr lang="en-US" altLang="ja-JP" sz="2200" b="0" dirty="0" smtClean="0">
                    <a:solidFill>
                      <a:schemeClr val="tx1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mall </a:t>
                </a:r>
                <a:r>
                  <a:rPr lang="en-US" altLang="ja-JP" sz="2200" dirty="0">
                    <a:solidFill>
                      <a:schemeClr val="tx1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dependence </a:t>
                </a:r>
                <a:r>
                  <a:rPr lang="en-US" altLang="ja-JP" sz="2200" dirty="0" smtClean="0">
                    <a:solidFill>
                      <a:schemeClr val="tx1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  <m:t>𝑀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altLang="ja-JP" sz="2200" i="1">
                                <a:solidFill>
                                  <a:schemeClr val="tx1"/>
                                </a:solidFill>
                                <a:latin typeface="Cambria Math"/>
                                <a:ea typeface="小塚ゴシック Pro R" pitchFamily="34" charset="-128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altLang="ja-JP" sz="2200" i="1">
                                <a:solidFill>
                                  <a:schemeClr val="tx1"/>
                                </a:solidFill>
                                <a:latin typeface="Cambria Math"/>
                                <a:ea typeface="小塚ゴシック Pro R" pitchFamily="34" charset="-128"/>
                                <a:cs typeface="Arial" pitchFamily="34" charset="0"/>
                              </a:rPr>
                              <m:t>𝜋</m:t>
                            </m:r>
                            <m:r>
                              <a:rPr lang="en-US" altLang="ja-JP" sz="2200" i="1">
                                <a:solidFill>
                                  <a:schemeClr val="tx1"/>
                                </a:solidFill>
                                <a:latin typeface="Cambria Math"/>
                                <a:ea typeface="小塚ゴシック Pro R" pitchFamily="34" charset="-128"/>
                                <a:cs typeface="Arial" pitchFamily="34" charset="0"/>
                              </a:rPr>
                              <m:t>,</m:t>
                            </m:r>
                            <m:r>
                              <a:rPr lang="en-US" altLang="ja-JP" sz="2200" i="1">
                                <a:solidFill>
                                  <a:schemeClr val="tx1"/>
                                </a:solidFill>
                                <a:latin typeface="Cambria Math"/>
                                <a:ea typeface="小塚ゴシック Pro R" pitchFamily="34" charset="-128"/>
                                <a:cs typeface="Arial" pitchFamily="34" charset="0"/>
                              </a:rPr>
                              <m:t>𝐾</m:t>
                            </m:r>
                          </m:e>
                        </m:d>
                      </m:sub>
                      <m:sup>
                        <m:r>
                          <a:rPr lang="en-US" altLang="ja-JP" sz="2200" i="1">
                            <a:solidFill>
                              <a:schemeClr val="tx1"/>
                            </a:solidFill>
                            <a:latin typeface="Cambria Math"/>
                            <a:ea typeface="小塚ゴシック Pro R" pitchFamily="34" charset="-128"/>
                            <a:cs typeface="Arial" pitchFamily="34" charset="0"/>
                          </a:rPr>
                          <m:t>2</m:t>
                        </m:r>
                      </m:sup>
                    </m:sSubSup>
                    <m:r>
                      <a:rPr lang="en-US" altLang="ja-JP" sz="2200" i="1">
                        <a:solidFill>
                          <a:schemeClr val="tx1"/>
                        </a:solidFill>
                        <a:latin typeface="Cambria Math"/>
                        <a:ea typeface="小塚ゴシック Pro R" pitchFamily="34" charset="-128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altLang="ja-JP" sz="2200" b="0" dirty="0" smtClean="0">
                    <a:solidFill>
                      <a:schemeClr val="tx1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  </a:t>
                </a:r>
                <a:r>
                  <a:rPr lang="ja-JP" altLang="en-US" sz="2200" b="0" dirty="0" smtClean="0">
                    <a:solidFill>
                      <a:schemeClr val="tx1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⇒   </a:t>
                </a:r>
                <a:r>
                  <a:rPr lang="en-US" altLang="ja-JP" sz="2200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N</a:t>
                </a:r>
                <a:r>
                  <a:rPr lang="en-US" altLang="ja-JP" sz="2200" baseline="30000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3</a:t>
                </a:r>
                <a:r>
                  <a:rPr lang="en-US" altLang="ja-JP" sz="2200" dirty="0" smtClean="0">
                    <a:solidFill>
                      <a:srgbClr val="0000FF"/>
                    </a:solidFill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LO can be neglected</a:t>
                </a:r>
              </a:p>
            </p:txBody>
          </p:sp>
        </mc:Choice>
        <mc:Fallback xmlns="">
          <p:sp>
            <p:nvSpPr>
              <p:cNvPr id="9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868016"/>
                <a:ext cx="9128759" cy="657328"/>
              </a:xfrm>
              <a:prstGeom prst="rect">
                <a:avLst/>
              </a:prstGeom>
              <a:blipFill rotWithShape="1">
                <a:blip r:embed="rId10"/>
                <a:stretch>
                  <a:fillRect l="-401" b="-1215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694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27" name="Picture 3" descr="C:\Users\takashi\Desktop\f0t_vs_q2_mud0015_ms0080.phys.su3.w_Fpi.nnlo.be14.cntr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" t="12830" r="14103" b="4593"/>
          <a:stretch/>
        </p:blipFill>
        <p:spPr bwMode="auto">
          <a:xfrm>
            <a:off x="5184000" y="1296001"/>
            <a:ext cx="3908207" cy="276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26" name="Picture 2" descr="C:\Users\takashi\Desktop\f+_vs_q2_mud0015_ms0080.phys.su3.w_Fpi.nnlo.be14.cntr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t="13677" r="14381" b="3739"/>
          <a:stretch/>
        </p:blipFill>
        <p:spPr bwMode="auto">
          <a:xfrm>
            <a:off x="36000" y="1296000"/>
            <a:ext cx="5407948" cy="386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0" y="-1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K</a:t>
            </a:r>
            <a:r>
              <a:rPr lang="ja-JP" altLang="en-US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→</a:t>
            </a: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π</a:t>
            </a: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 </a:t>
            </a: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FFs</a:t>
            </a:r>
          </a:p>
        </p:txBody>
      </p:sp>
      <p:sp>
        <p:nvSpPr>
          <p:cNvPr id="14" name="Rectangle 3"/>
          <p:cNvSpPr>
            <a:spLocks noGrp="1" noChangeArrowheads="1"/>
          </p:cNvSpPr>
          <p:nvPr>
            <p:ph idx="1"/>
          </p:nvPr>
        </p:nvSpPr>
        <p:spPr>
          <a:xfrm>
            <a:off x="0" y="792000"/>
            <a:ext cx="9144000" cy="504056"/>
          </a:xfrm>
        </p:spPr>
        <p:txBody>
          <a:bodyPr>
            <a:noAutofit/>
          </a:bodyPr>
          <a:lstStyle/>
          <a:p>
            <a:pPr marL="8568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altLang="ja-J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c</a:t>
            </a: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onvergence of NNLO fit</a:t>
            </a:r>
            <a:endParaRPr lang="ja-JP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5085184"/>
            <a:ext cx="9144000" cy="55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9263" indent="-3429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l"/>
              <a:defRPr/>
            </a:pPr>
            <a:r>
              <a:rPr lang="en-US" altLang="ja-JP" sz="2000" dirty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r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easonable convergence</a:t>
            </a:r>
          </a:p>
          <a:p>
            <a:pPr marL="106363">
              <a:lnSpc>
                <a:spcPct val="100000"/>
              </a:lnSpc>
              <a:buClr>
                <a:schemeClr val="accent2"/>
              </a:buClr>
              <a:defRPr/>
            </a:pP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   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total nontrivial correction = 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d</a:t>
            </a:r>
            <a:r>
              <a:rPr lang="en-US" altLang="ja-JP" b="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ominated by NLO 2</a:t>
            </a:r>
            <a:r>
              <a:rPr lang="en-US" altLang="ja-JP" b="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L</a:t>
            </a:r>
            <a:r>
              <a:rPr lang="en-US" altLang="ja-JP" b="0" baseline="-25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9</a:t>
            </a:r>
            <a:r>
              <a:rPr lang="en-US" altLang="ja-JP" b="0" i="1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t</a:t>
            </a:r>
            <a:r>
              <a:rPr lang="en-US" altLang="ja-JP" b="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/ </a:t>
            </a:r>
            <a:r>
              <a:rPr lang="en-US" altLang="ja-JP" b="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b="0" baseline="30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2</a:t>
            </a:r>
          </a:p>
        </p:txBody>
      </p:sp>
      <p:cxnSp>
        <p:nvCxnSpPr>
          <p:cNvPr id="4" name="直線矢印コネクタ 3"/>
          <p:cNvCxnSpPr/>
          <p:nvPr/>
        </p:nvCxnSpPr>
        <p:spPr>
          <a:xfrm flipH="1" flipV="1">
            <a:off x="2417446" y="3616947"/>
            <a:ext cx="144016" cy="14684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 flipV="1">
            <a:off x="1475656" y="3888000"/>
            <a:ext cx="127670" cy="24409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 flipV="1">
            <a:off x="1153986" y="2925889"/>
            <a:ext cx="144016" cy="146849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>
            <a:spLocks/>
          </p:cNvSpPr>
          <p:nvPr/>
        </p:nvSpPr>
        <p:spPr>
          <a:xfrm>
            <a:off x="1225994" y="2947213"/>
            <a:ext cx="974951" cy="452935"/>
          </a:xfrm>
          <a:prstGeom prst="rect">
            <a:avLst/>
          </a:prstGeom>
          <a:noFill/>
        </p:spPr>
        <p:txBody>
          <a:bodyPr wrap="square" lIns="36000" tIns="36000" rIns="36000" bIns="36000">
            <a:spAutoFit/>
          </a:bodyPr>
          <a:lstStyle/>
          <a:p>
            <a:pPr marL="85725">
              <a:lnSpc>
                <a:spcPct val="150000"/>
              </a:lnSpc>
              <a:buClr>
                <a:schemeClr val="accent2"/>
              </a:buClr>
              <a:defRPr/>
            </a:pPr>
            <a:r>
              <a:rPr lang="en-US" altLang="ja-JP" dirty="0" smtClean="0">
                <a:solidFill>
                  <a:srgbClr val="FF66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NNLO</a:t>
            </a:r>
            <a:endParaRPr lang="en-US" altLang="ja-JP" dirty="0">
              <a:solidFill>
                <a:srgbClr val="FF6600"/>
              </a:solidFill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  <p:sp>
        <p:nvSpPr>
          <p:cNvPr id="25" name="正方形/長方形 24"/>
          <p:cNvSpPr>
            <a:spLocks/>
          </p:cNvSpPr>
          <p:nvPr/>
        </p:nvSpPr>
        <p:spPr>
          <a:xfrm>
            <a:off x="1548000" y="3960000"/>
            <a:ext cx="1794514" cy="488201"/>
          </a:xfrm>
          <a:prstGeom prst="rect">
            <a:avLst/>
          </a:prstGeom>
          <a:noFill/>
        </p:spPr>
        <p:txBody>
          <a:bodyPr wrap="square" lIns="36000" tIns="36000" rIns="36000" bIns="36000">
            <a:spAutoFit/>
          </a:bodyPr>
          <a:lstStyle/>
          <a:p>
            <a:pPr marL="85725">
              <a:lnSpc>
                <a:spcPct val="150000"/>
              </a:lnSpc>
              <a:buClr>
                <a:schemeClr val="accent2"/>
              </a:buClr>
              <a:defRPr/>
            </a:pPr>
            <a:r>
              <a:rPr lang="en-US" altLang="ja-JP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NLO analytic</a:t>
            </a:r>
            <a:endParaRPr lang="en-US" altLang="ja-JP" dirty="0">
              <a:solidFill>
                <a:srgbClr val="0000FF"/>
              </a:solidFill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  <p:sp>
        <p:nvSpPr>
          <p:cNvPr id="27" name="正方形/長方形 26"/>
          <p:cNvSpPr>
            <a:spLocks/>
          </p:cNvSpPr>
          <p:nvPr/>
        </p:nvSpPr>
        <p:spPr>
          <a:xfrm>
            <a:off x="2484000" y="3564000"/>
            <a:ext cx="786402" cy="488201"/>
          </a:xfrm>
          <a:prstGeom prst="rect">
            <a:avLst/>
          </a:prstGeom>
          <a:noFill/>
        </p:spPr>
        <p:txBody>
          <a:bodyPr wrap="square" lIns="36000" tIns="36000" rIns="36000" bIns="36000">
            <a:spAutoFit/>
          </a:bodyPr>
          <a:lstStyle/>
          <a:p>
            <a:pPr marL="85725">
              <a:lnSpc>
                <a:spcPct val="150000"/>
              </a:lnSpc>
              <a:buClr>
                <a:schemeClr val="accent2"/>
              </a:buClr>
              <a:defRPr/>
            </a:pPr>
            <a:r>
              <a:rPr lang="en-US" altLang="ja-JP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NLO</a:t>
            </a:r>
            <a:endParaRPr lang="en-US" altLang="ja-JP" dirty="0">
              <a:solidFill>
                <a:srgbClr val="0000FF"/>
              </a:solidFill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  <p:sp>
        <p:nvSpPr>
          <p:cNvPr id="28" name="正方形/長方形 27"/>
          <p:cNvSpPr>
            <a:spLocks/>
          </p:cNvSpPr>
          <p:nvPr/>
        </p:nvSpPr>
        <p:spPr>
          <a:xfrm>
            <a:off x="1476000" y="2268000"/>
            <a:ext cx="1794514" cy="452935"/>
          </a:xfrm>
          <a:prstGeom prst="rect">
            <a:avLst/>
          </a:prstGeom>
          <a:noFill/>
        </p:spPr>
        <p:txBody>
          <a:bodyPr wrap="square" lIns="36000" tIns="36000" rIns="36000" bIns="36000">
            <a:spAutoFit/>
          </a:bodyPr>
          <a:lstStyle/>
          <a:p>
            <a:pPr marL="85725">
              <a:lnSpc>
                <a:spcPct val="150000"/>
              </a:lnSpc>
              <a:buClr>
                <a:schemeClr val="accent2"/>
              </a:buClr>
              <a:defRPr/>
            </a:pPr>
            <a:r>
              <a:rPr lang="en-US" altLang="ja-JP" dirty="0" smtClean="0">
                <a:solidFill>
                  <a:srgbClr val="FF66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NNLO analytic</a:t>
            </a:r>
            <a:endParaRPr lang="en-US" altLang="ja-JP" dirty="0">
              <a:solidFill>
                <a:srgbClr val="FF6600"/>
              </a:solidFill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  <p:cxnSp>
        <p:nvCxnSpPr>
          <p:cNvPr id="29" name="直線矢印コネクタ 28"/>
          <p:cNvCxnSpPr/>
          <p:nvPr/>
        </p:nvCxnSpPr>
        <p:spPr>
          <a:xfrm flipH="1">
            <a:off x="1316329" y="2542453"/>
            <a:ext cx="225618" cy="131077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14"/>
          <p:cNvSpPr>
            <a:spLocks noChangeArrowheads="1"/>
          </p:cNvSpPr>
          <p:nvPr/>
        </p:nvSpPr>
        <p:spPr bwMode="auto">
          <a:xfrm>
            <a:off x="-16264" y="5950860"/>
            <a:ext cx="9144000" cy="55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9263" indent="-342900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l"/>
              <a:defRPr/>
            </a:pPr>
            <a:r>
              <a:rPr lang="en-US" altLang="ja-JP" sz="2000" dirty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a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nalytic terms dominate NLO and NNLO contributions</a:t>
            </a:r>
            <a:endParaRPr lang="en-US" altLang="ja-JP" sz="2000" dirty="0" smtClean="0"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106363">
              <a:buClr>
                <a:schemeClr val="accent2"/>
              </a:buClr>
              <a:defRPr/>
            </a:pP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   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cancellation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s b/w loop corrections ?</a:t>
            </a:r>
            <a:endParaRPr lang="en-US" altLang="ja-JP" b="0" baseline="30000" dirty="0" smtClean="0"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  <p:sp>
        <p:nvSpPr>
          <p:cNvPr id="32" name="正方形/長方形 31"/>
          <p:cNvSpPr>
            <a:spLocks/>
          </p:cNvSpPr>
          <p:nvPr/>
        </p:nvSpPr>
        <p:spPr>
          <a:xfrm>
            <a:off x="5580112" y="4204100"/>
            <a:ext cx="792088" cy="534368"/>
          </a:xfrm>
          <a:prstGeom prst="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</p:spPr>
        <p:txBody>
          <a:bodyPr wrap="square" lIns="36000" tIns="36000" rIns="36000" bIns="36000">
            <a:spAutoFit/>
          </a:bodyPr>
          <a:lstStyle/>
          <a:p>
            <a:pPr marL="85725">
              <a:lnSpc>
                <a:spcPct val="150000"/>
              </a:lnSpc>
              <a:buClr>
                <a:schemeClr val="accent2"/>
              </a:buClr>
              <a:defRPr/>
            </a:pPr>
            <a:r>
              <a:rPr lang="en-US" altLang="ja-JP" sz="2000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2000" i="1" baseline="-25000" dirty="0" smtClean="0">
                <a:solidFill>
                  <a:srgbClr val="00B05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+</a:t>
            </a:r>
            <a:r>
              <a:rPr lang="en-US" altLang="ja-JP" sz="2000" dirty="0" smtClean="0">
                <a:solidFill>
                  <a:srgbClr val="00B05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(0)</a:t>
            </a:r>
            <a:endParaRPr lang="en-US" altLang="ja-JP" sz="2000" dirty="0">
              <a:solidFill>
                <a:srgbClr val="00B050"/>
              </a:solidFill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  <p:sp>
        <p:nvSpPr>
          <p:cNvPr id="33" name="正方形/長方形 32"/>
          <p:cNvSpPr>
            <a:spLocks/>
          </p:cNvSpPr>
          <p:nvPr/>
        </p:nvSpPr>
        <p:spPr>
          <a:xfrm>
            <a:off x="8172400" y="4057170"/>
            <a:ext cx="792088" cy="491407"/>
          </a:xfrm>
          <a:prstGeom prst="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</p:spPr>
        <p:txBody>
          <a:bodyPr wrap="square" lIns="36000" tIns="36000" rIns="36000" bIns="36000">
            <a:spAutoFit/>
          </a:bodyPr>
          <a:lstStyle/>
          <a:p>
            <a:pPr marL="85725">
              <a:lnSpc>
                <a:spcPct val="150000"/>
              </a:lnSpc>
              <a:buClr>
                <a:schemeClr val="accent2"/>
              </a:buClr>
              <a:defRPr/>
            </a:pPr>
            <a:r>
              <a:rPr lang="en-US" altLang="ja-JP" sz="2000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2000" baseline="-25000" dirty="0" smtClean="0">
                <a:solidFill>
                  <a:srgbClr val="00B05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0</a:t>
            </a:r>
            <a:r>
              <a:rPr lang="en-US" altLang="ja-JP" sz="2000" dirty="0" smtClean="0">
                <a:solidFill>
                  <a:srgbClr val="00B05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(0)</a:t>
            </a:r>
            <a:endParaRPr lang="en-US" altLang="ja-JP" sz="2000" dirty="0">
              <a:solidFill>
                <a:srgbClr val="00B050"/>
              </a:solidFill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  <p:cxnSp>
        <p:nvCxnSpPr>
          <p:cNvPr id="34" name="直線コネクタ 33"/>
          <p:cNvCxnSpPr/>
          <p:nvPr/>
        </p:nvCxnSpPr>
        <p:spPr>
          <a:xfrm>
            <a:off x="8316416" y="4203341"/>
            <a:ext cx="144016" cy="0"/>
          </a:xfrm>
          <a:prstGeom prst="line">
            <a:avLst/>
          </a:prstGeom>
          <a:ln w="952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0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0930" name="Picture 2" descr="C:\Users\takashi\Desktop\lambda0p_vs_Mpi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t="14629" r="8911" b="3234"/>
          <a:stretch/>
        </p:blipFill>
        <p:spPr bwMode="auto">
          <a:xfrm>
            <a:off x="83433" y="1440000"/>
            <a:ext cx="5856719" cy="416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0" y="-1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FF shape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713" y="756000"/>
            <a:ext cx="9144000" cy="504056"/>
          </a:xfrm>
        </p:spPr>
        <p:txBody>
          <a:bodyPr>
            <a:noAutofit/>
          </a:bodyPr>
          <a:lstStyle/>
          <a:p>
            <a:pPr marL="8568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G丸ｺﾞｼｯｸM-PRO" pitchFamily="50" charset="-128"/>
                <a:cs typeface="Arial" pitchFamily="34" charset="0"/>
              </a:rPr>
              <a:t>slope of </a:t>
            </a:r>
            <a:r>
              <a:rPr lang="en-US" altLang="ja-JP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G丸ｺﾞｼｯｸM-PRO" pitchFamily="50" charset="-128"/>
                <a:cs typeface="Times New Roman" panose="02020603050405020304" pitchFamily="18" charset="0"/>
              </a:rPr>
              <a:t>f</a:t>
            </a:r>
            <a:r>
              <a:rPr lang="en-US" altLang="ja-JP" sz="2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B" pitchFamily="34" charset="-128"/>
                <a:cs typeface="Times New Roman" panose="02020603050405020304" pitchFamily="18" charset="0"/>
              </a:rPr>
              <a:t>0</a:t>
            </a: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G丸ｺﾞｼｯｸM-PRO" pitchFamily="50" charset="-128"/>
                <a:cs typeface="Arial" pitchFamily="34" charset="0"/>
              </a:rPr>
              <a:t>(</a:t>
            </a:r>
            <a:r>
              <a:rPr lang="en-US" altLang="ja-JP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G丸ｺﾞｼｯｸM-PRO" pitchFamily="50" charset="-128"/>
                <a:cs typeface="Times New Roman" panose="02020603050405020304" pitchFamily="18" charset="0"/>
              </a:rPr>
              <a:t>t</a:t>
            </a: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G丸ｺﾞｼｯｸM-PRO" pitchFamily="50" charset="-128"/>
                <a:cs typeface="Arial" pitchFamily="34" charset="0"/>
              </a:rPr>
              <a:t>)</a:t>
            </a:r>
            <a:endParaRPr lang="ja-JP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HG丸ｺﾞｼｯｸM-PRO" pitchFamily="50" charset="-128"/>
              <a:cs typeface="Arial" pitchFamily="34" charset="0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5868144" y="3672104"/>
            <a:ext cx="3231071" cy="177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342900">
              <a:lnSpc>
                <a:spcPct val="160000"/>
              </a:lnSpc>
              <a:buClr>
                <a:schemeClr val="accent2"/>
              </a:buClr>
              <a:buFont typeface="Wingdings" pitchFamily="2" charset="2"/>
              <a:buChar char="l"/>
              <a:defRPr/>
            </a:pPr>
            <a:r>
              <a:rPr lang="en-US" altLang="ja-JP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λ</a:t>
            </a:r>
            <a:r>
              <a:rPr lang="en-US" altLang="ja-JP" sz="22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0</a:t>
            </a:r>
            <a:r>
              <a:rPr lang="en-US" altLang="ja-JP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’ </a:t>
            </a:r>
            <a:r>
              <a:rPr lang="en-US" altLang="ja-JP" dirty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x 10</a:t>
            </a:r>
            <a:r>
              <a:rPr lang="en-US" altLang="ja-JP" baseline="30000" dirty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2</a:t>
            </a:r>
            <a:r>
              <a:rPr lang="en-US" altLang="ja-JP" dirty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=  </a:t>
            </a:r>
            <a:r>
              <a:rPr lang="en-US" altLang="ja-JP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1.98(15)(44)   </a:t>
            </a:r>
          </a:p>
          <a:p>
            <a:pPr marL="22225">
              <a:buClr>
                <a:schemeClr val="accent2"/>
              </a:buClr>
              <a:defRPr/>
            </a:pPr>
            <a:r>
              <a:rPr lang="en-US" altLang="ja-JP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     consistent wit </a:t>
            </a:r>
            <a:r>
              <a:rPr lang="en-US" altLang="ja-JP" dirty="0" err="1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exp’t</a:t>
            </a:r>
            <a:endParaRPr lang="en-US" altLang="ja-JP" dirty="0" smtClean="0">
              <a:solidFill>
                <a:srgbClr val="FF0000"/>
              </a:solidFill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22225">
              <a:buClr>
                <a:schemeClr val="accent2"/>
              </a:buClr>
              <a:defRPr/>
            </a:pPr>
            <a:r>
              <a:rPr lang="en-US" altLang="ja-JP" dirty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    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1.37(9)   </a:t>
            </a:r>
            <a:r>
              <a:rPr lang="en-US" altLang="ja-JP" dirty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(CKM 2014)</a:t>
            </a:r>
          </a:p>
          <a:p>
            <a:pPr marL="365125" indent="-342900">
              <a:lnSpc>
                <a:spcPct val="100000"/>
              </a:lnSpc>
              <a:buClr>
                <a:schemeClr val="accent2"/>
              </a:buClr>
              <a:buFont typeface="Wingdings" pitchFamily="2" charset="2"/>
              <a:buChar char="l"/>
              <a:defRPr/>
            </a:pPr>
            <a:endParaRPr lang="en-US" altLang="ja-JP" dirty="0"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365125" indent="-342900">
              <a:lnSpc>
                <a:spcPct val="100000"/>
              </a:lnSpc>
              <a:buClr>
                <a:schemeClr val="accent2"/>
              </a:buClr>
              <a:buFont typeface="Wingdings" pitchFamily="2" charset="2"/>
              <a:buChar char="l"/>
              <a:defRPr/>
            </a:pPr>
            <a:endParaRPr lang="en-US" altLang="ja-JP" sz="2000" b="0" dirty="0" smtClean="0"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-10880" y="5605418"/>
            <a:ext cx="9139743" cy="63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4025" indent="-342900">
              <a:lnSpc>
                <a:spcPct val="180000"/>
              </a:lnSpc>
              <a:buClr>
                <a:schemeClr val="accent2"/>
              </a:buClr>
              <a:buFont typeface="Wingdings" pitchFamily="2" charset="2"/>
              <a:buChar char="l"/>
              <a:defRPr/>
            </a:pPr>
            <a:r>
              <a:rPr lang="en-US" altLang="ja-JP" sz="2000" dirty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u</a:t>
            </a:r>
            <a:r>
              <a:rPr lang="en-US" altLang="ja-JP" sz="2000" b="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ncertainty larger than 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λ</a:t>
            </a:r>
            <a:r>
              <a:rPr lang="en-US" altLang="ja-JP" sz="2000" baseline="-25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+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’ :   </a:t>
            </a:r>
            <a:r>
              <a:rPr lang="en-US" altLang="ja-JP" sz="2200" b="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L</a:t>
            </a:r>
            <a:r>
              <a:rPr lang="en-US" altLang="ja-JP" sz="2200" b="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i</a:t>
            </a:r>
            <a:r>
              <a:rPr lang="ja-JP" altLang="en-US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(</a:t>
            </a: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↑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)</a:t>
            </a:r>
            <a:r>
              <a:rPr lang="en-US" altLang="ja-JP" sz="2000" b="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,   NN</a:t>
            </a:r>
            <a:r>
              <a:rPr lang="en-US" altLang="ja-JP" sz="2000" b="0" baseline="30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3(+)</a:t>
            </a:r>
            <a:r>
              <a:rPr lang="en-US" altLang="ja-JP" sz="2000" b="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LO (</a:t>
            </a:r>
            <a:r>
              <a:rPr lang="ja-JP" altLang="en-US" sz="2000" b="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↓）</a:t>
            </a:r>
            <a:r>
              <a:rPr lang="en-US" altLang="ja-JP" sz="2000" b="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 </a:t>
            </a: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49909"/>
              </p:ext>
            </p:extLst>
          </p:nvPr>
        </p:nvGraphicFramePr>
        <p:xfrm>
          <a:off x="5795963" y="1527175"/>
          <a:ext cx="3292475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957" name="Equation" r:id="rId5" imgW="2044440" imgH="558720" progId="Equation.DSMT4">
                  <p:embed/>
                </p:oleObj>
              </mc:Choice>
              <mc:Fallback>
                <p:oleObj name="Equation" r:id="rId5" imgW="204444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1527175"/>
                        <a:ext cx="3292475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604914"/>
              </p:ext>
            </p:extLst>
          </p:nvPr>
        </p:nvGraphicFramePr>
        <p:xfrm>
          <a:off x="6372225" y="2524125"/>
          <a:ext cx="231140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958" name="Equation" r:id="rId7" imgW="1409400" imgH="507960" progId="Equation.DSMT4">
                  <p:embed/>
                </p:oleObj>
              </mc:Choice>
              <mc:Fallback>
                <p:oleObj name="Equation" r:id="rId7" imgW="14094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2524125"/>
                        <a:ext cx="2311400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124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-6163" y="2088133"/>
            <a:ext cx="9144000" cy="54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6712">
              <a:lnSpc>
                <a:spcPct val="150000"/>
              </a:lnSpc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SzPct val="90000"/>
              <a:tabLst>
                <a:tab pos="622300" algn="l"/>
              </a:tabLst>
              <a:defRPr/>
            </a:pPr>
            <a:endParaRPr lang="en-US" altLang="ja-JP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G丸ｺﾞｼｯｸM-PRO" pitchFamily="50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-1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t</a:t>
            </a: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his talk</a:t>
            </a:r>
            <a:endParaRPr lang="ja-JP" altLang="en-US" sz="4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  <a:cs typeface="+mj-cs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4124306"/>
            <a:ext cx="9144000" cy="254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31850" indent="-457200">
              <a:lnSpc>
                <a:spcPct val="100000"/>
              </a:lnSpc>
              <a:buFont typeface="+mj-lt"/>
              <a:buAutoNum type="arabicPeriod"/>
              <a:tabLst>
                <a:tab pos="363538" algn="l"/>
              </a:tabLst>
              <a:defRPr/>
            </a:pPr>
            <a:r>
              <a:rPr lang="en-US" altLang="ja-JP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s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imulation set up </a:t>
            </a:r>
          </a:p>
          <a:p>
            <a:pPr marL="831850" indent="-457200">
              <a:lnSpc>
                <a:spcPct val="170000"/>
              </a:lnSpc>
              <a:buFont typeface="+mj-lt"/>
              <a:buAutoNum type="arabicPeriod"/>
              <a:tabLst>
                <a:tab pos="363538" algn="l"/>
              </a:tabLst>
              <a:defRPr/>
            </a:pP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FFs in </a:t>
            </a:r>
            <a:r>
              <a:rPr lang="en-US" altLang="ja-JP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ChPT</a:t>
            </a:r>
            <a:endParaRPr lang="en-US" altLang="ja-JP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小塚ゴシック Pro R" pitchFamily="34" charset="-128"/>
              <a:ea typeface="小塚ゴシック Pro R" pitchFamily="34" charset="-128"/>
              <a:cs typeface="Times New Roman" pitchFamily="18" charset="0"/>
            </a:endParaRPr>
          </a:p>
          <a:p>
            <a:pPr marL="831850" indent="-457200">
              <a:lnSpc>
                <a:spcPct val="170000"/>
              </a:lnSpc>
              <a:buFont typeface="+mj-lt"/>
              <a:buAutoNum type="arabicPeriod"/>
              <a:tabLst>
                <a:tab pos="363538" algn="l"/>
              </a:tabLst>
              <a:defRPr/>
            </a:pP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EM FFs</a:t>
            </a:r>
          </a:p>
          <a:p>
            <a:pPr marL="831850" indent="-457200">
              <a:lnSpc>
                <a:spcPct val="170000"/>
              </a:lnSpc>
              <a:buFont typeface="+mj-lt"/>
              <a:buAutoNum type="arabicPeriod"/>
              <a:tabLst>
                <a:tab pos="363538" algn="l"/>
              </a:tabLst>
              <a:defRPr/>
            </a:pPr>
            <a:r>
              <a:rPr lang="en-US" altLang="ja-JP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k</a:t>
            </a:r>
            <a:r>
              <a:rPr lang="en-US" altLang="ja-JP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aon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 </a:t>
            </a:r>
            <a:r>
              <a:rPr lang="en-US" altLang="ja-JP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semileptonic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 FFs</a:t>
            </a:r>
            <a:endParaRPr lang="en-US" altLang="ja-JP" sz="2400" dirty="0"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-25614" y="2492896"/>
            <a:ext cx="9144000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1338" indent="-342900">
              <a:lnSpc>
                <a:spcPct val="100000"/>
              </a:lnSpc>
              <a:buBlip>
                <a:blip r:embed="rId3"/>
              </a:buBlip>
              <a:tabLst>
                <a:tab pos="363538" algn="l"/>
              </a:tabLst>
              <a:defRPr/>
            </a:pPr>
            <a:endParaRPr lang="en-US" altLang="ja-JP" sz="2000" dirty="0" smtClean="0">
              <a:solidFill>
                <a:srgbClr val="0000FF"/>
              </a:solidFill>
              <a:latin typeface="Arial" pitchFamily="34" charset="0"/>
              <a:ea typeface="HGS創英角ﾎﾟｯﾌﾟ体" pitchFamily="50" charset="-128"/>
              <a:cs typeface="Arial" pitchFamily="34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1713" y="1052736"/>
            <a:ext cx="9144000" cy="504056"/>
          </a:xfrm>
        </p:spPr>
        <p:txBody>
          <a:bodyPr>
            <a:noAutofit/>
          </a:bodyPr>
          <a:lstStyle/>
          <a:p>
            <a:pPr marL="8568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altLang="ja-JP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s</a:t>
            </a:r>
            <a:r>
              <a:rPr lang="en-US" altLang="ja-JP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tudy FF normalization and shape simultaneously</a:t>
            </a:r>
          </a:p>
          <a:p>
            <a:pPr marL="85680" indent="0" algn="ctr" eaLnBrk="1" fontAlgn="auto" hangingPunct="1">
              <a:lnSpc>
                <a:spcPct val="14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altLang="ja-JP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by chiral extrapolation based on NNLO </a:t>
            </a:r>
            <a:r>
              <a:rPr lang="en-US" altLang="ja-JP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ChPT</a:t>
            </a:r>
            <a:endParaRPr lang="en-US" altLang="ja-JP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85680" indent="0" algn="ctr" eaLnBrk="1" fontAlgn="auto" hangingPunct="1">
              <a:lnSpc>
                <a:spcPct val="1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altLang="ja-JP" dirty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l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ight meson </a:t>
            </a:r>
            <a:r>
              <a:rPr lang="en-US" altLang="ja-JP" sz="28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(</a:t>
            </a:r>
            <a:r>
              <a:rPr lang="en-US" altLang="ja-JP" sz="28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π</a:t>
            </a:r>
            <a:r>
              <a:rPr lang="en-US" altLang="ja-JP" sz="2800" i="1" baseline="30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+</a:t>
            </a:r>
            <a:r>
              <a:rPr lang="en-US" altLang="ja-JP" sz="28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, </a:t>
            </a:r>
            <a:r>
              <a:rPr lang="en-US" altLang="ja-JP" sz="28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K</a:t>
            </a:r>
            <a:r>
              <a:rPr lang="en-US" altLang="ja-JP" sz="2800" i="1" baseline="30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+</a:t>
            </a:r>
            <a:r>
              <a:rPr lang="en-US" altLang="ja-JP" sz="28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, </a:t>
            </a:r>
            <a:r>
              <a:rPr lang="en-US" altLang="ja-JP" sz="28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K</a:t>
            </a:r>
            <a:r>
              <a:rPr lang="en-US" altLang="ja-JP" sz="2800" baseline="30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0</a:t>
            </a:r>
            <a:r>
              <a:rPr lang="en-US" altLang="ja-JP" sz="28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)</a:t>
            </a:r>
            <a:r>
              <a:rPr lang="en-US" altLang="ja-JP" sz="28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EM form factors : share LECs</a:t>
            </a:r>
          </a:p>
          <a:p>
            <a:pPr marL="85680" indent="0" algn="ctr" eaLnBrk="1" fontAlgn="auto" hangingPunct="1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⇒  </a:t>
            </a:r>
            <a:r>
              <a:rPr lang="en-US" altLang="ja-JP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c</a:t>
            </a:r>
            <a:r>
              <a:rPr lang="en-US" altLang="ja-JP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hiral behavior of these light meson FFs</a:t>
            </a:r>
            <a:endParaRPr lang="ja-JP" altLang="en-U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82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0" y="-1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s</a:t>
            </a: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imulation set up</a:t>
            </a: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1584000"/>
            <a:ext cx="9144000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0238" indent="-34290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en-US" altLang="ja-JP" sz="2200" i="1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N</a:t>
            </a:r>
            <a:r>
              <a:rPr lang="en-US" altLang="ja-JP" sz="2200" i="1" baseline="-25000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= 2 + 1 QCD w/ exact chiral symmetry</a:t>
            </a:r>
          </a:p>
          <a:p>
            <a:pPr marL="628650" indent="-361950">
              <a:lnSpc>
                <a:spcPct val="100000"/>
              </a:lnSpc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l"/>
              <a:defRPr/>
            </a:pPr>
            <a:r>
              <a:rPr lang="en-US" altLang="ja-JP" sz="20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M" pitchFamily="34" charset="-128"/>
                <a:cs typeface="Times New Roman" panose="02020603050405020304" pitchFamily="18" charset="0"/>
              </a:rPr>
              <a:t>a 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M" pitchFamily="34" charset="-128"/>
                <a:ea typeface="小塚ゴシック Pro M" pitchFamily="34" charset="-128"/>
                <a:cs typeface="Arial" pitchFamily="34" charset="0"/>
              </a:rPr>
              <a:t>= 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0.1120(5)(3) </a:t>
            </a:r>
            <a:r>
              <a:rPr lang="en-US" altLang="ja-JP" sz="2000" dirty="0" err="1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fm</a:t>
            </a:r>
            <a:r>
              <a:rPr lang="ja-JP" altLang="en-US" sz="2000" dirty="0" smtClean="0">
                <a:solidFill>
                  <a:schemeClr val="tx1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  ⇒  </a:t>
            </a:r>
            <a:r>
              <a:rPr lang="en-US" altLang="ja-JP" sz="22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O</a:t>
            </a:r>
            <a:r>
              <a:rPr lang="en-US" altLang="ja-JP" sz="2000" dirty="0" smtClean="0">
                <a:solidFill>
                  <a:schemeClr val="tx1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((</a:t>
            </a:r>
            <a:r>
              <a:rPr lang="en-US" altLang="ja-JP" sz="22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aΛ</a:t>
            </a:r>
            <a:r>
              <a:rPr lang="en-US" altLang="ja-JP" sz="2000" dirty="0" smtClean="0">
                <a:solidFill>
                  <a:schemeClr val="tx1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)</a:t>
            </a:r>
            <a:r>
              <a:rPr lang="en-US" altLang="ja-JP" sz="2000" baseline="30000" dirty="0" smtClean="0">
                <a:solidFill>
                  <a:schemeClr val="tx1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2</a:t>
            </a:r>
            <a:r>
              <a:rPr lang="en-US" altLang="ja-JP" sz="2000" dirty="0" smtClean="0">
                <a:solidFill>
                  <a:schemeClr val="tx1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) </a:t>
            </a:r>
            <a:r>
              <a:rPr lang="ja-JP" altLang="en-US" sz="2000" dirty="0" smtClean="0">
                <a:latin typeface="小塚ゴシック Pro R"/>
                <a:ea typeface="小塚ゴシック Pro R"/>
                <a:cs typeface="Arial" pitchFamily="34" charset="0"/>
              </a:rPr>
              <a:t>∼</a:t>
            </a:r>
            <a:r>
              <a:rPr lang="en-US" altLang="ja-JP" sz="2000" dirty="0" smtClean="0">
                <a:solidFill>
                  <a:schemeClr val="tx1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8%  error</a:t>
            </a:r>
          </a:p>
          <a:p>
            <a:pPr marL="628650" indent="-3619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defRPr/>
            </a:pPr>
            <a:r>
              <a:rPr lang="en-US" altLang="ja-JP" sz="2000" dirty="0" smtClean="0">
                <a:solidFill>
                  <a:schemeClr val="tx1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4 </a:t>
            </a:r>
            <a:r>
              <a:rPr lang="en-US" altLang="ja-JP" sz="22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m</a:t>
            </a:r>
            <a:r>
              <a:rPr lang="en-US" altLang="ja-JP" sz="2200" i="1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ud</a:t>
            </a:r>
            <a:r>
              <a:rPr lang="en-US" altLang="ja-JP" sz="2000" dirty="0" smtClean="0">
                <a:solidFill>
                  <a:schemeClr val="tx1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’s  </a:t>
            </a: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⇒  </a:t>
            </a:r>
            <a:r>
              <a:rPr lang="en-US" altLang="ja-JP" sz="22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M</a:t>
            </a:r>
            <a:r>
              <a:rPr lang="en-US" altLang="ja-JP" sz="2200" i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π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= 290 – 540 MeV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</a:t>
            </a:r>
          </a:p>
          <a:p>
            <a:pPr marL="628650" indent="-36195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anose="05000000000000000000" pitchFamily="2" charset="2"/>
              <a:buChar char="l"/>
              <a:defRPr/>
            </a:pPr>
            <a:r>
              <a:rPr lang="en-US" altLang="ja-JP" sz="2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m</a:t>
            </a:r>
            <a:r>
              <a:rPr lang="en-US" altLang="ja-JP" sz="2200" i="1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s</a:t>
            </a:r>
            <a:r>
              <a:rPr lang="en-US" altLang="ja-JP" sz="22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=</a:t>
            </a:r>
            <a:r>
              <a:rPr lang="ja-JP" altLang="en-US" sz="2000" dirty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0.060,  0.080   </a:t>
            </a: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⇔ </a:t>
            </a:r>
            <a:r>
              <a:rPr lang="ja-JP" altLang="en-US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2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m</a:t>
            </a:r>
            <a:r>
              <a:rPr lang="en-US" altLang="ja-JP" sz="2200" i="1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s</a:t>
            </a:r>
            <a:r>
              <a:rPr lang="en-US" altLang="ja-JP" sz="2000" baseline="-25000" dirty="0" err="1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,phys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= 0.081</a:t>
            </a:r>
            <a:endParaRPr lang="en-US" altLang="ja-JP" sz="2000" dirty="0">
              <a:solidFill>
                <a:srgbClr val="0000FF"/>
              </a:solidFill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609600" indent="-342900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defRPr/>
            </a:pP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16</a:t>
            </a:r>
            <a:r>
              <a:rPr lang="en-US" altLang="ja-JP" sz="2000" baseline="30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3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x 48   or   24</a:t>
            </a:r>
            <a:r>
              <a:rPr lang="en-US" altLang="ja-JP" sz="2000" baseline="30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3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x 48    </a:t>
            </a: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⇒  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M</a:t>
            </a:r>
            <a:r>
              <a:rPr lang="en-US" altLang="ja-JP" sz="22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π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L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/>
                <a:ea typeface="小塚ゴシック Pro R"/>
                <a:cs typeface="Arial" pitchFamily="34" charset="0"/>
              </a:rPr>
              <a:t>≳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4</a:t>
            </a:r>
            <a:r>
              <a:rPr lang="ja-JP" altLang="en-US" sz="2000" dirty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ja-JP" altLang="en-US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</a:t>
            </a: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⇒</a:t>
            </a:r>
            <a:r>
              <a:rPr lang="ja-JP" altLang="en-US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suppress finite V correction</a:t>
            </a:r>
          </a:p>
          <a:p>
            <a:pPr marL="609600" indent="-342900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defRPr/>
            </a:pPr>
            <a:r>
              <a:rPr lang="en-US" altLang="ja-JP" sz="2000" dirty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e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xtra-Wilson fermions  </a:t>
            </a:r>
            <a:r>
              <a:rPr lang="en-US" altLang="ja-JP" sz="2000" dirty="0" err="1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det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[</a:t>
            </a:r>
            <a:r>
              <a:rPr lang="en-US" altLang="ja-JP" sz="20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H</a:t>
            </a:r>
            <a:r>
              <a:rPr lang="en-US" altLang="ja-JP" sz="20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W</a:t>
            </a:r>
            <a:r>
              <a:rPr lang="en-US" altLang="ja-JP" sz="2000" baseline="30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2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] / </a:t>
            </a:r>
            <a:r>
              <a:rPr lang="en-US" altLang="ja-JP" sz="2000" dirty="0" err="1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det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[</a:t>
            </a:r>
            <a:r>
              <a:rPr lang="en-US" altLang="ja-JP" sz="20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H</a:t>
            </a:r>
            <a:r>
              <a:rPr lang="en-US" altLang="ja-JP" sz="20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W</a:t>
            </a:r>
            <a:r>
              <a:rPr lang="en-US" altLang="ja-JP" sz="2000" baseline="30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2</a:t>
            </a:r>
            <a:r>
              <a:rPr lang="en-US" altLang="ja-JP" sz="2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+</a:t>
            </a:r>
            <a:r>
              <a:rPr lang="en-US" altLang="ja-JP" sz="20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μ</a:t>
            </a:r>
            <a:r>
              <a:rPr lang="en-US" altLang="ja-JP" sz="2000" baseline="30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2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]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</a:t>
            </a: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⇒</a:t>
            </a:r>
            <a:r>
              <a:rPr lang="ja-JP" altLang="en-US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speed-up + fixed </a:t>
            </a:r>
            <a:r>
              <a:rPr lang="en-US" altLang="ja-JP" sz="20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Q</a:t>
            </a:r>
          </a:p>
          <a:p>
            <a:pPr marL="804863" indent="-185738">
              <a:lnSpc>
                <a:spcPct val="17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finite V effects  </a:t>
            </a:r>
            <a:r>
              <a:rPr lang="ja-JP" altLang="en-US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∝ 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1/V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</a:t>
            </a:r>
            <a:r>
              <a:rPr lang="en-US" altLang="ja-JP" sz="16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(Aoki et al., 2007);  </a:t>
            </a:r>
            <a:r>
              <a:rPr lang="en-US" altLang="ja-JP" dirty="0" smtClean="0">
                <a:solidFill>
                  <a:srgbClr val="0000FF"/>
                </a:solidFill>
                <a:latin typeface="小塚ゴシック Pro R"/>
                <a:ea typeface="小塚ゴシック Pro R"/>
                <a:cs typeface="Arial" pitchFamily="34" charset="0"/>
              </a:rPr>
              <a:t>≲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stat. error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for </a:t>
            </a:r>
            <a:r>
              <a:rPr lang="en-US" altLang="ja-JP" sz="20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20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V</a:t>
            </a:r>
            <a:r>
              <a:rPr lang="en-US" altLang="ja-JP" sz="2000" i="1" baseline="30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π</a:t>
            </a:r>
            <a:r>
              <a:rPr lang="en-US" altLang="ja-JP" sz="2000" baseline="30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+</a:t>
            </a:r>
            <a:r>
              <a:rPr lang="en-US" altLang="ja-JP" sz="2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(</a:t>
            </a:r>
            <a:r>
              <a:rPr lang="en-US" altLang="ja-JP" sz="20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t</a:t>
            </a:r>
            <a:r>
              <a:rPr lang="en-US" altLang="ja-JP" sz="2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) </a:t>
            </a:r>
            <a:r>
              <a:rPr lang="en-US" altLang="ja-JP" sz="16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16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(JLQCD, 2009)</a:t>
            </a:r>
          </a:p>
          <a:p>
            <a:pPr marL="609600" indent="-342900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defRPr/>
            </a:pP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2500 HMC trajectories @ each simulation point</a:t>
            </a:r>
          </a:p>
          <a:p>
            <a:pPr marL="609600" indent="-342900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defRPr/>
            </a:pPr>
            <a:r>
              <a:rPr lang="en-US" altLang="ja-JP" sz="2000" dirty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a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ll-to-all propagator,  reweighting,  twisted boundary conditions 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713" y="972000"/>
            <a:ext cx="9144000" cy="504056"/>
          </a:xfrm>
        </p:spPr>
        <p:txBody>
          <a:bodyPr>
            <a:noAutofit/>
          </a:bodyPr>
          <a:lstStyle/>
          <a:p>
            <a:pPr marL="8568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JLQCD’s simulations using overlap quarks</a:t>
            </a:r>
            <a:endParaRPr lang="ja-JP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8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0" y="-1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c</a:t>
            </a: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hiral expansion of FFs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557458" y="4752000"/>
            <a:ext cx="8046990" cy="54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7338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NLO, </a:t>
            </a:r>
            <a:r>
              <a:rPr lang="en-US" altLang="ja-JP" sz="2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NNLO analytic,  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NNLO one-loop</a:t>
            </a:r>
          </a:p>
          <a:p>
            <a:pPr marL="630238" indent="-274638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000" i="1" dirty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20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+,</a:t>
            </a:r>
            <a:r>
              <a:rPr lang="en-US" altLang="ja-JP" sz="2000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2,</a:t>
            </a:r>
            <a:r>
              <a:rPr lang="en-US" altLang="ja-JP" sz="2000" i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L</a:t>
            </a:r>
            <a:r>
              <a:rPr lang="en-US" altLang="ja-JP" sz="2000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,  </a:t>
            </a:r>
            <a:r>
              <a:rPr lang="en-US" altLang="ja-JP" sz="20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2000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+,4,</a:t>
            </a:r>
            <a:r>
              <a:rPr lang="en-US" altLang="ja-JP" sz="2000" i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L</a:t>
            </a:r>
            <a:r>
              <a:rPr lang="en-US" altLang="ja-JP" sz="2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 :  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“</a:t>
            </a:r>
            <a:r>
              <a:rPr lang="en-US" altLang="ja-JP" sz="2000" i="1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O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(</a:t>
            </a:r>
            <a:r>
              <a:rPr lang="en-US" altLang="ja-JP" sz="2000" i="1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p</a:t>
            </a:r>
            <a:r>
              <a:rPr lang="en-US" altLang="ja-JP" sz="2000" baseline="30000" dirty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4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)” couplings  </a:t>
            </a:r>
            <a:r>
              <a:rPr lang="en-US" altLang="ja-JP" sz="22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L</a:t>
            </a:r>
            <a:r>
              <a:rPr lang="en-US" altLang="ja-JP" sz="2200" i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i</a:t>
            </a:r>
            <a:r>
              <a:rPr lang="en-US" altLang="ja-JP" sz="2000" i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0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in </a:t>
            </a:r>
            <a:r>
              <a:rPr lang="en-US" altLang="ja-JP" sz="2000" i="1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O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(</a:t>
            </a:r>
            <a:r>
              <a:rPr lang="en-US" altLang="ja-JP" sz="2000" i="1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p</a:t>
            </a:r>
            <a:r>
              <a:rPr lang="en-US" altLang="ja-JP" sz="2000" baseline="30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4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) chiral </a:t>
            </a:r>
            <a:r>
              <a:rPr lang="en-US" altLang="ja-JP" sz="2000" dirty="0" err="1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Lagrangian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200" dirty="0" smtClean="0">
                <a:solidFill>
                  <a:srgbClr val="0000FF"/>
                </a:solidFill>
                <a:latin typeface="Lucida Calligraphy" panose="03010101010101010101" pitchFamily="66" charset="0"/>
                <a:ea typeface="小塚ゴシック Pro R" pitchFamily="34" charset="-128"/>
                <a:cs typeface="Times New Roman" panose="02020603050405020304" pitchFamily="18" charset="0"/>
              </a:rPr>
              <a:t>L</a:t>
            </a:r>
            <a:r>
              <a:rPr lang="en-US" altLang="ja-JP" sz="22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4</a:t>
            </a:r>
            <a:endParaRPr lang="en-US" altLang="ja-JP" sz="2200" baseline="-25000" dirty="0" smtClean="0">
              <a:solidFill>
                <a:srgbClr val="0000FF"/>
              </a:solidFill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  <a:p>
            <a:pPr marL="630238" indent="-274638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2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+,</a:t>
            </a:r>
            <a:r>
              <a:rPr lang="en-US" altLang="ja-JP" sz="20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4,</a:t>
            </a:r>
            <a:r>
              <a:rPr lang="en-US" altLang="ja-JP" sz="2000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C</a:t>
            </a:r>
            <a:r>
              <a:rPr lang="en-US" altLang="ja-JP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 </a:t>
            </a:r>
            <a:r>
              <a:rPr lang="en-US" altLang="ja-JP" sz="2000" dirty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:   </a:t>
            </a:r>
            <a:r>
              <a:rPr lang="en-US" altLang="ja-JP" sz="2000" i="1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O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(</a:t>
            </a:r>
            <a:r>
              <a:rPr lang="en-US" altLang="ja-JP" sz="2000" i="1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p</a:t>
            </a:r>
            <a:r>
              <a:rPr lang="en-US" altLang="ja-JP" sz="2000" baseline="30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6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) </a:t>
            </a:r>
            <a:r>
              <a:rPr lang="en-US" altLang="ja-JP" sz="2000" dirty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couplings  </a:t>
            </a:r>
            <a:r>
              <a:rPr lang="en-US" altLang="ja-JP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C</a:t>
            </a:r>
            <a:r>
              <a:rPr lang="en-US" altLang="ja-JP" sz="2200" i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i</a:t>
            </a:r>
            <a:r>
              <a:rPr lang="en-US" altLang="ja-JP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0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in </a:t>
            </a:r>
            <a:r>
              <a:rPr lang="en-US" altLang="ja-JP" sz="2200" dirty="0" smtClean="0">
                <a:solidFill>
                  <a:srgbClr val="FF0000"/>
                </a:solidFill>
                <a:latin typeface="Lucida Calligraphy" panose="03010101010101010101" pitchFamily="66" charset="0"/>
                <a:ea typeface="小塚ゴシック Pro R" pitchFamily="34" charset="-128"/>
                <a:cs typeface="Times New Roman" panose="02020603050405020304" pitchFamily="18" charset="0"/>
              </a:rPr>
              <a:t>L</a:t>
            </a:r>
            <a:r>
              <a:rPr lang="en-US" altLang="ja-JP" sz="22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6</a:t>
            </a:r>
          </a:p>
          <a:p>
            <a:pPr marL="355600">
              <a:lnSpc>
                <a:spcPct val="150000"/>
              </a:lnSpc>
              <a:buClr>
                <a:schemeClr val="tx1"/>
              </a:buClr>
              <a:defRPr/>
            </a:pPr>
            <a:endParaRPr lang="en-US" altLang="ja-JP" sz="2000" dirty="0" smtClean="0">
              <a:latin typeface="小塚ゴシック Pro R" pitchFamily="34" charset="-128"/>
              <a:ea typeface="小塚ゴシック Pro R" pitchFamily="34" charset="-128"/>
              <a:cs typeface="Times New Roman" panose="02020603050405020304" pitchFamily="18" charset="0"/>
            </a:endParaRPr>
          </a:p>
          <a:p>
            <a:pPr marL="287338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endParaRPr lang="en-US" altLang="ja-JP" sz="2000" dirty="0" smtClean="0">
              <a:solidFill>
                <a:srgbClr val="FF0000"/>
              </a:solidFill>
              <a:latin typeface="小塚ゴシック Pro R" pitchFamily="34" charset="-128"/>
              <a:ea typeface="小塚ゴシック Pro R" pitchFamily="34" charset="-128"/>
              <a:cs typeface="Times New Roman" pitchFamily="18" charset="0"/>
            </a:endParaRPr>
          </a:p>
        </p:txBody>
      </p:sp>
      <p:cxnSp>
        <p:nvCxnSpPr>
          <p:cNvPr id="3" name="直線矢印コネクタ 2"/>
          <p:cNvCxnSpPr/>
          <p:nvPr/>
        </p:nvCxnSpPr>
        <p:spPr>
          <a:xfrm>
            <a:off x="1331640" y="2304000"/>
            <a:ext cx="252000" cy="620944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1620000"/>
            <a:ext cx="2195736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7338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LO  =  1 (CVC)                      </a:t>
            </a:r>
            <a:endParaRPr lang="en-US" altLang="ja-JP" dirty="0" smtClean="0">
              <a:latin typeface="小塚ゴシック Pro R" pitchFamily="34" charset="-128"/>
              <a:ea typeface="小塚ゴシック Pro R" pitchFamily="34" charset="-128"/>
              <a:cs typeface="Times New Roman" pitchFamily="18" charset="0"/>
            </a:endParaRPr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95284"/>
              </p:ext>
            </p:extLst>
          </p:nvPr>
        </p:nvGraphicFramePr>
        <p:xfrm>
          <a:off x="408756" y="3132000"/>
          <a:ext cx="826770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6188" name="Equation" r:id="rId4" imgW="3809880" imgH="228600" progId="Equation.DSMT4">
                  <p:embed/>
                </p:oleObj>
              </mc:Choice>
              <mc:Fallback>
                <p:oleObj name="Equation" r:id="rId4" imgW="3809880" imgH="228600" progId="Equation.DSMT4">
                  <p:embed/>
                  <p:pic>
                    <p:nvPicPr>
                      <p:cNvPr id="0" name="オブジェクト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756" y="3132000"/>
                        <a:ext cx="8267700" cy="496887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  <a:alpha val="52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3"/>
          <p:cNvSpPr>
            <a:spLocks noGrp="1" noChangeArrowheads="1"/>
          </p:cNvSpPr>
          <p:nvPr>
            <p:ph idx="1"/>
          </p:nvPr>
        </p:nvSpPr>
        <p:spPr>
          <a:xfrm>
            <a:off x="1713" y="972000"/>
            <a:ext cx="9144000" cy="504056"/>
          </a:xfrm>
        </p:spPr>
        <p:txBody>
          <a:bodyPr>
            <a:noAutofit/>
          </a:bodyPr>
          <a:lstStyle/>
          <a:p>
            <a:pPr marL="85680" indent="0" algn="ctr">
              <a:buNone/>
              <a:defRPr/>
            </a:pP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in NNLO SU(3) </a:t>
            </a:r>
            <a:r>
              <a:rPr lang="en-US" altLang="ja-JP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ChPT</a:t>
            </a:r>
            <a:endParaRPr lang="ja-JP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3923928" y="1620000"/>
            <a:ext cx="4392488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7338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altLang="ja-JP" sz="2000" dirty="0" smtClean="0">
                <a:solidFill>
                  <a:srgbClr val="008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NLO 1-loop  </a:t>
            </a:r>
            <a:r>
              <a:rPr lang="en-US" altLang="ja-JP" sz="2000" i="1" dirty="0" smtClean="0">
                <a:solidFill>
                  <a:srgbClr val="008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2000" baseline="-25000" dirty="0" smtClean="0">
                <a:solidFill>
                  <a:srgbClr val="008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+,2,B</a:t>
            </a:r>
            <a:r>
              <a:rPr lang="en-US" altLang="ja-JP" sz="2000" dirty="0" smtClean="0">
                <a:solidFill>
                  <a:srgbClr val="008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,   NNLO 2-loop </a:t>
            </a:r>
            <a:r>
              <a:rPr lang="en-US" altLang="ja-JP" sz="2000" i="1" dirty="0">
                <a:solidFill>
                  <a:srgbClr val="008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2000" baseline="-25000" dirty="0" smtClean="0">
                <a:solidFill>
                  <a:srgbClr val="008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+,4,B</a:t>
            </a:r>
            <a:r>
              <a:rPr lang="en-US" altLang="ja-JP" sz="2000" dirty="0" smtClean="0">
                <a:solidFill>
                  <a:srgbClr val="008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</a:p>
          <a:p>
            <a:pPr marL="623888" indent="-1714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parameter-free w/ </a:t>
            </a:r>
            <a:r>
              <a:rPr lang="en-US" altLang="ja-JP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ξ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-expansion</a:t>
            </a:r>
          </a:p>
          <a:p>
            <a:pPr marL="287338">
              <a:lnSpc>
                <a:spcPct val="11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altLang="ja-JP" dirty="0" smtClean="0">
                <a:solidFill>
                  <a:srgbClr val="FF0000"/>
                </a:solidFill>
                <a:ea typeface="小塚ゴシック Pro R" pitchFamily="34" charset="-128"/>
                <a:cs typeface="Arial" pitchFamily="34" charset="0"/>
              </a:rPr>
              <a:t>       </a:t>
            </a:r>
            <a:r>
              <a:rPr lang="en-US" altLang="ja-JP" sz="2000" i="1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m</a:t>
            </a:r>
            <a:r>
              <a:rPr lang="en-US" altLang="ja-JP" sz="2000" i="1" baseline="-25000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q</a:t>
            </a:r>
            <a:r>
              <a:rPr lang="en-US" altLang="ja-JP" sz="20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/ (4π</a:t>
            </a:r>
            <a:r>
              <a:rPr lang="en-US" altLang="ja-JP" sz="20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2000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0</a:t>
            </a:r>
            <a:r>
              <a:rPr lang="en-US" altLang="ja-JP" sz="2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)</a:t>
            </a:r>
            <a:r>
              <a:rPr lang="en-US" altLang="ja-JP" sz="2000" baseline="30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2</a:t>
            </a:r>
            <a:r>
              <a:rPr lang="en-US" altLang="ja-JP" sz="2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 </a:t>
            </a:r>
            <a:r>
              <a:rPr lang="ja-JP" altLang="en-US" dirty="0" smtClean="0">
                <a:ea typeface="小塚ゴシック Pro R" pitchFamily="34" charset="-128"/>
                <a:cs typeface="Arial" pitchFamily="34" charset="0"/>
              </a:rPr>
              <a:t>→  </a:t>
            </a:r>
            <a:r>
              <a:rPr lang="en-US" altLang="ja-JP" sz="20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ξ</a:t>
            </a:r>
            <a:r>
              <a:rPr lang="en-US" altLang="ja-JP" sz="2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= </a:t>
            </a:r>
            <a:r>
              <a:rPr lang="en-US" altLang="ja-JP" sz="20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M</a:t>
            </a:r>
            <a:r>
              <a:rPr lang="en-US" altLang="ja-JP" sz="20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P</a:t>
            </a:r>
            <a:r>
              <a:rPr lang="en-US" altLang="ja-JP" sz="2000" baseline="30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2</a:t>
            </a:r>
            <a:r>
              <a:rPr lang="en-US" altLang="ja-JP" sz="2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/ (4π</a:t>
            </a:r>
            <a:r>
              <a:rPr lang="en-US" altLang="ja-JP" sz="20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20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π</a:t>
            </a:r>
            <a:r>
              <a:rPr lang="en-US" altLang="ja-JP" sz="2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)</a:t>
            </a:r>
            <a:r>
              <a:rPr lang="en-US" altLang="ja-JP" sz="2000" baseline="30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2</a:t>
            </a:r>
            <a:endParaRPr lang="en-US" altLang="ja-JP" dirty="0" smtClean="0">
              <a:solidFill>
                <a:schemeClr val="tx1"/>
              </a:solidFill>
              <a:latin typeface="小塚ゴシック Pro R" pitchFamily="34" charset="-128"/>
              <a:ea typeface="小塚ゴシック Pro R" pitchFamily="34" charset="-128"/>
              <a:cs typeface="Times New Roman" pitchFamily="18" charset="0"/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0" y="6336000"/>
            <a:ext cx="9144000" cy="54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7338" algn="ctr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altLang="ja-JP" sz="2200" dirty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c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hiral extrapolation  =  fix unknown LECs</a:t>
            </a:r>
            <a:endParaRPr lang="en-US" altLang="ja-JP" sz="2200" dirty="0" smtClean="0">
              <a:latin typeface="小塚ゴシック Pro R" pitchFamily="34" charset="-128"/>
              <a:ea typeface="小塚ゴシック Pro R" pitchFamily="34" charset="-128"/>
              <a:cs typeface="Times New Roman" pitchFamily="18" charset="0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224000" y="3744000"/>
            <a:ext cx="6348926" cy="827265"/>
            <a:chOff x="1224000" y="3679200"/>
            <a:chExt cx="6348926" cy="827265"/>
          </a:xfrm>
        </p:grpSpPr>
        <p:pic>
          <p:nvPicPr>
            <p:cNvPr id="976168" name="Picture 296" descr="C:\Users\takashi\Desktop\ff_lo_tree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12" t="1" r="-328" b="43847"/>
            <a:stretch/>
          </p:blipFill>
          <p:spPr bwMode="auto">
            <a:xfrm>
              <a:off x="1224000" y="3996000"/>
              <a:ext cx="864016" cy="374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6169" name="Picture 297" descr="C:\Users\takashi\Desktop\ff_nlo_tree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8000" y="3996000"/>
              <a:ext cx="864016" cy="40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6170" name="Picture 298" descr="C:\Users\takashi\Desktop\ff_nlo_loop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04" b="-10704"/>
            <a:stretch/>
          </p:blipFill>
          <p:spPr bwMode="auto">
            <a:xfrm>
              <a:off x="2448000" y="3690000"/>
              <a:ext cx="855345" cy="744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6172" name="Picture 300" descr="C:\Users\takashi\Desktop\ff_nnlo_tree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000" y="4011134"/>
              <a:ext cx="855345" cy="400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6173" name="Picture 301" descr="C:\Users\takashi\Desktop\ff_nnlo_1-loop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46" b="-8746"/>
            <a:stretch/>
          </p:blipFill>
          <p:spPr bwMode="auto">
            <a:xfrm>
              <a:off x="6717581" y="3679200"/>
              <a:ext cx="855345" cy="744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6174" name="Picture 302" descr="C:\Users\takashi\Desktop\ff_nnlo_2-loop_C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00" y="3834000"/>
              <a:ext cx="855345" cy="672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7956376" y="4041128"/>
            <a:ext cx="760592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7338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???               </a:t>
            </a:r>
            <a:endParaRPr lang="en-US" altLang="ja-JP" dirty="0" smtClean="0">
              <a:latin typeface="小塚ゴシック Pro R" pitchFamily="34" charset="-128"/>
              <a:ea typeface="小塚ゴシック Pro R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52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0" y="-1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O(p</a:t>
            </a:r>
            <a:r>
              <a:rPr lang="en-US" altLang="ja-JP" sz="4200" b="1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4</a:t>
            </a: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) couplings L</a:t>
            </a:r>
            <a:r>
              <a:rPr lang="en-US" altLang="ja-JP" sz="4200" b="1" baseline="-25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i</a:t>
            </a:r>
            <a:r>
              <a:rPr lang="ja-JP" altLang="en-US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 </a:t>
            </a:r>
            <a:endParaRPr lang="en-US" altLang="ja-JP" sz="4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  <a:cs typeface="+mj-cs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3960000"/>
            <a:ext cx="9144000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Blip>
                <a:blip r:embed="rId3"/>
              </a:buBlip>
              <a:defRPr/>
            </a:pPr>
            <a:r>
              <a:rPr lang="en-US" altLang="ja-JP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GS創英角ﾎﾟｯﾌﾟ体" pitchFamily="50" charset="-128"/>
                <a:cs typeface="Arial" pitchFamily="34" charset="0"/>
              </a:rPr>
              <a:t>i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GS創英角ﾎﾟｯﾌﾟ体" pitchFamily="50" charset="-128"/>
                <a:cs typeface="Arial" pitchFamily="34" charset="0"/>
              </a:rPr>
              <a:t>n our analysis of </a:t>
            </a:r>
            <a:r>
              <a:rPr lang="en-US" altLang="ja-JP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2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GS創英角ﾎﾟｯﾌﾟ体" pitchFamily="50" charset="-128"/>
                <a:cs typeface="Arial" pitchFamily="34" charset="0"/>
              </a:rPr>
              <a:t>+</a:t>
            </a:r>
            <a:endParaRPr lang="en-US" altLang="ja-JP" sz="2600" baseline="-25000" dirty="0" smtClean="0">
              <a:solidFill>
                <a:schemeClr val="tx1">
                  <a:lumMod val="75000"/>
                  <a:lumOff val="25000"/>
                </a:schemeClr>
              </a:solidFill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630238" indent="-342900">
              <a:lnSpc>
                <a:spcPct val="18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en-US" altLang="ja-JP" sz="20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L</a:t>
            </a:r>
            <a:r>
              <a:rPr lang="en-US" altLang="ja-JP" sz="2000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9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@ NLO  :   </a:t>
            </a:r>
            <a:r>
              <a:rPr lang="ja-JP" altLang="en-US" sz="2000" dirty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shared w/ charged meson EM FFs</a:t>
            </a:r>
            <a:endParaRPr lang="en-US" altLang="ja-JP" sz="2000" dirty="0" smtClean="0">
              <a:latin typeface="小塚ゴシック Pro R"/>
              <a:ea typeface="小塚ゴシック Pro R"/>
              <a:cs typeface="Arial" pitchFamily="34" charset="0"/>
            </a:endParaRPr>
          </a:p>
          <a:p>
            <a:pPr marL="287338"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altLang="ja-JP" sz="2000" dirty="0" smtClean="0">
                <a:latin typeface="小塚ゴシック Pro R"/>
                <a:ea typeface="小塚ゴシック Pro R"/>
                <a:cs typeface="Arial" pitchFamily="34" charset="0"/>
              </a:rPr>
              <a:t>                              </a:t>
            </a:r>
            <a:r>
              <a:rPr lang="ja-JP" altLang="en-US" sz="2000" dirty="0">
                <a:latin typeface="小塚ゴシック Pro R"/>
                <a:ea typeface="小塚ゴシック Pro R"/>
                <a:cs typeface="Arial" pitchFamily="34" charset="0"/>
              </a:rPr>
              <a:t> </a:t>
            </a:r>
            <a:r>
              <a:rPr lang="en-US" altLang="ja-JP" sz="2000" dirty="0" smtClean="0">
                <a:latin typeface="小塚ゴシック Pro R"/>
                <a:ea typeface="小塚ゴシック Pro R"/>
                <a:cs typeface="Arial" pitchFamily="34" charset="0"/>
              </a:rPr>
              <a:t> </a:t>
            </a:r>
            <a:r>
              <a:rPr lang="ja-JP" altLang="en-US" sz="2000" dirty="0" smtClean="0">
                <a:latin typeface="小塚ゴシック Pro R"/>
                <a:ea typeface="小塚ゴシック Pro R"/>
                <a:cs typeface="Arial" pitchFamily="34" charset="0"/>
              </a:rPr>
              <a:t>⇒ </a:t>
            </a:r>
            <a:r>
              <a:rPr lang="ja-JP" altLang="en-US" sz="2000" dirty="0" smtClean="0">
                <a:solidFill>
                  <a:srgbClr val="0000FF"/>
                </a:solidFill>
                <a:latin typeface="小塚ゴシック Pro R"/>
                <a:ea typeface="小塚ゴシック Pro R"/>
                <a:cs typeface="Arial" pitchFamily="34" charset="0"/>
              </a:rPr>
              <a:t> 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/>
                <a:ea typeface="小塚ゴシック Pro R"/>
                <a:cs typeface="Arial" pitchFamily="34" charset="0"/>
              </a:rPr>
              <a:t>can be determined from EM FFs</a:t>
            </a:r>
          </a:p>
          <a:p>
            <a:pPr marL="630238" indent="-34290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en-US" altLang="ja-JP" sz="20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L</a:t>
            </a:r>
            <a:r>
              <a:rPr lang="en-US" altLang="ja-JP" sz="2000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1-8</a:t>
            </a:r>
            <a:r>
              <a:rPr lang="en-US" altLang="ja-JP" sz="2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@ NNLO</a:t>
            </a:r>
            <a:r>
              <a:rPr lang="ja-JP" altLang="en-US" sz="2000" dirty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 ⇒  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reasonably small NNLO corrections</a:t>
            </a:r>
          </a:p>
          <a:p>
            <a:pPr marL="287338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                               ⇒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  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input “BE14” values      </a:t>
            </a:r>
            <a:r>
              <a:rPr lang="en-US" altLang="ja-JP" sz="2000" baseline="-25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000" b="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1144694"/>
            <a:ext cx="9144000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34290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have been studied </a:t>
            </a:r>
            <a:r>
              <a:rPr lang="en-US" altLang="ja-JP" sz="2200" dirty="0" err="1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phenomenologically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</a:p>
          <a:p>
            <a:pPr marL="287338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  </a:t>
            </a: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“fit 10”,   </a:t>
            </a:r>
            <a:r>
              <a:rPr lang="en-US" altLang="ja-JP" sz="2000" dirty="0" err="1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Amoros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-Bijnens-Talavera, 2001  : </a:t>
            </a:r>
            <a:r>
              <a:rPr lang="en-US" altLang="ja-JP" sz="2000" dirty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M</a:t>
            </a:r>
            <a:r>
              <a:rPr lang="en-US" altLang="ja-JP" sz="2200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{</a:t>
            </a:r>
            <a:r>
              <a:rPr lang="en-US" altLang="ja-JP" sz="22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π,K,η</a:t>
            </a:r>
            <a:r>
              <a:rPr lang="en-US" altLang="ja-JP" sz="2200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}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,  </a:t>
            </a:r>
            <a:r>
              <a:rPr lang="en-US" altLang="ja-JP" sz="20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2000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{</a:t>
            </a:r>
            <a:r>
              <a:rPr lang="en-US" altLang="ja-JP" sz="20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π,K</a:t>
            </a:r>
            <a:r>
              <a:rPr lang="en-US" altLang="ja-JP" sz="2000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}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,  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K</a:t>
            </a:r>
            <a:r>
              <a:rPr lang="en-US" altLang="ja-JP" sz="22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e</a:t>
            </a:r>
            <a:r>
              <a:rPr lang="en-US" altLang="ja-JP" sz="2200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4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FFs</a:t>
            </a:r>
            <a:endParaRPr lang="en-US" altLang="ja-JP" dirty="0" smtClean="0"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287338">
              <a:lnSpc>
                <a:spcPct val="14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  </a:t>
            </a: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“new fit”,   </a:t>
            </a:r>
            <a:r>
              <a:rPr lang="en-US" altLang="ja-JP" sz="2000" dirty="0" err="1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Bijnens-Jemos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, 2012  :   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M</a:t>
            </a:r>
            <a:r>
              <a:rPr lang="en-US" altLang="ja-JP" sz="2200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{</a:t>
            </a:r>
            <a:r>
              <a:rPr lang="en-US" altLang="ja-JP" sz="22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π,</a:t>
            </a:r>
            <a:r>
              <a:rPr lang="en-US" altLang="ja-JP" sz="2200" i="1" baseline="-25000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K,η</a:t>
            </a:r>
            <a:r>
              <a:rPr lang="en-US" altLang="ja-JP" sz="2200" baseline="-25000" dirty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}</a:t>
            </a:r>
            <a:r>
              <a:rPr lang="en-US" altLang="ja-JP" sz="2000" dirty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,  </a:t>
            </a:r>
            <a:r>
              <a:rPr lang="en-US" altLang="ja-JP" sz="2000" i="1" dirty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2000" baseline="-25000" dirty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{</a:t>
            </a:r>
            <a:r>
              <a:rPr lang="en-US" altLang="ja-JP" sz="2000" i="1" baseline="-25000" dirty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π,K</a:t>
            </a:r>
            <a:r>
              <a:rPr lang="en-US" altLang="ja-JP" sz="2000" baseline="-25000" dirty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}</a:t>
            </a:r>
            <a:r>
              <a:rPr lang="en-US" altLang="ja-JP" sz="2000" dirty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,  </a:t>
            </a:r>
            <a:r>
              <a:rPr lang="en-US" altLang="ja-JP" sz="2200" i="1" dirty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K</a:t>
            </a:r>
            <a:r>
              <a:rPr lang="en-US" altLang="ja-JP" sz="2200" i="1" baseline="-25000" dirty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e</a:t>
            </a:r>
            <a:r>
              <a:rPr lang="en-US" altLang="ja-JP" sz="2200" baseline="-25000" dirty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4</a:t>
            </a:r>
            <a:r>
              <a:rPr lang="en-US" altLang="ja-JP" sz="2000" dirty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FFs,  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ππ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,  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Kπ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,  … </a:t>
            </a:r>
            <a:endParaRPr lang="en-US" altLang="ja-JP" dirty="0" smtClean="0">
              <a:solidFill>
                <a:schemeClr val="tx1">
                  <a:lumMod val="95000"/>
                  <a:lumOff val="5000"/>
                </a:schemeClr>
              </a:solidFill>
              <a:latin typeface="小塚ゴシック Pro R" pitchFamily="34" charset="-128"/>
              <a:ea typeface="小塚ゴシック Pro R" pitchFamily="34" charset="-128"/>
              <a:cs typeface="Times New Roman" pitchFamily="18" charset="0"/>
            </a:endParaRPr>
          </a:p>
          <a:p>
            <a:pPr marL="287338">
              <a:lnSpc>
                <a:spcPct val="14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   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“BE14”,   </a:t>
            </a:r>
            <a:r>
              <a:rPr lang="en-US" altLang="ja-JP" sz="2000" dirty="0" err="1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Bijnens-Ecker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, 2014  </a:t>
            </a:r>
            <a:r>
              <a:rPr lang="en-US" altLang="ja-JP" sz="2000" dirty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:  </a:t>
            </a:r>
            <a:r>
              <a:rPr lang="en-US" altLang="ja-JP" sz="16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(updated) </a:t>
            </a:r>
            <a:r>
              <a:rPr lang="en-US" altLang="ja-JP" sz="2200" i="1" dirty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M</a:t>
            </a:r>
            <a:r>
              <a:rPr lang="en-US" altLang="ja-JP" sz="2200" baseline="-25000" dirty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{</a:t>
            </a:r>
            <a:r>
              <a:rPr lang="en-US" altLang="ja-JP" sz="2200" i="1" baseline="-25000" dirty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π,</a:t>
            </a:r>
            <a:r>
              <a:rPr lang="en-US" altLang="ja-JP" sz="2200" i="1" baseline="-25000" dirty="0" err="1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K,η</a:t>
            </a:r>
            <a:r>
              <a:rPr lang="en-US" altLang="ja-JP" sz="2200" baseline="-25000" dirty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}</a:t>
            </a:r>
            <a:r>
              <a:rPr lang="en-US" altLang="ja-JP" sz="2000" dirty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,  </a:t>
            </a:r>
            <a:r>
              <a:rPr lang="en-US" altLang="ja-JP" sz="2200" i="1" dirty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2200" baseline="-25000" dirty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{</a:t>
            </a:r>
            <a:r>
              <a:rPr lang="en-US" altLang="ja-JP" sz="2200" i="1" baseline="-25000" dirty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π,K</a:t>
            </a:r>
            <a:r>
              <a:rPr lang="en-US" altLang="ja-JP" sz="2200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}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, </a:t>
            </a:r>
            <a:r>
              <a:rPr lang="en-US" altLang="ja-JP" sz="2200" i="1" dirty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K</a:t>
            </a:r>
            <a:r>
              <a:rPr lang="en-US" altLang="ja-JP" sz="2200" i="1" baseline="-25000" dirty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e</a:t>
            </a:r>
            <a:r>
              <a:rPr lang="en-US" altLang="ja-JP" sz="2200" baseline="-25000" dirty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4</a:t>
            </a:r>
            <a:r>
              <a:rPr lang="en-US" altLang="ja-JP" sz="1600" dirty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2000" dirty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FFs,  </a:t>
            </a:r>
            <a:r>
              <a:rPr lang="en-US" altLang="ja-JP" sz="2200" i="1" dirty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ππ</a:t>
            </a:r>
            <a:r>
              <a:rPr lang="en-US" altLang="ja-JP" sz="2000" dirty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,  </a:t>
            </a:r>
            <a:r>
              <a:rPr lang="en-US" altLang="ja-JP" sz="2200" i="1" dirty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Kπ</a:t>
            </a:r>
            <a:r>
              <a:rPr lang="en-US" altLang="ja-JP" sz="2000" dirty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,  … </a:t>
            </a:r>
            <a:endParaRPr lang="en-US" altLang="ja-JP" sz="2000" dirty="0">
              <a:solidFill>
                <a:schemeClr val="tx1">
                  <a:lumMod val="95000"/>
                  <a:lumOff val="5000"/>
                </a:schemeClr>
              </a:solidFill>
              <a:latin typeface="小塚ゴシック Pro R" pitchFamily="34" charset="-128"/>
              <a:ea typeface="小塚ゴシック Pro R" pitchFamily="34" charset="-128"/>
              <a:cs typeface="Times New Roman" pitchFamily="18" charset="0"/>
            </a:endParaRPr>
          </a:p>
          <a:p>
            <a:pPr marL="287338">
              <a:lnSpc>
                <a:spcPct val="14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endParaRPr lang="en-US" altLang="ja-JP" sz="1600" dirty="0" smtClean="0">
              <a:solidFill>
                <a:srgbClr val="0000FF"/>
              </a:solidFill>
              <a:latin typeface="小塚ゴシック Pro R" pitchFamily="34" charset="-128"/>
              <a:ea typeface="小塚ゴシック Pro R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0" y="-1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O(p</a:t>
            </a:r>
            <a:r>
              <a:rPr lang="en-US" altLang="ja-JP" sz="4200" b="1" baseline="30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6</a:t>
            </a: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) couplings </a:t>
            </a:r>
            <a:r>
              <a:rPr lang="en-US" altLang="ja-JP" sz="4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C</a:t>
            </a:r>
            <a:r>
              <a:rPr lang="en-US" altLang="ja-JP" sz="4200" b="1" baseline="-250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i</a:t>
            </a:r>
            <a:r>
              <a:rPr lang="ja-JP" altLang="en-US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 </a:t>
            </a:r>
            <a:endParaRPr lang="en-US" altLang="ja-JP" sz="4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  <a:cs typeface="+mj-cs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2080798"/>
            <a:ext cx="9144000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defRPr/>
            </a:pPr>
            <a:endParaRPr lang="en-US" altLang="ja-JP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630238" indent="-34290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NNLO analytic term   </a:t>
            </a: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⇒   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8 </a:t>
            </a:r>
            <a:r>
              <a:rPr lang="en-US" altLang="ja-JP" sz="20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C</a:t>
            </a:r>
            <a:r>
              <a:rPr lang="en-US" altLang="ja-JP" sz="2000" i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i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’s  in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4 coefficients    </a:t>
            </a:r>
            <a:r>
              <a:rPr lang="en-US" altLang="ja-JP" sz="16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(</a:t>
            </a:r>
            <a:r>
              <a:rPr lang="en-US" altLang="ja-JP" sz="1600" i="1" dirty="0" err="1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Bijnens</a:t>
            </a:r>
            <a:r>
              <a:rPr lang="en-US" altLang="ja-JP" sz="1600" i="1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-Talavera, 2003</a:t>
            </a:r>
            <a:r>
              <a:rPr lang="en-US" altLang="ja-JP" sz="16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)</a:t>
            </a:r>
            <a:endParaRPr lang="en-US" altLang="ja-JP" sz="1600" dirty="0" smtClean="0">
              <a:latin typeface="小塚ゴシック Pro R"/>
              <a:ea typeface="小塚ゴシック Pro R"/>
              <a:cs typeface="Arial" pitchFamily="34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1044000"/>
            <a:ext cx="9144000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34290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en-US" altLang="ja-JP" sz="2200" dirty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p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oorly known   </a:t>
            </a:r>
            <a:r>
              <a:rPr lang="ja-JP" altLang="en-US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⇒   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have </a:t>
            </a:r>
            <a:r>
              <a:rPr lang="en-US" altLang="ja-JP" sz="220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to be determined 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on the lattice</a:t>
            </a:r>
            <a:endParaRPr lang="en-US" altLang="ja-JP" sz="1600" dirty="0" smtClean="0">
              <a:solidFill>
                <a:srgbClr val="0000FF"/>
              </a:solidFill>
              <a:latin typeface="小塚ゴシック Pro R" pitchFamily="34" charset="-128"/>
              <a:ea typeface="小塚ゴシック Pro R" pitchFamily="34" charset="-128"/>
              <a:cs typeface="Times New Roman" pitchFamily="18" charset="0"/>
            </a:endParaRP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384117"/>
              </p:ext>
            </p:extLst>
          </p:nvPr>
        </p:nvGraphicFramePr>
        <p:xfrm>
          <a:off x="755576" y="3209925"/>
          <a:ext cx="6951662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1928" name="Equation" r:id="rId4" imgW="3657600" imgH="304560" progId="Equation.DSMT4">
                  <p:embed/>
                </p:oleObj>
              </mc:Choice>
              <mc:Fallback>
                <p:oleObj name="Equation" r:id="rId4" imgW="3657600" imgH="304560" progId="Equation.DSMT4">
                  <p:embed/>
                  <p:pic>
                    <p:nvPicPr>
                      <p:cNvPr id="0" name="オブジェクト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209925"/>
                        <a:ext cx="6951662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267874"/>
              </p:ext>
            </p:extLst>
          </p:nvPr>
        </p:nvGraphicFramePr>
        <p:xfrm>
          <a:off x="755576" y="4017292"/>
          <a:ext cx="5043488" cy="193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1929" name="Equation" r:id="rId6" imgW="2654280" imgH="1015920" progId="Equation.DSMT4">
                  <p:embed/>
                </p:oleObj>
              </mc:Choice>
              <mc:Fallback>
                <p:oleObj name="Equation" r:id="rId6" imgW="2654280" imgH="1015920" progId="Equation.DSMT4">
                  <p:embed/>
                  <p:pic>
                    <p:nvPicPr>
                      <p:cNvPr id="0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017292"/>
                        <a:ext cx="5043488" cy="193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6113246"/>
            <a:ext cx="9144000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050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ja-JP" altLang="en-US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    ⇒  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4 fitting parameters  ;  </a:t>
            </a:r>
            <a:r>
              <a:rPr lang="ja-JP" altLang="en-US" sz="2200" dirty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ja-JP" altLang="en-US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too many to obtain a stable fit?</a:t>
            </a:r>
            <a:endParaRPr lang="en-US" altLang="ja-JP" sz="2200" dirty="0" smtClean="0">
              <a:solidFill>
                <a:srgbClr val="0000FF"/>
              </a:solidFill>
              <a:latin typeface="小塚ゴシック Pro R" pitchFamily="34" charset="-128"/>
              <a:ea typeface="小塚ゴシック Pro R" pitchFamily="34" charset="-128"/>
              <a:cs typeface="Times New Roman" pitchFamily="18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1713" y="1844824"/>
            <a:ext cx="9144000" cy="504056"/>
          </a:xfrm>
        </p:spPr>
        <p:txBody>
          <a:bodyPr>
            <a:noAutofit/>
          </a:bodyPr>
          <a:lstStyle/>
          <a:p>
            <a:pPr marL="8568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for </a:t>
            </a:r>
            <a:r>
              <a:rPr lang="en-US" altLang="ja-JP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f</a:t>
            </a:r>
            <a:r>
              <a:rPr lang="en-US" altLang="ja-JP" sz="2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+</a:t>
            </a: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(t)</a:t>
            </a:r>
            <a:endParaRPr lang="ja-JP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68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0" y="-1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O(p</a:t>
            </a:r>
            <a:r>
              <a:rPr lang="en-US" altLang="ja-JP" sz="4200" b="1" baseline="30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6</a:t>
            </a: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) couplings </a:t>
            </a:r>
            <a:r>
              <a:rPr lang="en-US" altLang="ja-JP" sz="4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C</a:t>
            </a:r>
            <a:r>
              <a:rPr lang="en-US" altLang="ja-JP" sz="4200" b="1" baseline="-250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i</a:t>
            </a:r>
            <a:r>
              <a:rPr lang="ja-JP" altLang="en-US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 </a:t>
            </a:r>
            <a:endParaRPr lang="en-US" altLang="ja-JP" sz="4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  <a:cs typeface="+mj-cs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1144694"/>
            <a:ext cx="9144000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34290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3 of them  :  </a:t>
            </a:r>
            <a:r>
              <a:rPr lang="en-US" altLang="ja-JP" sz="2200" dirty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determined from 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π</a:t>
            </a:r>
            <a:r>
              <a:rPr lang="en-US" altLang="ja-JP" sz="2200" baseline="30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+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, 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K</a:t>
            </a:r>
            <a:r>
              <a:rPr lang="en-US" altLang="ja-JP" sz="2200" baseline="30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+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, 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K</a:t>
            </a:r>
            <a:r>
              <a:rPr lang="en-US" altLang="ja-JP" sz="2200" baseline="30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0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EM FFs</a:t>
            </a:r>
            <a:endParaRPr lang="en-US" altLang="ja-JP" sz="1600" dirty="0" smtClean="0">
              <a:solidFill>
                <a:srgbClr val="0000FF"/>
              </a:solidFill>
              <a:latin typeface="小塚ゴシック Pro R" pitchFamily="34" charset="-128"/>
              <a:ea typeface="小塚ゴシック Pro R" pitchFamily="34" charset="-128"/>
              <a:cs typeface="Times New Roman" pitchFamily="18" charset="0"/>
            </a:endParaRPr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549665"/>
              </p:ext>
            </p:extLst>
          </p:nvPr>
        </p:nvGraphicFramePr>
        <p:xfrm>
          <a:off x="784101" y="3654326"/>
          <a:ext cx="8180387" cy="236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2947" name="Equation" r:id="rId4" imgW="4305240" imgH="1244520" progId="Equation.DSMT4">
                  <p:embed/>
                </p:oleObj>
              </mc:Choice>
              <mc:Fallback>
                <p:oleObj name="Equation" r:id="rId4" imgW="4305240" imgH="1244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101" y="3654326"/>
                        <a:ext cx="8180387" cy="236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6185254"/>
            <a:ext cx="9144000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050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ja-JP" sz="22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only 1 free parameter 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c</a:t>
            </a:r>
            <a:r>
              <a:rPr lang="en-US" altLang="ja-JP" sz="22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+,</a:t>
            </a:r>
            <a:r>
              <a:rPr lang="en-US" altLang="ja-JP" sz="2200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πK  </a:t>
            </a:r>
            <a:r>
              <a:rPr lang="en-US" altLang="ja-JP" sz="22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@ NNLO  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+  possible N</a:t>
            </a:r>
            <a:r>
              <a:rPr lang="en-US" altLang="ja-JP" sz="2200" baseline="30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3(+)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LO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</a:t>
            </a:r>
            <a:r>
              <a:rPr lang="ja-JP" altLang="en-US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⇒   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a stable fit </a:t>
            </a:r>
            <a:endParaRPr lang="en-US" altLang="ja-JP" sz="2200" dirty="0" smtClean="0">
              <a:solidFill>
                <a:srgbClr val="0000FF"/>
              </a:solidFill>
              <a:latin typeface="小塚ゴシック Pro R" pitchFamily="34" charset="-128"/>
              <a:ea typeface="小塚ゴシック Pro R" pitchFamily="34" charset="-128"/>
              <a:cs typeface="Times New Roman" pitchFamily="18" charset="0"/>
            </a:endParaRP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777098"/>
              </p:ext>
            </p:extLst>
          </p:nvPr>
        </p:nvGraphicFramePr>
        <p:xfrm>
          <a:off x="755576" y="1868488"/>
          <a:ext cx="4803775" cy="161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2948" name="Equation" r:id="rId6" imgW="2527200" imgH="850680" progId="Equation.DSMT4">
                  <p:embed/>
                </p:oleObj>
              </mc:Choice>
              <mc:Fallback>
                <p:oleObj name="Equation" r:id="rId6" imgW="2527200" imgH="850680" progId="Equation.DSMT4">
                  <p:embed/>
                  <p:pic>
                    <p:nvPicPr>
                      <p:cNvPr id="0" name="オブジェクト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868488"/>
                        <a:ext cx="4803775" cy="161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006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0" y="-1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O(p</a:t>
            </a:r>
            <a:r>
              <a:rPr lang="en-US" altLang="ja-JP" sz="4200" b="1" baseline="30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6</a:t>
            </a: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) couplings </a:t>
            </a:r>
            <a:r>
              <a:rPr lang="en-US" altLang="ja-JP" sz="4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C</a:t>
            </a:r>
            <a:r>
              <a:rPr lang="en-US" altLang="ja-JP" sz="4200" b="1" baseline="-250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i</a:t>
            </a:r>
            <a:r>
              <a:rPr lang="ja-JP" altLang="en-US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 </a:t>
            </a:r>
            <a:endParaRPr lang="en-US" altLang="ja-JP" sz="4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  <a:cs typeface="+mj-cs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1512000"/>
            <a:ext cx="9144000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34290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en-US" altLang="ja-JP" sz="2200" dirty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m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any additional 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C</a:t>
            </a:r>
            <a:r>
              <a:rPr lang="en-US" altLang="ja-JP" sz="22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i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’s through 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2200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-</a:t>
            </a:r>
            <a:r>
              <a:rPr lang="en-US" altLang="ja-JP" sz="22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(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t</a:t>
            </a:r>
            <a:r>
              <a:rPr lang="en-US" altLang="ja-JP" sz="22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)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</a:t>
            </a:r>
            <a:r>
              <a:rPr lang="en-US" altLang="ja-JP" sz="1600" dirty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(</a:t>
            </a:r>
            <a:r>
              <a:rPr lang="en-US" altLang="ja-JP" sz="1600" i="1" dirty="0" err="1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Bijnens</a:t>
            </a:r>
            <a:r>
              <a:rPr lang="en-US" altLang="ja-JP" sz="1600" i="1" dirty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-Talavera, 2003</a:t>
            </a:r>
            <a:r>
              <a:rPr lang="en-US" altLang="ja-JP" sz="16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)  </a:t>
            </a:r>
            <a:r>
              <a:rPr lang="ja-JP" altLang="en-US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⇒  </a:t>
            </a:r>
            <a:r>
              <a:rPr lang="en-US" altLang="ja-JP" sz="2200" strike="sngStrike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naïve fit</a:t>
            </a:r>
            <a:endParaRPr lang="en-US" altLang="ja-JP" sz="2200" strike="sngStrike" dirty="0">
              <a:latin typeface="小塚ゴシック Pro R"/>
              <a:ea typeface="小塚ゴシック Pro R"/>
              <a:cs typeface="Arial" pitchFamily="34" charset="0"/>
            </a:endParaRPr>
          </a:p>
          <a:p>
            <a:pPr marL="533400" indent="-34290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use a quantity inspired by Callan-</a:t>
            </a:r>
            <a:r>
              <a:rPr lang="en-US" altLang="ja-JP" sz="2200" dirty="0" err="1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Treiman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2200" dirty="0" err="1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th.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</a:t>
            </a:r>
            <a:r>
              <a:rPr lang="en-US" altLang="ja-JP" sz="16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(</a:t>
            </a:r>
            <a:r>
              <a:rPr lang="en-US" altLang="ja-JP" sz="1600" i="1" dirty="0" err="1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Bijenns</a:t>
            </a:r>
            <a:r>
              <a:rPr lang="en-US" altLang="ja-JP" sz="1600" i="1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-Talavera, 2003</a:t>
            </a:r>
            <a:r>
              <a:rPr lang="en-US" altLang="ja-JP" sz="16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)</a:t>
            </a:r>
            <a:endParaRPr lang="en-US" altLang="ja-JP" sz="1600" dirty="0">
              <a:latin typeface="小塚ゴシック Pro R"/>
              <a:ea typeface="小塚ゴシック Pro R"/>
              <a:cs typeface="Arial" pitchFamily="34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5753206"/>
            <a:ext cx="9144000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050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ja-JP" altLang="en-US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      ⇒  </a:t>
            </a:r>
            <a:r>
              <a:rPr lang="en-US" altLang="ja-JP" sz="22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only 1 additional parameter </a:t>
            </a:r>
            <a:r>
              <a:rPr lang="en-US" altLang="ja-JP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C</a:t>
            </a:r>
            <a:r>
              <a:rPr lang="en-US" altLang="ja-JP" sz="22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12</a:t>
            </a:r>
            <a:r>
              <a:rPr lang="en-US" altLang="ja-JP" sz="2200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 </a:t>
            </a:r>
            <a:r>
              <a:rPr lang="en-US" altLang="ja-JP" sz="22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@ NNLO </a:t>
            </a:r>
          </a:p>
          <a:p>
            <a:pPr marL="190500">
              <a:lnSpc>
                <a:spcPct val="13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ja-JP" altLang="en-US" sz="22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        </a:t>
            </a:r>
            <a:r>
              <a:rPr lang="ja-JP" altLang="en-US" sz="22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⇒</a:t>
            </a:r>
            <a:r>
              <a:rPr lang="ja-JP" altLang="en-US" sz="22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 </a:t>
            </a:r>
            <a:r>
              <a:rPr lang="en-US" altLang="ja-JP" sz="22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simultaneous fit to </a:t>
            </a:r>
            <a:r>
              <a:rPr lang="en-US" altLang="ja-JP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22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+</a:t>
            </a:r>
            <a:r>
              <a:rPr lang="en-US" altLang="ja-JP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(t) </a:t>
            </a:r>
            <a:r>
              <a:rPr lang="en-US" altLang="ja-JP" sz="22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and  </a:t>
            </a:r>
            <a:r>
              <a:rPr lang="en-US" altLang="ja-JP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22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0</a:t>
            </a:r>
            <a:r>
              <a:rPr lang="en-US" altLang="ja-JP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(t)</a:t>
            </a:r>
            <a:r>
              <a:rPr lang="en-US" altLang="ja-JP" sz="22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:  a viable option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</a:t>
            </a:r>
            <a:endParaRPr lang="en-US" altLang="ja-JP" sz="2200" dirty="0" smtClean="0">
              <a:solidFill>
                <a:srgbClr val="0000FF"/>
              </a:solidFill>
              <a:latin typeface="小塚ゴシック Pro R" pitchFamily="34" charset="-128"/>
              <a:ea typeface="小塚ゴシック Pro R" pitchFamily="34" charset="-128"/>
              <a:cs typeface="Times New Roman" pitchFamily="18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1713" y="900000"/>
            <a:ext cx="9144000" cy="504056"/>
          </a:xfrm>
        </p:spPr>
        <p:txBody>
          <a:bodyPr>
            <a:noAutofit/>
          </a:bodyPr>
          <a:lstStyle/>
          <a:p>
            <a:pPr marL="8568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altLang="ja-J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f</a:t>
            </a: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or </a:t>
            </a:r>
            <a:r>
              <a:rPr lang="en-US" altLang="ja-JP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28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0</a:t>
            </a: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(t)</a:t>
            </a:r>
            <a:endParaRPr lang="ja-JP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90904"/>
              </p:ext>
            </p:extLst>
          </p:nvPr>
        </p:nvGraphicFramePr>
        <p:xfrm>
          <a:off x="827584" y="2753419"/>
          <a:ext cx="4292600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81" name="Equation" r:id="rId4" imgW="2145960" imgH="482400" progId="Equation.DSMT4">
                  <p:embed/>
                </p:oleObj>
              </mc:Choice>
              <mc:Fallback>
                <p:oleObj name="Equation" r:id="rId4" imgW="2145960" imgH="482400" progId="Equation.DSMT4">
                  <p:embed/>
                  <p:pic>
                    <p:nvPicPr>
                      <p:cNvPr id="0" name="オブジェクト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753419"/>
                        <a:ext cx="4292600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3717032"/>
            <a:ext cx="9144000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81075" indent="-252413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200" dirty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n</a:t>
            </a:r>
            <a:r>
              <a:rPr lang="en-US" altLang="ja-JP" sz="22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o LECs @ NLO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:   </a:t>
            </a:r>
            <a:r>
              <a:rPr lang="en-US" altLang="ja-JP" sz="24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L</a:t>
            </a:r>
            <a:r>
              <a:rPr lang="en-US" altLang="ja-JP" sz="2200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5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does NOT appear even @ </a:t>
            </a:r>
            <a:r>
              <a:rPr lang="en-US" altLang="ja-JP" sz="24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t</a:t>
            </a:r>
            <a:r>
              <a:rPr lang="en-US" altLang="ja-JP" sz="2200" dirty="0" smtClean="0">
                <a:latin typeface="小塚ゴシック Pro R"/>
                <a:ea typeface="小塚ゴシック Pro R"/>
                <a:cs typeface="Arial" pitchFamily="34" charset="0"/>
              </a:rPr>
              <a:t>≠0</a:t>
            </a:r>
          </a:p>
          <a:p>
            <a:pPr marL="981075" indent="-252413">
              <a:lnSpc>
                <a:spcPct val="13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200" dirty="0">
                <a:solidFill>
                  <a:srgbClr val="0000FF"/>
                </a:solidFill>
                <a:latin typeface="小塚ゴシック Pro R"/>
                <a:ea typeface="小塚ゴシック Pro R"/>
                <a:cs typeface="Arial" pitchFamily="34" charset="0"/>
              </a:rPr>
              <a:t>h</a:t>
            </a:r>
            <a:r>
              <a:rPr lang="en-US" altLang="ja-JP" sz="2200" dirty="0" smtClean="0">
                <a:solidFill>
                  <a:srgbClr val="0000FF"/>
                </a:solidFill>
                <a:latin typeface="小塚ゴシック Pro R"/>
                <a:ea typeface="小塚ゴシック Pro R"/>
                <a:cs typeface="Arial" pitchFamily="34" charset="0"/>
              </a:rPr>
              <a:t>uge cancellation b/w NNLO analytic terms</a:t>
            </a:r>
            <a:endParaRPr lang="en-US" altLang="ja-JP" sz="1600" dirty="0" smtClean="0">
              <a:solidFill>
                <a:srgbClr val="0000FF"/>
              </a:solidFill>
              <a:latin typeface="小塚ゴシック Pro R" pitchFamily="34" charset="-128"/>
              <a:ea typeface="小塚ゴシック Pro R" pitchFamily="34" charset="-128"/>
              <a:cs typeface="Times New Roman" pitchFamily="18" charset="0"/>
            </a:endParaRP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086518"/>
              </p:ext>
            </p:extLst>
          </p:nvPr>
        </p:nvGraphicFramePr>
        <p:xfrm>
          <a:off x="527050" y="5013325"/>
          <a:ext cx="833120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82" name="Equation" r:id="rId6" imgW="4165560" imgH="304560" progId="Equation.DSMT4">
                  <p:embed/>
                </p:oleObj>
              </mc:Choice>
              <mc:Fallback>
                <p:oleObj name="Equation" r:id="rId6" imgW="4165560" imgH="304560" progId="Equation.DSMT4">
                  <p:embed/>
                  <p:pic>
                    <p:nvPicPr>
                      <p:cNvPr id="0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5013325"/>
                        <a:ext cx="8331200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直線コネクタ 3"/>
          <p:cNvCxnSpPr/>
          <p:nvPr/>
        </p:nvCxnSpPr>
        <p:spPr>
          <a:xfrm>
            <a:off x="4788024" y="6453336"/>
            <a:ext cx="14401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19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リゾート">
  <a:themeElements>
    <a:clrScheme name="リゾート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リゾート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リゾート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61970</TotalTime>
  <Words>1681</Words>
  <Application>Microsoft Office PowerPoint</Application>
  <PresentationFormat>画面に合わせる (4:3)</PresentationFormat>
  <Paragraphs>228</Paragraphs>
  <Slides>26</Slides>
  <Notes>25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20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26</vt:i4>
      </vt:variant>
    </vt:vector>
  </HeadingPairs>
  <TitlesOfParts>
    <vt:vector size="49" baseType="lpstr">
      <vt:lpstr>Arial</vt:lpstr>
      <vt:lpstr>ＭＳ Ｐゴシック</vt:lpstr>
      <vt:lpstr>Constantia</vt:lpstr>
      <vt:lpstr>Times New Roman</vt:lpstr>
      <vt:lpstr>HG丸ｺﾞｼｯｸM-PRO</vt:lpstr>
      <vt:lpstr>Lucida Calligraphy</vt:lpstr>
      <vt:lpstr>Calibri</vt:lpstr>
      <vt:lpstr>ＭＳ Ｐ明朝</vt:lpstr>
      <vt:lpstr>HGP創英角ﾎﾟｯﾌﾟ体</vt:lpstr>
      <vt:lpstr>HGS創英角ﾎﾟｯﾌﾟ体</vt:lpstr>
      <vt:lpstr>小塚ゴシック Pro B</vt:lpstr>
      <vt:lpstr>Wingdings 2</vt:lpstr>
      <vt:lpstr>HG明朝B</vt:lpstr>
      <vt:lpstr>メイリオ</vt:lpstr>
      <vt:lpstr>Cambria Math</vt:lpstr>
      <vt:lpstr>Adobe Heiti Std R</vt:lpstr>
      <vt:lpstr>HGP明朝E</vt:lpstr>
      <vt:lpstr>小塚ゴシック Pro M</vt:lpstr>
      <vt:lpstr>小塚ゴシック Pro R</vt:lpstr>
      <vt:lpstr>Wingdings</vt:lpstr>
      <vt:lpstr>リゾート</vt:lpstr>
      <vt:lpstr>Equation</vt:lpstr>
      <vt:lpstr>MathType 6.0 Equation</vt:lpstr>
      <vt:lpstr>Chiral behavior of  light meson form factors  in 2+1 flavor QCD  with exact chiral symmetry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Sumeru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KEKFF12</dc:title>
  <dc:creator>Takashi Kaneko</dc:creator>
  <cp:lastModifiedBy>Windows ユーザー</cp:lastModifiedBy>
  <cp:revision>3202</cp:revision>
  <cp:lastPrinted>2015-07-10T06:08:37Z</cp:lastPrinted>
  <dcterms:created xsi:type="dcterms:W3CDTF">2007-05-16T03:36:36Z</dcterms:created>
  <dcterms:modified xsi:type="dcterms:W3CDTF">2015-07-13T09:52:45Z</dcterms:modified>
</cp:coreProperties>
</file>