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57" r:id="rId6"/>
    <p:sldId id="274" r:id="rId7"/>
    <p:sldId id="273" r:id="rId8"/>
    <p:sldId id="275" r:id="rId9"/>
    <p:sldId id="267" r:id="rId10"/>
    <p:sldId id="263" r:id="rId11"/>
    <p:sldId id="264" r:id="rId12"/>
    <p:sldId id="268" r:id="rId13"/>
    <p:sldId id="260" r:id="rId14"/>
    <p:sldId id="262" r:id="rId15"/>
    <p:sldId id="261" r:id="rId16"/>
    <p:sldId id="266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5B67F-2EB8-4E4D-A47D-5C9020E12576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40199-E0A1-43D1-BD46-FF7F979AA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50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0199-E0A1-43D1-BD46-FF7F979AAC4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35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5DDA46-5FE3-412E-AE86-EC59DE054E8E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B82FC2-F870-40CE-ABAF-885C42C8D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36.png"/><Relationship Id="rId3" Type="http://schemas.openxmlformats.org/officeDocument/2006/relationships/tags" Target="../tags/tag36.xml"/><Relationship Id="rId21" Type="http://schemas.openxmlformats.org/officeDocument/2006/relationships/image" Target="../media/image39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35.png"/><Relationship Id="rId2" Type="http://schemas.openxmlformats.org/officeDocument/2006/relationships/tags" Target="../tags/tag35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image" Target="../media/image42.png"/><Relationship Id="rId5" Type="http://schemas.openxmlformats.org/officeDocument/2006/relationships/tags" Target="../tags/tag38.xml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tags" Target="../tags/tag43.xml"/><Relationship Id="rId19" Type="http://schemas.openxmlformats.org/officeDocument/2006/relationships/image" Target="../media/image37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7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image" Target="../media/image46.png"/><Relationship Id="rId5" Type="http://schemas.openxmlformats.org/officeDocument/2006/relationships/tags" Target="../tags/tag50.xml"/><Relationship Id="rId10" Type="http://schemas.openxmlformats.org/officeDocument/2006/relationships/image" Target="../media/image45.png"/><Relationship Id="rId4" Type="http://schemas.openxmlformats.org/officeDocument/2006/relationships/tags" Target="../tags/tag49.xml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1.png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50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image" Target="../media/image49.png"/><Relationship Id="rId5" Type="http://schemas.openxmlformats.org/officeDocument/2006/relationships/tags" Target="../tags/tag56.xml"/><Relationship Id="rId10" Type="http://schemas.openxmlformats.org/officeDocument/2006/relationships/image" Target="../media/image45.png"/><Relationship Id="rId4" Type="http://schemas.openxmlformats.org/officeDocument/2006/relationships/tags" Target="../tags/tag55.xml"/><Relationship Id="rId9" Type="http://schemas.openxmlformats.org/officeDocument/2006/relationships/image" Target="../media/image48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7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image" Target="../media/image56.png"/><Relationship Id="rId5" Type="http://schemas.openxmlformats.org/officeDocument/2006/relationships/tags" Target="../tags/tag63.xml"/><Relationship Id="rId10" Type="http://schemas.openxmlformats.org/officeDocument/2006/relationships/image" Target="../media/image55.png"/><Relationship Id="rId4" Type="http://schemas.openxmlformats.org/officeDocument/2006/relationships/tags" Target="../tags/tag62.xml"/><Relationship Id="rId9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tags" Target="../tags/tag67.xml"/><Relationship Id="rId21" Type="http://schemas.openxmlformats.org/officeDocument/2006/relationships/image" Target="../media/image67.png"/><Relationship Id="rId7" Type="http://schemas.openxmlformats.org/officeDocument/2006/relationships/tags" Target="../tags/tag71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3.png"/><Relationship Id="rId2" Type="http://schemas.openxmlformats.org/officeDocument/2006/relationships/tags" Target="../tags/tag66.xml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image" Target="../media/image61.png"/><Relationship Id="rId23" Type="http://schemas.openxmlformats.org/officeDocument/2006/relationships/image" Target="../media/image69.png"/><Relationship Id="rId10" Type="http://schemas.openxmlformats.org/officeDocument/2006/relationships/tags" Target="../tags/tag74.xml"/><Relationship Id="rId19" Type="http://schemas.openxmlformats.org/officeDocument/2006/relationships/image" Target="../media/image65.pn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image" Target="../media/image60.png"/><Relationship Id="rId22" Type="http://schemas.openxmlformats.org/officeDocument/2006/relationships/image" Target="../media/image6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image" Target="../media/image45.png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13" Type="http://schemas.openxmlformats.org/officeDocument/2006/relationships/image" Target="../media/image45.png"/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6.pn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image" Target="../media/image75.png"/><Relationship Id="rId5" Type="http://schemas.openxmlformats.org/officeDocument/2006/relationships/tags" Target="../tags/tag83.xml"/><Relationship Id="rId10" Type="http://schemas.openxmlformats.org/officeDocument/2006/relationships/image" Target="../media/image74.png"/><Relationship Id="rId4" Type="http://schemas.openxmlformats.org/officeDocument/2006/relationships/tags" Target="../tags/tag82.xml"/><Relationship Id="rId9" Type="http://schemas.openxmlformats.org/officeDocument/2006/relationships/image" Target="../media/image73.emf"/><Relationship Id="rId1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tags" Target="../tags/tag8.xml"/><Relationship Id="rId16" Type="http://schemas.openxmlformats.org/officeDocument/2006/relationships/image" Target="../media/image12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png"/><Relationship Id="rId5" Type="http://schemas.openxmlformats.org/officeDocument/2006/relationships/tags" Target="../tags/tag11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15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20.png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9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18.png"/><Relationship Id="rId5" Type="http://schemas.openxmlformats.org/officeDocument/2006/relationships/tags" Target="../tags/tag20.xml"/><Relationship Id="rId10" Type="http://schemas.openxmlformats.org/officeDocument/2006/relationships/image" Target="../media/image17.png"/><Relationship Id="rId4" Type="http://schemas.openxmlformats.org/officeDocument/2006/relationships/tags" Target="../tags/tag19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tags" Target="../tags/tag25.xml"/><Relationship Id="rId16" Type="http://schemas.openxmlformats.org/officeDocument/2006/relationships/image" Target="../media/image28.png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8.xml"/><Relationship Id="rId15" Type="http://schemas.openxmlformats.org/officeDocument/2006/relationships/image" Target="../media/image27.png"/><Relationship Id="rId10" Type="http://schemas.openxmlformats.org/officeDocument/2006/relationships/tags" Target="../tags/tag33.xml"/><Relationship Id="rId19" Type="http://schemas.openxmlformats.org/officeDocument/2006/relationships/image" Target="../media/image31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077200" cy="1673352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Matrix Geometry and </a:t>
            </a:r>
            <a:br>
              <a:rPr kumimoji="1" lang="en-US" altLang="ja-JP" dirty="0" smtClean="0"/>
            </a:br>
            <a:r>
              <a:rPr lang="en-US" altLang="ja-JP" dirty="0" smtClean="0"/>
              <a:t>Coherent States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1760" y="3573016"/>
            <a:ext cx="40498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err="1" smtClean="0"/>
              <a:t>Goro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err="1" smtClean="0"/>
              <a:t>Ishiki</a:t>
            </a:r>
            <a:r>
              <a:rPr kumimoji="1" lang="en-US" altLang="ja-JP" sz="3200" dirty="0" smtClean="0"/>
              <a:t> </a:t>
            </a:r>
          </a:p>
          <a:p>
            <a:pPr algn="ctr"/>
            <a:r>
              <a:rPr kumimoji="1" lang="en-US" altLang="ja-JP" sz="3200" dirty="0" smtClean="0"/>
              <a:t>(University of Tsukuba)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2471" y="5685183"/>
            <a:ext cx="353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arXiv</a:t>
            </a:r>
            <a:r>
              <a:rPr kumimoji="1" lang="en-US" altLang="ja-JP" sz="2400" dirty="0" smtClean="0"/>
              <a:t>: 1503. 01230 [</a:t>
            </a:r>
            <a:r>
              <a:rPr kumimoji="1" lang="en-US" altLang="ja-JP" sz="2400" dirty="0" err="1" smtClean="0"/>
              <a:t>hep-th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658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setup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268" y="1628800"/>
            <a:ext cx="8292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We are given a one parameter family of D </a:t>
            </a:r>
            <a:r>
              <a:rPr kumimoji="1" lang="en-US" altLang="ja-JP" sz="2400" dirty="0" err="1" smtClean="0"/>
              <a:t>Hermitian</a:t>
            </a:r>
            <a:r>
              <a:rPr kumimoji="1" lang="en-US" altLang="ja-JP" sz="2400" dirty="0" smtClean="0"/>
              <a:t> matrices </a:t>
            </a:r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4705350" cy="342900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 flipH="1" flipV="1">
            <a:off x="3891676" y="2642659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481" y="2864431"/>
            <a:ext cx="752475" cy="17335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083561" y="278313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Hermitian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016" y="3281472"/>
            <a:ext cx="340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We define Hamiltonian</a:t>
            </a:r>
            <a:endParaRPr kumimoji="1" lang="ja-JP" altLang="en-US" sz="2400" dirty="0"/>
          </a:p>
        </p:txBody>
      </p:sp>
      <p:pic>
        <p:nvPicPr>
          <p:cNvPr id="37" name="図 3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684" y="3288976"/>
            <a:ext cx="2306955" cy="51435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943" y="3389887"/>
            <a:ext cx="788670" cy="27813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72" y="4558138"/>
            <a:ext cx="1699260" cy="35814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930" y="5883360"/>
            <a:ext cx="899160" cy="25527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5" y="5187346"/>
            <a:ext cx="4922520" cy="77343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00" y="5201866"/>
            <a:ext cx="1177290" cy="25527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00" y="5633914"/>
            <a:ext cx="1076325" cy="188595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1067875" y="6343328"/>
            <a:ext cx="6379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Coherent state </a:t>
            </a:r>
            <a:r>
              <a:rPr kumimoji="1" lang="ja-JP" altLang="en-US" sz="2000" dirty="0" smtClean="0"/>
              <a:t>⇔ </a:t>
            </a:r>
            <a:r>
              <a:rPr lang="en-US" altLang="ja-JP" sz="2000" dirty="0" smtClean="0"/>
              <a:t>Wave packet which shrinks to a point at  </a:t>
            </a:r>
            <a:endParaRPr kumimoji="1" lang="ja-JP" altLang="en-US" sz="2000" dirty="0"/>
          </a:p>
        </p:txBody>
      </p:sp>
      <p:sp>
        <p:nvSpPr>
          <p:cNvPr id="34" name="左右矢印 33"/>
          <p:cNvSpPr/>
          <p:nvPr/>
        </p:nvSpPr>
        <p:spPr>
          <a:xfrm>
            <a:off x="6135895" y="5443468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左中かっこ 34"/>
          <p:cNvSpPr/>
          <p:nvPr/>
        </p:nvSpPr>
        <p:spPr>
          <a:xfrm>
            <a:off x="6930889" y="5194856"/>
            <a:ext cx="132522" cy="68911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63" y="6391500"/>
            <a:ext cx="788670" cy="27813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33" y="4010992"/>
            <a:ext cx="2318385" cy="25717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38540" y="3869634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Eigenstates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5289" y="4465982"/>
            <a:ext cx="446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Coherent states </a:t>
            </a:r>
            <a:r>
              <a:rPr lang="ja-JP" altLang="en-US" sz="2400" dirty="0" smtClean="0"/>
              <a:t>⇔              </a:t>
            </a:r>
            <a:r>
              <a:rPr lang="en-US" altLang="ja-JP" sz="2400" dirty="0" smtClean="0"/>
              <a:t>with 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pic>
        <p:nvPicPr>
          <p:cNvPr id="14" name="図 13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113" y="4567583"/>
            <a:ext cx="483870" cy="25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34" grpId="0" animBg="1"/>
      <p:bldP spid="35" grpId="0" animBg="1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Classical geometry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000" y="1628800"/>
            <a:ext cx="629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◇</a:t>
            </a:r>
            <a:r>
              <a:rPr lang="ja-JP" altLang="en-US" sz="2400" dirty="0" smtClean="0"/>
              <a:t> </a:t>
            </a:r>
            <a:r>
              <a:rPr kumimoji="1" lang="en-US" altLang="ja-JP" sz="2400" dirty="0" smtClean="0"/>
              <a:t>Classical geometry = Set of all coherent states</a:t>
            </a:r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96" y="2278400"/>
            <a:ext cx="2036445" cy="3581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28" y="2276872"/>
            <a:ext cx="2707005" cy="28956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38000" y="2752667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◇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Nice property of 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9961" y="4866897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Metric on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97490" y="4840393"/>
            <a:ext cx="232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Connection, Curvature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4983765" y="4506857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7134268" y="4480353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94" y="4952084"/>
            <a:ext cx="278130" cy="1905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77" y="2858053"/>
            <a:ext cx="443865" cy="25527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22" y="3891723"/>
            <a:ext cx="8004810" cy="520065"/>
          </a:xfrm>
          <a:prstGeom prst="rect">
            <a:avLst/>
          </a:prstGeom>
        </p:spPr>
      </p:pic>
      <p:sp>
        <p:nvSpPr>
          <p:cNvPr id="10" name="左中かっこ 9"/>
          <p:cNvSpPr/>
          <p:nvPr/>
        </p:nvSpPr>
        <p:spPr>
          <a:xfrm rot="16200000">
            <a:off x="2650433" y="3790123"/>
            <a:ext cx="212035" cy="17492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01079" y="4863549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Vanishing on </a:t>
            </a:r>
            <a:endParaRPr kumimoji="1" lang="ja-JP" altLang="en-US" dirty="0"/>
          </a:p>
        </p:txBody>
      </p:sp>
      <p:pic>
        <p:nvPicPr>
          <p:cNvPr id="29" name="図 2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11" y="4958710"/>
            <a:ext cx="278130" cy="190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30087" y="3339548"/>
            <a:ext cx="365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It contains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geometric information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843" y="5486400"/>
            <a:ext cx="669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It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computable</a:t>
            </a:r>
            <a:r>
              <a:rPr kumimoji="1" lang="en-US" altLang="ja-JP" dirty="0" smtClean="0"/>
              <a:t> from given matrices (observable in matrix models)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44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Geometric Objects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8298" y="3246793"/>
            <a:ext cx="3385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◆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Levi-</a:t>
            </a:r>
            <a:r>
              <a:rPr kumimoji="1" lang="en-US" altLang="ja-JP" sz="2400" dirty="0" err="1" smtClean="0"/>
              <a:t>Civita</a:t>
            </a:r>
            <a:r>
              <a:rPr kumimoji="1" lang="en-US" altLang="ja-JP" sz="2400" dirty="0" smtClean="0"/>
              <a:t> connection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921" y="4472618"/>
            <a:ext cx="179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◆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Curvature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5044" y="5711691"/>
            <a:ext cx="240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◆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Poisson tensor</a:t>
            </a:r>
            <a:endParaRPr kumimoji="1" lang="ja-JP" altLang="en-US" sz="2400" dirty="0"/>
          </a:p>
        </p:txBody>
      </p:sp>
      <p:pic>
        <p:nvPicPr>
          <p:cNvPr id="12" name="図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80" y="2298233"/>
            <a:ext cx="7555230" cy="73533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70520" y="1667404"/>
            <a:ext cx="1763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◆ </a:t>
            </a:r>
            <a:r>
              <a:rPr kumimoji="1" lang="en-US" altLang="ja-JP" sz="2400" dirty="0" smtClean="0"/>
              <a:t>Metric on</a:t>
            </a:r>
            <a:endParaRPr kumimoji="1" lang="ja-JP" altLang="en-US" sz="2400" dirty="0"/>
          </a:p>
        </p:txBody>
      </p:sp>
      <p:pic>
        <p:nvPicPr>
          <p:cNvPr id="10" name="図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980" y="1817944"/>
            <a:ext cx="278130" cy="1905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24" y="3851973"/>
            <a:ext cx="3707130" cy="29146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43" y="5064548"/>
            <a:ext cx="7378065" cy="29337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73" y="6287643"/>
            <a:ext cx="4053840" cy="35814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619723" y="1470992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Assumption:          is manifold &amp; 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148" y="1546088"/>
            <a:ext cx="278130" cy="1905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29" y="1546088"/>
            <a:ext cx="2400300" cy="25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</a:t>
            </a:r>
            <a:r>
              <a:rPr lang="en-US" altLang="ja-JP" dirty="0" smtClean="0"/>
              <a:t>1</a:t>
            </a:r>
            <a:r>
              <a:rPr lang="en-US" altLang="ja-JP" dirty="0"/>
              <a:t>:</a:t>
            </a:r>
            <a:r>
              <a:rPr kumimoji="1" lang="en-US" altLang="ja-JP" dirty="0" smtClean="0"/>
              <a:t> Fuzzy sphere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3577590" cy="579120"/>
          </a:xfrm>
          <a:prstGeom prst="rect">
            <a:avLst/>
          </a:prstGeom>
        </p:spPr>
      </p:pic>
      <p:cxnSp>
        <p:nvCxnSpPr>
          <p:cNvPr id="9" name="直線矢印コネクタ 8"/>
          <p:cNvCxnSpPr/>
          <p:nvPr/>
        </p:nvCxnSpPr>
        <p:spPr>
          <a:xfrm flipH="1" flipV="1">
            <a:off x="3131840" y="234888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636912"/>
            <a:ext cx="213360" cy="17335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851920" y="2555612"/>
            <a:ext cx="282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dim rep of SU(2) generators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23" y="3334947"/>
            <a:ext cx="3583305" cy="51435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831" y="4508469"/>
            <a:ext cx="3251835" cy="28765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911" y="5052927"/>
            <a:ext cx="2973705" cy="609600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1351721" y="4399721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Classical space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45095" y="5082209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Metric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26" y="5932559"/>
            <a:ext cx="1779270" cy="26860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11966" y="5830959"/>
            <a:ext cx="2426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Poisson Tensor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976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Ex. 2: Fuzzy torus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38806"/>
            <a:ext cx="1430655" cy="2362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62" y="2364363"/>
            <a:ext cx="1657350" cy="27432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14" y="2337859"/>
            <a:ext cx="1592580" cy="24765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275482" y="2288811"/>
            <a:ext cx="22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kumimoji="1" lang="en-US" altLang="ja-JP" dirty="0" smtClean="0"/>
              <a:t>Fuzzy Clifford Torus”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01" y="3075181"/>
            <a:ext cx="3556635" cy="5143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493" y="2997426"/>
            <a:ext cx="1322070" cy="27622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493" y="3429474"/>
            <a:ext cx="1392555" cy="2781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46" y="4475111"/>
            <a:ext cx="3265170" cy="28956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93" y="5477834"/>
            <a:ext cx="6621780" cy="609600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424069" y="4399722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Classical space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0695" y="4976192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Metric</a:t>
            </a:r>
            <a:endParaRPr kumimoji="1" lang="ja-JP" altLang="en-US" sz="2400" dirty="0"/>
          </a:p>
        </p:txBody>
      </p:sp>
      <p:sp>
        <p:nvSpPr>
          <p:cNvPr id="28" name="左中かっこ 27"/>
          <p:cNvSpPr/>
          <p:nvPr/>
        </p:nvSpPr>
        <p:spPr>
          <a:xfrm>
            <a:off x="4863546" y="3061253"/>
            <a:ext cx="198782" cy="62285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94922" y="1722782"/>
            <a:ext cx="3643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Represented by Clock-Shift matrices</a:t>
            </a:r>
            <a:endParaRPr kumimoji="1" lang="ja-JP" altLang="en-US" dirty="0"/>
          </a:p>
        </p:txBody>
      </p:sp>
      <p:pic>
        <p:nvPicPr>
          <p:cNvPr id="30" name="図 29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513" y="1771374"/>
            <a:ext cx="1234440" cy="25527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6396383"/>
            <a:ext cx="1036320" cy="2266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157" y="6389757"/>
            <a:ext cx="1118235" cy="23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and Outlook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181" y="1741009"/>
            <a:ext cx="7691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We proposed a new observables in matrix models, which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characterize geometric properties of matrices.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181" y="5080936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Dimension of  </a:t>
            </a:r>
            <a:endParaRPr kumimoji="1"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19" y="5619005"/>
            <a:ext cx="6656070" cy="73723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367" y="5885781"/>
            <a:ext cx="895350" cy="25527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700" y="5217704"/>
            <a:ext cx="278130" cy="1905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657600" y="394914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v</a:t>
            </a:r>
            <a:r>
              <a:rPr lang="en-US" altLang="ja-JP" dirty="0" smtClean="0"/>
              <a:t>ia coherent states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298712" y="2902226"/>
            <a:ext cx="261067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5174972" y="2882349"/>
            <a:ext cx="261067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90260" y="315401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Matrix configuration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27374" y="3021497"/>
            <a:ext cx="235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Geometry</a:t>
            </a:r>
          </a:p>
          <a:p>
            <a:pPr algn="ctr"/>
            <a:r>
              <a:rPr lang="en-US" altLang="ja-JP" dirty="0" smtClean="0"/>
              <a:t>(Shape of membranes)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4200938" y="3220278"/>
            <a:ext cx="649357" cy="2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2278" y="4479233"/>
            <a:ext cx="4929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en-US" altLang="ja-JP" sz="2400" dirty="0"/>
              <a:t>C</a:t>
            </a:r>
            <a:r>
              <a:rPr kumimoji="1" lang="en-US" altLang="ja-JP" sz="2400" dirty="0" smtClean="0"/>
              <a:t>hecked </a:t>
            </a:r>
            <a:r>
              <a:rPr lang="en-US" altLang="ja-JP" sz="2400" dirty="0" smtClean="0"/>
              <a:t>for fuzzy sphere and torus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5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New observables in matrix models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87556"/>
            <a:ext cx="800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lang="en-US" altLang="ja-JP" dirty="0" smtClean="0"/>
              <a:t>The geometric objects we defined are gauge invariant</a:t>
            </a:r>
            <a:r>
              <a:rPr lang="ja-JP" altLang="en-US" dirty="0"/>
              <a:t>　</a:t>
            </a:r>
            <a:r>
              <a:rPr lang="ja-JP" altLang="en-US" dirty="0" smtClean="0"/>
              <a:t>⇒   </a:t>
            </a:r>
            <a:r>
              <a:rPr lang="en-US" altLang="ja-JP" dirty="0" smtClean="0"/>
              <a:t>Observables in MM.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55" y="2611948"/>
            <a:ext cx="3090336" cy="19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650801" y="3475365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774" y="4808431"/>
            <a:ext cx="3103303" cy="195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625" y="2952733"/>
            <a:ext cx="596265" cy="25527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46" y="4308103"/>
            <a:ext cx="217170" cy="25336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46" y="6432579"/>
            <a:ext cx="217170" cy="25336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73" y="4965441"/>
            <a:ext cx="683895" cy="26860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470437" y="2469906"/>
            <a:ext cx="147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Fuzzy sphere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r>
              <a:rPr lang="en-US" altLang="ja-JP" dirty="0" smtClean="0"/>
              <a:t>with </a:t>
            </a:r>
            <a:r>
              <a:rPr lang="en-US" altLang="ja-JP" dirty="0" smtClean="0"/>
              <a:t>N=50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782536" y="2530016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39669" y="3113515"/>
            <a:ext cx="138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            i</a:t>
            </a:r>
            <a:r>
              <a:rPr kumimoji="1" lang="en-US" altLang="ja-JP" dirty="0" smtClean="0"/>
              <a:t>s </a:t>
            </a:r>
          </a:p>
          <a:p>
            <a:r>
              <a:rPr kumimoji="1" lang="en-US" altLang="ja-JP" dirty="0" smtClean="0"/>
              <a:t>around </a:t>
            </a:r>
            <a:r>
              <a:rPr kumimoji="1" lang="en-US" altLang="ja-JP" dirty="0" smtClean="0"/>
              <a:t>here </a:t>
            </a:r>
            <a:endParaRPr kumimoji="1" lang="ja-JP" altLang="en-US" dirty="0"/>
          </a:p>
        </p:txBody>
      </p:sp>
      <p:pic>
        <p:nvPicPr>
          <p:cNvPr id="17" name="図 1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238" y="3212028"/>
            <a:ext cx="278130" cy="1905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224935" y="5924534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3"/>
                </a:solidFill>
              </a:rPr>
              <a:t>Dimension is 2 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5367125" y="6114054"/>
            <a:ext cx="1282889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18052" y="3790120"/>
            <a:ext cx="328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Also useful for numerical work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8054" y="2411892"/>
            <a:ext cx="4461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en-US" altLang="ja-JP" dirty="0" smtClean="0"/>
              <a:t>Geometric interpretation of matrix </a:t>
            </a:r>
            <a:r>
              <a:rPr lang="en-US" altLang="ja-JP" dirty="0" smtClean="0"/>
              <a:t>models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Emergent space time in </a:t>
            </a:r>
            <a:r>
              <a:rPr kumimoji="1" lang="en-US" altLang="ja-JP" dirty="0" err="1" smtClean="0"/>
              <a:t>AdS</a:t>
            </a:r>
            <a:r>
              <a:rPr kumimoji="1" lang="en-US" altLang="ja-JP" dirty="0" smtClean="0"/>
              <a:t>/CFT 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0817" y="4293702"/>
            <a:ext cx="3828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[Kim-Nishimura-Tsuchiya, </a:t>
            </a:r>
            <a:r>
              <a:rPr lang="en-US" altLang="ja-JP" sz="1400" dirty="0" err="1" smtClean="0"/>
              <a:t>Anagnostopoulos</a:t>
            </a:r>
            <a:r>
              <a:rPr lang="en-US" altLang="ja-JP" sz="1400" dirty="0" smtClean="0"/>
              <a:t>-</a:t>
            </a:r>
          </a:p>
          <a:p>
            <a:r>
              <a:rPr lang="en-US" altLang="ja-JP" sz="1400" dirty="0" err="1" smtClean="0"/>
              <a:t>Hanada</a:t>
            </a:r>
            <a:r>
              <a:rPr lang="en-US" altLang="ja-JP" sz="1400" dirty="0" smtClean="0"/>
              <a:t>-Nishimura-Takeuchi, </a:t>
            </a:r>
            <a:r>
              <a:rPr kumimoji="1" lang="en-US" altLang="ja-JP" sz="1400" dirty="0" err="1" smtClean="0"/>
              <a:t>Catterall</a:t>
            </a:r>
            <a:r>
              <a:rPr lang="en-US" altLang="ja-JP" sz="1400" dirty="0" smtClean="0"/>
              <a:t>-Wiseman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pic>
        <p:nvPicPr>
          <p:cNvPr id="5" name="図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487" y="2049670"/>
            <a:ext cx="1779270" cy="293370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616226" y="3054623"/>
            <a:ext cx="2369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[cf. </a:t>
            </a:r>
            <a:r>
              <a:rPr kumimoji="1" lang="en-US" altLang="ja-JP" sz="1400" dirty="0" err="1" smtClean="0"/>
              <a:t>Berentsin</a:t>
            </a:r>
            <a:r>
              <a:rPr lang="en-US" altLang="ja-JP" sz="1400" dirty="0" smtClean="0"/>
              <a:t>, Aoki-san’s talk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641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8054" y="1696280"/>
            <a:ext cx="371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◆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Matrix regularization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5618" y="2358889"/>
            <a:ext cx="470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Can preserve a </a:t>
            </a:r>
            <a:r>
              <a:rPr lang="en-US" altLang="ja-JP" sz="2400" dirty="0" smtClean="0"/>
              <a:t>lot of symmetries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32384" y="2875723"/>
            <a:ext cx="498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Space-time symmetry, SUSY, Internal rotation </a:t>
            </a:r>
            <a:r>
              <a:rPr lang="en-US" altLang="ja-JP" dirty="0" smtClean="0"/>
              <a:t>etc.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9117" y="3710607"/>
            <a:ext cx="7445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en-US" altLang="ja-JP" sz="2400" dirty="0" smtClean="0"/>
              <a:t>Matrix models </a:t>
            </a:r>
            <a:r>
              <a:rPr lang="ja-JP" altLang="en-US" sz="2400" dirty="0" smtClean="0"/>
              <a:t>⇔  </a:t>
            </a:r>
            <a:r>
              <a:rPr lang="en-US" altLang="ja-JP" sz="2400" dirty="0" smtClean="0"/>
              <a:t>``Lattice theory’’  for string/M theory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05880" y="4227442"/>
            <a:ext cx="433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Candidates for theories of Quantum Gravity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8876" y="5128587"/>
            <a:ext cx="340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en-US" altLang="ja-JP" sz="2400" dirty="0" smtClean="0"/>
              <a:t>Not easy to construct. 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45636" y="6003234"/>
            <a:ext cx="321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We need deeper understanding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32384" y="5632173"/>
            <a:ext cx="483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Known examples </a:t>
            </a:r>
            <a:r>
              <a:rPr lang="ja-JP" altLang="en-US" dirty="0"/>
              <a:t>→ </a:t>
            </a:r>
            <a:r>
              <a:rPr lang="en-US" altLang="ja-JP" dirty="0"/>
              <a:t>Fuzzy sphere, torus, </a:t>
            </a:r>
            <a:r>
              <a:rPr lang="en-US" altLang="ja-JP" dirty="0" err="1"/>
              <a:t>CP</a:t>
            </a:r>
            <a:r>
              <a:rPr lang="en-US" altLang="ja-JP" baseline="30000" dirty="0" err="1"/>
              <a:t>n</a:t>
            </a:r>
            <a:r>
              <a:rPr lang="en-US" altLang="ja-JP" dirty="0"/>
              <a:t>, </a:t>
            </a:r>
            <a:r>
              <a:rPr lang="en-US" altLang="ja-JP" dirty="0" err="1" smtClean="0"/>
              <a:t>etc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35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1709530" y="4055163"/>
            <a:ext cx="5473148" cy="7156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Review of Fuzzy </a:t>
            </a:r>
            <a:r>
              <a:rPr lang="en-US" altLang="ja-JP" dirty="0"/>
              <a:t>S</a:t>
            </a:r>
            <a:r>
              <a:rPr kumimoji="1" lang="en-US" altLang="ja-JP" dirty="0" smtClean="0"/>
              <a:t>phere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811" y="1656524"/>
            <a:ext cx="714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Consider momentum cutoff regularization on sphere</a:t>
            </a:r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150" y="3123100"/>
            <a:ext cx="3291840" cy="74676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21637" y="5009322"/>
            <a:ext cx="680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course,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functions with a cutoff do not form a closed algebra (ring).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63615" y="6347789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 most </a:t>
            </a:r>
            <a:r>
              <a:rPr lang="en-US" altLang="ja-JP" dirty="0"/>
              <a:t>physical theories 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FF0000"/>
                </a:solidFill>
              </a:rPr>
              <a:t>this breaks symmetries…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410" y="4302543"/>
            <a:ext cx="1935480" cy="22288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36" y="4289290"/>
            <a:ext cx="1988820" cy="232410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4134680" y="4320211"/>
            <a:ext cx="530087" cy="185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99" y="5713897"/>
            <a:ext cx="3394710" cy="255270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102089" y="2478160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kumimoji="1" lang="en-US" altLang="ja-JP" dirty="0" smtClean="0"/>
              <a:t>pherical harmonics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5261115" y="5711686"/>
            <a:ext cx="821635" cy="13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09256" y="5539408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Exceeds cutoff </a:t>
            </a:r>
            <a:endParaRPr kumimoji="1" lang="ja-JP" altLang="en-US" dirty="0"/>
          </a:p>
        </p:txBody>
      </p:sp>
      <p:pic>
        <p:nvPicPr>
          <p:cNvPr id="26" name="図 2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05" y="3335134"/>
            <a:ext cx="1177290" cy="28765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98" y="2248456"/>
            <a:ext cx="2486025" cy="744855"/>
          </a:xfrm>
          <a:prstGeom prst="rect">
            <a:avLst/>
          </a:prstGeom>
        </p:spPr>
      </p:pic>
      <p:cxnSp>
        <p:nvCxnSpPr>
          <p:cNvPr id="30" name="直線矢印コネクタ 29"/>
          <p:cNvCxnSpPr>
            <a:stCxn id="21" idx="1"/>
          </p:cNvCxnSpPr>
          <p:nvPr/>
        </p:nvCxnSpPr>
        <p:spPr>
          <a:xfrm flipH="1" flipV="1">
            <a:off x="4611759" y="2650438"/>
            <a:ext cx="490330" cy="12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/>
      <p:bldP spid="10" grpId="0"/>
      <p:bldP spid="14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Fuzzy sphere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0" y="2115933"/>
            <a:ext cx="3291840" cy="74676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25288" y="1616766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kumimoji="1" lang="en-US" altLang="ja-JP" sz="2400" dirty="0" smtClean="0"/>
              <a:t>More efficient momentum cutoff</a:t>
            </a:r>
            <a:endParaRPr kumimoji="1" lang="ja-JP" altLang="en-US" sz="2400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4267201" y="2491411"/>
            <a:ext cx="4770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279" y="2096056"/>
            <a:ext cx="3291840" cy="74676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174436" y="2663688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map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2" y="3202612"/>
            <a:ext cx="2093595" cy="62674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48" y="4117011"/>
            <a:ext cx="224790" cy="21336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1" y="4130264"/>
            <a:ext cx="160020" cy="18478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934818" y="4028663"/>
            <a:ext cx="448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: SU(2) generators in spin        representation.  </a:t>
            </a:r>
            <a:endParaRPr kumimoji="1" lang="ja-JP" altLang="en-US" dirty="0"/>
          </a:p>
        </p:txBody>
      </p:sp>
      <p:pic>
        <p:nvPicPr>
          <p:cNvPr id="17" name="図 1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96" y="4859135"/>
            <a:ext cx="2291715" cy="3048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450574" y="4850303"/>
            <a:ext cx="468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Consider a set of ``Matrix Spherical Harmonics’’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999" y="5433395"/>
            <a:ext cx="742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Actually,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they form a closed algebra </a:t>
            </a:r>
            <a:r>
              <a:rPr kumimoji="1" lang="en-US" altLang="ja-JP" dirty="0" smtClean="0"/>
              <a:t>of                                                    matrices !!!  </a:t>
            </a:r>
            <a:endParaRPr kumimoji="1" lang="ja-JP" altLang="en-US" dirty="0"/>
          </a:p>
        </p:txBody>
      </p:sp>
      <p:pic>
        <p:nvPicPr>
          <p:cNvPr id="20" name="図 1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087" y="5501865"/>
            <a:ext cx="2129790" cy="25527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897" y="4077254"/>
            <a:ext cx="1849755" cy="266700"/>
          </a:xfrm>
          <a:prstGeom prst="rect">
            <a:avLst/>
          </a:prstGeom>
        </p:spPr>
      </p:pic>
      <p:sp>
        <p:nvSpPr>
          <p:cNvPr id="23" name="左中かっこ 22"/>
          <p:cNvSpPr/>
          <p:nvPr/>
        </p:nvSpPr>
        <p:spPr>
          <a:xfrm>
            <a:off x="1325217" y="3339549"/>
            <a:ext cx="185531" cy="98066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6999" y="5870715"/>
            <a:ext cx="847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 the large matrix size limit                    , </a:t>
            </a:r>
            <a:r>
              <a:rPr lang="en-US" altLang="ja-JP" dirty="0" smtClean="0">
                <a:solidFill>
                  <a:srgbClr val="FF0000"/>
                </a:solidFill>
              </a:rPr>
              <a:t> the algebra becomes isomorphic to the original.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41" y="5945809"/>
            <a:ext cx="802005" cy="1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19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842053" y="5565912"/>
            <a:ext cx="3935896" cy="9674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Matrix regularization of M-theory</a:t>
            </a:r>
            <a:endParaRPr kumimoji="1" lang="ja-JP" altLang="en-US" dirty="0"/>
          </a:p>
        </p:txBody>
      </p:sp>
      <p:pic>
        <p:nvPicPr>
          <p:cNvPr id="32" name="図 3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49" y="1983409"/>
            <a:ext cx="1954530" cy="56388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08" y="2745410"/>
            <a:ext cx="3307080" cy="56388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909392" y="2054087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Nambu-Goto</a:t>
            </a:r>
            <a:r>
              <a:rPr lang="en-US" altLang="ja-JP" dirty="0" smtClean="0"/>
              <a:t> action for membranes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69566" y="2862469"/>
            <a:ext cx="277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 After some gauge fixing 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4557" y="4161183"/>
            <a:ext cx="492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lang="en-US" altLang="ja-JP" dirty="0" smtClean="0"/>
              <a:t>When the world volume has spherical topology, </a:t>
            </a:r>
            <a:endParaRPr kumimoji="1" lang="ja-JP" altLang="en-US" dirty="0"/>
          </a:p>
        </p:txBody>
      </p:sp>
      <p:pic>
        <p:nvPicPr>
          <p:cNvPr id="36" name="図 3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74" y="3626679"/>
            <a:ext cx="1647825" cy="23622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96" y="4196522"/>
            <a:ext cx="1398270" cy="23622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332" y="4700105"/>
            <a:ext cx="3350895" cy="701040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976731" y="5804450"/>
            <a:ext cx="2900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Matrix regularization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36" y="5687392"/>
            <a:ext cx="2678430" cy="750570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6261807" y="1524001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[DeWitt-Hoppe-</a:t>
            </a:r>
            <a:r>
              <a:rPr kumimoji="1" lang="en-US" altLang="ja-JP" dirty="0" err="1" smtClean="0"/>
              <a:t>Nicoli</a:t>
            </a:r>
            <a:r>
              <a:rPr lang="en-US" altLang="ja-JP" dirty="0" smtClean="0"/>
              <a:t>, BFSS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1245704" y="5910469"/>
            <a:ext cx="1126435" cy="2915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9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  <p:bldP spid="33" grpId="0"/>
      <p:bldP spid="4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Matrix models for M-theory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36" y="1870766"/>
            <a:ext cx="3520440" cy="56388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85531" y="4015410"/>
            <a:ext cx="911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 </a:t>
            </a:r>
            <a:r>
              <a:rPr kumimoji="1" lang="en-US" altLang="ja-JP" dirty="0" smtClean="0"/>
              <a:t>This model (+ fermions) is conjectured to be a correct “Lattice theory” for M-theory</a:t>
            </a:r>
            <a:r>
              <a:rPr kumimoji="1" lang="en-US" altLang="ja-JP" dirty="0" smtClean="0"/>
              <a:t>, [BFSS] 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784" y="2849217"/>
            <a:ext cx="7928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 </a:t>
            </a:r>
            <a:r>
              <a:rPr kumimoji="1" lang="en-US" altLang="ja-JP" dirty="0" smtClean="0"/>
              <a:t>Matrix regularization preserves </a:t>
            </a:r>
            <a:r>
              <a:rPr kumimoji="1" lang="en-US" altLang="ja-JP" dirty="0" err="1" smtClean="0"/>
              <a:t>rotaion</a:t>
            </a:r>
            <a:r>
              <a:rPr kumimoji="1" lang="en-US" altLang="ja-JP" dirty="0" smtClean="0"/>
              <a:t>, R-</a:t>
            </a:r>
            <a:r>
              <a:rPr kumimoji="1" lang="en-US" altLang="ja-JP" dirty="0" err="1" smtClean="0"/>
              <a:t>sym</a:t>
            </a:r>
            <a:r>
              <a:rPr lang="en-US" altLang="ja-JP" dirty="0"/>
              <a:t> </a:t>
            </a:r>
            <a:r>
              <a:rPr lang="en-US" altLang="ja-JP" dirty="0" smtClean="0"/>
              <a:t>and SUSY (with some fermions)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296" y="4532245"/>
            <a:ext cx="541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 i.e. Non-perturbative formulation for Quantum Gravity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44278" y="1842053"/>
            <a:ext cx="2815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Matrix Quantum Mechanics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with finite number of DOF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409" y="3425689"/>
            <a:ext cx="837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 </a:t>
            </a:r>
            <a:r>
              <a:rPr lang="en-US" altLang="ja-JP" dirty="0" smtClean="0"/>
              <a:t>The case of torus leads the same matrix model</a:t>
            </a:r>
            <a:r>
              <a:rPr lang="ja-JP" altLang="en-US" dirty="0" smtClean="0"/>
              <a:t>　⇒   </a:t>
            </a:r>
            <a:r>
              <a:rPr lang="en-US" altLang="ja-JP" dirty="0"/>
              <a:t>U</a:t>
            </a:r>
            <a:r>
              <a:rPr lang="en-US" altLang="ja-JP" dirty="0" smtClean="0"/>
              <a:t>nified description of topology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4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Classical geometry for membranes?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2852" y="1881810"/>
            <a:ext cx="3898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Difficulty in matrix models</a:t>
            </a:r>
            <a:endParaRPr kumimoji="1" lang="ja-JP" altLang="en-US" sz="2400" dirty="0"/>
          </a:p>
        </p:txBody>
      </p:sp>
      <p:pic>
        <p:nvPicPr>
          <p:cNvPr id="20" name="図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165" y="2486993"/>
            <a:ext cx="1794510" cy="56388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298714" y="2557670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 the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path-integral of </a:t>
            </a:r>
            <a:r>
              <a:rPr kumimoji="1" lang="en-US" altLang="ja-JP" dirty="0" smtClean="0"/>
              <a:t>matrix models, 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85462" y="3458817"/>
            <a:ext cx="652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 can we recover the shape of membranes, D-</a:t>
            </a:r>
            <a:r>
              <a:rPr kumimoji="1" lang="en-US" altLang="ja-JP" dirty="0" err="1" smtClean="0"/>
              <a:t>branes</a:t>
            </a:r>
            <a:r>
              <a:rPr lang="en-US" altLang="ja-JP" dirty="0"/>
              <a:t> </a:t>
            </a:r>
            <a:r>
              <a:rPr lang="en-US" altLang="ja-JP" dirty="0" smtClean="0"/>
              <a:t>or</a:t>
            </a:r>
            <a:r>
              <a:rPr kumimoji="1" lang="en-US" altLang="ja-JP" dirty="0" smtClean="0"/>
              <a:t> strings?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0261" y="4041914"/>
            <a:ext cx="5737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Is there any good observables in MM, which characterize 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the classical geometry (shape)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of membranes?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8956" y="5234609"/>
            <a:ext cx="261067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135216" y="5214732"/>
            <a:ext cx="261067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50504" y="54864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Matrix configuration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87618" y="5353880"/>
            <a:ext cx="235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Geometry</a:t>
            </a:r>
          </a:p>
          <a:p>
            <a:pPr algn="ctr"/>
            <a:r>
              <a:rPr lang="en-US" altLang="ja-JP" dirty="0" smtClean="0"/>
              <a:t>(Shape of membranes)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4161182" y="5552661"/>
            <a:ext cx="649357" cy="2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40696" y="502257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???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91199" y="6395903"/>
            <a:ext cx="3230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 Cf</a:t>
            </a:r>
            <a:r>
              <a:rPr kumimoji="1" lang="en-US" altLang="ja-JP" dirty="0" smtClean="0"/>
              <a:t>. </a:t>
            </a:r>
            <a:r>
              <a:rPr kumimoji="1" lang="en-US" altLang="ja-JP" dirty="0" err="1" smtClean="0"/>
              <a:t>Berenstein</a:t>
            </a:r>
            <a:r>
              <a:rPr kumimoji="1" lang="en-US" altLang="ja-JP" dirty="0" smtClean="0"/>
              <a:t>, Aoki-san’s talk ]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98713" y="2928731"/>
            <a:ext cx="354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geometry has become invisible.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13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4599" y="1942927"/>
            <a:ext cx="7505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We generalized “coherent states” to matrix geometries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0159" y="2607119"/>
            <a:ext cx="773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kumimoji="1" lang="en-US" altLang="ja-JP" sz="2400" dirty="0" smtClean="0"/>
              <a:t>We defined classical geometry as a set of coherent states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9765" y="3251333"/>
            <a:ext cx="8460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en-US" altLang="ja-JP" sz="2400" dirty="0" smtClean="0"/>
              <a:t>We proposed a new set of observables in matrix models, which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describe the classical geometry </a:t>
            </a:r>
            <a:r>
              <a:rPr kumimoji="1" lang="en-US" altLang="ja-JP" sz="2400" dirty="0" smtClean="0"/>
              <a:t>and geometric objects like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kumimoji="1" lang="en-US" altLang="ja-JP" sz="2400" dirty="0" smtClean="0"/>
              <a:t>metric, curvature and so on.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32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Coherent states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875720" y="2994991"/>
            <a:ext cx="26636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4214189" y="1868556"/>
            <a:ext cx="0" cy="2252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88" y="1742796"/>
            <a:ext cx="1434465" cy="255270"/>
          </a:xfrm>
          <a:prstGeom prst="rect">
            <a:avLst/>
          </a:prstGeom>
        </p:spPr>
      </p:pic>
      <p:sp>
        <p:nvSpPr>
          <p:cNvPr id="17" name="フリーフォーム 16"/>
          <p:cNvSpPr/>
          <p:nvPr/>
        </p:nvSpPr>
        <p:spPr>
          <a:xfrm>
            <a:off x="3234332" y="2358887"/>
            <a:ext cx="250990" cy="933894"/>
          </a:xfrm>
          <a:custGeom>
            <a:avLst/>
            <a:gdLst>
              <a:gd name="connsiteX0" fmla="*/ 131722 w 614469"/>
              <a:gd name="connsiteY0" fmla="*/ 644650 h 650892"/>
              <a:gd name="connsiteX1" fmla="*/ 12453 w 614469"/>
              <a:gd name="connsiteY1" fmla="*/ 180824 h 650892"/>
              <a:gd name="connsiteX2" fmla="*/ 370261 w 614469"/>
              <a:gd name="connsiteY2" fmla="*/ 8545 h 650892"/>
              <a:gd name="connsiteX3" fmla="*/ 608800 w 614469"/>
              <a:gd name="connsiteY3" fmla="*/ 419363 h 650892"/>
              <a:gd name="connsiteX4" fmla="*/ 131722 w 614469"/>
              <a:gd name="connsiteY4" fmla="*/ 644650 h 65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469" h="650892">
                <a:moveTo>
                  <a:pt x="131722" y="644650"/>
                </a:moveTo>
                <a:cubicBezTo>
                  <a:pt x="32331" y="604893"/>
                  <a:pt x="-27304" y="286842"/>
                  <a:pt x="12453" y="180824"/>
                </a:cubicBezTo>
                <a:cubicBezTo>
                  <a:pt x="52210" y="74806"/>
                  <a:pt x="270870" y="-31212"/>
                  <a:pt x="370261" y="8545"/>
                </a:cubicBezTo>
                <a:cubicBezTo>
                  <a:pt x="469652" y="48302"/>
                  <a:pt x="648557" y="313345"/>
                  <a:pt x="608800" y="419363"/>
                </a:cubicBezTo>
                <a:cubicBezTo>
                  <a:pt x="569043" y="525381"/>
                  <a:pt x="231113" y="684407"/>
                  <a:pt x="131722" y="64465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585251" y="2332381"/>
            <a:ext cx="516834" cy="516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784" y="5287619"/>
            <a:ext cx="835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Coherent states : </a:t>
            </a:r>
            <a:r>
              <a:rPr kumimoji="1" lang="en-US" altLang="ja-JP" sz="2400" dirty="0" smtClean="0">
                <a:solidFill>
                  <a:schemeClr val="accent3"/>
                </a:solidFill>
              </a:rPr>
              <a:t>quantum analogue of points on classical space</a:t>
            </a:r>
            <a:endParaRPr kumimoji="1" lang="ja-JP" altLang="en-US" sz="2400" dirty="0">
              <a:solidFill>
                <a:schemeClr val="accent3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86607" y="3472068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g</a:t>
            </a:r>
            <a:r>
              <a:rPr kumimoji="1" lang="en-US" altLang="ja-JP" sz="2400" dirty="0" smtClean="0"/>
              <a:t>eneral states </a:t>
            </a:r>
            <a:endParaRPr kumimoji="1" lang="ja-JP" altLang="en-US" sz="2400" dirty="0"/>
          </a:p>
        </p:txBody>
      </p:sp>
      <p:pic>
        <p:nvPicPr>
          <p:cNvPr id="21" name="図 2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90" y="4010990"/>
            <a:ext cx="1571625" cy="52197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4432850" y="3465439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coherent</a:t>
            </a:r>
            <a:r>
              <a:rPr kumimoji="1" lang="en-US" altLang="ja-JP" sz="2400" dirty="0" smtClean="0"/>
              <a:t> states </a:t>
            </a:r>
            <a:endParaRPr kumimoji="1" lang="ja-JP" altLang="en-US" sz="2400" dirty="0"/>
          </a:p>
        </p:txBody>
      </p:sp>
      <p:pic>
        <p:nvPicPr>
          <p:cNvPr id="24" name="図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738" y="4017612"/>
            <a:ext cx="1571625" cy="52197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338" y="1784624"/>
            <a:ext cx="493395" cy="220980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>
            <a:off x="2968485" y="2332382"/>
            <a:ext cx="0" cy="9806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3154016" y="2120346"/>
            <a:ext cx="331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42" y="2692399"/>
            <a:ext cx="499110" cy="22098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11" y="1831007"/>
            <a:ext cx="493395" cy="220980"/>
          </a:xfrm>
          <a:prstGeom prst="rect">
            <a:avLst/>
          </a:prstGeom>
        </p:spPr>
      </p:pic>
      <p:cxnSp>
        <p:nvCxnSpPr>
          <p:cNvPr id="33" name="直線矢印コネクタ 32"/>
          <p:cNvCxnSpPr/>
          <p:nvPr/>
        </p:nvCxnSpPr>
        <p:spPr>
          <a:xfrm>
            <a:off x="4532241" y="2166729"/>
            <a:ext cx="5433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5280989" y="2325756"/>
            <a:ext cx="0" cy="6029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972" y="2526747"/>
            <a:ext cx="499110" cy="22098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830" y="4700104"/>
            <a:ext cx="3884295" cy="304800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397566" y="5870712"/>
            <a:ext cx="4286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C</a:t>
            </a:r>
            <a:r>
              <a:rPr kumimoji="1" lang="en-US" altLang="ja-JP" sz="2000" dirty="0" smtClean="0"/>
              <a:t>an be defined as the ground states of </a:t>
            </a:r>
            <a:endParaRPr kumimoji="1" lang="ja-JP" altLang="en-US" sz="2000" dirty="0"/>
          </a:p>
        </p:txBody>
      </p:sp>
      <p:pic>
        <p:nvPicPr>
          <p:cNvPr id="46" name="図 4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06" y="5826540"/>
            <a:ext cx="3914775" cy="51435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66" y="6502400"/>
            <a:ext cx="853440" cy="22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Y_{Jm} = \sum_{l=0}^J c^{lm}_{i_1 i_2 \cdots i_l} x^{i_1}x^{i_2}\cdots x^{i_l}&#10;\nonumber&#10;\end{equation}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L_{i}&#10;\nonumber&#10;\end{equation}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Lambda&#10;\nonumber&#10;\end{equation}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{  \hat{Y}_{Jm} |  J =0, \cdots, 2\Lambda \}&#10;\nonumber&#10;\end{equation}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2\Lambda+1) \times (2\Lambda+1)&#10;\nonumber&#10;\end{equation}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[L_i, L_j] = i \epsilon_{ijk }L_k&#10;\nonumber&#10;\end{equation}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Lambda \rightarrow \infty&#10;\nonumber&#10;\end{equation}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S= T \int d^3 \sigma \sqrt{ -g} &#10;\nonumber&#10;\end{equation}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= \int d^3\sigma ((\dot{X}^{\mu})^2&#10;+\{X^{\mu}, X^{\nu} \}^2 )&#10;\nonumber&#10;\end{equation}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X^{\mu } : {\cal M} \rightarrow R^{11}&#10;\nonumber&#10;\end{equation}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 = R \times S^2&#10;\nonumber&#10;\end{equation}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J=  0,1,2, \cdots, \infty&#10;\nonumber&#10;\end{equation}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X^{\mu}(t, \Omega ) = &#10;\sum_{J=0}^{\infty} X^{\mu}_{Jm}(t) Y_{Jm} (\Omega )&#10;\nonumber&#10;\end{equation}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hat{X}^{\mu}(t) = &#10;\sum_{J=0}^{2 \Lambda } X^{\mu}_{Jm}(t) \hat{Y}_{Jm}&#10;\nonumber&#10;\end{equation}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S = \int dt  {\rm Tr} ((\dot{\hat{X} }^{\mu})^2&#10;- [\hat{X}^{\mu}, \hat{X}^{\nu} ]^2 )&#10;\nonumber&#10;\end{equation}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Z = \int D\hat{X}^{\mu} e^{-S}&#10;\nonumber&#10;\end{equation}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[X_1, X_2]=i \hbar&#10;\nonumber&#10;\end{equation}&#10;\end{document}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1 \Delta X_2 &gt; \frac{\hbar}{2}&#10;\nonumber&#10;\end{equation}&#10;\end{document}"/>
  <p:tag name="IGUANATEXSIZE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1 \Delta X_2 = \frac{\hbar}{2}&#10;\nonumber&#10;\end{equation}&#10;\end{document}"/>
  <p:tag name="IGUANATEXSIZE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1 &#10;\nonumber&#10;\end{equation}&#10;\end{document}"/>
  <p:tag name="IGUANATEXSIZE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2&#10;\nonumber&#10;\end{equation}&#10;\end{document}"/>
  <p:tag name="IGUANATEXSIZE" val="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1 &#10;\nonumber&#10;\end{equation}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J=  0,1,2, \cdots, 2 \Lambda&#10;\nonumber&#10;\end{equation}&#10;\end{document}"/>
  <p:tag name="IGUANATEXSIZE" val="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2&#10;\nonumber&#10;\end{equation}&#10;\end{document}"/>
  <p:tag name="IGUANATEXSIZE" val="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_1 = \Delta X_2 = \sqrt{\hbar/ 2} \rightarrow 0 \;\; &#10;(\hbar \rightarrow 0)&#10;\nonumber&#10;\end{equation}&#10;\end{document}"/>
  <p:tag name="IGUANATEXSIZE" val="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H(q,p)=\frac{1}{2}(X_1-q)^2 +\frac{1}{2}(X_2-p)^2&#10;\nonumber&#10;\end{equation}&#10;\end{document}"/>
  <p:tag name="IGUANATEXSIZE" val="2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q,p \in R&#10;\nonumber&#10;\end{equation}&#10;\end{document}"/>
  <p:tag name="IGUANATEXSIZE" val="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{ (X_1^{(N )},X_2^{(N )}, \cdots, X_D^{(N)} ) &#10;\; | \; N =1,2,3, \cdots \}&#10;\nonumber&#10;\end{equation}&#10;\end{document}"/>
  <p:tag name="IGUANATEXSIZE" val="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N \times N&#10;\nonumber&#10;\end{equation}&#10;\end{document}"/>
  <p:tag name="IGUANATEXSIZE" val="2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H(y)= \frac{1}{2}(X^{\mu}-y^{\mu})^2&#10;\nonumber&#10;\end{equation}&#10;\end{document}"/>
  <p:tag name="IGUANATEXSIZE" val="2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y \in R^D&#10;\nonumber&#10;\end{equation}&#10;\end{document}"/>
  <p:tag name="IGUANATEXSIZE" val="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lim_{N\rightarrow \infty }E_0(y) =0 &#10;\nonumber&#10;\end{equation}&#10;\end{document}"/>
  <p:tag name="IGUANATEXSIZE" val="2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N \rightarrow 0)&#10;\nonumber&#10;\end{equation}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[2\Lambda] \otimes [2\Lambda] = &#10;0\oplus 1 \oplus \cdots \oplus [4\Lambda]&#10;\nonumber&#10;\end{equation}&#10;\end{document}"/>
  <p:tag name="IGUANATEXSIZE" val="2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E_0(y) =&#10;\frac{1}{2}\sum_{\mu =1}^D ((\Delta X^{\mu })^2 + &#10;(y^{\mu}-\langle X^{\mu} \rangle )^2 )  &#10;\rightarrow 0&#10;\nonumber&#10;\end{equation}&#10;\end{document}"/>
  <p:tag name="IGUANATEXSIZE" val="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langle X^{\mu} \rangle \rightarrow y^{\mu}&#10;\nonumber&#10;\end{equation}&#10;\end{document}"/>
  <p:tag name="IGUANATEXSIZE" val="2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elta X^{\mu} \rightarrow 0&#10;\nonumber&#10;\end{equation}&#10;\end{document}"/>
  <p:tag name="IGUANATEXSIZE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y \in R^D&#10;\nonumber&#10;\end{equation}&#10;\end{document}"/>
  <p:tag name="IGUANATEXSIZE" val="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H(y)| n, y \rangle =E_n |n,y \rangle &#10;\nonumber&#10;\end{equation}&#10;\end{document}"/>
  <p:tag name="IGUANATEXSIZE" val="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|0,y \rangle &#10;\nonumber&#10;\end{equation}&#10;\end{document}"/>
  <p:tag name="IGUANATEXSIZE" val="2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f(y) = \lim_{N\rightarrow \infty} E_0 (y)&#10;\nonumber&#10;\end{equation}&#10;\end{document}"/>
  <p:tag name="IGUANATEXSIZE" val="2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 = \{y \in R^D | f(y) =0 \}&#10;\nonumber&#10;\end{equation}&#10;\end{document}"/>
  <p:tag name="IGUANATEXSIZE" val="2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f(y)&#10;\nonumber&#10;\end{equation}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x_ix_i =r^2)&#10;\nonumber&#10;\end{equation}&#10;\end{document}"/>
  <p:tag name="IGUANATEXSIZE" val="2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f(y+\epsilon)=&#10;f(y)+\epsilon^{\mu}\partial_{\mu } f(y)&#10;+\frac{1}{2}&#10;\epsilon^{\mu}\epsilon^{\nu}\partial_{\mu }\partial_{\nu }&#10; f(y) &#10;+\frac{1}{6}&#10;\epsilon^{\mu}\epsilon^{\nu}\epsilon^{\rho}&#10;\partial_{\mu }\partial_{\nu }\partial_{\rho}&#10; f(y) +\cdots&#10;\nonumber&#10;\end{equation}&#10;\end{document}"/>
  <p:tag name="IGUANATEXSIZE" val="2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g_{\mu \nu}(y) = &#10;\delta_{\mu \nu} -&#10;\partial_{\mu }\partial_{\nu}f(y)&#10;=&#10;2 \lim_{N\rightarrow \infty} &#10;\sum_{n=1}^{N-1}&#10; {\rm Re} \frac{\langle 0,y|X_{\mu}|n,y  \rangle&#10;\langle n,y |X_{\nu}| 0,y \rangle}&#10;{E_n(y)-E_0(y)}&#10;\nonumber&#10;\end{equation}&#10;\end{document}"/>
  <p:tag name="IGUANATEXSIZE" val="2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Gamma^{\mu}_{\nu \rho}(y)= &#10;(\partial_{\mu }\partial_{\sigma}f(y))&#10;(\partial_{\sigma}\partial_{\nu }\partial_{\rho}f(y))&#10;\nonumber&#10;\end{equation}&#10;\end{document}"/>
  <p:tag name="IGUANATEXSIZE" val="2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R^{\mu}_{\sigma \nu \rho }(y)= &#10;(\partial_{\mu }\partial_{\nu}\partial_{\lambda} f(y))&#10;(\partial_{\rho}\partial_{\sigma }\partial_{\lambda}f(y))&#10;-&#10;(\partial_{\mu }\partial_{\rho}\partial_{\lambda} f(y))&#10;(\partial_{\nu}\partial_{\sigma }\partial_{\lambda}f(y))&#10;\nonumber&#10;\end{equation}&#10;\end{document}"/>
  <p:tag name="IGUANATEXSIZE" val="2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w^{\mu \nu }(y) = \lim_{N \rightarrow \infty }&#10;c_N \langle 0,y | [X^{\mu}, X^{\nu}]|0,y \rangle&#10;\nonumber&#10;\end{equation}&#10;\end{document}"/>
  <p:tag name="IGUANATEXSIZE" val="2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|| X^{\mu }|| &lt; \infty \;\; (N\rightarrow \infty)&#10;\nonumber&#10;\end{equation}&#10;\end{document}"/>
  <p:tag name="IGUANATEXSIZE" val="2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X^{\mu} = \frac{2}{\sqrt{N^2-1}}L^{\mu}, \; \; (\mu =1,2,3)&#10;\nonumber&#10;\end{equation}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phi = \sum_{J=0}^{\infty} \sum_{m=-J}^J \phi_{Jm} Y_{Jm}&#10;\nonumber&#10;\end{equation}&#10;\end{document}"/>
  <p:tag name="IGUANATEXSIZE" val="2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N&#10;\nonumber&#10;\end{equation}&#10;\end{document}"/>
  <p:tag name="IGUANATEXSIZE" val="2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f(y) = \lim_{N\rightarrow \infty} E_0 (y) = \frac{1}{2}(1-|y|)^2&#10;\nonumber&#10;\end{equation}&#10;\end{document}"/>
  <p:tag name="IGUANATEXSIZE" val="2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 = \{y \in R^3 | f(y) =0 \} = S^2&#10;\nonumber&#10;\end{equation}&#10;\end{document}"/>
  <p:tag name="IGUANATEXSIZE" val="2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g_{\mu \nu}(y) = \frac{1}{|y|}&#10;\left( \delta_{\mu \nu} - \frac{y_{\mu}y_{\nu}}{|y|^2}&#10;\right)&#10;\nonumber&#10;\end{equation}&#10;\end{document}"/>
  <p:tag name="IGUANATEXSIZE" val="2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w^{\mu \nu}(y) = \epsilon^{\mu \nu \rho } y_\rho&#10;\nonumber&#10;\end{equation}&#10;\end{document}"/>
  <p:tag name="IGUANATEXSIZE" val="2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VU =e^{i\theta }UV&#10;\nonumber&#10;\end{equation}&#10;\end{document}"/>
  <p:tag name="IGUANATEXSIZE" val="2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U=X^1+iX^2, &#10;\nonumber&#10;\end{equation}&#10;\end{document}"/>
  <p:tag name="IGUANATEXSIZE" val="2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V=X^3+iX^4&#10;\nonumber&#10;\end{equation}&#10;\end{document}"/>
  <p:tag name="IGUANATEXSIZE" val="2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f(y) =  \frac{1}{2}(1-|z|)^2+\frac{1}{2}(1-|w|)^2&#10;\nonumber&#10;\end{equation}&#10;\end{document}"/>
  <p:tag name="IGUANATEXSIZE" val="2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z=  y^1 +i y^2&#10;\nonumber&#10;\end{equation}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Y_{Jm} = \sum_{l=0}^J c^{lm}_{i_1 i_2 \cdots i_l} x^{i_1}x^{i_2}\cdots x^{i_l}&#10;\nonumber&#10;\end{equation}&#10;\end{document}"/>
  <p:tag name="IGUANATEXSIZE" val="2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w=  y^3 +i y^4&#10;\nonumber&#10;\end{equation}&#10;\end{document}"/>
  <p:tag name="IGUANATEXSIZE" val="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 = \{y \in R^4 | f(y) =0 \} = T^2&#10;\nonumber&#10;\end{equation}&#10;\end{document}"/>
  <p:tag name="IGUANATEXSIZE" val="2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ds^2 = &#10;\frac{1}{|z|}&#10;\left(\delta_{ab}-\frac{y_a y_b}{|z|^2} \right)dy^a dy^b&#10;+&#10;\frac{1}{|w|}&#10;\left(\delta_{\alpha \beta}-\frac{y_\alpha y_\beta }{|w|^2} &#10;\right)dy^\alpha dy^\beta&#10;\nonumber&#10;\end{equation}&#10;\end{document}"/>
  <p:tag name="IGUANATEXSIZE" val="2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\theta = 2\pi /N)&#10;\nonumber&#10;\end{equation}&#10;\end{document}"/>
  <p:tag name="IGUANATEXSIZE" val="2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a,b =1,2&#10;\nonumber&#10;\end{equation}&#10;\end{document}"/>
  <p:tag name="IGUANATEXSIZE" val="2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alpha , \beta =3,4&#10;\nonumber&#10;\end{equation}&#10;\end{document}"/>
  <p:tag name="IGUANATEXSIZE" val="2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dim {\cal M}= g_{\mu \mu}(y) = &#10;2 \lim_{N\rightarrow \infty} &#10;\sum_{n=1}^{N-1}&#10; {\rm Re} \frac{\langle 0,y|X_{\mu}|n,y  \rangle&#10;\langle n,y |X_{\mu}| 0,y \rangle}&#10;{E_n(y)-E_0(y)}&#10;\nonumber&#10;\end{equation}&#10;\end{document}"/>
  <p:tag name="IGUANATEXSIZE" val="2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y\in {\cal M} )&#10;\nonumber&#10;\end{equation}&#10;\end{document}"/>
  <p:tag name="IGUANATEXSIZE" val="2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E_0(y)&#10;\nonumber&#10;\end{equation}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hat{Y}_{Jm} = \sum_{l=0}^J &#10;c^{lm}_{i_1 i_2 \cdots i_l} &#10;\hat{x}^{i_1}\hat{x}^{i_2}\cdots \hat{x}^{i_l}&#10;\nonumber&#10;\end{equation}&#10;\end{document}"/>
  <p:tag name="IGUANATEXSIZE" val="2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|y|&#10;\nonumber&#10;\end{equation}&#10;\end{document}"/>
  <p:tag name="IGUANATEXSIZE" val="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|y|&#10;\nonumber&#10;\end{equation}&#10;\end{document}"/>
  <p:tag name="IGUANATEXSIZE" val="2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g_{\mu \mu}(y)&#10;\nonumber&#10;\end{equation}&#10;\end{document}"/>
  <p:tag name="IGUANATEXSIZE" val="2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{\cal M}&#10;\nonumber&#10;\end{equation}&#10;\end{document}"/>
  <p:tag name="IGUANATEXSIZE" val="2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(X^{\mu} \rightarrow U X^{\mu} U^{\dagger })&#10;\nonumber&#10;\end{equation}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hat{x}^i = \frac{1}{\sqrt{\Lambda(\Lambda+1)}}&#10;L_{i}&#10;\nonumber&#10;\end{equation}&#10;\end{document}"/>
  <p:tag name="IGUANATEXSIZE" val="2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モジュール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4291</TotalTime>
  <Words>652</Words>
  <Application>Microsoft Office PowerPoint</Application>
  <PresentationFormat>画面に合わせる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モジュール</vt:lpstr>
      <vt:lpstr>Matrix Geometry and  Coherent States</vt:lpstr>
      <vt:lpstr>Introduction</vt:lpstr>
      <vt:lpstr>Review of Fuzzy Sphere</vt:lpstr>
      <vt:lpstr>Fuzzy sphere</vt:lpstr>
      <vt:lpstr>Matrix regularization of M-theory</vt:lpstr>
      <vt:lpstr>Matrix models for M-theory</vt:lpstr>
      <vt:lpstr>Classical geometry for membranes?</vt:lpstr>
      <vt:lpstr>Our results</vt:lpstr>
      <vt:lpstr>Coherent states</vt:lpstr>
      <vt:lpstr>Our setup</vt:lpstr>
      <vt:lpstr>Classical geometry </vt:lpstr>
      <vt:lpstr>Geometric Objects </vt:lpstr>
      <vt:lpstr>Ex. 1: Fuzzy sphere</vt:lpstr>
      <vt:lpstr>Ex. 2: Fuzzy torus</vt:lpstr>
      <vt:lpstr>Summary and Outlook</vt:lpstr>
      <vt:lpstr>New observables in matrix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Geometry And  Coherent states</dc:title>
  <dc:creator>Windows ユーザー</dc:creator>
  <cp:lastModifiedBy>Windows ユーザー</cp:lastModifiedBy>
  <cp:revision>99</cp:revision>
  <dcterms:created xsi:type="dcterms:W3CDTF">2015-01-26T00:37:40Z</dcterms:created>
  <dcterms:modified xsi:type="dcterms:W3CDTF">2015-07-17T02:56:51Z</dcterms:modified>
</cp:coreProperties>
</file>