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3"/>
  </p:handoutMasterIdLst>
  <p:sldIdLst>
    <p:sldId id="256" r:id="rId2"/>
    <p:sldId id="279" r:id="rId3"/>
    <p:sldId id="282" r:id="rId4"/>
    <p:sldId id="276" r:id="rId5"/>
    <p:sldId id="277" r:id="rId6"/>
    <p:sldId id="272" r:id="rId7"/>
    <p:sldId id="266" r:id="rId8"/>
    <p:sldId id="287" r:id="rId9"/>
    <p:sldId id="288" r:id="rId10"/>
    <p:sldId id="265" r:id="rId11"/>
    <p:sldId id="267" r:id="rId12"/>
    <p:sldId id="270" r:id="rId13"/>
    <p:sldId id="289" r:id="rId14"/>
    <p:sldId id="268" r:id="rId15"/>
    <p:sldId id="269" r:id="rId16"/>
    <p:sldId id="274" r:id="rId17"/>
    <p:sldId id="285" r:id="rId18"/>
    <p:sldId id="280" r:id="rId19"/>
    <p:sldId id="281" r:id="rId20"/>
    <p:sldId id="273" r:id="rId21"/>
    <p:sldId id="290" r:id="rId2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2D3DB-D90A-4AA0-A3CC-D2EB629D980B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E18E0-8BC3-4D59-BCF6-FF0C4CC24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652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18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25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97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13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57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50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59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4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99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1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6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94E4-8B23-42DA-A4C9-1E0DAC6CE59D}" type="datetimeFigureOut">
              <a:rPr kumimoji="1" lang="ja-JP" altLang="en-US" smtClean="0"/>
              <a:t>2015/7/16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E373-17E6-4031-9133-7DEE75CC5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25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Relationship Id="rId9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18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18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1.png"/><Relationship Id="rId21" Type="http://schemas.openxmlformats.org/officeDocument/2006/relationships/image" Target="../media/image64.png"/><Relationship Id="rId7" Type="http://schemas.openxmlformats.org/officeDocument/2006/relationships/image" Target="../media/image60.png"/><Relationship Id="rId17" Type="http://schemas.openxmlformats.org/officeDocument/2006/relationships/image" Target="../media/image54.png"/><Relationship Id="rId25" Type="http://schemas.openxmlformats.org/officeDocument/2006/relationships/image" Target="../media/image93.png"/><Relationship Id="rId16" Type="http://schemas.openxmlformats.org/officeDocument/2006/relationships/image" Target="../media/image9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24" Type="http://schemas.openxmlformats.org/officeDocument/2006/relationships/image" Target="../media/image92.png"/><Relationship Id="rId5" Type="http://schemas.openxmlformats.org/officeDocument/2006/relationships/image" Target="../media/image58.png"/><Relationship Id="rId23" Type="http://schemas.openxmlformats.org/officeDocument/2006/relationships/image" Target="../media/image66.png"/><Relationship Id="rId19" Type="http://schemas.openxmlformats.org/officeDocument/2006/relationships/image" Target="../media/image62.png"/><Relationship Id="rId22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0.png"/><Relationship Id="rId7" Type="http://schemas.openxmlformats.org/officeDocument/2006/relationships/image" Target="../media/image7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80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11.png"/><Relationship Id="rId7" Type="http://schemas.openxmlformats.org/officeDocument/2006/relationships/image" Target="../media/image8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11" Type="http://schemas.openxmlformats.org/officeDocument/2006/relationships/image" Target="../media/image121.png"/><Relationship Id="rId5" Type="http://schemas.openxmlformats.org/officeDocument/2006/relationships/image" Target="../media/image70.png"/><Relationship Id="rId10" Type="http://schemas.openxmlformats.org/officeDocument/2006/relationships/image" Target="../media/image113.png"/><Relationship Id="rId4" Type="http://schemas.openxmlformats.org/officeDocument/2006/relationships/image" Target="../media/image510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591.png"/><Relationship Id="rId5" Type="http://schemas.openxmlformats.org/officeDocument/2006/relationships/image" Target="../media/image77.png"/><Relationship Id="rId10" Type="http://schemas.openxmlformats.org/officeDocument/2006/relationships/image" Target="../media/image190.png"/><Relationship Id="rId4" Type="http://schemas.openxmlformats.org/officeDocument/2006/relationships/image" Target="../media/image76.png"/><Relationship Id="rId9" Type="http://schemas.openxmlformats.org/officeDocument/2006/relationships/image" Target="../media/image5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5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1" Type="http://schemas.openxmlformats.org/officeDocument/2006/relationships/image" Target="../media/image11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19" Type="http://schemas.openxmlformats.org/officeDocument/2006/relationships/image" Target="../media/image150.png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410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1.png"/><Relationship Id="rId10" Type="http://schemas.openxmlformats.org/officeDocument/2006/relationships/image" Target="../media/image8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1.png"/><Relationship Id="rId4" Type="http://schemas.openxmlformats.org/officeDocument/2006/relationships/image" Target="../media/image1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1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000" y="-27384"/>
            <a:ext cx="8964000" cy="2160000"/>
          </a:xfrm>
        </p:spPr>
        <p:txBody>
          <a:bodyPr>
            <a:normAutofit/>
          </a:bodyPr>
          <a:lstStyle/>
          <a:p>
            <a:r>
              <a:rPr lang="en-US" altLang="ja-JP" sz="4400" b="1" dirty="0">
                <a:effectLst/>
              </a:rPr>
              <a:t>Calculation of </a:t>
            </a:r>
            <a:r>
              <a:rPr lang="en-US" altLang="ja-JP" sz="4400" b="1" dirty="0" smtClean="0">
                <a:effectLst/>
              </a:rPr>
              <a:t>high-order</a:t>
            </a:r>
            <a:r>
              <a:rPr lang="en-US" altLang="ja-JP" sz="4400" b="1" dirty="0">
                <a:effectLst/>
              </a:rPr>
              <a:t> </a:t>
            </a:r>
            <a:r>
              <a:rPr lang="en-US" altLang="ja-JP" sz="4400" b="1" dirty="0" smtClean="0">
                <a:effectLst/>
              </a:rPr>
              <a:t>cumulants</a:t>
            </a:r>
            <a:br>
              <a:rPr lang="en-US" altLang="ja-JP" sz="4400" b="1" dirty="0" smtClean="0">
                <a:effectLst/>
              </a:rPr>
            </a:br>
            <a:r>
              <a:rPr lang="en-US" altLang="ja-JP" sz="4400" b="1" dirty="0">
                <a:effectLst/>
              </a:rPr>
              <a:t> with canonical ensemble </a:t>
            </a:r>
            <a:r>
              <a:rPr lang="en-US" altLang="ja-JP" sz="4400" b="1" dirty="0" smtClean="0">
                <a:effectLst/>
              </a:rPr>
              <a:t>method</a:t>
            </a:r>
            <a:br>
              <a:rPr lang="en-US" altLang="ja-JP" sz="4400" b="1" dirty="0" smtClean="0">
                <a:effectLst/>
              </a:rPr>
            </a:br>
            <a:r>
              <a:rPr lang="en-US" altLang="ja-JP" sz="4400" b="1" dirty="0">
                <a:effectLst/>
              </a:rPr>
              <a:t> in lattice QCD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56496" y="2204864"/>
            <a:ext cx="4680000" cy="4500000"/>
          </a:xfrm>
        </p:spPr>
        <p:txBody>
          <a:bodyPr>
            <a:normAutofit/>
          </a:bodyPr>
          <a:lstStyle/>
          <a:p>
            <a:r>
              <a:rPr kumimoji="1" lang="en-US" altLang="ja-JP" i="1" dirty="0" smtClean="0"/>
              <a:t>Asobu Suzuki</a:t>
            </a:r>
          </a:p>
          <a:p>
            <a:r>
              <a:rPr lang="en-US" altLang="ja-JP" i="1" dirty="0" smtClean="0"/>
              <a:t>Univ. of Tsukuba</a:t>
            </a:r>
          </a:p>
          <a:p>
            <a:endParaRPr lang="en-US" altLang="ja-JP" sz="1000" i="1" dirty="0"/>
          </a:p>
          <a:p>
            <a:r>
              <a:rPr kumimoji="1" lang="en-US" altLang="ja-JP" sz="2800" i="1" dirty="0" smtClean="0"/>
              <a:t>for</a:t>
            </a:r>
            <a:r>
              <a:rPr kumimoji="1" lang="en-US" altLang="ja-JP" sz="2800" b="1" i="1" dirty="0" smtClean="0"/>
              <a:t> Zn Collaboration</a:t>
            </a:r>
          </a:p>
          <a:p>
            <a:r>
              <a:rPr kumimoji="1" lang="en-US" altLang="ja-JP" sz="2800" i="1" dirty="0" smtClean="0"/>
              <a:t>S. Oka (Rikkyo Univ.)</a:t>
            </a:r>
          </a:p>
          <a:p>
            <a:r>
              <a:rPr lang="en-US" altLang="ja-JP" sz="2800" i="1" dirty="0" smtClean="0"/>
              <a:t>S. Sakai (Kyoto Univ.)</a:t>
            </a:r>
            <a:endParaRPr kumimoji="1" lang="en-US" altLang="ja-JP" sz="2800" i="1" dirty="0" smtClean="0"/>
          </a:p>
          <a:p>
            <a:r>
              <a:rPr lang="en-US" altLang="ja-JP" sz="2800" i="1" dirty="0" smtClean="0"/>
              <a:t>Y. Taniguchi (Univ. of Tsukuba)</a:t>
            </a:r>
          </a:p>
          <a:p>
            <a:r>
              <a:rPr kumimoji="1" lang="en-US" altLang="ja-JP" sz="2800" i="1" dirty="0" smtClean="0"/>
              <a:t>A. Nakamura (Hiroshima Univ.)</a:t>
            </a:r>
          </a:p>
          <a:p>
            <a:r>
              <a:rPr kumimoji="1" lang="en-US" altLang="ja-JP" sz="2800" i="1" dirty="0" smtClean="0"/>
              <a:t>R. Fukuda (Tokyo Univ.)</a:t>
            </a:r>
            <a:endParaRPr kumimoji="1" lang="ja-JP" altLang="en-US" sz="2800" i="1" dirty="0"/>
          </a:p>
        </p:txBody>
      </p:sp>
      <p:sp>
        <p:nvSpPr>
          <p:cNvPr id="4" name="角丸四角形 3"/>
          <p:cNvSpPr/>
          <p:nvPr/>
        </p:nvSpPr>
        <p:spPr>
          <a:xfrm>
            <a:off x="252000" y="44624"/>
            <a:ext cx="8640000" cy="201622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438629" y="2492896"/>
            <a:ext cx="3816000" cy="43920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Wingdings"/>
              <a:buNone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rgbClr val="C00000"/>
              </a:buClr>
              <a:buSzPct val="6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rgbClr val="C00000"/>
              </a:buClr>
              <a:buSzPct val="60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1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None/>
              <a:defRPr kumimoji="1" lang="ja-JP" altLang="en-US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None/>
              <a:defRPr kumimoji="1" lang="ja-JP" altLang="en-US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None/>
              <a:defRPr kumimoji="1" lang="ja-JP" altLang="en-US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ja-JP" kern="0" dirty="0" smtClean="0">
                <a:solidFill>
                  <a:schemeClr val="accent1">
                    <a:lumMod val="75000"/>
                  </a:schemeClr>
                </a:solidFill>
              </a:rPr>
              <a:t>Quark number cumulant</a:t>
            </a:r>
            <a:endParaRPr lang="en-US" altLang="ja-JP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ja-JP" kern="0" dirty="0" smtClean="0">
                <a:solidFill>
                  <a:schemeClr val="accent1">
                    <a:lumMod val="75000"/>
                  </a:schemeClr>
                </a:solidFill>
              </a:rPr>
              <a:t>Sign problem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ja-JP" kern="0" dirty="0" smtClean="0">
                <a:solidFill>
                  <a:schemeClr val="accent1">
                    <a:lumMod val="75000"/>
                  </a:schemeClr>
                </a:solidFill>
              </a:rPr>
              <a:t>Canonical ensemble method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ja-JP" kern="0" dirty="0" smtClean="0">
                <a:solidFill>
                  <a:schemeClr val="accent1">
                    <a:lumMod val="75000"/>
                  </a:schemeClr>
                </a:solidFill>
              </a:rPr>
              <a:t>Winding number</a:t>
            </a:r>
            <a:endParaRPr lang="en-US" altLang="ja-JP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ja-JP" kern="0" dirty="0" smtClean="0">
                <a:solidFill>
                  <a:schemeClr val="accent1">
                    <a:lumMod val="75000"/>
                  </a:schemeClr>
                </a:solidFill>
              </a:rPr>
              <a:t>Numerical results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ja-JP" kern="0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52000" y="2348880"/>
            <a:ext cx="4032000" cy="446401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187864" y="2132912"/>
            <a:ext cx="2160000" cy="50400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2">
                    <a:lumMod val="75000"/>
                  </a:schemeClr>
                </a:solidFill>
              </a:rPr>
              <a:t>Contents</a:t>
            </a:r>
            <a:endParaRPr kumimoji="1" lang="ja-JP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95536" y="692696"/>
            <a:ext cx="26642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971600" y="6165304"/>
            <a:ext cx="29523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979712" y="1340768"/>
            <a:ext cx="64807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971600" y="4550827"/>
            <a:ext cx="16561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971600" y="5013176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043608" y="2996952"/>
            <a:ext cx="237626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043608" y="3429000"/>
            <a:ext cx="158417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707904" y="692696"/>
            <a:ext cx="49685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7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zuki\Documents\2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" y="54904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04" y="3321376"/>
            <a:ext cx="4656000" cy="34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99392"/>
                <a:ext cx="8229600" cy="7920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/</m:t>
                    </m:r>
                    <m:r>
                      <a:rPr kumimoji="1" lang="en-US" altLang="ja-JP" b="0" i="1" smtClean="0">
                        <a:latin typeface="Cambria Math"/>
                      </a:rPr>
                      <m:t>𝑇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99392"/>
                <a:ext cx="8229600" cy="792000"/>
              </a:xfrm>
              <a:blipFill rotWithShape="1">
                <a:blip r:embed="rId4"/>
                <a:stretch>
                  <a:fillRect t="-13846" b="-3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751541" y="1412776"/>
                <a:ext cx="4355976" cy="995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𝐺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.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.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</a:rPr>
                            <m:t>/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/>
                        </a:rPr>
                        <m:t>∼</m:t>
                      </m:r>
                      <m:nary>
                        <m:naryPr>
                          <m:chr m:val="∑"/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ja-JP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0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𝑢𝑡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𝑐𝑢𝑡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𝑐𝑎𝑛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.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altLang="ja-JP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41" y="1412776"/>
                <a:ext cx="4355976" cy="9959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5976" y="4092733"/>
                <a:ext cx="4617560" cy="633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ja-JP" sz="28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8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altLang="ja-JP" sz="28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=0.9</m:t>
                      </m:r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" y="4092733"/>
                <a:ext cx="4617560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/楕円 11"/>
          <p:cNvSpPr/>
          <p:nvPr/>
        </p:nvSpPr>
        <p:spPr>
          <a:xfrm>
            <a:off x="1619672" y="2564904"/>
            <a:ext cx="1080000" cy="10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924048" y="2924944"/>
            <a:ext cx="1080000" cy="108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動作設定ボタン : ヘルプ 14">
            <a:hlinkClick r:id="" action="ppaction://noaction" highlightClick="1"/>
          </p:cNvPr>
          <p:cNvSpPr/>
          <p:nvPr/>
        </p:nvSpPr>
        <p:spPr>
          <a:xfrm>
            <a:off x="4104008" y="2168920"/>
            <a:ext cx="684016" cy="684016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4788024" y="2492896"/>
                <a:ext cx="42582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ja-JP" sz="2800" i="1">
                              <a:latin typeface="Cambria Math"/>
                            </a:rPr>
                            <m:t>𝑐𝑎𝑛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.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/>
                        </a:rPr>
                        <m:t>=0  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/>
                            </a:rPr>
                            <m:t>𝑐𝑢𝑡</m:t>
                          </m:r>
                        </m:sub>
                      </m:sSub>
                    </m:oMath>
                  </m:oMathPara>
                </a14:m>
                <a:endParaRPr lang="en-US" altLang="ja-JP" sz="2800" b="0" dirty="0" smtClean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92896"/>
                <a:ext cx="425828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-36512" y="5517232"/>
                <a:ext cx="496751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1" i="1" smtClean="0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600" b="1" i="1" smtClean="0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sz="3600" b="1" i="1" smtClean="0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𝒄𝒖𝒕</m:t>
                        </m:r>
                      </m:sub>
                    </m:sSub>
                  </m:oMath>
                </a14:m>
                <a:r>
                  <a:rPr lang="en-US" altLang="ja-JP" sz="3600" b="1" dirty="0" smtClean="0">
                    <a:ln/>
                    <a:solidFill>
                      <a:schemeClr val="accent3"/>
                    </a:solidFill>
                  </a:rPr>
                  <a:t> creates</a:t>
                </a:r>
              </a:p>
              <a:p>
                <a:pPr algn="ctr"/>
                <a:r>
                  <a:rPr lang="en-US" altLang="ja-JP" sz="3600" b="1" dirty="0" smtClean="0">
                    <a:ln/>
                    <a:solidFill>
                      <a:schemeClr val="accent3"/>
                    </a:solidFill>
                  </a:rPr>
                  <a:t>artificial phase transition</a:t>
                </a:r>
                <a:endParaRPr lang="ja-JP" altLang="en-US" sz="36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517232"/>
                <a:ext cx="4967514" cy="12003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4915305" y="3789040"/>
                <a:ext cx="400936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altLang="ja-JP" sz="36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n</a:t>
                </a:r>
                <a:r>
                  <a:rPr lang="en-US" altLang="ja-JP" sz="36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ot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1" i="1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600" b="1" i="1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sz="3600" b="1" i="1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𝒄𝒖𝒕</m:t>
                        </m:r>
                      </m:sub>
                    </m:sSub>
                  </m:oMath>
                </a14:m>
                <a:endParaRPr lang="ja-JP" alt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305" y="3789040"/>
                <a:ext cx="4009366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5167" t="-17925" b="-452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円/楕円 18"/>
          <p:cNvSpPr/>
          <p:nvPr/>
        </p:nvSpPr>
        <p:spPr>
          <a:xfrm>
            <a:off x="5868264" y="5157312"/>
            <a:ext cx="1080000" cy="10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81565" y="980728"/>
            <a:ext cx="3170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en-US" altLang="ja-JP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eviate from HR gas</a:t>
            </a:r>
            <a:endParaRPr lang="ja-JP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568" y="1340768"/>
            <a:ext cx="31041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altLang="ja-JP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pproach to QG gas</a:t>
            </a:r>
            <a:endParaRPr lang="ja-JP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307122" y="4581128"/>
            <a:ext cx="26888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HR gas(blue line)</a:t>
            </a:r>
            <a:endParaRPr lang="ja-JP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361239" y="4941168"/>
            <a:ext cx="25805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QG gas(red line)</a:t>
            </a:r>
            <a:endParaRPr lang="ja-JP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881947" y="2905780"/>
            <a:ext cx="3218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altLang="ja-JP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eviate from QG gas</a:t>
            </a:r>
            <a:endParaRPr lang="ja-JP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653536" y="548680"/>
            <a:ext cx="44747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We truncate </a:t>
            </a:r>
          </a:p>
          <a:p>
            <a:pPr algn="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the fugacity expansion</a:t>
            </a:r>
            <a:endParaRPr lang="ja-JP" alt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832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4" grpId="0"/>
      <p:bldP spid="5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" y="692696"/>
            <a:ext cx="5358137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7384"/>
                <a:ext cx="8229600" cy="792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ja-JP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ja-JP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ja-JP" altLang="en-US" sz="3200" dirty="0" smtClean="0"/>
                  <a:t> </a:t>
                </a:r>
                <a:r>
                  <a:rPr lang="en-US" altLang="ja-JP" sz="3200" dirty="0" smtClean="0">
                    <a:solidFill>
                      <a:srgbClr val="0070C0"/>
                    </a:solidFill>
                  </a:rPr>
                  <a:t>at</a:t>
                </a:r>
                <a:r>
                  <a:rPr kumimoji="1" lang="en-US" altLang="ja-JP" sz="3200" dirty="0" smtClean="0">
                    <a:solidFill>
                      <a:srgbClr val="0070C0"/>
                    </a:solidFill>
                  </a:rPr>
                  <a:t> low temperature</a:t>
                </a:r>
                <a:endParaRPr kumimoji="1" lang="ja-JP" alt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7384"/>
                <a:ext cx="8229600" cy="792000"/>
              </a:xfrm>
              <a:blipFill rotWithShape="1">
                <a:blip r:embed="rId3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29301"/>
            <a:ext cx="3887771" cy="2715723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6120325" y="1937413"/>
            <a:ext cx="2448272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156837" y="155679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1475656" y="1033572"/>
            <a:ext cx="26888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HR gas(blue line)</a:t>
            </a:r>
            <a:endParaRPr lang="ja-JP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29773" y="1393612"/>
            <a:ext cx="25805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QG gas(red line)</a:t>
            </a:r>
            <a:endParaRPr lang="ja-JP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6084168" y="1844824"/>
                <a:ext cx="154048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</a:rPr>
                        <m:t>𝜷</m:t>
                      </m:r>
                      <m:r>
                        <a:rPr lang="en-US" altLang="ja-JP" sz="28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</a:rPr>
                        <m:t>=</m:t>
                      </m:r>
                      <m:r>
                        <a:rPr lang="en-US" altLang="ja-JP" sz="28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</a:rPr>
                        <m:t>𝟎</m:t>
                      </m:r>
                      <m:r>
                        <a:rPr lang="en-US" altLang="ja-JP" sz="28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</a:rPr>
                        <m:t>.</m:t>
                      </m:r>
                      <m:r>
                        <a:rPr lang="en-US" altLang="ja-JP" sz="28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ja-JP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844824"/>
                <a:ext cx="154048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6084168" y="1465620"/>
                <a:ext cx="154048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ln/>
                          <a:solidFill>
                            <a:schemeClr val="accent3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altLang="ja-JP" sz="2800" b="1" i="1" dirty="0" smtClean="0">
                          <a:ln/>
                          <a:solidFill>
                            <a:schemeClr val="accent3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 dirty="0" smtClean="0">
                          <a:ln/>
                          <a:solidFill>
                            <a:schemeClr val="accent3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ja-JP" sz="2800" b="1" i="1" dirty="0" smtClean="0">
                          <a:ln/>
                          <a:solidFill>
                            <a:schemeClr val="accent3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ja-JP" sz="2800" b="1" i="1" dirty="0" smtClean="0">
                          <a:ln/>
                          <a:solidFill>
                            <a:schemeClr val="accent3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ja-JP" alt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465620"/>
                <a:ext cx="154048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5951" y="5877272"/>
                <a:ext cx="91380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 smtClean="0"/>
                  <a:t>Application range of HR gas becomes small as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increases.</a:t>
                </a: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" y="5877272"/>
                <a:ext cx="9138049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上下矢印 7"/>
          <p:cNvSpPr/>
          <p:nvPr/>
        </p:nvSpPr>
        <p:spPr>
          <a:xfrm>
            <a:off x="7236296" y="3573016"/>
            <a:ext cx="395891" cy="230425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156176" y="3789040"/>
            <a:ext cx="2569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consistent</a:t>
            </a:r>
            <a:endParaRPr lang="ja-JP" alt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899592" y="3996353"/>
                <a:ext cx="396538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ja-JP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ja-JP" sz="32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altLang="ja-JP" sz="32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/</m:t>
                    </m:r>
                    <m:r>
                      <a:rPr lang="en-US" altLang="ja-JP" sz="32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𝑻</m:t>
                    </m:r>
                  </m:oMath>
                </a14:m>
                <a:r>
                  <a:rPr lang="en-US" altLang="ja-JP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mbria Math"/>
                      </a:rPr>
                      <m:t>∼</m:t>
                    </m:r>
                  </m:oMath>
                </a14:m>
                <a:r>
                  <a:rPr lang="en-US" altLang="ja-JP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 H.R. gas</a:t>
                </a:r>
                <a:endParaRPr lang="ja-JP" altLang="en-US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96353"/>
                <a:ext cx="3965381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3692" t="-12632" r="-3385" b="-3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907895" y="5292497"/>
                <a:ext cx="3948773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altLang="ja-JP" sz="3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ja-JP" sz="3200" b="1" i="1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altLang="ja-JP" sz="3200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a:rPr lang="en-US" altLang="ja-JP" sz="3200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𝑻</m:t>
                    </m:r>
                  </m:oMath>
                </a14:m>
                <a:r>
                  <a:rPr lang="en-US" altLang="ja-JP" sz="3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 dirty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∼</m:t>
                    </m:r>
                  </m:oMath>
                </a14:m>
                <a:r>
                  <a:rPr lang="en-US" altLang="ja-JP" sz="3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Q.G. gas</a:t>
                </a:r>
                <a:endParaRPr lang="ja-JP" alt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95" y="5292497"/>
                <a:ext cx="3948773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4475" t="-15625" r="-4475" b="-44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1821401" y="4428401"/>
                <a:ext cx="447879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ja-JP" sz="32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altLang="ja-JP" sz="32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/</m:t>
                    </m:r>
                    <m:r>
                      <a:rPr lang="en-US" altLang="ja-JP" sz="32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𝑻</m:t>
                    </m:r>
                  </m:oMath>
                </a14:m>
                <a:r>
                  <a:rPr lang="en-US" altLang="ja-JP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mbria Math"/>
                      </a:rPr>
                      <m:t>∼</m:t>
                    </m:r>
                    <m:r>
                      <a:rPr lang="en-US" altLang="ja-JP" sz="3200" b="1" i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mbria Math"/>
                      </a:rPr>
                      <m:t>𝟒</m:t>
                    </m:r>
                  </m:oMath>
                </a14:m>
                <a:r>
                  <a:rPr lang="ja-JP" altLang="en-US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      </a:t>
                </a:r>
                <a:r>
                  <a:rPr lang="en-US" altLang="ja-JP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3200" b="1" i="1" cap="none" spc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mbria Math"/>
                      </a:rPr>
                      <m:t>𝜷</m:t>
                    </m:r>
                    <m:r>
                      <a:rPr lang="en-US" altLang="ja-JP" sz="3200" b="1" i="1" cap="none" spc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mbria Math"/>
                      </a:rPr>
                      <m:t>=</m:t>
                    </m:r>
                    <m:r>
                      <a:rPr lang="en-US" altLang="ja-JP" sz="3200" b="1" i="1" cap="none" spc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mbria Math"/>
                      </a:rPr>
                      <m:t>𝟎</m:t>
                    </m:r>
                    <m:r>
                      <a:rPr lang="en-US" altLang="ja-JP" sz="3200" b="1" i="1" cap="none" spc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mbria Math"/>
                      </a:rPr>
                      <m:t>.</m:t>
                    </m:r>
                    <m:r>
                      <a:rPr lang="en-US" altLang="ja-JP" sz="3200" b="1" i="1" cap="none" spc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mbria Math"/>
                      </a:rPr>
                      <m:t>𝟗</m:t>
                    </m:r>
                  </m:oMath>
                </a14:m>
                <a:endParaRPr lang="ja-JP" altLang="en-US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01" y="4428401"/>
                <a:ext cx="4478791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794663" y="4860449"/>
                <a:ext cx="4505529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smtClean="0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ja-JP" sz="3200" b="1" i="1" smtClean="0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altLang="ja-JP" sz="3200" b="1" i="1" smtClean="0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/</m:t>
                    </m:r>
                    <m:r>
                      <a:rPr lang="en-US" altLang="ja-JP" sz="3200" b="1" i="1" smtClean="0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altLang="ja-JP" sz="3200" b="1" dirty="0" smtClean="0">
                    <a:ln/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 dirty="0" smtClean="0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∼</m:t>
                    </m:r>
                    <m:r>
                      <a:rPr lang="en-US" altLang="ja-JP" sz="3200" b="1" i="1" dirty="0" smtClean="0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𝟑</m:t>
                    </m:r>
                    <m:r>
                      <a:rPr lang="en-US" altLang="ja-JP" sz="3200" b="1" i="1" dirty="0" smtClean="0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.</m:t>
                    </m:r>
                    <m:r>
                      <a:rPr lang="en-US" altLang="ja-JP" sz="3200" b="1" i="1" dirty="0" smtClean="0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ja-JP" altLang="en-US" sz="3200" b="1" dirty="0" smtClean="0">
                    <a:ln/>
                    <a:solidFill>
                      <a:schemeClr val="accent3"/>
                    </a:solidFill>
                  </a:rPr>
                  <a:t>  </a:t>
                </a:r>
                <a:r>
                  <a:rPr lang="en-US" altLang="ja-JP" sz="3200" b="1" dirty="0" smtClean="0">
                    <a:ln/>
                    <a:solidFill>
                      <a:schemeClr val="accent3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𝜷</m:t>
                    </m:r>
                    <m:r>
                      <a:rPr lang="en-US" altLang="ja-JP" sz="3200" b="1" i="1" smtClean="0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3200" b="1" i="1" smtClean="0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𝟏</m:t>
                    </m:r>
                    <m:r>
                      <a:rPr lang="en-US" altLang="ja-JP" sz="3200" b="1" i="1" smtClean="0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.</m:t>
                    </m:r>
                    <m:r>
                      <a:rPr lang="en-US" altLang="ja-JP" sz="3200" b="1" i="1" smtClean="0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ja-JP" altLang="en-US" sz="32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663" y="4860449"/>
                <a:ext cx="4505529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下矢印 11"/>
          <p:cNvSpPr/>
          <p:nvPr/>
        </p:nvSpPr>
        <p:spPr>
          <a:xfrm>
            <a:off x="1259632" y="4509120"/>
            <a:ext cx="432048" cy="86409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463" y="6309320"/>
            <a:ext cx="913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circumstantial</a:t>
            </a:r>
            <a:r>
              <a:rPr kumimoji="1" lang="en-US" altLang="ja-JP" sz="2800" dirty="0" smtClean="0"/>
              <a:t> evidence of phase </a:t>
            </a:r>
            <a:r>
              <a:rPr kumimoji="1" lang="en-US" altLang="ja-JP" sz="2800" dirty="0" smtClean="0"/>
              <a:t>transition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7287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animBg="1"/>
      <p:bldP spid="9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7296"/>
                <a:ext cx="8229600" cy="7920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ja-JP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ja-JP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ja-JP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ja-JP" altLang="en-US" sz="3200" dirty="0" smtClean="0"/>
                  <a:t> </a:t>
                </a:r>
                <a:r>
                  <a:rPr lang="en-US" altLang="ja-JP" sz="3200" dirty="0" smtClean="0">
                    <a:solidFill>
                      <a:srgbClr val="FF0000"/>
                    </a:solidFill>
                  </a:rPr>
                  <a:t>at</a:t>
                </a:r>
                <a:r>
                  <a:rPr kumimoji="1" lang="en-US" altLang="ja-JP" sz="3200" dirty="0" smtClean="0">
                    <a:solidFill>
                      <a:srgbClr val="FF0000"/>
                    </a:solidFill>
                  </a:rPr>
                  <a:t> high temperature</a:t>
                </a:r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7296"/>
                <a:ext cx="8229600" cy="792000"/>
              </a:xfrm>
              <a:blipFill rotWithShape="1">
                <a:blip r:embed="rId2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" y="693056"/>
            <a:ext cx="5358137" cy="3240000"/>
          </a:xfrm>
          <a:prstGeom prst="rect">
            <a:avLst/>
          </a:prstGeom>
        </p:spPr>
      </p:pic>
      <p:grpSp>
        <p:nvGrpSpPr>
          <p:cNvPr id="75" name="グループ化 74"/>
          <p:cNvGrpSpPr/>
          <p:nvPr/>
        </p:nvGrpSpPr>
        <p:grpSpPr>
          <a:xfrm>
            <a:off x="5220072" y="836712"/>
            <a:ext cx="3887771" cy="2808312"/>
            <a:chOff x="5220072" y="1124744"/>
            <a:chExt cx="3887771" cy="2808312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217333"/>
              <a:ext cx="3887771" cy="2715723"/>
            </a:xfrm>
            <a:prstGeom prst="rect">
              <a:avLst/>
            </a:prstGeom>
          </p:spPr>
        </p:pic>
        <p:cxnSp>
          <p:nvCxnSpPr>
            <p:cNvPr id="69" name="直線矢印コネクタ 68"/>
            <p:cNvCxnSpPr/>
            <p:nvPr/>
          </p:nvCxnSpPr>
          <p:spPr>
            <a:xfrm>
              <a:off x="6047656" y="1412776"/>
              <a:ext cx="1404664" cy="0"/>
            </a:xfrm>
            <a:prstGeom prst="straightConnector1">
              <a:avLst/>
            </a:prstGeom>
            <a:ln>
              <a:solidFill>
                <a:srgbClr val="F014A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>
              <a:off x="6047656" y="1124744"/>
              <a:ext cx="16926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正方形/長方形 18"/>
          <p:cNvSpPr/>
          <p:nvPr/>
        </p:nvSpPr>
        <p:spPr>
          <a:xfrm>
            <a:off x="1475656" y="1033572"/>
            <a:ext cx="26888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HR gas(blue line)</a:t>
            </a:r>
            <a:endParaRPr lang="ja-JP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29773" y="1393612"/>
            <a:ext cx="25805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QG gas(red line)</a:t>
            </a:r>
            <a:endParaRPr lang="ja-JP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5983842" y="1393612"/>
                <a:ext cx="154048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ln w="11430">
                            <a:solidFill>
                              <a:srgbClr val="F014A0"/>
                            </a:solidFill>
                          </a:ln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𝜷</m:t>
                      </m:r>
                      <m:r>
                        <a:rPr lang="en-US" altLang="ja-JP" sz="2800" b="1" i="1" dirty="0" smtClean="0">
                          <a:ln w="11430">
                            <a:solidFill>
                              <a:srgbClr val="F014A0"/>
                            </a:solidFill>
                          </a:ln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altLang="ja-JP" sz="2800" b="1" i="1" dirty="0" smtClean="0">
                          <a:ln w="11430">
                            <a:solidFill>
                              <a:srgbClr val="F014A0"/>
                            </a:solidFill>
                          </a:ln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altLang="ja-JP" sz="2800" b="1" i="1" dirty="0" smtClean="0">
                          <a:ln w="11430">
                            <a:solidFill>
                              <a:srgbClr val="F014A0"/>
                            </a:solidFill>
                          </a:ln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altLang="ja-JP" sz="2800" b="1" i="1" dirty="0" smtClean="0">
                          <a:ln w="11430">
                            <a:solidFill>
                              <a:srgbClr val="F014A0"/>
                            </a:solidFill>
                          </a:ln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ja-JP" altLang="en-US" sz="2800" b="1" dirty="0">
                  <a:ln w="11430">
                    <a:solidFill>
                      <a:srgbClr val="F014A0"/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42" y="1393612"/>
                <a:ext cx="1540486" cy="523220"/>
              </a:xfrm>
              <a:prstGeom prst="rect">
                <a:avLst/>
              </a:prstGeom>
              <a:blipFill rotWithShape="1">
                <a:blip r:embed="rId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5983842" y="385500"/>
                <a:ext cx="154048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𝜷</m:t>
                      </m:r>
                      <m:r>
                        <a:rPr lang="en-US" altLang="ja-JP" sz="2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altLang="ja-JP" sz="2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altLang="ja-JP" sz="2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altLang="ja-JP" sz="2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ja-JP" altLang="en-US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42" y="385500"/>
                <a:ext cx="154048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1403648" y="1916832"/>
            <a:ext cx="5804335" cy="2160000"/>
            <a:chOff x="1691680" y="1916832"/>
            <a:chExt cx="5804335" cy="21600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916832"/>
              <a:ext cx="3572087" cy="2160000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13" idx="0"/>
            </p:cNvCxnSpPr>
            <p:nvPr/>
          </p:nvCxnSpPr>
          <p:spPr>
            <a:xfrm flipV="1">
              <a:off x="1979712" y="1916832"/>
              <a:ext cx="1944216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>
              <a:stCxn id="13" idx="4"/>
            </p:cNvCxnSpPr>
            <p:nvPr/>
          </p:nvCxnSpPr>
          <p:spPr>
            <a:xfrm>
              <a:off x="1979712" y="3140968"/>
              <a:ext cx="1944216" cy="9358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1691680" y="2564904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5940152" y="3717032"/>
                <a:ext cx="3240360" cy="9541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altLang="ja-JP" sz="28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a</a:t>
                </a:r>
                <a:r>
                  <a:rPr lang="en-US" altLang="ja-JP" sz="28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pproach to QG gas</a:t>
                </a:r>
              </a:p>
              <a:p>
                <a:pPr algn="ctr"/>
                <a:r>
                  <a:rPr lang="en-US" altLang="ja-JP" sz="28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altLang="ja-JP" sz="28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𝜷</m:t>
                    </m:r>
                  </m:oMath>
                </a14:m>
                <a:r>
                  <a:rPr lang="ja-JP" altLang="en-US" sz="28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en-US" altLang="ja-JP" sz="28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increases</a:t>
                </a:r>
                <a:endParaRPr lang="ja-JP" altLang="en-US" sz="28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717032"/>
                <a:ext cx="3240360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2444" t="-7692" r="-2444" b="-237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図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49360"/>
            <a:ext cx="4167437" cy="2520000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4202933" y="4959357"/>
            <a:ext cx="4236870" cy="596907"/>
            <a:chOff x="4012147" y="5328439"/>
            <a:chExt cx="4236870" cy="59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/>
                <p:nvPr/>
              </p:nvSpPr>
              <p:spPr>
                <a:xfrm>
                  <a:off x="4012147" y="5329414"/>
                  <a:ext cx="1538242" cy="5959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3200" b="1" i="1" cap="none" spc="0" dirty="0" smtClean="0">
                                <a:ln w="11430"/>
                                <a:gradFill>
                                  <a:gsLst>
                                    <a:gs pos="0">
                                      <a:schemeClr val="accent2">
                                        <a:tint val="70000"/>
                                        <a:satMod val="245000"/>
                                      </a:schemeClr>
                                    </a:gs>
                                    <a:gs pos="75000">
                                      <a:schemeClr val="accent2">
                                        <a:tint val="90000"/>
                                        <a:shade val="60000"/>
                                        <a:satMod val="240000"/>
                                      </a:schemeClr>
                                    </a:gs>
                                    <a:gs pos="100000">
                                      <a:schemeClr val="accent2">
                                        <a:tint val="100000"/>
                                        <a:shade val="50000"/>
                                        <a:satMod val="24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3200" b="1" i="1" cap="none" spc="0" dirty="0" smtClean="0">
                                <a:ln w="11430"/>
                                <a:gradFill>
                                  <a:gsLst>
                                    <a:gs pos="0">
                                      <a:schemeClr val="accent2">
                                        <a:tint val="70000"/>
                                        <a:satMod val="245000"/>
                                      </a:schemeClr>
                                    </a:gs>
                                    <a:gs pos="75000">
                                      <a:schemeClr val="accent2">
                                        <a:tint val="90000"/>
                                        <a:shade val="60000"/>
                                        <a:satMod val="240000"/>
                                      </a:schemeClr>
                                    </a:gs>
                                    <a:gs pos="100000">
                                      <a:schemeClr val="accent2">
                                        <a:tint val="100000"/>
                                        <a:shade val="50000"/>
                                        <a:satMod val="24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𝟖</m:t>
                            </m:r>
                          </m:e>
                          <m:sup>
                            <m:r>
                              <a:rPr lang="en-US" altLang="ja-JP" sz="3200" b="1" i="1" cap="none" spc="0" dirty="0" smtClean="0">
                                <a:ln w="11430"/>
                                <a:gradFill>
                                  <a:gsLst>
                                    <a:gs pos="0">
                                      <a:schemeClr val="accent2">
                                        <a:tint val="70000"/>
                                        <a:satMod val="245000"/>
                                      </a:schemeClr>
                                    </a:gs>
                                    <a:gs pos="75000">
                                      <a:schemeClr val="accent2">
                                        <a:tint val="90000"/>
                                        <a:shade val="60000"/>
                                        <a:satMod val="240000"/>
                                      </a:schemeClr>
                                    </a:gs>
                                    <a:gs pos="100000">
                                      <a:schemeClr val="accent2">
                                        <a:tint val="100000"/>
                                        <a:shade val="50000"/>
                                        <a:satMod val="24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altLang="ja-JP" sz="3200" b="1" i="1" cap="none" spc="0" dirty="0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ja-JP" sz="3200" b="1" i="1" cap="none" spc="0" dirty="0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altLang="ja-JP" sz="3200" b="1" i="0" cap="none" spc="0" dirty="0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ja-JP" altLang="en-US" sz="32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147" y="5329414"/>
                  <a:ext cx="1538242" cy="5959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正方形/長方形 41"/>
                <p:cNvSpPr/>
                <p:nvPr/>
              </p:nvSpPr>
              <p:spPr>
                <a:xfrm>
                  <a:off x="6563299" y="5328439"/>
                  <a:ext cx="1685718" cy="5959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32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1">
                                        <a:tint val="40000"/>
                                        <a:satMod val="250000"/>
                                      </a:schemeClr>
                                    </a:gs>
                                    <a:gs pos="9000">
                                      <a:schemeClr val="accent1">
                                        <a:tint val="52000"/>
                                        <a:satMod val="300000"/>
                                      </a:schemeClr>
                                    </a:gs>
                                    <a:gs pos="50000">
                                      <a:schemeClr val="accent1">
                                        <a:shade val="20000"/>
                                        <a:satMod val="300000"/>
                                      </a:schemeClr>
                                    </a:gs>
                                    <a:gs pos="79000">
                                      <a:schemeClr val="accent1">
                                        <a:tint val="52000"/>
                                        <a:satMod val="300000"/>
                                      </a:schemeClr>
                                    </a:gs>
                                    <a:gs pos="100000">
                                      <a:schemeClr val="accent1">
                                        <a:tint val="40000"/>
                                        <a:satMod val="25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32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1">
                                        <a:tint val="40000"/>
                                        <a:satMod val="250000"/>
                                      </a:schemeClr>
                                    </a:gs>
                                    <a:gs pos="9000">
                                      <a:schemeClr val="accent1">
                                        <a:tint val="52000"/>
                                        <a:satMod val="300000"/>
                                      </a:schemeClr>
                                    </a:gs>
                                    <a:gs pos="50000">
                                      <a:schemeClr val="accent1">
                                        <a:shade val="20000"/>
                                        <a:satMod val="300000"/>
                                      </a:schemeClr>
                                    </a:gs>
                                    <a:gs pos="79000">
                                      <a:schemeClr val="accent1">
                                        <a:tint val="52000"/>
                                        <a:satMod val="300000"/>
                                      </a:schemeClr>
                                    </a:gs>
                                    <a:gs pos="100000">
                                      <a:schemeClr val="accent1">
                                        <a:tint val="40000"/>
                                        <a:satMod val="25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𝟏𝟐</m:t>
                            </m:r>
                          </m:e>
                          <m:sup>
                            <m:r>
                              <a:rPr lang="en-US" altLang="ja-JP" sz="32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1">
                                        <a:tint val="40000"/>
                                        <a:satMod val="250000"/>
                                      </a:schemeClr>
                                    </a:gs>
                                    <a:gs pos="9000">
                                      <a:schemeClr val="accent1">
                                        <a:tint val="52000"/>
                                        <a:satMod val="300000"/>
                                      </a:schemeClr>
                                    </a:gs>
                                    <a:gs pos="50000">
                                      <a:schemeClr val="accent1">
                                        <a:shade val="20000"/>
                                        <a:satMod val="300000"/>
                                      </a:schemeClr>
                                    </a:gs>
                                    <a:gs pos="79000">
                                      <a:schemeClr val="accent1">
                                        <a:tint val="52000"/>
                                        <a:satMod val="300000"/>
                                      </a:schemeClr>
                                    </a:gs>
                                    <a:gs pos="100000">
                                      <a:schemeClr val="accent1">
                                        <a:tint val="40000"/>
                                        <a:satMod val="25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altLang="ja-JP" sz="32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ja-JP" sz="32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ea typeface="Cambria Math"/>
                          </a:rPr>
                          <m:t>𝟒</m:t>
                        </m:r>
                      </m:oMath>
                    </m:oMathPara>
                  </a14:m>
                  <a:endParaRPr lang="ja-JP" altLang="en-US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</mc:Choice>
          <mc:Fallback xmlns="">
            <p:sp>
              <p:nvSpPr>
                <p:cNvPr id="42" name="正方形/長方形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99" y="5328439"/>
                  <a:ext cx="1685718" cy="5959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正方形/長方形 43"/>
          <p:cNvSpPr/>
          <p:nvPr/>
        </p:nvSpPr>
        <p:spPr>
          <a:xfrm>
            <a:off x="3995936" y="4428401"/>
            <a:ext cx="38460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</a:t>
            </a:r>
            <a:r>
              <a:rPr lang="en-US" altLang="ja-JP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olume dependence</a:t>
            </a:r>
            <a:endParaRPr lang="ja-JP" alt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355976" y="5445224"/>
            <a:ext cx="3503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approach to QG gas </a:t>
            </a:r>
          </a:p>
          <a:p>
            <a:pPr algn="ctr"/>
            <a:r>
              <a:rPr lang="en-US" altLang="ja-JP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 volume increases</a:t>
            </a:r>
            <a:endParaRPr lang="ja-JP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1475656" y="4437112"/>
                <a:ext cx="154048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ln w="11430">
                            <a:solidFill>
                              <a:srgbClr val="F014A0"/>
                            </a:solidFill>
                          </a:ln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𝜷</m:t>
                      </m:r>
                      <m:r>
                        <a:rPr lang="en-US" altLang="ja-JP" sz="2800" b="1" i="1" dirty="0" smtClean="0">
                          <a:ln w="11430">
                            <a:solidFill>
                              <a:srgbClr val="F014A0"/>
                            </a:solidFill>
                          </a:ln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altLang="ja-JP" sz="2800" b="1" i="1" dirty="0" smtClean="0">
                          <a:ln w="11430">
                            <a:solidFill>
                              <a:srgbClr val="F014A0"/>
                            </a:solidFill>
                          </a:ln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altLang="ja-JP" sz="2800" b="1" i="1" dirty="0" smtClean="0">
                          <a:ln w="11430">
                            <a:solidFill>
                              <a:srgbClr val="F014A0"/>
                            </a:solidFill>
                          </a:ln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altLang="ja-JP" sz="2800" b="1" i="1" dirty="0" smtClean="0">
                          <a:ln w="11430">
                            <a:solidFill>
                              <a:srgbClr val="F014A0"/>
                            </a:solidFill>
                          </a:ln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ja-JP" altLang="en-US" sz="2800" b="1" dirty="0">
                  <a:ln w="11430">
                    <a:solidFill>
                      <a:srgbClr val="F014A0"/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37112"/>
                <a:ext cx="1540486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矢印 2"/>
          <p:cNvSpPr/>
          <p:nvPr/>
        </p:nvSpPr>
        <p:spPr>
          <a:xfrm>
            <a:off x="5741175" y="5078298"/>
            <a:ext cx="720000" cy="360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139952" y="6239053"/>
            <a:ext cx="39296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altLang="ja-JP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nteraction remains</a:t>
            </a:r>
            <a:endParaRPr lang="ja-JP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0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  <p:bldP spid="46" grpId="0"/>
      <p:bldP spid="47" grpId="0"/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タイトル 1"/>
              <p:cNvSpPr txBox="1">
                <a:spLocks/>
              </p:cNvSpPr>
              <p:nvPr/>
            </p:nvSpPr>
            <p:spPr>
              <a:xfrm>
                <a:off x="491967" y="44625"/>
                <a:ext cx="8229600" cy="72008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4000" dirty="0" smtClean="0"/>
                        <m:t>Skewness</m:t>
                      </m:r>
                      <m:r>
                        <m:rPr>
                          <m:nor/>
                        </m:rPr>
                        <a:rPr lang="en-US" altLang="ja-JP" sz="4000" b="0" i="0" dirty="0" smtClean="0"/>
                        <m:t>        </m:t>
                      </m:r>
                      <m:r>
                        <m:rPr>
                          <m:nor/>
                        </m:rPr>
                        <a:rPr lang="en-US" altLang="ja-JP" sz="4000" dirty="0" smtClean="0"/>
                        <m:t>, </m:t>
                      </m:r>
                      <m:r>
                        <m:rPr>
                          <m:nor/>
                        </m:rPr>
                        <a:rPr lang="en-US" altLang="ja-JP" sz="4000" dirty="0" smtClean="0"/>
                        <m:t>Kurtosis</m:t>
                      </m:r>
                      <m:r>
                        <m:rPr>
                          <m:nor/>
                        </m:rPr>
                        <a:rPr lang="en-US" altLang="ja-JP" sz="4000" b="0" i="0" dirty="0" smtClean="0"/>
                        <m:t>        </m:t>
                      </m:r>
                      <m:d>
                        <m:dPr>
                          <m:ctrlPr>
                            <a:rPr lang="en-US" altLang="ja-JP" sz="40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40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𝑣𝑠</m:t>
                          </m:r>
                          <m:r>
                            <a:rPr lang="en-US" altLang="ja-JP" sz="40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 </m:t>
                          </m:r>
                          <m:r>
                            <a:rPr lang="en-US" altLang="ja-JP" sz="40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ja-JP" alt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67" y="44625"/>
                <a:ext cx="8229600" cy="72008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116120" y="880786"/>
            <a:ext cx="29710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olid line : H.R. gas</a:t>
            </a:r>
            <a:endParaRPr lang="ja-JP" alt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924534" y="880786"/>
            <a:ext cx="3307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otted line : Q.G. gas</a:t>
            </a:r>
            <a:endParaRPr lang="ja-JP" alt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348097" y="5821695"/>
                <a:ext cx="3875805" cy="10636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ja-JP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c</a:t>
                </a:r>
                <a:r>
                  <a:rPr lang="en-US" altLang="ja-JP" sz="28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onsistent with H.R. gas</a:t>
                </a:r>
              </a:p>
              <a:p>
                <a:pPr algn="ctr"/>
                <a:r>
                  <a:rPr lang="en-US" altLang="ja-JP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a</a:t>
                </a:r>
                <a:r>
                  <a:rPr lang="en-US" altLang="ja-JP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s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800" b="1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1">
                                        <a:tint val="40000"/>
                                        <a:satMod val="250000"/>
                                      </a:schemeClr>
                                    </a:gs>
                                    <a:gs pos="9000">
                                      <a:schemeClr val="accent1">
                                        <a:tint val="52000"/>
                                        <a:satMod val="300000"/>
                                      </a:schemeClr>
                                    </a:gs>
                                    <a:gs pos="50000">
                                      <a:schemeClr val="accent1">
                                        <a:shade val="20000"/>
                                        <a:satMod val="300000"/>
                                      </a:schemeClr>
                                    </a:gs>
                                    <a:gs pos="79000">
                                      <a:schemeClr val="accent1">
                                        <a:tint val="52000"/>
                                        <a:satMod val="300000"/>
                                      </a:schemeClr>
                                    </a:gs>
                                    <a:gs pos="100000">
                                      <a:schemeClr val="accent1">
                                        <a:tint val="40000"/>
                                        <a:satMod val="25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b="1" i="1" dirty="0" smtClean="0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1">
                                            <a:tint val="40000"/>
                                            <a:satMod val="250000"/>
                                          </a:schemeClr>
                                        </a:gs>
                                        <a:gs pos="9000">
                                          <a:schemeClr val="accent1">
                                            <a:tint val="52000"/>
                                            <a:satMod val="300000"/>
                                          </a:schemeClr>
                                        </a:gs>
                                        <a:gs pos="50000">
                                          <a:schemeClr val="accent1">
                                            <a:shade val="20000"/>
                                            <a:satMod val="300000"/>
                                          </a:schemeClr>
                                        </a:gs>
                                        <a:gs pos="79000">
                                          <a:schemeClr val="accent1">
                                            <a:tint val="52000"/>
                                            <a:satMod val="300000"/>
                                          </a:schemeClr>
                                        </a:gs>
                                        <a:gs pos="100000">
                                          <a:schemeClr val="accent1">
                                            <a:tint val="40000"/>
                                            <a:satMod val="25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sz="2800" b="1" i="1" smtClean="0">
                                        <a:ln w="10541" cmpd="sng">
                                          <a:solidFill>
                                            <a:schemeClr val="accent1">
                                              <a:shade val="88000"/>
                                              <a:satMod val="11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gradFill>
                                          <a:gsLst>
                                            <a:gs pos="0">
                                              <a:schemeClr val="accent1">
                                                <a:tint val="40000"/>
                                                <a:satMod val="250000"/>
                                              </a:schemeClr>
                                            </a:gs>
                                            <a:gs pos="9000">
                                              <a:schemeClr val="accent1">
                                                <a:tint val="52000"/>
                                                <a:satMod val="300000"/>
                                              </a:schemeClr>
                                            </a:gs>
                                            <a:gs pos="50000">
                                              <a:schemeClr val="accent1">
                                                <a:shade val="20000"/>
                                                <a:satMod val="300000"/>
                                              </a:schemeClr>
                                            </a:gs>
                                            <a:gs pos="79000">
                                              <a:schemeClr val="accent1">
                                                <a:tint val="52000"/>
                                                <a:satMod val="300000"/>
                                              </a:schemeClr>
                                            </a:gs>
                                            <a:gs pos="100000">
                                              <a:schemeClr val="accent1">
                                                <a:tint val="40000"/>
                                                <a:satMod val="250000"/>
                                              </a:schemeClr>
                                            </a:gs>
                                          </a:gsLst>
                                          <a:lin ang="5400000"/>
                                        </a:gra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800" b="1" i="1" smtClean="0">
                                        <a:ln w="10541" cmpd="sng">
                                          <a:solidFill>
                                            <a:schemeClr val="accent1">
                                              <a:shade val="88000"/>
                                              <a:satMod val="11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gradFill>
                                          <a:gsLst>
                                            <a:gs pos="0">
                                              <a:schemeClr val="accent1">
                                                <a:tint val="40000"/>
                                                <a:satMod val="250000"/>
                                              </a:schemeClr>
                                            </a:gs>
                                            <a:gs pos="9000">
                                              <a:schemeClr val="accent1">
                                                <a:tint val="52000"/>
                                                <a:satMod val="300000"/>
                                              </a:schemeClr>
                                            </a:gs>
                                            <a:gs pos="50000">
                                              <a:schemeClr val="accent1">
                                                <a:shade val="20000"/>
                                                <a:satMod val="300000"/>
                                              </a:schemeClr>
                                            </a:gs>
                                            <a:gs pos="79000">
                                              <a:schemeClr val="accent1">
                                                <a:tint val="52000"/>
                                                <a:satMod val="300000"/>
                                              </a:schemeClr>
                                            </a:gs>
                                            <a:gs pos="100000">
                                              <a:schemeClr val="accent1">
                                                <a:tint val="40000"/>
                                                <a:satMod val="250000"/>
                                              </a:schemeClr>
                                            </a:gs>
                                          </a:gsLst>
                                          <a:lin ang="5400000"/>
                                        </a:gradFill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ja-JP" sz="2800" b="1" i="1" dirty="0" smtClean="0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1">
                                            <a:tint val="40000"/>
                                            <a:satMod val="250000"/>
                                          </a:schemeClr>
                                        </a:gs>
                                        <a:gs pos="9000">
                                          <a:schemeClr val="accent1">
                                            <a:tint val="52000"/>
                                            <a:satMod val="300000"/>
                                          </a:schemeClr>
                                        </a:gs>
                                        <a:gs pos="50000">
                                          <a:schemeClr val="accent1">
                                            <a:shade val="20000"/>
                                            <a:satMod val="300000"/>
                                          </a:schemeClr>
                                        </a:gs>
                                        <a:gs pos="79000">
                                          <a:schemeClr val="accent1">
                                            <a:tint val="52000"/>
                                            <a:satMod val="300000"/>
                                          </a:schemeClr>
                                        </a:gs>
                                        <a:gs pos="100000">
                                          <a:schemeClr val="accent1">
                                            <a:tint val="40000"/>
                                            <a:satMod val="25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ja-JP" sz="28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𝑪</m:t>
                        </m:r>
                      </m:sub>
                    </m:sSub>
                    <m:r>
                      <a:rPr lang="en-US" altLang="ja-JP" sz="28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ja-JP" sz="28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800" b="1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1">
                                        <a:tint val="40000"/>
                                        <a:satMod val="250000"/>
                                      </a:schemeClr>
                                    </a:gs>
                                    <a:gs pos="9000">
                                      <a:schemeClr val="accent1">
                                        <a:tint val="52000"/>
                                        <a:satMod val="300000"/>
                                      </a:schemeClr>
                                    </a:gs>
                                    <a:gs pos="50000">
                                      <a:schemeClr val="accent1">
                                        <a:shade val="20000"/>
                                        <a:satMod val="300000"/>
                                      </a:schemeClr>
                                    </a:gs>
                                    <a:gs pos="79000">
                                      <a:schemeClr val="accent1">
                                        <a:tint val="52000"/>
                                        <a:satMod val="300000"/>
                                      </a:schemeClr>
                                    </a:gs>
                                    <a:gs pos="100000">
                                      <a:schemeClr val="accent1">
                                        <a:tint val="40000"/>
                                        <a:satMod val="25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800" b="1" i="1" smtClean="0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1">
                                            <a:tint val="40000"/>
                                            <a:satMod val="250000"/>
                                          </a:schemeClr>
                                        </a:gs>
                                        <a:gs pos="9000">
                                          <a:schemeClr val="accent1">
                                            <a:tint val="52000"/>
                                            <a:satMod val="300000"/>
                                          </a:schemeClr>
                                        </a:gs>
                                        <a:gs pos="50000">
                                          <a:schemeClr val="accent1">
                                            <a:shade val="20000"/>
                                            <a:satMod val="300000"/>
                                          </a:schemeClr>
                                        </a:gs>
                                        <a:gs pos="79000">
                                          <a:schemeClr val="accent1">
                                            <a:tint val="52000"/>
                                            <a:satMod val="300000"/>
                                          </a:schemeClr>
                                        </a:gs>
                                        <a:gs pos="100000">
                                          <a:schemeClr val="accent1">
                                            <a:tint val="40000"/>
                                            <a:satMod val="25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b="1" i="1" smtClean="0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1">
                                            <a:tint val="40000"/>
                                            <a:satMod val="250000"/>
                                          </a:schemeClr>
                                        </a:gs>
                                        <a:gs pos="9000">
                                          <a:schemeClr val="accent1">
                                            <a:tint val="52000"/>
                                            <a:satMod val="300000"/>
                                          </a:schemeClr>
                                        </a:gs>
                                        <a:gs pos="50000">
                                          <a:schemeClr val="accent1">
                                            <a:shade val="20000"/>
                                            <a:satMod val="300000"/>
                                          </a:schemeClr>
                                        </a:gs>
                                        <a:gs pos="79000">
                                          <a:schemeClr val="accent1">
                                            <a:tint val="52000"/>
                                            <a:satMod val="300000"/>
                                          </a:schemeClr>
                                        </a:gs>
                                        <a:gs pos="100000">
                                          <a:schemeClr val="accent1">
                                            <a:tint val="40000"/>
                                            <a:satMod val="25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</a:rPr>
                                  <m:t>𝑵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ja-JP" sz="28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endParaRPr lang="ja-JP" altLang="en-US" sz="28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97" y="5821695"/>
                <a:ext cx="3875805" cy="1063689"/>
              </a:xfrm>
              <a:prstGeom prst="rect">
                <a:avLst/>
              </a:prstGeom>
              <a:blipFill rotWithShape="1">
                <a:blip r:embed="rId5"/>
                <a:stretch>
                  <a:fillRect l="-786" t="-5172" r="-943" b="-86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51520" y="5549170"/>
                <a:ext cx="39868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/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𝑇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=0.12 ,1.08 ,2.04   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𝛽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≾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1.6</m:t>
                      </m:r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49170"/>
                <a:ext cx="3986861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932040" y="5500389"/>
                <a:ext cx="396044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n w="11430"/>
                            <a:gradFill>
                              <a:gsLst>
                                <a:gs pos="0">
                                  <a:srgbClr val="C0504D">
                                    <a:tint val="70000"/>
                                    <a:satMod val="245000"/>
                                  </a:srgbClr>
                                </a:gs>
                                <a:gs pos="75000">
                                  <a:srgbClr val="C0504D">
                                    <a:tint val="90000"/>
                                    <a:shade val="60000"/>
                                    <a:satMod val="240000"/>
                                  </a:srgbClr>
                                </a:gs>
                                <a:gs pos="100000">
                                  <a:srgbClr val="C0504D">
                                    <a:tint val="100000"/>
                                    <a:shade val="50000"/>
                                    <a:satMod val="24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ln w="11430"/>
                            <a:gradFill>
                              <a:gsLst>
                                <a:gs pos="0">
                                  <a:srgbClr val="C0504D">
                                    <a:tint val="70000"/>
                                    <a:satMod val="245000"/>
                                  </a:srgbClr>
                                </a:gs>
                                <a:gs pos="75000">
                                  <a:srgbClr val="C0504D">
                                    <a:tint val="90000"/>
                                    <a:shade val="60000"/>
                                    <a:satMod val="240000"/>
                                  </a:srgbClr>
                                </a:gs>
                                <a:gs pos="100000">
                                  <a:srgbClr val="C0504D">
                                    <a:tint val="100000"/>
                                    <a:shade val="50000"/>
                                    <a:satMod val="24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ja-JP" sz="2800" b="1" i="1" smtClean="0">
                            <a:ln w="11430"/>
                            <a:gradFill>
                              <a:gsLst>
                                <a:gs pos="0">
                                  <a:srgbClr val="C0504D">
                                    <a:tint val="70000"/>
                                    <a:satMod val="245000"/>
                                  </a:srgbClr>
                                </a:gs>
                                <a:gs pos="75000">
                                  <a:srgbClr val="C0504D">
                                    <a:tint val="90000"/>
                                    <a:shade val="60000"/>
                                    <a:satMod val="240000"/>
                                  </a:srgbClr>
                                </a:gs>
                                <a:gs pos="100000">
                                  <a:srgbClr val="C0504D">
                                    <a:tint val="100000"/>
                                    <a:shade val="50000"/>
                                    <a:satMod val="24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𝑻</m:t>
                    </m:r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𝟎𝟒</m:t>
                    </m:r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,</m:t>
                    </m:r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𝜷</m:t>
                    </m:r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en-US" altLang="ja-JP" sz="2800" b="1" i="1" smtClean="0">
                        <a:ln w="11430"/>
                        <a:gradFill>
                          <a:gsLst>
                            <a:gs pos="0">
                              <a:srgbClr val="C0504D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C0504D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C0504D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𝟔</m:t>
                    </m:r>
                  </m:oMath>
                </a14:m>
                <a:r>
                  <a:rPr lang="ja-JP" altLang="en-US" sz="2800" b="1" dirty="0" smtClean="0">
                    <a:ln w="11430"/>
                    <a:gradFill>
                      <a:gsLst>
                        <a:gs pos="0">
                          <a:srgbClr val="C0504D">
                            <a:tint val="70000"/>
                            <a:satMod val="245000"/>
                          </a:srgbClr>
                        </a:gs>
                        <a:gs pos="75000">
                          <a:srgbClr val="C0504D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C0504D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endParaRPr lang="en-US" altLang="ja-JP" sz="28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 lvl="0" algn="ctr"/>
                <a:r>
                  <a:rPr lang="en-US" altLang="ja-JP" sz="2800" b="1" dirty="0" smtClean="0">
                    <a:ln w="11430"/>
                    <a:gradFill>
                      <a:gsLst>
                        <a:gs pos="0">
                          <a:srgbClr val="C0504D">
                            <a:tint val="70000"/>
                            <a:satMod val="245000"/>
                          </a:srgbClr>
                        </a:gs>
                        <a:gs pos="75000">
                          <a:srgbClr val="C0504D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C0504D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deviate from H.R. gas</a:t>
                </a:r>
              </a:p>
              <a:p>
                <a:pPr lvl="0" algn="ctr"/>
                <a:r>
                  <a:rPr lang="en-US" altLang="ja-JP" sz="2800" b="1" dirty="0">
                    <a:ln w="11430"/>
                    <a:gradFill>
                      <a:gsLst>
                        <a:gs pos="0">
                          <a:srgbClr val="C0504D">
                            <a:tint val="70000"/>
                            <a:satMod val="245000"/>
                          </a:srgbClr>
                        </a:gs>
                        <a:gs pos="75000">
                          <a:srgbClr val="C0504D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C0504D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n</a:t>
                </a:r>
                <a:r>
                  <a:rPr lang="en-US" altLang="ja-JP" sz="2800" b="1" dirty="0" smtClean="0">
                    <a:ln w="11430"/>
                    <a:gradFill>
                      <a:gsLst>
                        <a:gs pos="0">
                          <a:srgbClr val="C0504D">
                            <a:tint val="70000"/>
                            <a:satMod val="245000"/>
                          </a:srgbClr>
                        </a:gs>
                        <a:gs pos="75000">
                          <a:srgbClr val="C0504D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C0504D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egative value</a:t>
                </a:r>
                <a:endParaRPr lang="ja-JP" altLang="en-US" sz="28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00389"/>
                <a:ext cx="3960440" cy="1384995"/>
              </a:xfrm>
              <a:prstGeom prst="rect">
                <a:avLst/>
              </a:prstGeom>
              <a:blipFill rotWithShape="1">
                <a:blip r:embed="rId7"/>
                <a:stretch>
                  <a:fillRect b="-15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96647"/>
            <a:ext cx="3132000" cy="18938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80" y="1496647"/>
            <a:ext cx="3132000" cy="189387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96659"/>
            <a:ext cx="3132000" cy="18938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63311"/>
            <a:ext cx="3132000" cy="18938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08" y="3263308"/>
            <a:ext cx="3132000" cy="189388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" y="3263309"/>
            <a:ext cx="3132000" cy="189388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37692" y="4963815"/>
            <a:ext cx="42545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Skewness </a:t>
            </a:r>
            <a:r>
              <a:rPr lang="en-US" altLang="ja-JP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(fig. above)</a:t>
            </a:r>
            <a:endParaRPr lang="ja-JP" alt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869940" y="4963815"/>
            <a:ext cx="40846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Kurtosis </a:t>
            </a:r>
            <a:r>
              <a:rPr lang="en-US" altLang="ja-JP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(fig. bottom)</a:t>
            </a:r>
            <a:endParaRPr lang="ja-JP" alt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7596336" y="4365160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67" y="728001"/>
            <a:ext cx="2086266" cy="828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915816" y="-1144"/>
                <a:ext cx="880689" cy="909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i="1" dirty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0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000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000" i="1" dirty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000" i="1" dirty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000" i="1" dirty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0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000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000" i="1" dirty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000" i="1" dirty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000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-1144"/>
                <a:ext cx="880689" cy="90986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5779543" y="-1144"/>
                <a:ext cx="880689" cy="909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0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000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000" i="1" dirty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000" i="1" dirty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000" b="0" i="1" dirty="0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0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000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000" i="1" dirty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000" i="1" dirty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000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43" y="-1144"/>
                <a:ext cx="880689" cy="909864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17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79200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4000" dirty="0" smtClean="0"/>
                  <a:t>Ku</a:t>
                </a:r>
                <a:r>
                  <a:rPr kumimoji="1" lang="en-US" altLang="ja-JP" sz="4000" dirty="0" smtClean="0"/>
                  <a:t>rtosis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𝑣𝑠</m:t>
                        </m:r>
                        <m:r>
                          <a:rPr lang="en-US" altLang="ja-JP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. </m:t>
                        </m:r>
                        <m:sSub>
                          <m:sSubPr>
                            <m:ctrlPr>
                              <a:rPr lang="en-US" altLang="ja-JP" sz="4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4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sz="4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ja-JP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ja-JP" sz="4000" dirty="0" smtClean="0"/>
                  <a:t>,</a:t>
                </a:r>
                <a14:m>
                  <m:oMath xmlns:m="http://schemas.openxmlformats.org/officeDocument/2006/math">
                    <m:r>
                      <a:rPr kumimoji="1" lang="en-US" altLang="ja-JP" sz="4000" b="0" i="1" dirty="0" smtClean="0">
                        <a:latin typeface="Cambria Math"/>
                      </a:rPr>
                      <m:t>𝛽</m:t>
                    </m:r>
                    <m:r>
                      <a:rPr kumimoji="1" lang="en-US" altLang="ja-JP" sz="4000" b="0" i="1" dirty="0" smtClean="0">
                        <a:latin typeface="Cambria Math"/>
                      </a:rPr>
                      <m:t>=1.6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792000"/>
              </a:xfrm>
              <a:blipFill rotWithShape="1">
                <a:blip r:embed="rId2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4" y="764704"/>
            <a:ext cx="6096851" cy="368669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1835696" y="1196752"/>
            <a:ext cx="1296144" cy="129614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156176" y="1772816"/>
            <a:ext cx="129614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067944" y="980728"/>
            <a:ext cx="504055" cy="295232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19443" y="4495638"/>
            <a:ext cx="37286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en-US" altLang="ja-JP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onsistent with H.R. gas</a:t>
            </a:r>
            <a:endParaRPr lang="ja-JP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159086" y="4495638"/>
            <a:ext cx="3290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altLang="ja-JP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pproach to Q.G. gas</a:t>
            </a:r>
            <a:endParaRPr lang="ja-JP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直線矢印コネクタ 11"/>
          <p:cNvCxnSpPr>
            <a:endCxn id="7" idx="4"/>
          </p:cNvCxnSpPr>
          <p:nvPr/>
        </p:nvCxnSpPr>
        <p:spPr>
          <a:xfrm flipV="1">
            <a:off x="2483768" y="2492896"/>
            <a:ext cx="0" cy="1958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22" idx="0"/>
            <a:endCxn id="15" idx="4"/>
          </p:cNvCxnSpPr>
          <p:nvPr/>
        </p:nvCxnSpPr>
        <p:spPr>
          <a:xfrm flipV="1">
            <a:off x="6804248" y="3068960"/>
            <a:ext cx="0" cy="14266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976" y="5733255"/>
            <a:ext cx="913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circumstantial</a:t>
            </a:r>
            <a:r>
              <a:rPr kumimoji="1" lang="en-US" altLang="ja-JP" sz="3200" dirty="0" smtClean="0"/>
              <a:t> evidence of phase </a:t>
            </a:r>
            <a:r>
              <a:rPr kumimoji="1" lang="en-US" altLang="ja-JP" sz="3200" dirty="0" smtClean="0"/>
              <a:t>transition</a:t>
            </a:r>
            <a:endParaRPr kumimoji="1" lang="en-US" altLang="ja-JP" sz="3200" dirty="0" smtClean="0"/>
          </a:p>
        </p:txBody>
      </p:sp>
      <p:sp>
        <p:nvSpPr>
          <p:cNvPr id="25" name="正方形/長方形 24"/>
          <p:cNvSpPr/>
          <p:nvPr/>
        </p:nvSpPr>
        <p:spPr>
          <a:xfrm>
            <a:off x="2888329" y="4945913"/>
            <a:ext cx="2863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ja-JP" sz="4800" b="1" cap="none" spc="0" dirty="0" smtClean="0">
                <a:ln/>
                <a:solidFill>
                  <a:schemeClr val="accent3"/>
                </a:solidFill>
                <a:effectLst/>
              </a:rPr>
              <a:t>singularity</a:t>
            </a:r>
            <a:endParaRPr lang="ja-JP" alt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27" name="直線矢印コネクタ 26"/>
          <p:cNvCxnSpPr>
            <a:stCxn id="25" idx="0"/>
            <a:endCxn id="8" idx="2"/>
          </p:cNvCxnSpPr>
          <p:nvPr/>
        </p:nvCxnSpPr>
        <p:spPr>
          <a:xfrm flipV="1">
            <a:off x="4319971" y="3933056"/>
            <a:ext cx="1" cy="1012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8" grpId="0" animBg="1"/>
      <p:bldP spid="21" grpId="0"/>
      <p:bldP spid="2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792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ja-JP" dirty="0" smtClean="0"/>
                  <a:t>more h</a:t>
                </a:r>
                <a:r>
                  <a:rPr kumimoji="1" lang="en-US" altLang="ja-JP" dirty="0" smtClean="0"/>
                  <a:t>igh-order cumulant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4000" b="0" i="1" smtClean="0">
                            <a:latin typeface="Cambria Math"/>
                          </a:rPr>
                          <m:t>𝛽</m:t>
                        </m:r>
                        <m:r>
                          <a:rPr kumimoji="1" lang="en-US" altLang="ja-JP" sz="4000" b="0" i="1" smtClean="0">
                            <a:latin typeface="Cambria Math"/>
                          </a:rPr>
                          <m:t>=1.6</m:t>
                        </m:r>
                      </m:e>
                    </m:d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792000"/>
              </a:xfrm>
              <a:blipFill rotWithShape="1">
                <a:blip r:embed="rId2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963574" y="826728"/>
                <a:ext cx="3768532" cy="710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altLang="ja-JP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574" y="826728"/>
                <a:ext cx="3768532" cy="7109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405622" y="826728"/>
                <a:ext cx="3759747" cy="710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altLang="ja-JP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2" y="826728"/>
                <a:ext cx="3759747" cy="7109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00005"/>
            <a:ext cx="4500000" cy="27210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500000" cy="2721083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1835696" y="4149080"/>
            <a:ext cx="6074575" cy="1147652"/>
            <a:chOff x="1835696" y="1412776"/>
            <a:chExt cx="6074575" cy="1147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4908488" y="1412776"/>
                  <a:ext cx="3001783" cy="1088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ja-JP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ja-JP" sz="24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sz="2400" i="1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ja-JP" sz="2400" b="0" i="1" smtClean="0">
                                            <a:latin typeface="Cambria Math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ja-JP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4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2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ja-JP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ja-JP" sz="24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sz="2400" i="1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ja-JP" sz="2400" b="0" i="1" smtClean="0">
                                            <a:latin typeface="Cambria Math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ja-JP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ja-JP" sz="24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sz="2400" i="1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ja-JP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2400" b="0" i="1" smtClean="0">
                            <a:latin typeface="Cambria Math"/>
                          </a:rPr>
                          <m:t>=81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488" y="1412776"/>
                  <a:ext cx="3001783" cy="10886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正方形/長方形 16"/>
            <p:cNvSpPr/>
            <p:nvPr/>
          </p:nvSpPr>
          <p:spPr>
            <a:xfrm>
              <a:off x="1835696" y="1421655"/>
              <a:ext cx="1880771" cy="11387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H.R. gas</a:t>
              </a:r>
            </a:p>
            <a:p>
              <a:pPr algn="ctr"/>
              <a:r>
                <a:rPr lang="en-US" altLang="ja-JP" sz="2800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(</a:t>
              </a:r>
              <a:r>
                <a:rPr lang="en-US" altLang="ja-JP" sz="28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blue</a:t>
              </a:r>
              <a:r>
                <a:rPr lang="en-US" altLang="ja-JP" sz="2800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line)</a:t>
              </a:r>
              <a:endParaRPr lang="ja-JP" altLang="en-US" sz="28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8" name="右矢印 17"/>
            <p:cNvSpPr/>
            <p:nvPr/>
          </p:nvSpPr>
          <p:spPr>
            <a:xfrm>
              <a:off x="3924008" y="1811022"/>
              <a:ext cx="720000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円/楕円 18"/>
          <p:cNvSpPr/>
          <p:nvPr/>
        </p:nvSpPr>
        <p:spPr>
          <a:xfrm>
            <a:off x="251520" y="1412776"/>
            <a:ext cx="1152128" cy="1152128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716016" y="2060848"/>
            <a:ext cx="1152128" cy="1152128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466623" y="2545740"/>
                <a:ext cx="26652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altLang="ja-JP" sz="28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𝟖𝟏</m:t>
                      </m:r>
                      <m:d>
                        <m:dPr>
                          <m:ctrlPr>
                            <a:rPr lang="en-US" altLang="ja-JP" sz="28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ja-JP" sz="28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sz="28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altLang="ja-JP" sz="28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en-US" altLang="ja-JP" sz="28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~</m:t>
                          </m:r>
                          <m:r>
                            <a:rPr lang="en-US" altLang="ja-JP" sz="28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ja-JP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23" y="2545740"/>
                <a:ext cx="2665217" cy="523220"/>
              </a:xfrm>
              <a:prstGeom prst="rect">
                <a:avLst/>
              </a:prstGeom>
              <a:blipFill rotWithShape="1">
                <a:blip r:embed="rId8"/>
                <a:stretch>
                  <a:fillRect b="-2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5004048" y="3140968"/>
                <a:ext cx="26652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altLang="ja-JP" sz="28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𝟖𝟏</m:t>
                      </m:r>
                      <m:d>
                        <m:dPr>
                          <m:ctrlPr>
                            <a:rPr lang="en-US" altLang="ja-JP" sz="28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ja-JP" sz="28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sz="28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altLang="ja-JP" sz="28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en-US" altLang="ja-JP" sz="28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~</m:t>
                          </m:r>
                          <m:r>
                            <a:rPr lang="en-US" altLang="ja-JP" sz="28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ja-JP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140968"/>
                <a:ext cx="2665217" cy="523220"/>
              </a:xfrm>
              <a:prstGeom prst="rect">
                <a:avLst/>
              </a:prstGeom>
              <a:blipFill rotWithShape="1">
                <a:blip r:embed="rId9"/>
                <a:stretch>
                  <a:fillRect b="-24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/>
          <p:cNvSpPr/>
          <p:nvPr/>
        </p:nvSpPr>
        <p:spPr>
          <a:xfrm>
            <a:off x="-16601" y="5237711"/>
            <a:ext cx="71020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r>
              <a:rPr lang="en-US" altLang="ja-JP" sz="36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nd</a:t>
            </a:r>
            <a:r>
              <a:rPr lang="en-US" altLang="ja-JP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,3</a:t>
            </a:r>
            <a:r>
              <a:rPr lang="en-US" altLang="ja-JP" sz="36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rd</a:t>
            </a:r>
            <a:r>
              <a:rPr lang="en-US" altLang="ja-JP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,4</a:t>
            </a:r>
            <a:r>
              <a:rPr lang="en-US" altLang="ja-JP" sz="36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</a:t>
            </a:r>
            <a:r>
              <a:rPr lang="en-US" altLang="ja-JP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: consistent with H.R. gas</a:t>
            </a:r>
            <a:endParaRPr lang="ja-JP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429047" y="5734997"/>
            <a:ext cx="6679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n-US" altLang="ja-JP" sz="3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altLang="ja-JP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,6</a:t>
            </a:r>
            <a:r>
              <a:rPr lang="en-US" altLang="ja-JP" sz="3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altLang="ja-JP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inconsistent with H.R. gas</a:t>
            </a:r>
            <a:endParaRPr lang="ja-JP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308611" y="6165304"/>
            <a:ext cx="252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(suggestion)</a:t>
            </a:r>
            <a:endParaRPr lang="ja-JP" alt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307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/>
      <p:bldP spid="15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C</a:t>
            </a:r>
            <a:r>
              <a:rPr kumimoji="1" lang="en-US" altLang="ja-JP" sz="4000" dirty="0" smtClean="0"/>
              <a:t>onclusion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404664"/>
                <a:ext cx="7920000" cy="676875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Canonical ensemble method</a:t>
                </a:r>
              </a:p>
              <a:p>
                <a:pPr lvl="1"/>
                <a:r>
                  <a:rPr lang="en-US" altLang="ja-JP" dirty="0"/>
                  <a:t>S</a:t>
                </a:r>
                <a:r>
                  <a:rPr lang="en-US" altLang="ja-JP" dirty="0" smtClean="0"/>
                  <a:t>ign problem become mild.</a:t>
                </a:r>
              </a:p>
              <a:p>
                <a:pPr lvl="1"/>
                <a:r>
                  <a:rPr lang="en-US" altLang="ja-JP" dirty="0" smtClean="0"/>
                  <a:t>We can see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/</m:t>
                    </m:r>
                    <m:r>
                      <a:rPr lang="en-US" altLang="ja-JP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ja-JP" dirty="0" smtClean="0"/>
                  <a:t> 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en-US" altLang="ja-JP" dirty="0" smtClean="0"/>
                  <a:t> makes an artificial phase transition!</a:t>
                </a:r>
                <a:endParaRPr lang="en-US" altLang="ja-JP" dirty="0"/>
              </a:p>
              <a:p>
                <a:r>
                  <a:rPr lang="en-US" altLang="ja-JP" dirty="0" smtClean="0"/>
                  <a:t>Hadron Resonance gas model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Less than 4</a:t>
                </a:r>
                <a:r>
                  <a:rPr lang="en-US" altLang="ja-JP" baseline="30000" dirty="0" smtClean="0"/>
                  <a:t>th</a:t>
                </a:r>
                <a:r>
                  <a:rPr lang="en-US" altLang="ja-JP" dirty="0" smtClean="0"/>
                  <a:t>-order  </a:t>
                </a:r>
                <a:r>
                  <a:rPr lang="ja-JP" altLang="en-US" dirty="0" smtClean="0"/>
                  <a:t>→</a:t>
                </a:r>
                <a:r>
                  <a:rPr lang="en-US" altLang="ja-JP" dirty="0" smtClean="0"/>
                  <a:t>  HR gas is good model.</a:t>
                </a:r>
              </a:p>
              <a:p>
                <a:pPr lvl="1"/>
                <a:r>
                  <a:rPr lang="en-US" altLang="ja-JP" dirty="0"/>
                  <a:t>I</a:t>
                </a:r>
                <a:r>
                  <a:rPr lang="en-US" altLang="ja-JP" dirty="0" smtClean="0"/>
                  <a:t>t may be difficult to adapt HR gas for 5</a:t>
                </a:r>
                <a:r>
                  <a:rPr lang="en-US" altLang="ja-JP" baseline="30000" dirty="0" smtClean="0"/>
                  <a:t>th</a:t>
                </a:r>
                <a:r>
                  <a:rPr lang="en-US" altLang="ja-JP" dirty="0" smtClean="0"/>
                  <a:t> and 6</a:t>
                </a:r>
                <a:r>
                  <a:rPr lang="en-US" altLang="ja-JP" baseline="30000" dirty="0" smtClean="0"/>
                  <a:t>th</a:t>
                </a:r>
                <a:r>
                  <a:rPr lang="en-US" altLang="ja-JP" dirty="0" smtClean="0"/>
                  <a:t>.</a:t>
                </a:r>
              </a:p>
              <a:p>
                <a:r>
                  <a:rPr lang="en-US" altLang="ja-JP" dirty="0" smtClean="0"/>
                  <a:t>Quark Gluon gas model</a:t>
                </a:r>
              </a:p>
              <a:p>
                <a:pPr lvl="1"/>
                <a:r>
                  <a:rPr lang="en-US" altLang="ja-JP" dirty="0"/>
                  <a:t>l</a:t>
                </a:r>
                <a:r>
                  <a:rPr lang="en-US" altLang="ja-JP" dirty="0" smtClean="0"/>
                  <a:t>arge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ja-JP" dirty="0" smtClean="0"/>
                  <a:t> 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𝜇</m:t>
                    </m:r>
                    <m:r>
                      <a:rPr lang="en-US" altLang="ja-JP" b="0" i="1" smtClean="0">
                        <a:latin typeface="Cambria Math"/>
                      </a:rPr>
                      <m:t>/</m:t>
                    </m:r>
                    <m:r>
                      <a:rPr lang="en-US" altLang="ja-JP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ja-JP" dirty="0" smtClean="0"/>
                  <a:t>   </a:t>
                </a:r>
                <a:r>
                  <a:rPr lang="ja-JP" altLang="en-US" dirty="0" smtClean="0"/>
                  <a:t>→   </a:t>
                </a:r>
                <a:r>
                  <a:rPr lang="en-US" altLang="ja-JP" dirty="0" smtClean="0"/>
                  <a:t>approach to Q.G. gas</a:t>
                </a:r>
              </a:p>
              <a:p>
                <a:r>
                  <a:rPr lang="en-US" altLang="ja-JP" dirty="0" smtClean="0"/>
                  <a:t>Circumstantial </a:t>
                </a:r>
                <a:r>
                  <a:rPr lang="en-US" altLang="ja-JP" dirty="0"/>
                  <a:t>evidence of phase </a:t>
                </a:r>
                <a:r>
                  <a:rPr lang="en-US" altLang="ja-JP" dirty="0" smtClean="0"/>
                  <a:t>transition</a:t>
                </a:r>
              </a:p>
              <a:p>
                <a:pPr lvl="1"/>
                <a:r>
                  <a:rPr lang="en-US" altLang="ja-JP" dirty="0" smtClean="0"/>
                  <a:t>We measured singular behavior for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𝛽</m:t>
                    </m:r>
                    <m:r>
                      <a:rPr lang="en-US" altLang="ja-JP" b="0" i="1" smtClean="0">
                        <a:latin typeface="Cambria Math"/>
                      </a:rPr>
                      <m:t>=1.6</m:t>
                    </m:r>
                  </m:oMath>
                </a14:m>
                <a:r>
                  <a:rPr lang="en-US" altLang="ja-JP" dirty="0" smtClean="0"/>
                  <a:t> .</a:t>
                </a:r>
              </a:p>
              <a:p>
                <a:pPr lvl="1"/>
                <a:r>
                  <a:rPr lang="en-US" altLang="ja-JP" dirty="0" smtClean="0"/>
                  <a:t>We saw HR gas / QG gas transition.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404664"/>
                <a:ext cx="7920000" cy="6768752"/>
              </a:xfrm>
              <a:blipFill rotWithShape="1">
                <a:blip r:embed="rId3"/>
                <a:stretch>
                  <a:fillRect l="-1692" t="-1170" r="-1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4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6000" b="1" dirty="0"/>
              <a:t>b</a:t>
            </a:r>
            <a:r>
              <a:rPr kumimoji="1" lang="en-US" altLang="ja-JP" sz="6000" b="1" dirty="0" smtClean="0"/>
              <a:t>ack up</a:t>
            </a:r>
            <a:endParaRPr kumimoji="1" lang="ja-JP" altLang="en-US" sz="6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33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2" y="838571"/>
                <a:ext cx="4330824" cy="15823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ja-JP" sz="280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ja-JP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𝜃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kumimoji="1" lang="en-US" altLang="ja-JP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/>
                        </a:rPr>
                        <m:t>≔</m:t>
                      </m:r>
                      <m:func>
                        <m:func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∫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𝑑𝑛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/>
                            </a:rPr>
                            <m:t>𝑃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" y="838571"/>
                <a:ext cx="4330824" cy="158231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Quark number cumulant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コンテンツ プレースホルダー 2"/>
              <p:cNvSpPr txBox="1">
                <a:spLocks/>
              </p:cNvSpPr>
              <p:nvPr/>
            </p:nvSpPr>
            <p:spPr>
              <a:xfrm>
                <a:off x="6433864" y="980728"/>
                <a:ext cx="2242592" cy="12961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altLang="ja-JP" b="0" dirty="0" smtClean="0"/>
                  <a:t>Distribution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𝑃</m:t>
                    </m:r>
                    <m:r>
                      <a:rPr lang="en-US" altLang="ja-JP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25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864" y="980728"/>
                <a:ext cx="2242592" cy="1296145"/>
              </a:xfrm>
              <a:prstGeom prst="rect">
                <a:avLst/>
              </a:prstGeom>
              <a:blipFill rotWithShape="1">
                <a:blip r:embed="rId3"/>
                <a:stretch>
                  <a:fillRect l="-4076" t="-6103" r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矢印 7"/>
          <p:cNvSpPr/>
          <p:nvPr/>
        </p:nvSpPr>
        <p:spPr>
          <a:xfrm>
            <a:off x="3790256" y="1268760"/>
            <a:ext cx="2725960" cy="75608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characterize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806860" y="2564904"/>
                <a:ext cx="3205300" cy="914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60" y="2564904"/>
                <a:ext cx="3205300" cy="9148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" y="2420888"/>
            <a:ext cx="2880000" cy="173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コンテンツ プレースホルダー 2"/>
              <p:cNvSpPr txBox="1">
                <a:spLocks/>
              </p:cNvSpPr>
              <p:nvPr/>
            </p:nvSpPr>
            <p:spPr>
              <a:xfrm>
                <a:off x="5724128" y="2207860"/>
                <a:ext cx="3477072" cy="20852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28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altLang="ja-JP" sz="2800" dirty="0" smtClean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280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28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2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 smtClean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altLang="ja-JP" sz="800" dirty="0" smtClean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28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2800" i="1" smtClean="0">
                          <a:latin typeface="Cambria Math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0 , 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𝑓𝑜𝑟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 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𝑘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&gt;2</m:t>
                      </m:r>
                    </m:oMath>
                  </m:oMathPara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29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207860"/>
                <a:ext cx="3477072" cy="20852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/>
          <p:cNvCxnSpPr>
            <a:stCxn id="1026" idx="0"/>
            <a:endCxn id="1026" idx="2"/>
          </p:cNvCxnSpPr>
          <p:nvPr/>
        </p:nvCxnSpPr>
        <p:spPr>
          <a:xfrm>
            <a:off x="1475816" y="2420888"/>
            <a:ext cx="0" cy="1731189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187624" y="3851756"/>
                <a:ext cx="3704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851756"/>
                <a:ext cx="37042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/>
          <p:cNvCxnSpPr/>
          <p:nvPr/>
        </p:nvCxnSpPr>
        <p:spPr>
          <a:xfrm>
            <a:off x="1187624" y="3356992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691680" y="3140968"/>
                <a:ext cx="6213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40968"/>
                <a:ext cx="62132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/>
          <p:cNvSpPr/>
          <p:nvPr/>
        </p:nvSpPr>
        <p:spPr>
          <a:xfrm>
            <a:off x="2843808" y="3369186"/>
            <a:ext cx="2844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altLang="ja-JP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x. Gaussian</a:t>
            </a:r>
            <a:endParaRPr lang="ja-JP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" y="4653136"/>
            <a:ext cx="4680000" cy="2195422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1043608" y="60212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e</a:t>
            </a:r>
            <a:r>
              <a:rPr kumimoji="1" lang="en-US" altLang="ja-JP" sz="2400" dirty="0" smtClean="0"/>
              <a:t>nergy</a:t>
            </a:r>
          </a:p>
          <a:p>
            <a:pPr algn="ctr"/>
            <a:r>
              <a:rPr lang="en-US" altLang="ja-JP" sz="2400" dirty="0" smtClean="0"/>
              <a:t>particle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0040" y="5426060"/>
            <a:ext cx="138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system</a:t>
            </a:r>
            <a:endParaRPr kumimoji="1" lang="ja-JP" altLang="en-US" sz="28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627784" y="544522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heat bath</a:t>
            </a:r>
            <a:endParaRPr kumimoji="1" lang="ja-JP" altLang="en-US" sz="2800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259632" y="6093296"/>
            <a:ext cx="14401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5752728" y="3482806"/>
            <a:ext cx="3391272" cy="522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5925001" y="3873242"/>
            <a:ext cx="3090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r>
              <a:rPr lang="en-US" altLang="ja-JP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on-Gaussian</a:t>
            </a:r>
            <a:endParaRPr lang="ja-JP" alt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-76571" y="4222829"/>
            <a:ext cx="52966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Grand Canonical ensemble</a:t>
            </a:r>
            <a:endParaRPr lang="ja-JP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コンテンツ プレースホルダー 2"/>
              <p:cNvSpPr txBox="1">
                <a:spLocks/>
              </p:cNvSpPr>
              <p:nvPr/>
            </p:nvSpPr>
            <p:spPr>
              <a:xfrm>
                <a:off x="4788025" y="4581127"/>
                <a:ext cx="3600400" cy="12961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</a:rPr>
                        <m:t>≔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𝑐𝑎𝑛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4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5" y="4581127"/>
                <a:ext cx="3600400" cy="12961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コンテンツ プレースホルダー 2"/>
              <p:cNvSpPr txBox="1">
                <a:spLocks/>
              </p:cNvSpPr>
              <p:nvPr/>
            </p:nvSpPr>
            <p:spPr>
              <a:xfrm>
                <a:off x="4788024" y="5733256"/>
                <a:ext cx="4114800" cy="1039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80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280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280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2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80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 smtClean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en-US" altLang="ja-JP" sz="280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altLang="ja-JP" sz="280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altLang="ja-JP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800" i="1" smtClean="0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altLang="ja-JP" sz="280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ja-JP" sz="280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altLang="ja-JP" sz="2800" i="1" smtClean="0">
                                  <a:latin typeface="Cambria Math"/>
                                </a:rPr>
                                <m:t>.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49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733256"/>
                <a:ext cx="4114800" cy="10394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6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" y="2924947"/>
            <a:ext cx="2880000" cy="3343727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355976" y="1033140"/>
            <a:ext cx="4584700" cy="2755900"/>
            <a:chOff x="4410126" y="1582127"/>
            <a:chExt cx="4584700" cy="27559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126" y="1582127"/>
              <a:ext cx="4584700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円/楕円 30"/>
            <p:cNvSpPr/>
            <p:nvPr/>
          </p:nvSpPr>
          <p:spPr>
            <a:xfrm>
              <a:off x="4410126" y="1582127"/>
              <a:ext cx="1188000" cy="72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ja-JP" sz="32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2nd</a:t>
              </a:r>
              <a:endParaRPr lang="ja-JP" alt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355976" y="1033140"/>
            <a:ext cx="4578350" cy="2755900"/>
            <a:chOff x="4062595" y="1446183"/>
            <a:chExt cx="4578350" cy="27559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595" y="1446183"/>
              <a:ext cx="4578350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円/楕円 34"/>
            <p:cNvSpPr/>
            <p:nvPr/>
          </p:nvSpPr>
          <p:spPr>
            <a:xfrm>
              <a:off x="4062595" y="1446183"/>
              <a:ext cx="1188000" cy="72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ja-JP" sz="32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3rd</a:t>
              </a:r>
              <a:endParaRPr lang="ja-JP" alt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4355976" y="1033140"/>
            <a:ext cx="4584700" cy="2755900"/>
            <a:chOff x="5498736" y="1561387"/>
            <a:chExt cx="4584700" cy="27559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736" y="1561387"/>
              <a:ext cx="4584700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円/楕円 38"/>
            <p:cNvSpPr/>
            <p:nvPr/>
          </p:nvSpPr>
          <p:spPr>
            <a:xfrm>
              <a:off x="5516594" y="1561387"/>
              <a:ext cx="1188000" cy="72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ja-JP" sz="32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4th</a:t>
              </a:r>
              <a:endParaRPr lang="ja-JP" alt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62880" y="838571"/>
                <a:ext cx="8229600" cy="27344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ja-JP" sz="240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𝐺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.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altLang="ja-JP" sz="24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880" y="838571"/>
                <a:ext cx="8229600" cy="2734445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Quark number cumulant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7525866" y="4675122"/>
                <a:ext cx="1173462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866" y="4675122"/>
                <a:ext cx="1173462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4996769" y="4365104"/>
            <a:ext cx="1979606" cy="742066"/>
            <a:chOff x="1259632" y="5620762"/>
            <a:chExt cx="1979606" cy="742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1259632" y="5620762"/>
                  <a:ext cx="988411" cy="5746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sz="28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8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ja-JP" sz="2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5620762"/>
                  <a:ext cx="988411" cy="57464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右矢印 13"/>
            <p:cNvSpPr/>
            <p:nvPr/>
          </p:nvSpPr>
          <p:spPr>
            <a:xfrm>
              <a:off x="2706619" y="6101217"/>
              <a:ext cx="532619" cy="2616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4475847" y="4978422"/>
            <a:ext cx="189635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expectation</a:t>
            </a:r>
          </a:p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value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427984" y="3790781"/>
            <a:ext cx="4381905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altLang="ja-JP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round phase transition line</a:t>
            </a:r>
            <a:endParaRPr lang="ja-JP" alt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24" name="直線コネクタ 23"/>
          <p:cNvCxnSpPr>
            <a:endCxn id="5" idx="2"/>
          </p:cNvCxnSpPr>
          <p:nvPr/>
        </p:nvCxnSpPr>
        <p:spPr>
          <a:xfrm>
            <a:off x="6648326" y="1033140"/>
            <a:ext cx="0" cy="27559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35496" y="616530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prstClr val="black"/>
                </a:solidFill>
              </a:rPr>
              <a:t>STAR Collaboration</a:t>
            </a:r>
          </a:p>
          <a:p>
            <a:pPr algn="ctr"/>
            <a:r>
              <a:rPr lang="en-US" altLang="ja-JP" sz="2000" dirty="0" smtClean="0">
                <a:solidFill>
                  <a:prstClr val="black"/>
                </a:solidFill>
              </a:rPr>
              <a:t> Phys</a:t>
            </a:r>
            <a:r>
              <a:rPr lang="en-US" altLang="ja-JP" sz="2000" dirty="0">
                <a:solidFill>
                  <a:prstClr val="black"/>
                </a:solidFill>
              </a:rPr>
              <a:t>. Rev. Lett. 112 (2014) 032302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139952" y="6095037"/>
            <a:ext cx="49575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altLang="ja-JP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inite density lattice QCD</a:t>
            </a:r>
            <a:endParaRPr lang="ja-JP" altLang="en-US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7236496" y="5265304"/>
            <a:ext cx="1800000" cy="90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</a:rPr>
              <a:t>s</a:t>
            </a:r>
            <a:r>
              <a:rPr lang="en-US" altLang="ja-JP" sz="2400" dirty="0" smtClean="0">
                <a:solidFill>
                  <a:prstClr val="black"/>
                </a:solidFill>
              </a:rPr>
              <a:t>ign problem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309416" y="3177080"/>
                <a:ext cx="811312" cy="827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416" y="3177080"/>
                <a:ext cx="811312" cy="8279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3328640" y="4149080"/>
                <a:ext cx="811312" cy="827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640" y="4149080"/>
                <a:ext cx="811312" cy="82798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3328640" y="5121296"/>
                <a:ext cx="811312" cy="827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640" y="5121296"/>
                <a:ext cx="811312" cy="82798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>
            <a:stCxn id="8" idx="1"/>
          </p:cNvCxnSpPr>
          <p:nvPr/>
        </p:nvCxnSpPr>
        <p:spPr>
          <a:xfrm flipH="1">
            <a:off x="2915816" y="3591072"/>
            <a:ext cx="39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26" idx="1"/>
          </p:cNvCxnSpPr>
          <p:nvPr/>
        </p:nvCxnSpPr>
        <p:spPr>
          <a:xfrm flipH="1">
            <a:off x="2915816" y="4563072"/>
            <a:ext cx="4128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27" idx="1"/>
          </p:cNvCxnSpPr>
          <p:nvPr/>
        </p:nvCxnSpPr>
        <p:spPr>
          <a:xfrm flipH="1">
            <a:off x="2915816" y="5535288"/>
            <a:ext cx="4128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6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Motivation</a:t>
            </a:r>
            <a:endParaRPr kumimoji="1" lang="ja-JP" altLang="en-US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251520" y="768963"/>
            <a:ext cx="6787213" cy="5541589"/>
            <a:chOff x="-108520" y="917562"/>
            <a:chExt cx="6787213" cy="5541589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2123728" y="1418591"/>
              <a:ext cx="0" cy="28083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2123728" y="4226903"/>
              <a:ext cx="4096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円弧 17"/>
            <p:cNvSpPr/>
            <p:nvPr/>
          </p:nvSpPr>
          <p:spPr>
            <a:xfrm>
              <a:off x="-108520" y="1994655"/>
              <a:ext cx="4464496" cy="4464496"/>
            </a:xfrm>
            <a:prstGeom prst="arc">
              <a:avLst>
                <a:gd name="adj1" fmla="val 17954084"/>
                <a:gd name="adj2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円弧 18"/>
            <p:cNvSpPr/>
            <p:nvPr/>
          </p:nvSpPr>
          <p:spPr>
            <a:xfrm>
              <a:off x="-108520" y="1988840"/>
              <a:ext cx="4464496" cy="4464496"/>
            </a:xfrm>
            <a:prstGeom prst="arc">
              <a:avLst>
                <a:gd name="adj1" fmla="val 16210639"/>
                <a:gd name="adj2" fmla="val 17917507"/>
              </a:avLst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131840" y="2204864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879975" y="917562"/>
                  <a:ext cx="4875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975" y="917562"/>
                  <a:ext cx="48750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6205487" y="3959478"/>
                  <a:ext cx="4732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487" y="3959478"/>
                  <a:ext cx="47320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テキスト ボックス 48"/>
          <p:cNvSpPr txBox="1"/>
          <p:nvPr/>
        </p:nvSpPr>
        <p:spPr>
          <a:xfrm>
            <a:off x="295746" y="5643245"/>
            <a:ext cx="8668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</a:rPr>
              <a:t>Hadronic phase</a:t>
            </a:r>
            <a:r>
              <a:rPr lang="ja-JP" altLang="en-US" sz="3200" dirty="0" smtClean="0">
                <a:solidFill>
                  <a:prstClr val="black"/>
                </a:solidFill>
              </a:rPr>
              <a:t>　→　</a:t>
            </a:r>
            <a:r>
              <a:rPr lang="en-US" altLang="ja-JP" sz="3200" dirty="0" smtClean="0">
                <a:solidFill>
                  <a:prstClr val="black"/>
                </a:solidFill>
              </a:rPr>
              <a:t>Quark-Gluon phase</a:t>
            </a:r>
          </a:p>
          <a:p>
            <a:pPr algn="ctr"/>
            <a:r>
              <a:rPr lang="en-US" altLang="ja-JP" sz="3200" dirty="0"/>
              <a:t>f</a:t>
            </a:r>
            <a:r>
              <a:rPr lang="en-US" altLang="ja-JP" sz="3200" dirty="0" smtClean="0"/>
              <a:t>rom the viewpoint of</a:t>
            </a:r>
            <a:r>
              <a:rPr lang="en-US" altLang="ja-JP" sz="3200" dirty="0" smtClean="0">
                <a:solidFill>
                  <a:srgbClr val="00B050"/>
                </a:solidFill>
              </a:rPr>
              <a:t> quark number cumulant</a:t>
            </a:r>
            <a:endParaRPr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2653713" y="4077072"/>
            <a:ext cx="39528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QCD phase diagram</a:t>
            </a:r>
            <a:endParaRPr lang="ja-JP" alt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5" name="直線コネクタ 4"/>
          <p:cNvCxnSpPr>
            <a:stCxn id="20" idx="6"/>
            <a:endCxn id="6" idx="1"/>
          </p:cNvCxnSpPr>
          <p:nvPr/>
        </p:nvCxnSpPr>
        <p:spPr>
          <a:xfrm flipV="1">
            <a:off x="3599880" y="2108756"/>
            <a:ext cx="396056" cy="150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995936" y="1508591"/>
            <a:ext cx="16808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altLang="ja-JP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ritical </a:t>
            </a:r>
          </a:p>
          <a:p>
            <a:pPr algn="r"/>
            <a:r>
              <a:rPr lang="en-US" altLang="ja-JP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point</a:t>
            </a:r>
            <a:endParaRPr lang="ja-JP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5613215" y="836712"/>
            <a:ext cx="2988000" cy="108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QGP phase</a:t>
            </a:r>
            <a:endParaRPr lang="ja-JP" altLang="en-US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123027" y="560538"/>
            <a:ext cx="2230394" cy="2565495"/>
            <a:chOff x="347119" y="1367561"/>
            <a:chExt cx="2230394" cy="2565495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938534" y="1367561"/>
              <a:ext cx="741380" cy="741380"/>
              <a:chOff x="1619672" y="1707196"/>
              <a:chExt cx="741380" cy="741380"/>
            </a:xfrm>
          </p:grpSpPr>
          <p:sp>
            <p:nvSpPr>
              <p:cNvPr id="74" name="円/楕円 73"/>
              <p:cNvSpPr/>
              <p:nvPr/>
            </p:nvSpPr>
            <p:spPr>
              <a:xfrm>
                <a:off x="1619672" y="1707196"/>
                <a:ext cx="741380" cy="74138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1770749" y="2108941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2077290" y="2035494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円/楕円 76"/>
              <p:cNvSpPr/>
              <p:nvPr/>
            </p:nvSpPr>
            <p:spPr>
              <a:xfrm>
                <a:off x="1882350" y="181947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 rot="3831619">
              <a:off x="347119" y="2259657"/>
              <a:ext cx="741380" cy="741380"/>
              <a:chOff x="730006" y="3172710"/>
              <a:chExt cx="741380" cy="741380"/>
            </a:xfrm>
          </p:grpSpPr>
          <p:sp>
            <p:nvSpPr>
              <p:cNvPr id="70" name="円/楕円 69"/>
              <p:cNvSpPr/>
              <p:nvPr/>
            </p:nvSpPr>
            <p:spPr>
              <a:xfrm rot="17280620">
                <a:off x="730006" y="3172710"/>
                <a:ext cx="741380" cy="74138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円/楕円 70"/>
              <p:cNvSpPr/>
              <p:nvPr/>
            </p:nvSpPr>
            <p:spPr>
              <a:xfrm rot="17280620">
                <a:off x="881083" y="3574455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円/楕円 71"/>
              <p:cNvSpPr/>
              <p:nvPr/>
            </p:nvSpPr>
            <p:spPr>
              <a:xfrm rot="17280620">
                <a:off x="1187624" y="350100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円/楕円 72"/>
              <p:cNvSpPr/>
              <p:nvPr/>
            </p:nvSpPr>
            <p:spPr>
              <a:xfrm rot="17280620">
                <a:off x="992684" y="3284984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 rot="13792562">
              <a:off x="1836133" y="1921827"/>
              <a:ext cx="741380" cy="741380"/>
              <a:chOff x="730006" y="3172710"/>
              <a:chExt cx="741380" cy="741380"/>
            </a:xfrm>
          </p:grpSpPr>
          <p:sp>
            <p:nvSpPr>
              <p:cNvPr id="66" name="円/楕円 65"/>
              <p:cNvSpPr/>
              <p:nvPr/>
            </p:nvSpPr>
            <p:spPr>
              <a:xfrm rot="17280620">
                <a:off x="730006" y="3172710"/>
                <a:ext cx="741380" cy="74138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円/楕円 66"/>
              <p:cNvSpPr/>
              <p:nvPr/>
            </p:nvSpPr>
            <p:spPr>
              <a:xfrm rot="17280620">
                <a:off x="881083" y="3574455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円/楕円 67"/>
              <p:cNvSpPr/>
              <p:nvPr/>
            </p:nvSpPr>
            <p:spPr>
              <a:xfrm rot="17280620">
                <a:off x="1187624" y="350100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円/楕円 68"/>
              <p:cNvSpPr/>
              <p:nvPr/>
            </p:nvSpPr>
            <p:spPr>
              <a:xfrm rot="17280620">
                <a:off x="992684" y="3284984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1836133" y="2852679"/>
              <a:ext cx="741380" cy="741380"/>
              <a:chOff x="987228" y="4994558"/>
              <a:chExt cx="741380" cy="741380"/>
            </a:xfrm>
          </p:grpSpPr>
          <p:sp>
            <p:nvSpPr>
              <p:cNvPr id="62" name="円/楕円 61"/>
              <p:cNvSpPr/>
              <p:nvPr/>
            </p:nvSpPr>
            <p:spPr>
              <a:xfrm rot="21112239">
                <a:off x="987228" y="4994558"/>
                <a:ext cx="741380" cy="74138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円/楕円 62"/>
              <p:cNvSpPr/>
              <p:nvPr/>
            </p:nvSpPr>
            <p:spPr>
              <a:xfrm rot="21112239">
                <a:off x="1114884" y="525723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円/楕円 64"/>
              <p:cNvSpPr/>
              <p:nvPr/>
            </p:nvSpPr>
            <p:spPr>
              <a:xfrm rot="21112239">
                <a:off x="1389459" y="5257237"/>
                <a:ext cx="216024" cy="216024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グループ化 54"/>
            <p:cNvGrpSpPr/>
            <p:nvPr/>
          </p:nvGrpSpPr>
          <p:grpSpPr>
            <a:xfrm>
              <a:off x="987228" y="3191676"/>
              <a:ext cx="741380" cy="741380"/>
              <a:chOff x="1981726" y="3981750"/>
              <a:chExt cx="741380" cy="741380"/>
            </a:xfrm>
          </p:grpSpPr>
          <p:sp>
            <p:nvSpPr>
              <p:cNvPr id="58" name="円/楕円 57"/>
              <p:cNvSpPr/>
              <p:nvPr/>
            </p:nvSpPr>
            <p:spPr>
              <a:xfrm rot="21112239">
                <a:off x="1981726" y="3981750"/>
                <a:ext cx="741380" cy="74138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円/楕円 58"/>
              <p:cNvSpPr/>
              <p:nvPr/>
            </p:nvSpPr>
            <p:spPr>
              <a:xfrm rot="21112239">
                <a:off x="2109382" y="424442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円/楕円 59"/>
              <p:cNvSpPr/>
              <p:nvPr/>
            </p:nvSpPr>
            <p:spPr>
              <a:xfrm rot="21112239">
                <a:off x="2383957" y="4244429"/>
                <a:ext cx="216024" cy="216024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8" name="円/楕円 47"/>
          <p:cNvSpPr/>
          <p:nvPr/>
        </p:nvSpPr>
        <p:spPr>
          <a:xfrm>
            <a:off x="153713" y="3200189"/>
            <a:ext cx="2988000" cy="108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Hadronic phase</a:t>
            </a:r>
            <a:endParaRPr lang="ja-JP" alt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6732240" y="1916832"/>
            <a:ext cx="2279055" cy="2177828"/>
            <a:chOff x="5214627" y="1661516"/>
            <a:chExt cx="2279055" cy="2177828"/>
          </a:xfrm>
        </p:grpSpPr>
        <p:grpSp>
          <p:nvGrpSpPr>
            <p:cNvPr id="79" name="グループ化 78"/>
            <p:cNvGrpSpPr/>
            <p:nvPr/>
          </p:nvGrpSpPr>
          <p:grpSpPr>
            <a:xfrm rot="13469736">
              <a:off x="5992246" y="1845858"/>
              <a:ext cx="648072" cy="167923"/>
              <a:chOff x="4035941" y="1960440"/>
              <a:chExt cx="3325700" cy="2332655"/>
            </a:xfrm>
          </p:grpSpPr>
          <p:sp>
            <p:nvSpPr>
              <p:cNvPr id="151" name="下カーブ矢印 150"/>
              <p:cNvSpPr/>
              <p:nvPr/>
            </p:nvSpPr>
            <p:spPr>
              <a:xfrm>
                <a:off x="4499992" y="1960440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下カーブ矢印 151"/>
              <p:cNvSpPr/>
              <p:nvPr/>
            </p:nvSpPr>
            <p:spPr>
              <a:xfrm rot="10800000">
                <a:off x="4809360" y="3127263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下カーブ矢印 152"/>
              <p:cNvSpPr/>
              <p:nvPr/>
            </p:nvSpPr>
            <p:spPr>
              <a:xfrm>
                <a:off x="4809360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下カーブ矢印 153"/>
              <p:cNvSpPr/>
              <p:nvPr/>
            </p:nvSpPr>
            <p:spPr>
              <a:xfrm rot="10800000">
                <a:off x="5118727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下カーブ矢印 154"/>
              <p:cNvSpPr/>
              <p:nvPr/>
            </p:nvSpPr>
            <p:spPr>
              <a:xfrm>
                <a:off x="5118727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下カーブ矢印 155"/>
              <p:cNvSpPr/>
              <p:nvPr/>
            </p:nvSpPr>
            <p:spPr>
              <a:xfrm rot="10800000">
                <a:off x="5428095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下カーブ矢印 156"/>
              <p:cNvSpPr/>
              <p:nvPr/>
            </p:nvSpPr>
            <p:spPr>
              <a:xfrm>
                <a:off x="5428095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下カーブ矢印 157"/>
              <p:cNvSpPr/>
              <p:nvPr/>
            </p:nvSpPr>
            <p:spPr>
              <a:xfrm rot="10800000">
                <a:off x="5737462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下カーブ矢印 158"/>
              <p:cNvSpPr/>
              <p:nvPr/>
            </p:nvSpPr>
            <p:spPr>
              <a:xfrm>
                <a:off x="5737462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下カーブ矢印 159"/>
              <p:cNvSpPr/>
              <p:nvPr/>
            </p:nvSpPr>
            <p:spPr>
              <a:xfrm rot="10800000">
                <a:off x="6046830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下カーブ矢印 160"/>
              <p:cNvSpPr/>
              <p:nvPr/>
            </p:nvSpPr>
            <p:spPr>
              <a:xfrm>
                <a:off x="6046829" y="200449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2" name="直線コネクタ 161"/>
              <p:cNvCxnSpPr/>
              <p:nvPr/>
            </p:nvCxnSpPr>
            <p:spPr>
              <a:xfrm>
                <a:off x="4035941" y="3099766"/>
                <a:ext cx="46405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897590" y="3140968"/>
                <a:ext cx="46405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円/楕円 79"/>
            <p:cNvSpPr/>
            <p:nvPr/>
          </p:nvSpPr>
          <p:spPr>
            <a:xfrm rot="9473182">
              <a:off x="6494003" y="2198907"/>
              <a:ext cx="216024" cy="21602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円/楕円 80"/>
            <p:cNvSpPr/>
            <p:nvPr/>
          </p:nvSpPr>
          <p:spPr>
            <a:xfrm rot="9473182">
              <a:off x="5582829" y="1773790"/>
              <a:ext cx="216024" cy="21602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 rot="9473182">
              <a:off x="5582830" y="3623320"/>
              <a:ext cx="216024" cy="21602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3" name="円/楕円 82"/>
            <p:cNvSpPr/>
            <p:nvPr/>
          </p:nvSpPr>
          <p:spPr>
            <a:xfrm rot="9473182">
              <a:off x="6353276" y="314102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円/楕円 83"/>
            <p:cNvSpPr/>
            <p:nvPr/>
          </p:nvSpPr>
          <p:spPr>
            <a:xfrm rot="9473182">
              <a:off x="6794726" y="166151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5" name="円/楕円 84"/>
            <p:cNvSpPr/>
            <p:nvPr/>
          </p:nvSpPr>
          <p:spPr>
            <a:xfrm rot="9473182">
              <a:off x="5430651" y="2927255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7277658" y="1867239"/>
              <a:ext cx="216024" cy="2160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6026301" y="2192720"/>
              <a:ext cx="216024" cy="2160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6145101" y="2636644"/>
              <a:ext cx="216024" cy="2160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89" name="グループ化 88"/>
            <p:cNvGrpSpPr/>
            <p:nvPr/>
          </p:nvGrpSpPr>
          <p:grpSpPr>
            <a:xfrm rot="19656319">
              <a:off x="5214627" y="2408744"/>
              <a:ext cx="648072" cy="167923"/>
              <a:chOff x="4035941" y="1960440"/>
              <a:chExt cx="3325700" cy="2332655"/>
            </a:xfrm>
          </p:grpSpPr>
          <p:sp>
            <p:nvSpPr>
              <p:cNvPr id="138" name="下カーブ矢印 137"/>
              <p:cNvSpPr/>
              <p:nvPr/>
            </p:nvSpPr>
            <p:spPr>
              <a:xfrm>
                <a:off x="4499992" y="1960440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下カーブ矢印 138"/>
              <p:cNvSpPr/>
              <p:nvPr/>
            </p:nvSpPr>
            <p:spPr>
              <a:xfrm rot="10800000">
                <a:off x="4809360" y="3127263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下カーブ矢印 139"/>
              <p:cNvSpPr/>
              <p:nvPr/>
            </p:nvSpPr>
            <p:spPr>
              <a:xfrm>
                <a:off x="4809360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下カーブ矢印 140"/>
              <p:cNvSpPr/>
              <p:nvPr/>
            </p:nvSpPr>
            <p:spPr>
              <a:xfrm rot="10800000">
                <a:off x="5118727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下カーブ矢印 141"/>
              <p:cNvSpPr/>
              <p:nvPr/>
            </p:nvSpPr>
            <p:spPr>
              <a:xfrm>
                <a:off x="5118727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下カーブ矢印 142"/>
              <p:cNvSpPr/>
              <p:nvPr/>
            </p:nvSpPr>
            <p:spPr>
              <a:xfrm rot="10800000">
                <a:off x="5428095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下カーブ矢印 143"/>
              <p:cNvSpPr/>
              <p:nvPr/>
            </p:nvSpPr>
            <p:spPr>
              <a:xfrm>
                <a:off x="5428095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下カーブ矢印 144"/>
              <p:cNvSpPr/>
              <p:nvPr/>
            </p:nvSpPr>
            <p:spPr>
              <a:xfrm rot="10800000">
                <a:off x="5737462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下カーブ矢印 145"/>
              <p:cNvSpPr/>
              <p:nvPr/>
            </p:nvSpPr>
            <p:spPr>
              <a:xfrm>
                <a:off x="5737462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下カーブ矢印 146"/>
              <p:cNvSpPr/>
              <p:nvPr/>
            </p:nvSpPr>
            <p:spPr>
              <a:xfrm rot="10800000">
                <a:off x="6046830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下カーブ矢印 147"/>
              <p:cNvSpPr/>
              <p:nvPr/>
            </p:nvSpPr>
            <p:spPr>
              <a:xfrm>
                <a:off x="6046829" y="200449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9" name="直線コネクタ 148"/>
              <p:cNvCxnSpPr/>
              <p:nvPr/>
            </p:nvCxnSpPr>
            <p:spPr>
              <a:xfrm>
                <a:off x="4035941" y="3099766"/>
                <a:ext cx="46405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6897590" y="3140968"/>
                <a:ext cx="46405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グループ化 89"/>
            <p:cNvGrpSpPr/>
            <p:nvPr/>
          </p:nvGrpSpPr>
          <p:grpSpPr>
            <a:xfrm>
              <a:off x="6632240" y="2591861"/>
              <a:ext cx="648072" cy="167923"/>
              <a:chOff x="4035941" y="1960440"/>
              <a:chExt cx="3325700" cy="2332655"/>
            </a:xfrm>
          </p:grpSpPr>
          <p:sp>
            <p:nvSpPr>
              <p:cNvPr id="108" name="下カーブ矢印 107"/>
              <p:cNvSpPr/>
              <p:nvPr/>
            </p:nvSpPr>
            <p:spPr>
              <a:xfrm>
                <a:off x="4499992" y="1960440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下カーブ矢印 108"/>
              <p:cNvSpPr/>
              <p:nvPr/>
            </p:nvSpPr>
            <p:spPr>
              <a:xfrm rot="10800000">
                <a:off x="4809360" y="3127263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下カーブ矢印 109"/>
              <p:cNvSpPr/>
              <p:nvPr/>
            </p:nvSpPr>
            <p:spPr>
              <a:xfrm>
                <a:off x="4809360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下カーブ矢印 124"/>
              <p:cNvSpPr/>
              <p:nvPr/>
            </p:nvSpPr>
            <p:spPr>
              <a:xfrm rot="10800000">
                <a:off x="5118727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下カーブ矢印 128"/>
              <p:cNvSpPr/>
              <p:nvPr/>
            </p:nvSpPr>
            <p:spPr>
              <a:xfrm>
                <a:off x="5118727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下カーブ矢印 129"/>
              <p:cNvSpPr/>
              <p:nvPr/>
            </p:nvSpPr>
            <p:spPr>
              <a:xfrm rot="10800000">
                <a:off x="5428095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下カーブ矢印 130"/>
              <p:cNvSpPr/>
              <p:nvPr/>
            </p:nvSpPr>
            <p:spPr>
              <a:xfrm>
                <a:off x="5428095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下カーブ矢印 131"/>
              <p:cNvSpPr/>
              <p:nvPr/>
            </p:nvSpPr>
            <p:spPr>
              <a:xfrm rot="10800000">
                <a:off x="5737462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下カーブ矢印 132"/>
              <p:cNvSpPr/>
              <p:nvPr/>
            </p:nvSpPr>
            <p:spPr>
              <a:xfrm>
                <a:off x="5737462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下カーブ矢印 133"/>
              <p:cNvSpPr/>
              <p:nvPr/>
            </p:nvSpPr>
            <p:spPr>
              <a:xfrm rot="10800000">
                <a:off x="6046830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下カーブ矢印 134"/>
              <p:cNvSpPr/>
              <p:nvPr/>
            </p:nvSpPr>
            <p:spPr>
              <a:xfrm>
                <a:off x="6046829" y="200449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36" name="直線コネクタ 135"/>
              <p:cNvCxnSpPr/>
              <p:nvPr/>
            </p:nvCxnSpPr>
            <p:spPr>
              <a:xfrm>
                <a:off x="4035941" y="3099766"/>
                <a:ext cx="46405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>
                <a:off x="6897590" y="3140968"/>
                <a:ext cx="46405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グループ化 90"/>
            <p:cNvGrpSpPr/>
            <p:nvPr/>
          </p:nvGrpSpPr>
          <p:grpSpPr>
            <a:xfrm rot="5400000">
              <a:off x="5723271" y="3268770"/>
              <a:ext cx="648072" cy="167923"/>
              <a:chOff x="4035941" y="1960440"/>
              <a:chExt cx="3325700" cy="2332655"/>
            </a:xfrm>
          </p:grpSpPr>
          <p:sp>
            <p:nvSpPr>
              <p:cNvPr id="95" name="下カーブ矢印 94"/>
              <p:cNvSpPr/>
              <p:nvPr/>
            </p:nvSpPr>
            <p:spPr>
              <a:xfrm>
                <a:off x="4499992" y="1960440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下カーブ矢印 95"/>
              <p:cNvSpPr/>
              <p:nvPr/>
            </p:nvSpPr>
            <p:spPr>
              <a:xfrm rot="10800000">
                <a:off x="4809360" y="3127263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下カーブ矢印 96"/>
              <p:cNvSpPr/>
              <p:nvPr/>
            </p:nvSpPr>
            <p:spPr>
              <a:xfrm>
                <a:off x="4809360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下カーブ矢印 97"/>
              <p:cNvSpPr/>
              <p:nvPr/>
            </p:nvSpPr>
            <p:spPr>
              <a:xfrm rot="10800000">
                <a:off x="5118727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下カーブ矢印 98"/>
              <p:cNvSpPr/>
              <p:nvPr/>
            </p:nvSpPr>
            <p:spPr>
              <a:xfrm>
                <a:off x="5118727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下カーブ矢印 99"/>
              <p:cNvSpPr/>
              <p:nvPr/>
            </p:nvSpPr>
            <p:spPr>
              <a:xfrm rot="10800000">
                <a:off x="5428095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下カーブ矢印 100"/>
              <p:cNvSpPr/>
              <p:nvPr/>
            </p:nvSpPr>
            <p:spPr>
              <a:xfrm>
                <a:off x="5428095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下カーブ矢印 101"/>
              <p:cNvSpPr/>
              <p:nvPr/>
            </p:nvSpPr>
            <p:spPr>
              <a:xfrm rot="10800000">
                <a:off x="5737462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下カーブ矢印 102"/>
              <p:cNvSpPr/>
              <p:nvPr/>
            </p:nvSpPr>
            <p:spPr>
              <a:xfrm>
                <a:off x="5737462" y="198778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下カーブ矢印 103"/>
              <p:cNvSpPr/>
              <p:nvPr/>
            </p:nvSpPr>
            <p:spPr>
              <a:xfrm rot="10800000">
                <a:off x="6046830" y="3154606"/>
                <a:ext cx="541393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下カーブ矢印 104"/>
              <p:cNvSpPr/>
              <p:nvPr/>
            </p:nvSpPr>
            <p:spPr>
              <a:xfrm>
                <a:off x="6046829" y="2004493"/>
                <a:ext cx="850761" cy="1138489"/>
              </a:xfrm>
              <a:prstGeom prst="curvedDownArrow">
                <a:avLst>
                  <a:gd name="adj1" fmla="val 0"/>
                  <a:gd name="adj2" fmla="val 0"/>
                  <a:gd name="adj3" fmla="val 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6" name="直線コネクタ 105"/>
              <p:cNvCxnSpPr/>
              <p:nvPr/>
            </p:nvCxnSpPr>
            <p:spPr>
              <a:xfrm>
                <a:off x="4035941" y="3099766"/>
                <a:ext cx="46405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>
                <a:off x="6897590" y="3140968"/>
                <a:ext cx="46405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円/楕円 91"/>
            <p:cNvSpPr/>
            <p:nvPr/>
          </p:nvSpPr>
          <p:spPr>
            <a:xfrm>
              <a:off x="7188397" y="3429904"/>
              <a:ext cx="216024" cy="2160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 rot="9473182">
              <a:off x="7109564" y="230775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円/楕円 93"/>
            <p:cNvSpPr/>
            <p:nvPr/>
          </p:nvSpPr>
          <p:spPr>
            <a:xfrm rot="9473182">
              <a:off x="6848264" y="2953277"/>
              <a:ext cx="216024" cy="21602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569341" y="4581128"/>
            <a:ext cx="80053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Hadronic phase</a:t>
            </a:r>
            <a:r>
              <a:rPr lang="ja-JP" alt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altLang="ja-JP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 Hadron Resonance Gas</a:t>
            </a:r>
            <a:endParaRPr lang="ja-JP" alt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490602" y="5013176"/>
            <a:ext cx="81628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QGP phase</a:t>
            </a:r>
            <a:r>
              <a:rPr lang="ja-JP" alt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en-US" altLang="ja-JP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     Quark Gluon Gas      </a:t>
            </a:r>
            <a:endParaRPr lang="ja-JP" altLang="en-US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8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00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 smtClean="0"/>
              <a:t>Volume dependence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" y="764704"/>
            <a:ext cx="5060462" cy="30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" y="3789040"/>
            <a:ext cx="5060462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5132733" y="3881841"/>
                <a:ext cx="3759747" cy="1203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altLang="ja-JP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ja-JP" sz="32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altLang="ja-JP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=1.5</m:t>
                      </m:r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733" y="3881841"/>
                <a:ext cx="3759747" cy="12033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132733" y="857505"/>
                <a:ext cx="3759747" cy="1203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altLang="ja-JP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ja-JP" sz="32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altLang="ja-JP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=0.9</m:t>
                      </m:r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733" y="857505"/>
                <a:ext cx="3759747" cy="12033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5337402" y="188640"/>
                <a:ext cx="34110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32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32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×4</m:t>
                      </m:r>
                      <m:r>
                        <a:rPr lang="en-US" altLang="ja-JP" sz="32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ja-JP" sz="32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𝑣𝑠</m:t>
                      </m:r>
                      <m:r>
                        <a:rPr lang="en-US" altLang="ja-JP" sz="32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 </m:t>
                      </m:r>
                      <m:sSup>
                        <m:sSupPr>
                          <m:ctrlP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12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×4</m:t>
                      </m:r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402" y="188640"/>
                <a:ext cx="341106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5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How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𝑐𝑢𝑡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?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483768" y="2780928"/>
                <a:ext cx="456112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𝑐𝑎𝑛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780928"/>
                <a:ext cx="4561120" cy="11378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69769" y="3579828"/>
                <a:ext cx="3262945" cy="1001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𝑐𝑎𝑛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𝑐𝑎𝑛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69" y="3579828"/>
                <a:ext cx="3262945" cy="1001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556239" y="1764498"/>
                <a:ext cx="4341958" cy="116044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ja-JP" alt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　</m:t>
                      </m:r>
                      <m:func>
                        <m:func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ja-JP" alt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&lt;1</m:t>
                      </m:r>
                      <m:r>
                        <a:rPr lang="ja-JP" alt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　</m:t>
                      </m:r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39" y="1764498"/>
                <a:ext cx="4341958" cy="11604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1259632" y="1116426"/>
            <a:ext cx="25395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d’Alembert</a:t>
            </a:r>
            <a:endParaRPr lang="ja-JP" altLang="en-US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7" y="4581128"/>
            <a:ext cx="3301333" cy="217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" y="661333"/>
            <a:ext cx="4678628" cy="54319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840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 smtClean="0"/>
              <a:t>Quark number cumulant</a:t>
            </a:r>
            <a:endParaRPr kumimoji="1" lang="ja-JP" altLang="en-US" sz="3100" dirty="0"/>
          </a:p>
        </p:txBody>
      </p:sp>
      <p:sp>
        <p:nvSpPr>
          <p:cNvPr id="33" name="正方形/長方形 32"/>
          <p:cNvSpPr/>
          <p:nvPr/>
        </p:nvSpPr>
        <p:spPr>
          <a:xfrm>
            <a:off x="323528" y="6093296"/>
            <a:ext cx="450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prstClr val="black"/>
                </a:solidFill>
              </a:rPr>
              <a:t>STAR Collaboration</a:t>
            </a:r>
          </a:p>
          <a:p>
            <a:pPr algn="ctr"/>
            <a:r>
              <a:rPr lang="en-US" altLang="ja-JP" sz="2000" b="1" dirty="0" smtClean="0">
                <a:solidFill>
                  <a:prstClr val="black"/>
                </a:solidFill>
              </a:rPr>
              <a:t> Phys</a:t>
            </a:r>
            <a:r>
              <a:rPr lang="en-US" altLang="ja-JP" sz="2000" b="1" dirty="0">
                <a:solidFill>
                  <a:prstClr val="black"/>
                </a:solidFill>
              </a:rPr>
              <a:t>. Rev. Lett. 112 (2014) 032302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341446" y="836712"/>
            <a:ext cx="16149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H.R. </a:t>
            </a:r>
            <a:r>
              <a:rPr lang="en-US" altLang="ja-JP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</a:t>
            </a:r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</a:t>
            </a:r>
            <a:endParaRPr lang="ja-JP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932040" y="1340768"/>
                <a:ext cx="1240340" cy="10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340768"/>
                <a:ext cx="1240340" cy="10731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4932040" y="3003893"/>
                <a:ext cx="1240340" cy="10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003893"/>
                <a:ext cx="1240340" cy="10731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4932040" y="4516061"/>
                <a:ext cx="1240340" cy="10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516061"/>
                <a:ext cx="1240340" cy="10731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>
            <a:stCxn id="8" idx="1"/>
          </p:cNvCxnSpPr>
          <p:nvPr/>
        </p:nvCxnSpPr>
        <p:spPr>
          <a:xfrm flipH="1">
            <a:off x="4492051" y="1877358"/>
            <a:ext cx="4399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26" idx="1"/>
          </p:cNvCxnSpPr>
          <p:nvPr/>
        </p:nvCxnSpPr>
        <p:spPr>
          <a:xfrm flipH="1">
            <a:off x="4475847" y="3540483"/>
            <a:ext cx="45619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27" idx="1"/>
          </p:cNvCxnSpPr>
          <p:nvPr/>
        </p:nvCxnSpPr>
        <p:spPr>
          <a:xfrm flipH="1">
            <a:off x="4492051" y="5052651"/>
            <a:ext cx="4399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6077407" y="1446067"/>
                <a:ext cx="2328651" cy="83080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</a:rPr>
                        <m:t>=</m:t>
                      </m:r>
                      <m:r>
                        <a:rPr lang="en-US" altLang="ja-JP" sz="2800" b="1" i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</a:rPr>
                        <m:t>𝐭𝐚𝐧𝐡</m:t>
                      </m:r>
                      <m:d>
                        <m:dPr>
                          <m:ctrlPr>
                            <a:rPr lang="en-US" altLang="ja-JP" sz="2800" b="1" i="1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0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</a:rPr>
                            <m:t>𝟑</m:t>
                          </m:r>
                          <m:f>
                            <m:fPr>
                              <m:ctrlPr>
                                <a:rPr lang="en-US" altLang="ja-JP" sz="2800" b="1" i="1" dirty="0" smtClean="0">
                                  <a:ln w="10541" cmpd="sng">
                                    <a:solidFill>
                                      <a:schemeClr val="accent1">
                                        <a:shade val="88000"/>
                                        <a:satMod val="11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tint val="40000"/>
                                          <a:satMod val="250000"/>
                                        </a:schemeClr>
                                      </a:gs>
                                      <a:gs pos="9000">
                                        <a:schemeClr val="accent1">
                                          <a:tint val="52000"/>
                                          <a:satMod val="300000"/>
                                        </a:schemeClr>
                                      </a:gs>
                                      <a:gs pos="50000">
                                        <a:schemeClr val="accent1">
                                          <a:shade val="20000"/>
                                          <a:satMod val="300000"/>
                                        </a:schemeClr>
                                      </a:gs>
                                      <a:gs pos="79000">
                                        <a:schemeClr val="accent1">
                                          <a:tint val="52000"/>
                                          <a:satMod val="300000"/>
                                        </a:schemeClr>
                                      </a:gs>
                                      <a:gs pos="100000">
                                        <a:schemeClr val="accent1">
                                          <a:tint val="40000"/>
                                          <a:satMod val="250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0" dirty="0" smtClean="0">
                                  <a:ln w="10541" cmpd="sng">
                                    <a:solidFill>
                                      <a:schemeClr val="accent1">
                                        <a:shade val="88000"/>
                                        <a:satMod val="11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tint val="40000"/>
                                          <a:satMod val="250000"/>
                                        </a:schemeClr>
                                      </a:gs>
                                      <a:gs pos="9000">
                                        <a:schemeClr val="accent1">
                                          <a:tint val="52000"/>
                                          <a:satMod val="300000"/>
                                        </a:schemeClr>
                                      </a:gs>
                                      <a:gs pos="50000">
                                        <a:schemeClr val="accent1">
                                          <a:shade val="20000"/>
                                          <a:satMod val="300000"/>
                                        </a:schemeClr>
                                      </a:gs>
                                      <a:gs pos="79000">
                                        <a:schemeClr val="accent1">
                                          <a:tint val="52000"/>
                                          <a:satMod val="300000"/>
                                        </a:schemeClr>
                                      </a:gs>
                                      <a:gs pos="100000">
                                        <a:schemeClr val="accent1">
                                          <a:tint val="40000"/>
                                          <a:satMod val="250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latin typeface="Cambria Math"/>
                                </a:rPr>
                                <m:t>𝛍</m:t>
                              </m:r>
                            </m:num>
                            <m:den>
                              <m:r>
                                <a:rPr lang="en-US" altLang="ja-JP" sz="2800" b="1" i="0" dirty="0" smtClean="0">
                                  <a:ln w="10541" cmpd="sng">
                                    <a:solidFill>
                                      <a:schemeClr val="accent1">
                                        <a:shade val="88000"/>
                                        <a:satMod val="11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tint val="40000"/>
                                          <a:satMod val="250000"/>
                                        </a:schemeClr>
                                      </a:gs>
                                      <a:gs pos="9000">
                                        <a:schemeClr val="accent1">
                                          <a:tint val="52000"/>
                                          <a:satMod val="300000"/>
                                        </a:schemeClr>
                                      </a:gs>
                                      <a:gs pos="50000">
                                        <a:schemeClr val="accent1">
                                          <a:shade val="20000"/>
                                          <a:satMod val="300000"/>
                                        </a:schemeClr>
                                      </a:gs>
                                      <a:gs pos="79000">
                                        <a:schemeClr val="accent1">
                                          <a:tint val="52000"/>
                                          <a:satMod val="300000"/>
                                        </a:schemeClr>
                                      </a:gs>
                                      <a:gs pos="100000">
                                        <a:schemeClr val="accent1">
                                          <a:tint val="40000"/>
                                          <a:satMod val="250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latin typeface="Cambria Math"/>
                                </a:rPr>
                                <m:t>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407" y="1446067"/>
                <a:ext cx="2328651" cy="8308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6724564" y="3278872"/>
                <a:ext cx="848694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</a:rPr>
                        <m:t>=</m:t>
                      </m:r>
                      <m:r>
                        <a:rPr lang="en-US" altLang="ja-JP" sz="2800" b="1" i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ja-JP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564" y="3278872"/>
                <a:ext cx="84869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6724564" y="4791041"/>
                <a:ext cx="848694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</a:rPr>
                        <m:t>=</m:t>
                      </m:r>
                      <m:r>
                        <a:rPr lang="en-US" altLang="ja-JP" sz="2800" b="1" i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ja-JP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564" y="4791041"/>
                <a:ext cx="84869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/>
          <p:cNvSpPr/>
          <p:nvPr/>
        </p:nvSpPr>
        <p:spPr>
          <a:xfrm>
            <a:off x="6353990" y="2276872"/>
            <a:ext cx="17754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(dotted line)</a:t>
            </a:r>
            <a:endParaRPr lang="ja-JP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99992" y="564208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d</a:t>
            </a:r>
            <a:r>
              <a:rPr kumimoji="1" lang="en-US" altLang="ja-JP" sz="2800" dirty="0" smtClean="0"/>
              <a:t>eviation from H.R. Gas</a:t>
            </a:r>
            <a:endParaRPr kumimoji="1" lang="ja-JP" altLang="en-US" sz="2800" dirty="0"/>
          </a:p>
        </p:txBody>
      </p:sp>
      <p:sp>
        <p:nvSpPr>
          <p:cNvPr id="18" name="右矢印 17"/>
          <p:cNvSpPr/>
          <p:nvPr/>
        </p:nvSpPr>
        <p:spPr>
          <a:xfrm>
            <a:off x="4932040" y="6165304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652120" y="609329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</a:t>
            </a:r>
            <a:r>
              <a:rPr lang="en-US" altLang="ja-JP" sz="2800" dirty="0" smtClean="0"/>
              <a:t>omething interesting?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6138780" y="188640"/>
                <a:ext cx="2897716" cy="625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ja-JP" sz="2000" i="1" dirty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≔</m:t>
                    </m:r>
                    <m:f>
                      <m:f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altLang="ja-JP" sz="2000" b="0" i="1" smtClean="0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US" altLang="ja-JP" sz="2000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ja-JP" sz="20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𝐺</m:t>
                            </m:r>
                            <m:r>
                              <a:rPr lang="en-US" altLang="ja-JP" sz="20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altLang="ja-JP" sz="2000" b="0" i="1" smtClean="0">
                                <a:latin typeface="Cambria Math"/>
                              </a:rPr>
                              <m:t>.</m:t>
                            </m:r>
                          </m:sub>
                        </m:sSub>
                      </m:e>
                    </m:func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780" y="188640"/>
                <a:ext cx="2897716" cy="62542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角丸四角形 4"/>
          <p:cNvSpPr/>
          <p:nvPr/>
        </p:nvSpPr>
        <p:spPr>
          <a:xfrm>
            <a:off x="6172380" y="188640"/>
            <a:ext cx="2792108" cy="6254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5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1" grpId="0"/>
      <p:bldP spid="42" grpId="0"/>
      <p:bldP spid="17" grpId="0"/>
      <p:bldP spid="18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dirty="0" smtClean="0"/>
              <a:t>Canonical ensemble method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3600" dirty="0" err="1" smtClean="0"/>
              <a:t>A.Hasenfratz</a:t>
            </a:r>
            <a:r>
              <a:rPr kumimoji="1" lang="en-US" altLang="ja-JP" sz="3600" dirty="0" smtClean="0"/>
              <a:t> , </a:t>
            </a:r>
            <a:r>
              <a:rPr kumimoji="1" lang="en-US" altLang="ja-JP" sz="3600" dirty="0" err="1" smtClean="0"/>
              <a:t>D.Toussaint</a:t>
            </a:r>
            <a:r>
              <a:rPr kumimoji="1" lang="en-US" altLang="ja-JP" sz="3600" dirty="0" smtClean="0"/>
              <a:t> (1992)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2114853"/>
            <a:ext cx="2771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Canonical partition function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72200" y="2114853"/>
            <a:ext cx="2771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Grand canonical partition function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1" name="左右矢印 10"/>
          <p:cNvSpPr/>
          <p:nvPr/>
        </p:nvSpPr>
        <p:spPr>
          <a:xfrm>
            <a:off x="2829176" y="2092556"/>
            <a:ext cx="3471016" cy="10800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</a:rPr>
              <a:t>E</a:t>
            </a:r>
            <a:r>
              <a:rPr lang="en-US" altLang="ja-JP" sz="2800" dirty="0" smtClean="0">
                <a:solidFill>
                  <a:prstClr val="black"/>
                </a:solidFill>
              </a:rPr>
              <a:t>quivalent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155296" y="1066988"/>
                <a:ext cx="6833409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𝑐𝑎𝑛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,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𝜉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96" y="1066988"/>
                <a:ext cx="6833409" cy="11378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曲折矢印 2"/>
          <p:cNvSpPr/>
          <p:nvPr/>
        </p:nvSpPr>
        <p:spPr>
          <a:xfrm>
            <a:off x="468495" y="1339508"/>
            <a:ext cx="540000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884452" y="3068960"/>
                <a:ext cx="7375096" cy="1099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𝑐𝑎𝑛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den>
                      </m:f>
                      <m:nary>
                        <m:naryPr>
                          <m:chr m:val="∮"/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𝜉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𝜉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52" y="3068960"/>
                <a:ext cx="7375096" cy="10994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2991623" y="4653136"/>
                <a:ext cx="5294590" cy="102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f>
                            <m:f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623" y="4653136"/>
                <a:ext cx="5294590" cy="102297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曲折矢印 37"/>
          <p:cNvSpPr/>
          <p:nvPr/>
        </p:nvSpPr>
        <p:spPr>
          <a:xfrm rot="16200000">
            <a:off x="377506" y="3205390"/>
            <a:ext cx="720079" cy="540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0" name="曲折矢印 39"/>
          <p:cNvSpPr/>
          <p:nvPr/>
        </p:nvSpPr>
        <p:spPr>
          <a:xfrm rot="5400000">
            <a:off x="8076536" y="1429548"/>
            <a:ext cx="720079" cy="540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1" name="曲折矢印 40"/>
          <p:cNvSpPr/>
          <p:nvPr/>
        </p:nvSpPr>
        <p:spPr>
          <a:xfrm rot="10800000">
            <a:off x="8128589" y="3140968"/>
            <a:ext cx="540000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3" name="右矢印 42"/>
          <p:cNvSpPr/>
          <p:nvPr/>
        </p:nvSpPr>
        <p:spPr>
          <a:xfrm>
            <a:off x="2829176" y="1988920"/>
            <a:ext cx="3471016" cy="720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Fugacity expansion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46" name="左矢印 45"/>
          <p:cNvSpPr/>
          <p:nvPr/>
        </p:nvSpPr>
        <p:spPr>
          <a:xfrm>
            <a:off x="2829176" y="2564904"/>
            <a:ext cx="3471016" cy="720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Residue theorem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3462955" y="4029250"/>
                <a:ext cx="3848041" cy="839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𝜉</m:t>
                      </m:r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,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∈[−</m:t>
                      </m:r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55" y="4029250"/>
                <a:ext cx="3848041" cy="8399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正方形/長方形 47"/>
          <p:cNvSpPr/>
          <p:nvPr/>
        </p:nvSpPr>
        <p:spPr>
          <a:xfrm>
            <a:off x="3019209" y="5517232"/>
            <a:ext cx="60892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Fourier transformation</a:t>
            </a:r>
            <a:r>
              <a:rPr lang="ja-JP" alt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！</a:t>
            </a:r>
            <a:endParaRPr lang="ja-JP" alt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236296" y="4944242"/>
            <a:ext cx="500982" cy="50098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092280" y="3812847"/>
            <a:ext cx="20942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</a:t>
            </a:r>
            <a:r>
              <a:rPr lang="en-US" altLang="ja-JP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ure </a:t>
            </a:r>
          </a:p>
          <a:p>
            <a:pPr algn="ctr"/>
            <a:r>
              <a:rPr lang="en-US" altLang="ja-JP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imaginary</a:t>
            </a:r>
            <a:endParaRPr lang="ja-JP" alt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15530"/>
            <a:ext cx="2925838" cy="29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" grpId="0" animBg="1"/>
      <p:bldP spid="15" grpId="0"/>
      <p:bldP spid="36" grpId="0"/>
      <p:bldP spid="38" grpId="0" animBg="1"/>
      <p:bldP spid="40" grpId="0" animBg="1"/>
      <p:bldP spid="41" grpId="0" animBg="1"/>
      <p:bldP spid="43" grpId="0" animBg="1"/>
      <p:bldP spid="46" grpId="0" animBg="1"/>
      <p:bldP spid="47" grpId="0"/>
      <p:bldP spid="48" grpId="0"/>
      <p:bldP spid="8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4623"/>
            <a:ext cx="8229600" cy="1152000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/>
              <a:t>Winding number expansion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>
                <a:solidFill>
                  <a:prstClr val="black"/>
                </a:solidFill>
              </a:rPr>
              <a:t>Li, X. </a:t>
            </a:r>
            <a:r>
              <a:rPr lang="en-US" altLang="ja-JP" sz="3600" dirty="0" err="1">
                <a:solidFill>
                  <a:prstClr val="black"/>
                </a:solidFill>
              </a:rPr>
              <a:t>Meng</a:t>
            </a:r>
            <a:r>
              <a:rPr lang="en-US" altLang="ja-JP" sz="3600" dirty="0">
                <a:solidFill>
                  <a:prstClr val="black"/>
                </a:solidFill>
              </a:rPr>
              <a:t>, A. </a:t>
            </a:r>
            <a:r>
              <a:rPr lang="en-US" altLang="ja-JP" sz="3600" dirty="0" err="1">
                <a:solidFill>
                  <a:prstClr val="black"/>
                </a:solidFill>
              </a:rPr>
              <a:t>Alexandru,K</a:t>
            </a:r>
            <a:r>
              <a:rPr lang="en-US" altLang="ja-JP" sz="3600" dirty="0">
                <a:solidFill>
                  <a:prstClr val="black"/>
                </a:solidFill>
              </a:rPr>
              <a:t>. F. Liu (2008</a:t>
            </a:r>
            <a:r>
              <a:rPr lang="en-US" altLang="ja-JP" sz="3600" dirty="0" smtClean="0">
                <a:solidFill>
                  <a:prstClr val="black"/>
                </a:solidFill>
              </a:rPr>
              <a:t>)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539552" y="2060848"/>
                <a:ext cx="8093306" cy="1295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𝑐𝑎𝑛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sup>
                                <m:e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f>
                                    <m:fPr>
                                      <m:ctrlP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𝐷𝑒𝑡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𝐷𝑒𝑡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0848"/>
                <a:ext cx="8093306" cy="12954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/>
          <p:cNvSpPr/>
          <p:nvPr/>
        </p:nvSpPr>
        <p:spPr>
          <a:xfrm>
            <a:off x="6184584" y="2210002"/>
            <a:ext cx="1813753" cy="93096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771039" y="3060249"/>
            <a:ext cx="24733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</a:t>
            </a:r>
            <a:r>
              <a:rPr lang="en-US" altLang="ja-JP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eal , positive</a:t>
            </a:r>
            <a:endParaRPr lang="ja-JP" alt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5040113" y="2139253"/>
            <a:ext cx="1072464" cy="1072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861391" y="3030617"/>
            <a:ext cx="862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sign</a:t>
            </a:r>
            <a:endParaRPr lang="ja-JP" alt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20386" y="3215878"/>
                <a:ext cx="4163582" cy="10772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3200" dirty="0" smtClean="0">
                    <a:solidFill>
                      <a:prstClr val="black"/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𝐷𝑒𝑡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altLang="ja-JP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ja-JP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altLang="ja-JP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altLang="ja-JP" sz="3200" dirty="0" smtClean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altLang="ja-JP" sz="3200" dirty="0">
                    <a:solidFill>
                      <a:prstClr val="black"/>
                    </a:solidFill>
                  </a:rPr>
                  <a:t>a</a:t>
                </a:r>
                <a:r>
                  <a:rPr lang="en-US" altLang="ja-JP" sz="3200" dirty="0" smtClean="0">
                    <a:solidFill>
                      <a:prstClr val="black"/>
                    </a:solidFill>
                  </a:rPr>
                  <a:t>t </a:t>
                </a:r>
                <a:r>
                  <a:rPr lang="en-US" altLang="ja-JP" sz="3200" b="1" dirty="0" smtClean="0">
                    <a:solidFill>
                      <a:srgbClr val="0070C0"/>
                    </a:solidFill>
                  </a:rPr>
                  <a:t>low cost </a:t>
                </a:r>
                <a:r>
                  <a:rPr lang="en-US" altLang="ja-JP" sz="3200" dirty="0" smtClean="0">
                    <a:solidFill>
                      <a:prstClr val="black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86" y="3215878"/>
                <a:ext cx="4163582" cy="1077218"/>
              </a:xfrm>
              <a:prstGeom prst="rect">
                <a:avLst/>
              </a:prstGeom>
              <a:blipFill rotWithShape="1">
                <a:blip r:embed="rId3"/>
                <a:stretch>
                  <a:fillRect t="-5556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左矢印 50"/>
          <p:cNvSpPr/>
          <p:nvPr/>
        </p:nvSpPr>
        <p:spPr>
          <a:xfrm>
            <a:off x="2808192" y="1286763"/>
            <a:ext cx="3492000" cy="720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Fourier trans.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510082" y="3573016"/>
                <a:ext cx="3526414" cy="53437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</m:d>
                      <m:sSub>
                        <m:sSub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  <m:sSup>
                        <m:sSup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082" y="3573016"/>
                <a:ext cx="3526414" cy="5343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-108520" y="4221088"/>
                <a:ext cx="7422673" cy="983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𝐷𝑒𝑡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</m:d>
                        </m:e>
                      </m:d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𝐷𝑒𝑡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𝜅</m:t>
                          </m:r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</m:d>
                        </m:e>
                      </m:d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𝑇𝑟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8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2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1−</m:t>
                                      </m:r>
                                      <m:r>
                                        <a:rPr lang="en-US" altLang="ja-JP" sz="2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𝜅</m:t>
                                      </m:r>
                                      <m:r>
                                        <a:rPr lang="en-US" altLang="ja-JP" sz="2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sup>
                      </m:sSup>
                    </m:oMath>
                  </m:oMathPara>
                </a14:m>
                <a:endParaRPr lang="en-US" altLang="ja-JP" sz="2800" dirty="0" smtClean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prstClr val="black"/>
                        </a:solidFill>
                        <a:latin typeface="Cambria Math"/>
                      </a:rPr>
                      <m:t>𝜅</m:t>
                    </m:r>
                    <m:r>
                      <a:rPr lang="en-US" altLang="ja-JP" sz="2800" i="1" smtClean="0">
                        <a:solidFill>
                          <a:prstClr val="black"/>
                        </a:solidFill>
                        <a:latin typeface="Cambria Math"/>
                      </a:rPr>
                      <m:t> :</m:t>
                    </m:r>
                  </m:oMath>
                </a14:m>
                <a:r>
                  <a:rPr lang="ja-JP" alt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800" dirty="0" smtClean="0">
                    <a:solidFill>
                      <a:prstClr val="black"/>
                    </a:solidFill>
                  </a:rPr>
                  <a:t>hopping parameter</a:t>
                </a:r>
                <a:r>
                  <a:rPr lang="ja-JP" altLang="en-US" sz="2800" dirty="0" smtClean="0">
                    <a:solidFill>
                      <a:prstClr val="black"/>
                    </a:solidFill>
                  </a:rPr>
                  <a:t>　　　　</a:t>
                </a: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221088"/>
                <a:ext cx="7422673" cy="983795"/>
              </a:xfrm>
              <a:prstGeom prst="rect">
                <a:avLst/>
              </a:prstGeom>
              <a:blipFill rotWithShape="1">
                <a:blip r:embed="rId5"/>
                <a:stretch>
                  <a:fillRect b="-172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11" y="4581128"/>
            <a:ext cx="4014617" cy="223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3013" y="5060637"/>
                <a:ext cx="5557099" cy="744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𝑇𝑟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altLang="ja-JP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𝜅</m:t>
                                </m:r>
                                <m:r>
                                  <a:rPr lang="en-US" altLang="ja-JP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ja-JP" sz="2800" i="1" smtClean="0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ja-JP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sz="2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𝜅</m:t>
                                </m:r>
                              </m:e>
                              <m:sup>
                                <m:r>
                                  <a:rPr lang="en-US" altLang="ja-JP" sz="2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altLang="ja-JP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𝑇𝑟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ja-JP" sz="2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ja-JP" altLang="en-US" sz="2800" dirty="0" smtClean="0">
                    <a:solidFill>
                      <a:prstClr val="black"/>
                    </a:solidFill>
                  </a:rPr>
                  <a:t> </a:t>
                </a: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" y="5060637"/>
                <a:ext cx="5557099" cy="7446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115616" y="5675500"/>
                <a:ext cx="2200218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675500"/>
                <a:ext cx="2200218" cy="11378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611608" y="6309320"/>
                <a:ext cx="3040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sz="2800" i="1" smtClean="0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altLang="ja-JP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800" dirty="0" smtClean="0">
                    <a:solidFill>
                      <a:prstClr val="black"/>
                    </a:solidFill>
                  </a:rPr>
                  <a:t>winding number</a:t>
                </a: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608" y="6309320"/>
                <a:ext cx="3040512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r="-260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-2" y="1196752"/>
            <a:ext cx="2772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Canonical partition function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72200" y="1196752"/>
            <a:ext cx="2771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Grand canonical partition function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2" grpId="0"/>
      <p:bldP spid="29" grpId="0" animBg="1"/>
      <p:bldP spid="23" grpId="0" animBg="1"/>
      <p:bldP spid="24" grpId="0"/>
      <p:bldP spid="5" grpId="0"/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17" y="765104"/>
            <a:ext cx="5953487" cy="360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00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Numerical results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3460" y="603845"/>
                <a:ext cx="35604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 smtClean="0">
                    <a:solidFill>
                      <a:prstClr val="black"/>
                    </a:solidFill>
                  </a:rPr>
                  <a:t>Iwasaki gauge action</a:t>
                </a:r>
              </a:p>
              <a:p>
                <a:pPr algn="ctr"/>
                <a:r>
                  <a:rPr lang="en-US" altLang="ja-JP" sz="2800" dirty="0" smtClean="0">
                    <a:solidFill>
                      <a:prstClr val="black"/>
                    </a:solidFill>
                  </a:rPr>
                  <a:t>2-flavor Wilson Clover</a:t>
                </a:r>
              </a:p>
              <a:p>
                <a:pPr algn="ctr"/>
                <a:r>
                  <a:rPr lang="en-US" altLang="ja-JP" sz="2800" dirty="0" smtClean="0">
                    <a:solidFill>
                      <a:prstClr val="black"/>
                    </a:solidFill>
                  </a:rPr>
                  <a:t>Lattice Size :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altLang="ja-JP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ja-JP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" y="603845"/>
                <a:ext cx="3560428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856" t="-3965" r="-514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5496" y="5982379"/>
                <a:ext cx="3744415" cy="8309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 smtClean="0">
                    <a:solidFill>
                      <a:prstClr val="black"/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ja-JP" alt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ja-JP" alt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dirty="0" smtClean="0">
                    <a:solidFill>
                      <a:prstClr val="black"/>
                    </a:solidFill>
                  </a:rPr>
                  <a:t>low  temperature</a:t>
                </a:r>
              </a:p>
              <a:p>
                <a:pPr algn="ctr"/>
                <a:r>
                  <a:rPr lang="en-US" altLang="ja-JP" sz="2400" dirty="0">
                    <a:solidFill>
                      <a:prstClr val="black"/>
                    </a:solidFill>
                  </a:rPr>
                  <a:t>l</a:t>
                </a:r>
                <a:r>
                  <a:rPr lang="en-US" altLang="ja-JP" sz="2400" dirty="0" smtClean="0">
                    <a:solidFill>
                      <a:prstClr val="black"/>
                    </a:solidFill>
                  </a:rPr>
                  <a:t>arge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ja-JP" alt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ja-JP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dirty="0" smtClean="0">
                    <a:solidFill>
                      <a:prstClr val="black"/>
                    </a:solidFill>
                  </a:rPr>
                  <a:t>high temperature</a:t>
                </a:r>
                <a:endParaRPr lang="en-US" altLang="ja-JP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982379"/>
                <a:ext cx="3744415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809" t="-4255" r="-485" b="-13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046664" y="4437112"/>
                <a:ext cx="470180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altLang="ja-JP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32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𝑐𝑎𝑛</m:t>
                                  </m:r>
                                  <m: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.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ja-JP" alt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　</m:t>
                      </m:r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=1.1</m:t>
                      </m:r>
                    </m:oMath>
                  </m:oMathPara>
                </a14:m>
                <a:endParaRPr lang="en-US" altLang="ja-JP" sz="32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𝑐𝑎𝑛</m:t>
                                  </m:r>
                                  <m: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.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ja-JP" alt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　</m:t>
                      </m:r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=2.1</m:t>
                      </m:r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64" y="4437112"/>
                <a:ext cx="4701800" cy="10772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円/楕円 8"/>
          <p:cNvSpPr/>
          <p:nvPr/>
        </p:nvSpPr>
        <p:spPr>
          <a:xfrm>
            <a:off x="3866664" y="4638968"/>
            <a:ext cx="180000" cy="18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866664" y="5142325"/>
            <a:ext cx="180000" cy="18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355976" y="5445224"/>
                <a:ext cx="4345420" cy="1373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𝑐𝑎𝑛</m:t>
                                  </m:r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.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ja-JP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ja-JP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altLang="ja-JP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en-US" altLang="ja-JP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ja-JP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𝑐𝑎𝑛</m:t>
                                  </m:r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.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ja-JP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ja-JP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altLang="ja-JP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en-US" altLang="ja-JP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445224"/>
                <a:ext cx="4345420" cy="13730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092665"/>
                  </p:ext>
                </p:extLst>
              </p:nvPr>
            </p:nvGraphicFramePr>
            <p:xfrm>
              <a:off x="576064" y="1931640"/>
              <a:ext cx="2483768" cy="36576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83568"/>
                    <a:gridCol w="936104"/>
                    <a:gridCol w="864096"/>
                  </a:tblGrid>
                  <a:tr h="3564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𝜿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  <a:tr h="35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0.137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0.644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5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0.133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0.673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5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0.133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0.706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5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0.131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0.813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5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0.130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</a:tr>
                  <a:tr h="35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0.129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1.00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5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0.126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</a:tr>
                  <a:tr h="35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0.125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1.68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5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0.122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3.45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092665"/>
                  </p:ext>
                </p:extLst>
              </p:nvPr>
            </p:nvGraphicFramePr>
            <p:xfrm>
              <a:off x="576064" y="1931640"/>
              <a:ext cx="2483768" cy="36576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83568"/>
                    <a:gridCol w="936104"/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667" r="-264286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72727" t="-1667" r="-92208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87324" t="-1667" b="-9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0.137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0.644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0.133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0.673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0.133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0.706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0.131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0.813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0.130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0.129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1.00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0.126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0.125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1.68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0.122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3.45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01739" y="5589240"/>
                <a:ext cx="33638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𝜇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</a:rPr>
                        <m:t>=222.5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11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𝑀𝑒𝑉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9" y="5589240"/>
                <a:ext cx="336387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6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図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5358137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タイトル 1"/>
              <p:cNvSpPr txBox="1">
                <a:spLocks/>
              </p:cNvSpPr>
              <p:nvPr/>
            </p:nvSpPr>
            <p:spPr>
              <a:xfrm>
                <a:off x="491967" y="44625"/>
                <a:ext cx="8229600" cy="86452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ja-JP" alt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67" y="44625"/>
                <a:ext cx="8229600" cy="8645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3214249" y="726498"/>
                <a:ext cx="2922851" cy="10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4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altLang="ja-JP" sz="2400" b="0" i="0" smtClean="0">
                              <a:latin typeface="Cambria Math"/>
                              <a:ea typeface="Cambria Math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/>
                              <a:ea typeface="Cambria Math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249" y="726498"/>
                <a:ext cx="2922851" cy="10731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正方形/長方形 91"/>
          <p:cNvSpPr/>
          <p:nvPr/>
        </p:nvSpPr>
        <p:spPr>
          <a:xfrm>
            <a:off x="179512" y="735377"/>
            <a:ext cx="188077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H.R. gas</a:t>
            </a:r>
          </a:p>
          <a:p>
            <a:pPr algn="ctr"/>
            <a:r>
              <a:rPr lang="en-US" altLang="ja-JP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(solid line)</a:t>
            </a:r>
            <a:endParaRPr lang="ja-JP" altLang="en-U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151940" y="1815497"/>
            <a:ext cx="199195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Q.G. gas</a:t>
            </a:r>
          </a:p>
          <a:p>
            <a:pPr algn="ctr"/>
            <a:r>
              <a:rPr lang="en-US" altLang="ja-JP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(dotted </a:t>
            </a:r>
            <a:r>
              <a:rPr lang="en-US" altLang="ja-JP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altLang="ja-JP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ine)</a:t>
            </a:r>
            <a:endParaRPr lang="ja-JP" altLang="en-US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正方形/長方形 92"/>
              <p:cNvSpPr/>
              <p:nvPr/>
            </p:nvSpPr>
            <p:spPr>
              <a:xfrm>
                <a:off x="2885923" y="1643596"/>
                <a:ext cx="3342261" cy="1422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24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  <m:r>
                                        <a:rPr lang="en-US" altLang="ja-JP" sz="24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  <m:r>
                                        <a:rPr lang="en-US" altLang="ja-JP" sz="24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3" name="正方形/長方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923" y="1643596"/>
                <a:ext cx="3342261" cy="14227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6703680" y="1281296"/>
                <a:ext cx="240482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altLang="ja-JP" sz="3600" b="1" dirty="0">
                    <a:ln/>
                    <a:solidFill>
                      <a:schemeClr val="accent3"/>
                    </a:solidFill>
                  </a:rPr>
                  <a:t>n</a:t>
                </a:r>
                <a:r>
                  <a:rPr lang="en-US" altLang="ja-JP" sz="3600" b="1" cap="none" spc="0" dirty="0" smtClean="0">
                    <a:ln/>
                    <a:solidFill>
                      <a:schemeClr val="accent3"/>
                    </a:solidFill>
                    <a:effectLst/>
                  </a:rPr>
                  <a:t>ot depend</a:t>
                </a:r>
              </a:p>
              <a:p>
                <a:pPr algn="ctr"/>
                <a:r>
                  <a:rPr lang="en-US" altLang="ja-JP" sz="3600" b="1" cap="none" spc="0" dirty="0" smtClean="0">
                    <a:ln/>
                    <a:solidFill>
                      <a:schemeClr val="accent3"/>
                    </a:solidFill>
                    <a:effectLst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ja-JP" sz="3600" b="1" i="1" cap="none" spc="0" smtClean="0">
                        <a:ln/>
                        <a:solidFill>
                          <a:schemeClr val="accent3"/>
                        </a:solidFill>
                        <a:effectLst/>
                        <a:latin typeface="Cambria Math"/>
                      </a:rPr>
                      <m:t>𝜷</m:t>
                    </m:r>
                  </m:oMath>
                </a14:m>
                <a:endParaRPr lang="ja-JP" altLang="en-US" sz="3600" b="1" cap="none" spc="0" dirty="0">
                  <a:ln/>
                  <a:solidFill>
                    <a:schemeClr val="accent3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680" y="1281296"/>
                <a:ext cx="2404824" cy="12003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>
            <a:stCxn id="6" idx="1"/>
            <a:endCxn id="20" idx="3"/>
          </p:cNvCxnSpPr>
          <p:nvPr/>
        </p:nvCxnSpPr>
        <p:spPr>
          <a:xfrm flipH="1" flipV="1">
            <a:off x="6137100" y="1263088"/>
            <a:ext cx="566580" cy="618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>
            <a:stCxn id="6" idx="1"/>
            <a:endCxn id="93" idx="3"/>
          </p:cNvCxnSpPr>
          <p:nvPr/>
        </p:nvCxnSpPr>
        <p:spPr>
          <a:xfrm flipH="1">
            <a:off x="6228184" y="1881461"/>
            <a:ext cx="475496" cy="473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右矢印 20"/>
          <p:cNvSpPr/>
          <p:nvPr/>
        </p:nvSpPr>
        <p:spPr>
          <a:xfrm>
            <a:off x="2195736" y="1124744"/>
            <a:ext cx="7200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右矢印 94"/>
          <p:cNvSpPr/>
          <p:nvPr/>
        </p:nvSpPr>
        <p:spPr>
          <a:xfrm>
            <a:off x="2195736" y="2204864"/>
            <a:ext cx="720000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4932701" y="3861048"/>
            <a:ext cx="3887771" cy="2938129"/>
            <a:chOff x="5220072" y="3659223"/>
            <a:chExt cx="3887771" cy="2938129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3881629"/>
              <a:ext cx="3887771" cy="2715723"/>
            </a:xfrm>
            <a:prstGeom prst="rect">
              <a:avLst/>
            </a:prstGeom>
          </p:spPr>
        </p:pic>
        <p:cxnSp>
          <p:nvCxnSpPr>
            <p:cNvPr id="4" name="直線矢印コネクタ 3"/>
            <p:cNvCxnSpPr/>
            <p:nvPr/>
          </p:nvCxnSpPr>
          <p:spPr>
            <a:xfrm flipV="1">
              <a:off x="7524328" y="3665605"/>
              <a:ext cx="0" cy="1800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6156176" y="3659223"/>
              <a:ext cx="0" cy="1800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 flipV="1">
              <a:off x="6084168" y="3659223"/>
              <a:ext cx="0" cy="1800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 flipV="1">
              <a:off x="6948264" y="3659223"/>
              <a:ext cx="0" cy="18000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/>
            <p:nvPr/>
          </p:nvCxnSpPr>
          <p:spPr>
            <a:xfrm flipV="1">
              <a:off x="6516216" y="3659223"/>
              <a:ext cx="0" cy="18000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直線矢印コネクタ 89"/>
            <p:cNvCxnSpPr/>
            <p:nvPr/>
          </p:nvCxnSpPr>
          <p:spPr>
            <a:xfrm flipV="1">
              <a:off x="7308304" y="3659223"/>
              <a:ext cx="0" cy="1800000"/>
            </a:xfrm>
            <a:prstGeom prst="straightConnector1">
              <a:avLst/>
            </a:prstGeom>
            <a:ln>
              <a:solidFill>
                <a:srgbClr val="F014A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69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タイトル 1"/>
              <p:cNvSpPr txBox="1">
                <a:spLocks/>
              </p:cNvSpPr>
              <p:nvPr/>
            </p:nvSpPr>
            <p:spPr>
              <a:xfrm>
                <a:off x="491967" y="44625"/>
                <a:ext cx="8229600" cy="86452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ja-JP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ja-JP" alt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67" y="44625"/>
                <a:ext cx="8229600" cy="8645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図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7137"/>
            <a:ext cx="3301397" cy="2520000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90" y="837137"/>
            <a:ext cx="3301388" cy="2520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220072" y="5765775"/>
            <a:ext cx="37286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en-US" altLang="ja-JP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onsistent with H.R. gas</a:t>
            </a:r>
            <a:endParaRPr lang="ja-JP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-108520" y="5673442"/>
                <a:ext cx="544161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/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𝑇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=0.12 ,0.24 ,1.08 ,2.04         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𝛽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≾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1.6</m:t>
                      </m:r>
                    </m:oMath>
                  </m:oMathPara>
                </a14:m>
                <a:endParaRPr kumimoji="1" lang="en-US" altLang="ja-JP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ja-JP" sz="2000" i="1">
                          <a:latin typeface="Cambria Math"/>
                        </a:rPr>
                        <m:t>/</m:t>
                      </m:r>
                      <m:r>
                        <a:rPr lang="en-US" altLang="ja-JP" sz="2000" i="1">
                          <a:latin typeface="Cambria Math"/>
                        </a:rPr>
                        <m:t>𝑇</m:t>
                      </m:r>
                      <m:r>
                        <a:rPr lang="en-US" altLang="ja-JP" sz="2000" i="1">
                          <a:latin typeface="Cambria Math"/>
                        </a:rPr>
                        <m:t> =3.00   </m:t>
                      </m:r>
                      <m:r>
                        <a:rPr lang="en-US" altLang="ja-JP" sz="2000" i="1">
                          <a:latin typeface="Cambria Math"/>
                        </a:rPr>
                        <m:t>𝛽</m:t>
                      </m:r>
                      <m:r>
                        <a:rPr lang="en-US" altLang="ja-JP" sz="2000" i="1">
                          <a:latin typeface="Cambria Math"/>
                          <a:ea typeface="Cambria Math"/>
                        </a:rPr>
                        <m:t>≾</m:t>
                      </m:r>
                      <m:r>
                        <a:rPr lang="en-US" altLang="ja-JP" sz="2000" i="1">
                          <a:latin typeface="Cambria Math"/>
                        </a:rPr>
                        <m:t>1.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5    ,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ja-JP" sz="2000" i="1">
                          <a:latin typeface="Cambria Math"/>
                        </a:rPr>
                        <m:t>/</m:t>
                      </m:r>
                      <m:r>
                        <a:rPr lang="en-US" altLang="ja-JP" sz="2000" i="1">
                          <a:latin typeface="Cambria Math"/>
                        </a:rPr>
                        <m:t>𝑇</m:t>
                      </m:r>
                      <m:r>
                        <a:rPr lang="en-US" altLang="ja-JP" sz="2000" i="1">
                          <a:latin typeface="Cambria Math"/>
                        </a:rPr>
                        <m:t>=3.60    </m:t>
                      </m:r>
                      <m:r>
                        <a:rPr lang="en-US" altLang="ja-JP" sz="2000" i="1">
                          <a:latin typeface="Cambria Math"/>
                        </a:rPr>
                        <m:t>𝛽</m:t>
                      </m:r>
                      <m:r>
                        <a:rPr lang="en-US" altLang="ja-JP" sz="2000" i="1">
                          <a:latin typeface="Cambria Math"/>
                          <a:ea typeface="Cambria Math"/>
                        </a:rPr>
                        <m:t>≾</m:t>
                      </m:r>
                      <m:r>
                        <a:rPr lang="en-US" altLang="ja-JP" sz="2000" i="1">
                          <a:latin typeface="Cambria Math"/>
                        </a:rPr>
                        <m:t>1.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5673442"/>
                <a:ext cx="5441618" cy="707886"/>
              </a:xfrm>
              <a:prstGeom prst="rect">
                <a:avLst/>
              </a:prstGeom>
              <a:blipFill rotWithShape="1">
                <a:blip r:embed="rId6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8" y="3213256"/>
            <a:ext cx="3301395" cy="252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80" y="3213256"/>
            <a:ext cx="3301395" cy="252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700"/>
            <a:ext cx="2052000" cy="16200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5277322" y="6335742"/>
            <a:ext cx="3290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altLang="ja-JP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pproach to Q.G. gas</a:t>
            </a:r>
            <a:endParaRPr lang="ja-JP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2062765" y="6381328"/>
                <a:ext cx="10690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latin typeface="Cambria Math"/>
                        </a:rPr>
                        <m:t>𝛽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∼2.1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765" y="6381328"/>
                <a:ext cx="1069075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角丸四角形 15"/>
          <p:cNvSpPr/>
          <p:nvPr/>
        </p:nvSpPr>
        <p:spPr>
          <a:xfrm>
            <a:off x="0" y="5673442"/>
            <a:ext cx="5220072" cy="677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0" y="6381328"/>
            <a:ext cx="5220072" cy="43204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0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  <p:bldP spid="16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previous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" y="4725144"/>
            <a:ext cx="4834880" cy="748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ja-JP" sz="2000" b="1" dirty="0" err="1"/>
              <a:t>Christof</a:t>
            </a:r>
            <a:r>
              <a:rPr lang="en-US" altLang="ja-JP" sz="2000" b="1" dirty="0"/>
              <a:t> </a:t>
            </a:r>
            <a:r>
              <a:rPr lang="en-US" altLang="ja-JP" sz="2000" b="1" dirty="0" err="1"/>
              <a:t>Gattringer</a:t>
            </a:r>
            <a:r>
              <a:rPr lang="en-US" altLang="ja-JP" sz="2000" b="1" dirty="0"/>
              <a:t> and Hans-Peter </a:t>
            </a:r>
            <a:r>
              <a:rPr lang="en-US" altLang="ja-JP" sz="2000" b="1" dirty="0" err="1" smtClean="0"/>
              <a:t>Schadler</a:t>
            </a:r>
            <a:endParaRPr lang="en-US" altLang="ja-JP" sz="2000" b="1" dirty="0"/>
          </a:p>
          <a:p>
            <a:pPr marL="0" indent="0" algn="ctr">
              <a:buNone/>
            </a:pPr>
            <a:r>
              <a:rPr lang="en-US" altLang="ja-JP" sz="2000" dirty="0" smtClean="0"/>
              <a:t>Phys</a:t>
            </a:r>
            <a:r>
              <a:rPr lang="en-US" altLang="ja-JP" sz="2000" dirty="0"/>
              <a:t>. Rev. D 91, 074511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" y="1197136"/>
            <a:ext cx="4281332" cy="3420000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211960" y="4797152"/>
            <a:ext cx="483488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b="1" dirty="0" smtClean="0"/>
              <a:t>This work</a:t>
            </a:r>
            <a:endParaRPr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11560" y="5766355"/>
                <a:ext cx="79208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/>
                  <a:t>a</a:t>
                </a:r>
                <a:r>
                  <a:rPr kumimoji="1" lang="en-US" altLang="ja-JP" sz="2400" dirty="0" smtClean="0"/>
                  <a:t>pplication range of HR gas becomes small as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/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increases</a:t>
                </a:r>
              </a:p>
              <a:p>
                <a:pPr algn="ctr"/>
                <a:r>
                  <a:rPr lang="en-US" altLang="ja-JP" sz="2400" dirty="0"/>
                  <a:t>m</a:t>
                </a:r>
                <a:r>
                  <a:rPr lang="en-US" altLang="ja-JP" sz="2400" dirty="0" smtClean="0"/>
                  <a:t>easure the </a:t>
                </a:r>
                <a:r>
                  <a:rPr kumimoji="1" lang="en-US" altLang="ja-JP" sz="2400" dirty="0" smtClean="0"/>
                  <a:t>H.R. gas / Q.G. gas transition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66355"/>
                <a:ext cx="7920880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2403945" y="5241394"/>
            <a:ext cx="4356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consistent</a:t>
            </a:r>
            <a:r>
              <a:rPr lang="en-US" altLang="ja-JP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behavior</a:t>
            </a:r>
            <a:endParaRPr lang="ja-JP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4167110" y="1259468"/>
            <a:ext cx="4941394" cy="3393668"/>
            <a:chOff x="4167110" y="1259468"/>
            <a:chExt cx="4941394" cy="339366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110" y="1665136"/>
              <a:ext cx="4941394" cy="2988000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948264" y="1484784"/>
              <a:ext cx="964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374.7</a:t>
              </a:r>
              <a:endParaRPr kumimoji="1" lang="ja-JP" altLang="en-US" sz="1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452320" y="1484784"/>
              <a:ext cx="964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767.0</a:t>
              </a:r>
              <a:endParaRPr kumimoji="1" lang="ja-JP" altLang="en-US" sz="1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444208" y="1484784"/>
              <a:ext cx="964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r>
                <a:rPr kumimoji="1" lang="en-US" altLang="ja-JP" sz="1400" dirty="0" smtClean="0"/>
                <a:t>22.5</a:t>
              </a:r>
              <a:endParaRPr kumimoji="1" lang="ja-JP" altLang="en-US" sz="1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508104" y="1484784"/>
              <a:ext cx="964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157.1</a:t>
              </a:r>
              <a:endParaRPr kumimoji="1" lang="ja-JP" altLang="en-US" sz="1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543910" y="1484784"/>
              <a:ext cx="964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143.3</a:t>
              </a:r>
              <a:endParaRPr kumimoji="1" lang="ja-JP" altLang="en-US" sz="1400" dirty="0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4824000" y="1772816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5796136" y="1772816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6768000" y="1772816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7236296" y="1772816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7740352" y="1772816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5912062" y="1259468"/>
              <a:ext cx="964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T[MeV]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18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5989</TotalTime>
  <Words>2055</Words>
  <Application>Microsoft Office PowerPoint</Application>
  <PresentationFormat>画面に合わせる (4:3)</PresentationFormat>
  <Paragraphs>273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​​テーマ</vt:lpstr>
      <vt:lpstr>Calculation of high-order cumulants  with canonical ensemble method  in lattice QCD</vt:lpstr>
      <vt:lpstr>Motivation</vt:lpstr>
      <vt:lpstr>Quark number cumulant</vt:lpstr>
      <vt:lpstr>Canonical ensemble method A.Hasenfratz , D.Toussaint (1992)</vt:lpstr>
      <vt:lpstr>Winding number expansion Li, X. Meng, A. Alexandru,K. F. Liu (2008)</vt:lpstr>
      <vt:lpstr>Numerical results</vt:lpstr>
      <vt:lpstr>PowerPoint プレゼンテーション</vt:lpstr>
      <vt:lpstr>PowerPoint プレゼンテーション</vt:lpstr>
      <vt:lpstr>Comparison with previous work</vt:lpstr>
      <vt:lpstr>Function of μ_B/T</vt:lpstr>
      <vt:lpstr>⟨N ̂^2 ⟩_C/⟨N ̂^1 ⟩_C (μ_B/T) at low temperature</vt:lpstr>
      <vt:lpstr>⟨N ̂^2 ⟩_C/⟨N ̂^1 ⟩_C (μ_B/T) at high temperature</vt:lpstr>
      <vt:lpstr>PowerPoint プレゼンテーション</vt:lpstr>
      <vt:lpstr>Kurtosis (vs. μ_B/T),β=1.6</vt:lpstr>
      <vt:lpstr>more high-order cumulant (β=1.6)</vt:lpstr>
      <vt:lpstr>Conclusion</vt:lpstr>
      <vt:lpstr>back up</vt:lpstr>
      <vt:lpstr>Quark number cumulant</vt:lpstr>
      <vt:lpstr>Quark number cumulant</vt:lpstr>
      <vt:lpstr>Volume dependence</vt:lpstr>
      <vt:lpstr>How to determine N_cut?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 of high-order cumulants  with canonical ensemble method  in lattice QCD</dc:title>
  <dc:creator>Suzuki</dc:creator>
  <cp:lastModifiedBy>Suzuki</cp:lastModifiedBy>
  <cp:revision>145</cp:revision>
  <cp:lastPrinted>2015-07-10T09:41:59Z</cp:lastPrinted>
  <dcterms:created xsi:type="dcterms:W3CDTF">2015-07-07T09:24:37Z</dcterms:created>
  <dcterms:modified xsi:type="dcterms:W3CDTF">2015-07-15T21:42:21Z</dcterms:modified>
</cp:coreProperties>
</file>