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84" r:id="rId6"/>
    <p:sldId id="286" r:id="rId7"/>
    <p:sldId id="261" r:id="rId8"/>
    <p:sldId id="275" r:id="rId9"/>
    <p:sldId id="276" r:id="rId10"/>
    <p:sldId id="277" r:id="rId11"/>
    <p:sldId id="263" r:id="rId12"/>
    <p:sldId id="287" r:id="rId13"/>
    <p:sldId id="281" r:id="rId14"/>
    <p:sldId id="293" r:id="rId15"/>
    <p:sldId id="266" r:id="rId16"/>
    <p:sldId id="267" r:id="rId17"/>
    <p:sldId id="268" r:id="rId18"/>
    <p:sldId id="270" r:id="rId19"/>
    <p:sldId id="265" r:id="rId20"/>
    <p:sldId id="298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8F5A68B6-20D2-47FF-AD82-4D8D06951CD5}">
          <p14:sldIdLst>
            <p14:sldId id="256"/>
            <p14:sldId id="257"/>
            <p14:sldId id="258"/>
            <p14:sldId id="260"/>
            <p14:sldId id="284"/>
            <p14:sldId id="286"/>
            <p14:sldId id="261"/>
            <p14:sldId id="275"/>
            <p14:sldId id="276"/>
            <p14:sldId id="277"/>
            <p14:sldId id="263"/>
            <p14:sldId id="287"/>
            <p14:sldId id="281"/>
            <p14:sldId id="293"/>
            <p14:sldId id="266"/>
            <p14:sldId id="267"/>
            <p14:sldId id="268"/>
            <p14:sldId id="270"/>
            <p14:sldId id="265"/>
            <p14:sldId id="298"/>
            <p14:sldId id="280"/>
            <p14:sldId id="278"/>
            <p14:sldId id="27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4" autoAdjust="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22"/>
    </p:cViewPr>
  </p:sorterViewPr>
  <p:notesViewPr>
    <p:cSldViewPr>
      <p:cViewPr>
        <p:scale>
          <a:sx n="125" d="100"/>
          <a:sy n="125" d="100"/>
        </p:scale>
        <p:origin x="-1350" y="18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34D0F-F7CF-4DA4-AB41-30E98EC9FE9D}" type="datetimeFigureOut">
              <a:rPr kumimoji="1" lang="ja-JP" altLang="en-US" smtClean="0"/>
              <a:t>2015/7/12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D31DE-A72E-4476-AC2B-CD484AD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2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8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Next, heavy quark part.</a:t>
            </a:r>
          </a:p>
          <a:p>
            <a:r>
              <a:rPr lang="en-US" altLang="ja-JP" dirty="0"/>
              <a:t>we evaluate it by using </a:t>
            </a:r>
            <a:r>
              <a:rPr lang="en-US" altLang="ja-JP" dirty="0" smtClean="0"/>
              <a:t>HPE.</a:t>
            </a:r>
          </a:p>
          <a:p>
            <a:r>
              <a:rPr lang="en-US" altLang="ja-JP" dirty="0" smtClean="0"/>
              <a:t>In the leading order of HPE, there is 3 terms: </a:t>
            </a:r>
            <a:r>
              <a:rPr lang="en-US" altLang="ja-JP" dirty="0" err="1" smtClean="0"/>
              <a:t>plaquette</a:t>
            </a:r>
            <a:r>
              <a:rPr lang="en-US" altLang="ja-JP" dirty="0" smtClean="0"/>
              <a:t> term, real </a:t>
            </a:r>
            <a:r>
              <a:rPr lang="en-US" altLang="ja-JP" dirty="0" err="1" smtClean="0"/>
              <a:t>polya</a:t>
            </a:r>
            <a:r>
              <a:rPr lang="en-US" altLang="ja-JP" dirty="0" smtClean="0"/>
              <a:t>. and </a:t>
            </a:r>
            <a:r>
              <a:rPr lang="en-US" altLang="ja-JP" dirty="0" err="1" smtClean="0"/>
              <a:t>im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polya</a:t>
            </a:r>
            <a:r>
              <a:rPr lang="en-US" altLang="ja-JP" dirty="0" smtClean="0"/>
              <a:t> term.</a:t>
            </a:r>
            <a:endParaRPr lang="en-US" altLang="ja-JP" dirty="0"/>
          </a:p>
          <a:p>
            <a:r>
              <a:rPr lang="en-US" altLang="ja-JP" dirty="0" smtClean="0"/>
              <a:t>Corresponding to these terms,  </a:t>
            </a:r>
          </a:p>
          <a:p>
            <a:r>
              <a:rPr lang="en-US" altLang="ja-JP" dirty="0" smtClean="0"/>
              <a:t>This factor </a:t>
            </a:r>
            <a:r>
              <a:rPr lang="en-US" altLang="ja-JP" dirty="0"/>
              <a:t>is controlled by only 3 </a:t>
            </a:r>
            <a:r>
              <a:rPr lang="en-US" altLang="ja-JP" dirty="0" smtClean="0"/>
              <a:t>combination of </a:t>
            </a:r>
            <a:r>
              <a:rPr lang="en-US" altLang="ja-JP" dirty="0" err="1" smtClean="0"/>
              <a:t>params</a:t>
            </a:r>
            <a:r>
              <a:rPr lang="en-US" altLang="ja-JP" dirty="0"/>
              <a:t>.   </a:t>
            </a:r>
          </a:p>
          <a:p>
            <a:r>
              <a:rPr lang="en-US" altLang="ja-JP" dirty="0"/>
              <a:t>We change </a:t>
            </a:r>
            <a:r>
              <a:rPr lang="en-US" altLang="ja-JP" dirty="0" smtClean="0"/>
              <a:t>(\</a:t>
            </a:r>
            <a:r>
              <a:rPr lang="en-US" altLang="ja-JP" dirty="0" err="1" smtClean="0"/>
              <a:t>beta,h,tanh</a:t>
            </a:r>
            <a:r>
              <a:rPr lang="en-US" altLang="ja-JP" dirty="0" smtClean="0"/>
              <a:t>) by </a:t>
            </a:r>
            <a:r>
              <a:rPr lang="en-US" altLang="ja-JP" dirty="0"/>
              <a:t>reweighting method.</a:t>
            </a:r>
          </a:p>
          <a:p>
            <a:r>
              <a:rPr lang="en-US" altLang="ja-JP" dirty="0"/>
              <a:t>Especially, Complex phase of </a:t>
            </a:r>
            <a:r>
              <a:rPr lang="en-US" altLang="ja-JP" dirty="0" smtClean="0"/>
              <a:t> heavy </a:t>
            </a:r>
            <a:r>
              <a:rPr lang="en-US" altLang="ja-JP" dirty="0"/>
              <a:t>quark </a:t>
            </a:r>
            <a:r>
              <a:rPr lang="en-US" altLang="ja-JP" dirty="0" smtClean="0"/>
              <a:t>determinant is </a:t>
            </a:r>
            <a:r>
              <a:rPr lang="en-US" altLang="ja-JP" dirty="0"/>
              <a:t>controlled </a:t>
            </a:r>
            <a:r>
              <a:rPr lang="en-US" altLang="ja-JP" dirty="0" smtClean="0"/>
              <a:t>by </a:t>
            </a:r>
            <a:r>
              <a:rPr lang="en-US" altLang="ja-JP" dirty="0" err="1" smtClean="0"/>
              <a:t>tanh</a:t>
            </a:r>
            <a:r>
              <a:rPr lang="en-US" altLang="ja-JP" dirty="0" smtClean="0"/>
              <a:t>(mu/T)</a:t>
            </a:r>
          </a:p>
          <a:p>
            <a:r>
              <a:rPr lang="en-US" altLang="ja-JP" dirty="0" smtClean="0"/>
              <a:t>This parameter is</a:t>
            </a:r>
            <a:r>
              <a:rPr lang="en-US" altLang="ja-JP" dirty="0"/>
              <a:t> easily</a:t>
            </a:r>
            <a:r>
              <a:rPr lang="en-US" altLang="ja-JP" dirty="0" smtClean="0"/>
              <a:t> controlled because </a:t>
            </a:r>
            <a:r>
              <a:rPr lang="en-US" altLang="ja-JP" dirty="0" err="1" smtClean="0"/>
              <a:t>tanh</a:t>
            </a:r>
            <a:r>
              <a:rPr lang="en-US" altLang="ja-JP" dirty="0" smtClean="0"/>
              <a:t> is smaller than 1 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12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use Iwasaki + </a:t>
            </a:r>
            <a:r>
              <a:rPr kumimoji="1" lang="en-US" altLang="ja-JP" dirty="0" err="1" smtClean="0"/>
              <a:t>Nf</a:t>
            </a:r>
            <a:r>
              <a:rPr kumimoji="1" lang="en-US" altLang="ja-JP" dirty="0" smtClean="0"/>
              <a:t>=2 clover </a:t>
            </a:r>
            <a:r>
              <a:rPr kumimoji="1" lang="en-US" altLang="ja-JP" dirty="0" err="1" smtClean="0"/>
              <a:t>wilson</a:t>
            </a:r>
            <a:r>
              <a:rPr kumimoji="1" lang="en-US" altLang="ja-JP" dirty="0" smtClean="0"/>
              <a:t> action.</a:t>
            </a:r>
          </a:p>
          <a:p>
            <a:r>
              <a:rPr lang="en-US" altLang="ja-JP" dirty="0" smtClean="0"/>
              <a:t>We perform 2 simulations at (m_{PS}/m_{V} = 0.6647, 0.5761)</a:t>
            </a:r>
            <a:r>
              <a:rPr kumimoji="1" lang="en-US" altLang="ja-JP" dirty="0" smtClean="0"/>
              <a:t> </a:t>
            </a:r>
          </a:p>
          <a:p>
            <a:r>
              <a:rPr lang="en-US" altLang="ja-JP" sz="1200" dirty="0" smtClean="0"/>
              <a:t>We add the dynamical heavy quark effect and light quark density effect by using reweighting technique.</a:t>
            </a:r>
          </a:p>
          <a:p>
            <a:r>
              <a:rPr kumimoji="1" lang="en-US" altLang="ja-JP" sz="1200" dirty="0" smtClean="0"/>
              <a:t>We evaluate</a:t>
            </a:r>
            <a:r>
              <a:rPr kumimoji="1" lang="en-US" altLang="ja-JP" sz="1200" baseline="0" dirty="0" smtClean="0"/>
              <a:t> complex phase of heavy quark with HPE,</a:t>
            </a:r>
            <a:r>
              <a:rPr kumimoji="1" lang="ja-JP" altLang="en-US" sz="1200" baseline="0" dirty="0" smtClean="0"/>
              <a:t> </a:t>
            </a:r>
            <a:r>
              <a:rPr kumimoji="1" lang="en-US" altLang="ja-JP" sz="1200" baseline="0" dirty="0" smtClean="0"/>
              <a:t>and light quark with </a:t>
            </a:r>
            <a:r>
              <a:rPr kumimoji="1" lang="en-US" altLang="ja-JP" sz="1200" baseline="0" dirty="0" err="1" smtClean="0"/>
              <a:t>Taylar</a:t>
            </a:r>
            <a:r>
              <a:rPr kumimoji="1" lang="en-US" altLang="ja-JP" sz="1200" baseline="0" dirty="0" smtClean="0"/>
              <a:t> expansion for \</a:t>
            </a:r>
            <a:r>
              <a:rPr kumimoji="1" lang="en-US" altLang="ja-JP" sz="1200" baseline="0" dirty="0" err="1" smtClean="0"/>
              <a:t>mu_l</a:t>
            </a:r>
            <a:r>
              <a:rPr kumimoji="1" lang="en-US" altLang="ja-JP" sz="1200" baseline="0" dirty="0" smtClean="0"/>
              <a:t> up to \mu^{2}</a:t>
            </a:r>
          </a:p>
          <a:p>
            <a:r>
              <a:rPr kumimoji="1" lang="en-US" altLang="ja-JP" sz="1200" baseline="0" dirty="0" smtClean="0"/>
              <a:t>For avoiding “sign problem”, we use the </a:t>
            </a:r>
            <a:r>
              <a:rPr kumimoji="1" lang="en-US" altLang="ja-JP" sz="1200" baseline="0" dirty="0" err="1" smtClean="0"/>
              <a:t>cumulant</a:t>
            </a:r>
            <a:r>
              <a:rPr kumimoji="1" lang="en-US" altLang="ja-JP" sz="1200" baseline="0" dirty="0" smtClean="0"/>
              <a:t> exp. method.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325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Let me show our </a:t>
            </a:r>
            <a:r>
              <a:rPr lang="en-US" altLang="ja-JP" dirty="0"/>
              <a:t>results.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This </a:t>
            </a:r>
            <a:r>
              <a:rPr lang="en-US" altLang="ja-JP" dirty="0"/>
              <a:t>figure </a:t>
            </a:r>
            <a:r>
              <a:rPr lang="en-US" altLang="ja-JP" dirty="0" smtClean="0"/>
              <a:t>shows the second </a:t>
            </a:r>
            <a:r>
              <a:rPr lang="en-US" altLang="ja-JP" dirty="0"/>
              <a:t>derivative of </a:t>
            </a:r>
            <a:r>
              <a:rPr lang="en-US" altLang="ja-JP" dirty="0" err="1"/>
              <a:t>Veff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This is h=0.1 results. This is h=0.3 results.</a:t>
            </a:r>
            <a:endParaRPr lang="en-US" altLang="ja-JP" dirty="0"/>
          </a:p>
          <a:p>
            <a:r>
              <a:rPr lang="en-US" altLang="ja-JP" dirty="0"/>
              <a:t>As increasing h, d2V/dP2 </a:t>
            </a:r>
            <a:r>
              <a:rPr lang="en-US" altLang="ja-JP" dirty="0" smtClean="0"/>
              <a:t>become smaller.</a:t>
            </a:r>
            <a:endParaRPr lang="en-US" altLang="ja-JP" dirty="0"/>
          </a:p>
          <a:p>
            <a:r>
              <a:rPr lang="en-US" altLang="ja-JP" dirty="0" smtClean="0"/>
              <a:t>If there </a:t>
            </a:r>
            <a:r>
              <a:rPr lang="en-US" altLang="ja-JP" dirty="0"/>
              <a:t>is a region of P where d2V/dP2 is </a:t>
            </a:r>
            <a:r>
              <a:rPr lang="en-US" altLang="ja-JP" dirty="0" smtClean="0"/>
              <a:t>negative, transitions is of 1st order.</a:t>
            </a:r>
            <a:endParaRPr lang="en-US" altLang="ja-JP" dirty="0"/>
          </a:p>
          <a:p>
            <a:r>
              <a:rPr lang="en-US" altLang="ja-JP" dirty="0"/>
              <a:t>We determine </a:t>
            </a:r>
            <a:r>
              <a:rPr lang="en-US" altLang="ja-JP" dirty="0" smtClean="0"/>
              <a:t>the critical value of h at </a:t>
            </a:r>
            <a:r>
              <a:rPr lang="en-US" altLang="ja-JP" dirty="0"/>
              <a:t>which </a:t>
            </a:r>
            <a:r>
              <a:rPr lang="en-US" altLang="ja-JP" dirty="0" smtClean="0"/>
              <a:t>the negative </a:t>
            </a:r>
            <a:r>
              <a:rPr lang="en-US" altLang="ja-JP" dirty="0"/>
              <a:t>curvature </a:t>
            </a:r>
            <a:r>
              <a:rPr lang="en-US" altLang="ja-JP" dirty="0" smtClean="0"/>
              <a:t>appears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79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Next, I'll show \</a:t>
            </a:r>
            <a:r>
              <a:rPr lang="en-US" altLang="ja-JP" dirty="0" err="1"/>
              <a:t>mu_l</a:t>
            </a:r>
            <a:r>
              <a:rPr lang="en-US" altLang="ja-JP" dirty="0"/>
              <a:t> </a:t>
            </a:r>
            <a:r>
              <a:rPr lang="en-US" altLang="ja-JP" dirty="0" smtClean="0"/>
              <a:t>dependence </a:t>
            </a:r>
            <a:r>
              <a:rPr lang="en-US" altLang="ja-JP" dirty="0"/>
              <a:t>of </a:t>
            </a:r>
            <a:r>
              <a:rPr lang="en-US" altLang="ja-JP" dirty="0" err="1" smtClean="0"/>
              <a:t>hc</a:t>
            </a:r>
            <a:r>
              <a:rPr lang="en-US" altLang="ja-JP" dirty="0" smtClean="0"/>
              <a:t> at </a:t>
            </a:r>
            <a:r>
              <a:rPr lang="en-US" altLang="ja-JP" dirty="0"/>
              <a:t>\</a:t>
            </a:r>
            <a:r>
              <a:rPr lang="en-US" altLang="ja-JP" dirty="0" err="1"/>
              <a:t>mu_h</a:t>
            </a:r>
            <a:r>
              <a:rPr lang="en-US" altLang="ja-JP" dirty="0"/>
              <a:t>=0.</a:t>
            </a:r>
          </a:p>
          <a:p>
            <a:r>
              <a:rPr lang="en-US" altLang="ja-JP" dirty="0"/>
              <a:t>The left plot </a:t>
            </a:r>
            <a:r>
              <a:rPr lang="en-US" altLang="ja-JP" dirty="0" err="1"/>
              <a:t>mps</a:t>
            </a:r>
            <a:r>
              <a:rPr lang="en-US" altLang="ja-JP" dirty="0"/>
              <a:t>/mv=0.6647 result, the right plot </a:t>
            </a:r>
            <a:r>
              <a:rPr lang="en-US" altLang="ja-JP" dirty="0" err="1"/>
              <a:t>mps</a:t>
            </a:r>
            <a:r>
              <a:rPr lang="en-US" altLang="ja-JP" dirty="0"/>
              <a:t>/mv=0.5761 result. (</a:t>
            </a:r>
            <a:r>
              <a:rPr lang="en-US" altLang="ja-JP" dirty="0" err="1"/>
              <a:t>x,y</a:t>
            </a:r>
            <a:r>
              <a:rPr lang="en-US" altLang="ja-JP" dirty="0"/>
              <a:t>)=(</a:t>
            </a:r>
            <a:r>
              <a:rPr lang="en-US" altLang="ja-JP" dirty="0" err="1"/>
              <a:t>mu_l</a:t>
            </a:r>
            <a:r>
              <a:rPr lang="en-US" altLang="ja-JP" dirty="0"/>
              <a:t>/T, </a:t>
            </a:r>
            <a:r>
              <a:rPr lang="en-US" altLang="ja-JP" dirty="0" err="1"/>
              <a:t>hc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As shown these plot, </a:t>
            </a:r>
          </a:p>
          <a:p>
            <a:r>
              <a:rPr lang="en-US" altLang="ja-JP" dirty="0" err="1"/>
              <a:t>hc</a:t>
            </a:r>
            <a:r>
              <a:rPr lang="en-US" altLang="ja-JP" dirty="0"/>
              <a:t> decrease as increasing \</a:t>
            </a:r>
            <a:r>
              <a:rPr lang="en-US" altLang="ja-JP" dirty="0" err="1"/>
              <a:t>mu_l</a:t>
            </a:r>
            <a:r>
              <a:rPr lang="en-US" altLang="ja-JP" dirty="0"/>
              <a:t> /T.</a:t>
            </a:r>
          </a:p>
          <a:p>
            <a:r>
              <a:rPr lang="en-US" altLang="ja-JP" dirty="0"/>
              <a:t>From this equation,</a:t>
            </a:r>
          </a:p>
          <a:p>
            <a:r>
              <a:rPr lang="en-US" altLang="ja-JP" dirty="0"/>
              <a:t>1/mc decrease as increasing \</a:t>
            </a:r>
            <a:r>
              <a:rPr lang="en-US" altLang="ja-JP" dirty="0" err="1"/>
              <a:t>mul</a:t>
            </a:r>
            <a:r>
              <a:rPr lang="en-US" altLang="ja-JP" dirty="0"/>
              <a:t> /T.</a:t>
            </a:r>
          </a:p>
          <a:p>
            <a:r>
              <a:rPr lang="en-US" altLang="ja-JP" dirty="0"/>
              <a:t>Therefore, 1st order region become wider as increasing ml/T.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48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Let me compare our results with a previous results obtained by the p4-improved staggered quarks.</a:t>
            </a:r>
          </a:p>
          <a:p>
            <a:r>
              <a:rPr lang="en-US" altLang="ja-JP" baseline="0" dirty="0" smtClean="0"/>
              <a:t>This</a:t>
            </a:r>
            <a:r>
              <a:rPr lang="en-US" altLang="ja-JP" dirty="0" smtClean="0"/>
              <a:t> is a result of </a:t>
            </a:r>
            <a:r>
              <a:rPr lang="en-US" altLang="ja-JP" dirty="0" err="1" smtClean="0"/>
              <a:t>staggerd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These values of </a:t>
            </a:r>
            <a:r>
              <a:rPr lang="en-US" altLang="ja-JP" dirty="0" err="1" smtClean="0"/>
              <a:t>hc</a:t>
            </a:r>
            <a:r>
              <a:rPr lang="en-US" altLang="ja-JP" dirty="0" smtClean="0"/>
              <a:t> are different b</a:t>
            </a:r>
            <a:r>
              <a:rPr lang="en-US" altLang="ja-JP" baseline="0" dirty="0" smtClean="0"/>
              <a:t>ecause lattice spacing is cause (</a:t>
            </a:r>
            <a:r>
              <a:rPr lang="en-US" altLang="ja-JP" baseline="0" dirty="0" err="1" smtClean="0"/>
              <a:t>Nt</a:t>
            </a:r>
            <a:r>
              <a:rPr lang="en-US" altLang="ja-JP" baseline="0" dirty="0" smtClean="0"/>
              <a:t>=4).</a:t>
            </a:r>
          </a:p>
          <a:p>
            <a:r>
              <a:rPr lang="en-US" altLang="ja-JP" baseline="0" dirty="0" smtClean="0"/>
              <a:t>However they</a:t>
            </a:r>
            <a:r>
              <a:rPr lang="en-US" altLang="ja-JP" dirty="0" smtClean="0"/>
              <a:t> show the same qualitative behavior.</a:t>
            </a:r>
          </a:p>
          <a:p>
            <a:r>
              <a:rPr lang="en-US" altLang="ja-JP" dirty="0" smtClean="0"/>
              <a:t>That is, both of </a:t>
            </a:r>
            <a:r>
              <a:rPr lang="en-US" altLang="ja-JP" baseline="0" dirty="0" smtClean="0"/>
              <a:t>Kc decreases</a:t>
            </a:r>
            <a:r>
              <a:rPr lang="en-US" altLang="ja-JP" dirty="0" smtClean="0"/>
              <a:t> as increasing \</a:t>
            </a:r>
            <a:r>
              <a:rPr lang="en-US" altLang="ja-JP" dirty="0" err="1" smtClean="0"/>
              <a:t>mu_l</a:t>
            </a:r>
            <a:r>
              <a:rPr lang="en-US" altLang="ja-JP" dirty="0" smtClean="0"/>
              <a:t>/T.</a:t>
            </a:r>
            <a:endParaRPr lang="en-US" altLang="ja-JP" baseline="0" dirty="0" smtClean="0"/>
          </a:p>
          <a:p>
            <a:r>
              <a:rPr lang="en-US" altLang="ja-JP" baseline="0" dirty="0" smtClean="0"/>
              <a:t>So, these results confirm Wilson results with </a:t>
            </a:r>
            <a:r>
              <a:rPr lang="en-US" altLang="ja-JP" baseline="0" dirty="0" err="1" smtClean="0"/>
              <a:t>Staggerd</a:t>
            </a:r>
            <a:r>
              <a:rPr lang="en-US" altLang="ja-JP" baseline="0" dirty="0" smtClean="0"/>
              <a:t> results qualitatively.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480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Next, I'll show \</a:t>
            </a:r>
            <a:r>
              <a:rPr lang="en-US" altLang="ja-JP" dirty="0" err="1"/>
              <a:t>mu_h</a:t>
            </a:r>
            <a:r>
              <a:rPr lang="en-US" altLang="ja-JP" dirty="0"/>
              <a:t> </a:t>
            </a:r>
            <a:r>
              <a:rPr lang="en-US" altLang="ja-JP" dirty="0" err="1"/>
              <a:t>dependeence</a:t>
            </a:r>
            <a:r>
              <a:rPr lang="en-US" altLang="ja-JP" dirty="0"/>
              <a:t> of </a:t>
            </a:r>
            <a:r>
              <a:rPr lang="en-US" altLang="ja-JP" dirty="0" err="1"/>
              <a:t>hc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green plot represents \</a:t>
            </a:r>
            <a:r>
              <a:rPr lang="en-US" altLang="ja-JP" dirty="0" err="1"/>
              <a:t>mu_h</a:t>
            </a:r>
            <a:r>
              <a:rPr lang="en-US" altLang="ja-JP" dirty="0"/>
              <a:t>=0.55 result.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525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And, blue plot represents \</a:t>
            </a:r>
            <a:r>
              <a:rPr lang="en-US" altLang="ja-JP" dirty="0" err="1"/>
              <a:t>mu_h</a:t>
            </a:r>
            <a:r>
              <a:rPr lang="en-US" altLang="ja-JP" dirty="0"/>
              <a:t>=\</a:t>
            </a:r>
            <a:r>
              <a:rPr lang="en-US" altLang="ja-JP" dirty="0" err="1"/>
              <a:t>infty</a:t>
            </a:r>
            <a:r>
              <a:rPr lang="en-US" altLang="ja-JP" dirty="0"/>
              <a:t> result.</a:t>
            </a:r>
          </a:p>
          <a:p>
            <a:r>
              <a:rPr lang="en-US" altLang="ja-JP" dirty="0"/>
              <a:t>Therefore, </a:t>
            </a:r>
            <a:r>
              <a:rPr lang="en-US" altLang="ja-JP" dirty="0" err="1"/>
              <a:t>hc</a:t>
            </a:r>
            <a:r>
              <a:rPr lang="en-US" altLang="ja-JP" dirty="0"/>
              <a:t> decrease as increasing (</a:t>
            </a:r>
            <a:r>
              <a:rPr lang="en-US" altLang="ja-JP" dirty="0" err="1"/>
              <a:t>mul</a:t>
            </a:r>
            <a:r>
              <a:rPr lang="en-US" altLang="ja-JP" dirty="0"/>
              <a:t>/</a:t>
            </a:r>
            <a:r>
              <a:rPr lang="en-US" altLang="ja-JP" dirty="0" err="1"/>
              <a:t>T,muh</a:t>
            </a:r>
            <a:r>
              <a:rPr lang="en-US" altLang="ja-JP" dirty="0"/>
              <a:t>/T),.</a:t>
            </a:r>
          </a:p>
          <a:p>
            <a:r>
              <a:rPr lang="en-US" altLang="ja-JP" dirty="0"/>
              <a:t>And so, dependence of </a:t>
            </a:r>
            <a:r>
              <a:rPr lang="en-US" altLang="ja-JP" dirty="0" err="1" smtClean="0"/>
              <a:t>hc</a:t>
            </a:r>
            <a:r>
              <a:rPr lang="en-US" altLang="ja-JP" dirty="0" smtClean="0"/>
              <a:t> on </a:t>
            </a:r>
            <a:r>
              <a:rPr lang="en-US" altLang="ja-JP" dirty="0" err="1" smtClean="0"/>
              <a:t>tanh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mu_h</a:t>
            </a:r>
            <a:r>
              <a:rPr lang="en-US" altLang="ja-JP" dirty="0" smtClean="0"/>
              <a:t>/T) </a:t>
            </a:r>
            <a:r>
              <a:rPr lang="en-US" altLang="ja-JP" dirty="0"/>
              <a:t>is ONLY 30</a:t>
            </a:r>
            <a:r>
              <a:rPr lang="en-US" altLang="ja-JP" dirty="0" smtClean="0"/>
              <a:t>%.</a:t>
            </a:r>
          </a:p>
          <a:p>
            <a:r>
              <a:rPr lang="en-US" altLang="ja-JP" dirty="0" smtClean="0"/>
              <a:t>From these results, </a:t>
            </a:r>
            <a:r>
              <a:rPr lang="en-US" altLang="ja-JP" dirty="0" err="1" smtClean="0"/>
              <a:t>mu_h</a:t>
            </a:r>
            <a:r>
              <a:rPr lang="en-US" altLang="ja-JP" dirty="0" smtClean="0"/>
              <a:t>/T has little effect on </a:t>
            </a:r>
            <a:r>
              <a:rPr lang="en-US" altLang="ja-JP" dirty="0" err="1" smtClean="0"/>
              <a:t>hc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86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Therefore, </a:t>
            </a:r>
          </a:p>
          <a:p>
            <a:r>
              <a:rPr lang="en-US" altLang="ja-JP" dirty="0" smtClean="0"/>
              <a:t>To </a:t>
            </a:r>
            <a:r>
              <a:rPr lang="en-US" altLang="ja-JP" dirty="0"/>
              <a:t>be </a:t>
            </a:r>
            <a:r>
              <a:rPr lang="en-US" altLang="ja-JP" dirty="0" smtClean="0"/>
              <a:t>easily understandable</a:t>
            </a:r>
            <a:r>
              <a:rPr lang="en-US" altLang="ja-JP" dirty="0"/>
              <a:t>, make 3D plot about (\</a:t>
            </a:r>
            <a:r>
              <a:rPr lang="en-US" altLang="ja-JP" dirty="0" err="1"/>
              <a:t>mu_l</a:t>
            </a:r>
            <a:r>
              <a:rPr lang="en-US" altLang="ja-JP" dirty="0"/>
              <a:t>, \</a:t>
            </a:r>
            <a:r>
              <a:rPr lang="en-US" altLang="ja-JP" dirty="0" err="1"/>
              <a:t>mu_h</a:t>
            </a:r>
            <a:r>
              <a:rPr lang="en-US" altLang="ja-JP" dirty="0"/>
              <a:t>) dependence of </a:t>
            </a:r>
            <a:r>
              <a:rPr lang="en-US" altLang="ja-JP" dirty="0" err="1"/>
              <a:t>kappa_c</a:t>
            </a:r>
            <a:endParaRPr lang="en-US" altLang="ja-JP" dirty="0"/>
          </a:p>
          <a:p>
            <a:r>
              <a:rPr lang="en-US" altLang="ja-JP" dirty="0"/>
              <a:t>(</a:t>
            </a:r>
            <a:r>
              <a:rPr lang="en-US" altLang="ja-JP" dirty="0" err="1"/>
              <a:t>x,y,z</a:t>
            </a:r>
            <a:r>
              <a:rPr lang="en-US" altLang="ja-JP" dirty="0"/>
              <a:t>)=(\</a:t>
            </a:r>
            <a:r>
              <a:rPr lang="en-US" altLang="ja-JP" dirty="0" err="1"/>
              <a:t>mu_h</a:t>
            </a:r>
            <a:r>
              <a:rPr lang="en-US" altLang="ja-JP" dirty="0"/>
              <a:t>,\</a:t>
            </a:r>
            <a:r>
              <a:rPr lang="en-US" altLang="ja-JP" dirty="0" err="1"/>
              <a:t>mu_l</a:t>
            </a:r>
            <a:r>
              <a:rPr lang="en-US" altLang="ja-JP" dirty="0"/>
              <a:t>. Normalized </a:t>
            </a:r>
            <a:r>
              <a:rPr lang="en-US" altLang="ja-JP" dirty="0" err="1"/>
              <a:t>Nf</a:t>
            </a:r>
            <a:r>
              <a:rPr lang="en-US" altLang="ja-JP" dirty="0"/>
              <a:t>^{1/</a:t>
            </a:r>
            <a:r>
              <a:rPr lang="en-US" altLang="ja-JP" dirty="0" err="1"/>
              <a:t>Nt</a:t>
            </a:r>
            <a:r>
              <a:rPr lang="en-US" altLang="ja-JP" dirty="0"/>
              <a:t>} \</a:t>
            </a:r>
            <a:r>
              <a:rPr lang="en-US" altLang="ja-JP" dirty="0" err="1"/>
              <a:t>kappa_c</a:t>
            </a:r>
            <a:r>
              <a:rPr lang="en-US" altLang="ja-JP" dirty="0"/>
              <a:t>)</a:t>
            </a:r>
          </a:p>
          <a:p>
            <a:r>
              <a:rPr lang="en-US" altLang="ja-JP" dirty="0" smtClean="0"/>
              <a:t>Since critical k </a:t>
            </a:r>
            <a:r>
              <a:rPr lang="en-US" altLang="ja-JP" dirty="0" err="1" smtClean="0"/>
              <a:t>exponentiallydecrease</a:t>
            </a:r>
            <a:r>
              <a:rPr lang="en-US" altLang="ja-JP" dirty="0" smtClean="0"/>
              <a:t> as increasing </a:t>
            </a:r>
            <a:r>
              <a:rPr lang="en-US" altLang="ja-JP" dirty="0" err="1" smtClean="0"/>
              <a:t>mu_h</a:t>
            </a:r>
            <a:r>
              <a:rPr lang="en-US" altLang="ja-JP" dirty="0" smtClean="0"/>
              <a:t>/T,</a:t>
            </a:r>
          </a:p>
          <a:p>
            <a:r>
              <a:rPr lang="en-US" altLang="ja-JP" dirty="0" smtClean="0"/>
              <a:t>Valid region of HPE become wider.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\</a:t>
            </a:r>
            <a:r>
              <a:rPr lang="en-US" altLang="ja-JP" dirty="0" err="1"/>
              <a:t>kappa_c</a:t>
            </a:r>
            <a:r>
              <a:rPr lang="en-US" altLang="ja-JP" dirty="0"/>
              <a:t> also decrease as increasing (\</a:t>
            </a:r>
            <a:r>
              <a:rPr lang="en-US" altLang="ja-JP" dirty="0" err="1"/>
              <a:t>mu_l</a:t>
            </a:r>
            <a:r>
              <a:rPr lang="en-US" altLang="ja-JP" dirty="0"/>
              <a:t>/T,\</a:t>
            </a:r>
            <a:r>
              <a:rPr lang="en-US" altLang="ja-JP" dirty="0" err="1"/>
              <a:t>mu_h</a:t>
            </a:r>
            <a:r>
              <a:rPr lang="en-US" altLang="ja-JP" dirty="0"/>
              <a:t>/T)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Especially, </a:t>
            </a:r>
            <a:r>
              <a:rPr lang="en-US" altLang="ja-JP" dirty="0" err="1" smtClean="0"/>
              <a:t>kappa_c</a:t>
            </a:r>
            <a:r>
              <a:rPr lang="en-US" altLang="ja-JP" dirty="0" smtClean="0"/>
              <a:t> exponentially decrease as increasing \</a:t>
            </a:r>
            <a:r>
              <a:rPr lang="en-US" altLang="ja-JP" dirty="0" err="1" smtClean="0"/>
              <a:t>mu_h</a:t>
            </a:r>
            <a:r>
              <a:rPr lang="en-US" altLang="ja-JP" dirty="0" smtClean="0"/>
              <a:t>/T according to this equation.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897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Finally, we discuss </a:t>
            </a:r>
            <a:r>
              <a:rPr lang="en-US" altLang="ja-JP" dirty="0" smtClean="0"/>
              <a:t>valid </a:t>
            </a:r>
            <a:r>
              <a:rPr lang="en-US" altLang="ja-JP" dirty="0"/>
              <a:t>region </a:t>
            </a:r>
            <a:r>
              <a:rPr lang="en-US" altLang="ja-JP" dirty="0" smtClean="0"/>
              <a:t>of </a:t>
            </a:r>
            <a:r>
              <a:rPr lang="en-US" altLang="ja-JP" dirty="0"/>
              <a:t>HPE.</a:t>
            </a:r>
          </a:p>
          <a:p>
            <a:r>
              <a:rPr lang="en-US" altLang="ja-JP" dirty="0" smtClean="0"/>
              <a:t>If we </a:t>
            </a:r>
            <a:r>
              <a:rPr lang="en-US" altLang="ja-JP" dirty="0"/>
              <a:t>assume that </a:t>
            </a:r>
            <a:r>
              <a:rPr lang="en-US" altLang="ja-JP" dirty="0" smtClean="0"/>
              <a:t>HPE is valid when kc </a:t>
            </a:r>
            <a:r>
              <a:rPr lang="en-US" altLang="ja-JP" dirty="0"/>
              <a:t>is less than 0.1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For the case (2+1)QCD, that is a </a:t>
            </a:r>
            <a:r>
              <a:rPr lang="en-US" altLang="ja-JP" dirty="0" err="1" smtClean="0"/>
              <a:t>Nf</a:t>
            </a:r>
            <a:r>
              <a:rPr lang="en-US" altLang="ja-JP" dirty="0" smtClean="0"/>
              <a:t>=1, the vertical axis is \</a:t>
            </a:r>
            <a:r>
              <a:rPr lang="en-US" altLang="ja-JP" dirty="0" err="1" smtClean="0"/>
              <a:t>kappa_c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In the light blue region, \</a:t>
            </a:r>
            <a:r>
              <a:rPr lang="en-US" altLang="ja-JP" dirty="0" err="1" smtClean="0"/>
              <a:t>kappa_c</a:t>
            </a:r>
            <a:r>
              <a:rPr lang="en-US" altLang="ja-JP" dirty="0" smtClean="0"/>
              <a:t> is smaller than 0.1.</a:t>
            </a:r>
          </a:p>
          <a:p>
            <a:r>
              <a:rPr lang="en-US" altLang="ja-JP" dirty="0" smtClean="0"/>
              <a:t>We expect HPE works </a:t>
            </a:r>
            <a:r>
              <a:rPr lang="en-US" altLang="ja-JP" dirty="0"/>
              <a:t>well </a:t>
            </a:r>
            <a:r>
              <a:rPr lang="en-US" altLang="ja-JP" dirty="0" smtClean="0"/>
              <a:t>in </a:t>
            </a:r>
            <a:r>
              <a:rPr lang="en-US" altLang="ja-JP" dirty="0"/>
              <a:t>this </a:t>
            </a:r>
            <a:r>
              <a:rPr lang="en-US" altLang="ja-JP" dirty="0" smtClean="0"/>
              <a:t>region. </a:t>
            </a:r>
          </a:p>
          <a:p>
            <a:r>
              <a:rPr lang="en-US" altLang="ja-JP" dirty="0" smtClean="0"/>
              <a:t>In highly dense region, </a:t>
            </a:r>
            <a:r>
              <a:rPr lang="en-US" altLang="ja-JP" dirty="0" err="1"/>
              <a:t>mh</a:t>
            </a:r>
            <a:r>
              <a:rPr lang="en-US" altLang="ja-JP" dirty="0"/>
              <a:t>/T &gt; </a:t>
            </a:r>
            <a:r>
              <a:rPr lang="en-US" altLang="ja-JP" dirty="0" smtClean="0"/>
              <a:t>5.0, </a:t>
            </a:r>
          </a:p>
          <a:p>
            <a:r>
              <a:rPr lang="en-US" altLang="ja-JP" dirty="0" smtClean="0"/>
              <a:t>We can investigate critical surface using HPE.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368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Both results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23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It is very important to find </a:t>
            </a:r>
            <a:r>
              <a:rPr lang="en-US" altLang="ja-JP" dirty="0" smtClean="0"/>
              <a:t>he critical </a:t>
            </a:r>
            <a:r>
              <a:rPr lang="en-US" altLang="ja-JP" dirty="0"/>
              <a:t>point.</a:t>
            </a:r>
          </a:p>
          <a:p>
            <a:r>
              <a:rPr lang="en-US" altLang="ja-JP" dirty="0"/>
              <a:t>We try to find </a:t>
            </a:r>
            <a:r>
              <a:rPr lang="en-US" altLang="ja-JP" dirty="0" smtClean="0"/>
              <a:t>the critical </a:t>
            </a:r>
            <a:r>
              <a:rPr lang="en-US" altLang="ja-JP" dirty="0"/>
              <a:t>point.</a:t>
            </a:r>
          </a:p>
          <a:p>
            <a:r>
              <a:rPr lang="en-US" altLang="ja-JP" dirty="0"/>
              <a:t>We use following approach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We study nature of phase transition as a function of mass.</a:t>
            </a:r>
          </a:p>
          <a:p>
            <a:r>
              <a:rPr lang="en-US" altLang="ja-JP" dirty="0"/>
              <a:t>This is well-known plot, </a:t>
            </a:r>
            <a:r>
              <a:rPr lang="en-US" altLang="ja-JP" dirty="0" err="1"/>
              <a:t>columbia</a:t>
            </a:r>
            <a:r>
              <a:rPr lang="en-US" altLang="ja-JP" dirty="0"/>
              <a:t> plot.</a:t>
            </a:r>
          </a:p>
          <a:p>
            <a:r>
              <a:rPr lang="en-US" altLang="ja-JP" dirty="0"/>
              <a:t>As shown this </a:t>
            </a:r>
            <a:r>
              <a:rPr lang="en-US" altLang="ja-JP" dirty="0" err="1"/>
              <a:t>fugure</a:t>
            </a:r>
            <a:r>
              <a:rPr lang="en-US" altLang="ja-JP" dirty="0"/>
              <a:t>, </a:t>
            </a:r>
          </a:p>
          <a:p>
            <a:r>
              <a:rPr lang="en-US" altLang="ja-JP" dirty="0"/>
              <a:t>There is 1st order region in light and heavy mass region.</a:t>
            </a:r>
          </a:p>
          <a:p>
            <a:r>
              <a:rPr lang="en-US" altLang="ja-JP" dirty="0"/>
              <a:t>Order of </a:t>
            </a:r>
            <a:r>
              <a:rPr lang="en-US" altLang="ja-JP" dirty="0" smtClean="0"/>
              <a:t>transitions </a:t>
            </a:r>
            <a:r>
              <a:rPr lang="en-US" altLang="ja-JP" dirty="0"/>
              <a:t>is crossover at physical mass in \mu=0 QCD.</a:t>
            </a:r>
          </a:p>
          <a:p>
            <a:r>
              <a:rPr lang="en-US" altLang="ja-JP" dirty="0"/>
              <a:t>In right plot, black line represents \mu dependence of transition's order at physical quark mass.</a:t>
            </a:r>
          </a:p>
          <a:p>
            <a:r>
              <a:rPr lang="en-US" altLang="ja-JP" dirty="0"/>
              <a:t>If 1st order region become wider, </a:t>
            </a:r>
          </a:p>
          <a:p>
            <a:r>
              <a:rPr lang="en-US" altLang="ja-JP" dirty="0"/>
              <a:t>We can find  </a:t>
            </a:r>
            <a:r>
              <a:rPr lang="en-US" altLang="ja-JP" dirty="0" smtClean="0"/>
              <a:t>the critical </a:t>
            </a:r>
            <a:r>
              <a:rPr lang="en-US" altLang="ja-JP" dirty="0"/>
              <a:t>point at physical mass.</a:t>
            </a:r>
          </a:p>
          <a:p>
            <a:r>
              <a:rPr lang="en-US" altLang="ja-JP" dirty="0"/>
              <a:t>So we investigate \mu dependence of 1st order region. 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904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Both results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239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529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812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11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At first, we discuss critical surface in </a:t>
            </a:r>
            <a:r>
              <a:rPr lang="en-US" altLang="ja-JP" dirty="0" smtClean="0"/>
              <a:t>heavy quark </a:t>
            </a:r>
            <a:r>
              <a:rPr lang="en-US" altLang="ja-JP" dirty="0"/>
              <a:t>region.</a:t>
            </a:r>
          </a:p>
          <a:p>
            <a:r>
              <a:rPr lang="en-US" altLang="ja-JP" dirty="0"/>
              <a:t>WHOT-QCD </a:t>
            </a:r>
            <a:r>
              <a:rPr lang="en-US" altLang="ja-JP" dirty="0" err="1"/>
              <a:t>collab</a:t>
            </a:r>
            <a:r>
              <a:rPr lang="en-US" altLang="ja-JP" dirty="0"/>
              <a:t>. investigate it.</a:t>
            </a:r>
          </a:p>
          <a:p>
            <a:r>
              <a:rPr lang="en-US" altLang="ja-JP" dirty="0"/>
              <a:t>They study it by using reweighting method with HPE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This </a:t>
            </a:r>
            <a:r>
              <a:rPr lang="en-US" altLang="ja-JP" dirty="0"/>
              <a:t>is their results. This plot is critical surface in heavy quark region. </a:t>
            </a:r>
            <a:endParaRPr lang="en-US" altLang="ja-JP" dirty="0" smtClean="0"/>
          </a:p>
          <a:p>
            <a:r>
              <a:rPr lang="en-US" altLang="ja-JP" dirty="0" smtClean="0"/>
              <a:t>The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</a:t>
            </a:r>
            <a:r>
              <a:rPr lang="en-US" altLang="ja-JP" dirty="0"/>
              <a:t>order region </a:t>
            </a:r>
            <a:r>
              <a:rPr lang="en-US" altLang="ja-JP" dirty="0" smtClean="0"/>
              <a:t>is behind this </a:t>
            </a:r>
            <a:r>
              <a:rPr lang="en-US" altLang="ja-JP" dirty="0"/>
              <a:t>critical surface.</a:t>
            </a:r>
          </a:p>
          <a:p>
            <a:r>
              <a:rPr lang="en-US" altLang="ja-JP" dirty="0"/>
              <a:t>From this plot, 1</a:t>
            </a:r>
            <a:r>
              <a:rPr lang="en-US" altLang="ja-JP" baseline="30000" dirty="0"/>
              <a:t>st</a:t>
            </a:r>
            <a:r>
              <a:rPr lang="en-US" altLang="ja-JP" dirty="0"/>
              <a:t>  order region is narrower as increasing \mu/T.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On the critical surface, (</a:t>
            </a:r>
            <a:r>
              <a:rPr lang="en-US" altLang="ja-JP" dirty="0" err="1" smtClean="0"/>
              <a:t>k,mu</a:t>
            </a:r>
            <a:r>
              <a:rPr lang="en-US" altLang="ja-JP" dirty="0" smtClean="0"/>
              <a:t>) satisfied this </a:t>
            </a:r>
            <a:r>
              <a:rPr lang="en-US" altLang="ja-JP" dirty="0"/>
              <a:t>equation.</a:t>
            </a:r>
          </a:p>
          <a:p>
            <a:r>
              <a:rPr lang="en-US" altLang="ja-JP" dirty="0"/>
              <a:t>This </a:t>
            </a:r>
            <a:r>
              <a:rPr lang="en-US" altLang="ja-JP" dirty="0" err="1"/>
              <a:t>kappac</a:t>
            </a:r>
            <a:r>
              <a:rPr lang="en-US" altLang="ja-JP" dirty="0"/>
              <a:t> is appropriate const.</a:t>
            </a:r>
          </a:p>
          <a:p>
            <a:r>
              <a:rPr lang="en-US" altLang="ja-JP" dirty="0"/>
              <a:t>For large mu, </a:t>
            </a:r>
            <a:r>
              <a:rPr lang="en-US" altLang="ja-JP" dirty="0" err="1"/>
              <a:t>kappac</a:t>
            </a:r>
            <a:r>
              <a:rPr lang="en-US" altLang="ja-JP" dirty="0"/>
              <a:t> decreases exponentially narrower as increasing mu/T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We want to apply this method to investigate nature of phase transition in (</a:t>
            </a:r>
            <a:r>
              <a:rPr lang="en-US" altLang="ja-JP" sz="1200" i="1" dirty="0" smtClean="0"/>
              <a:t>2+1</a:t>
            </a:r>
            <a:r>
              <a:rPr lang="en-US" altLang="ja-JP" sz="1200" dirty="0" smtClean="0"/>
              <a:t>) QCD</a:t>
            </a:r>
            <a:endParaRPr kumimoji="1" lang="ja-JP" altLang="en-US" sz="1200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24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 </a:t>
            </a:r>
            <a:r>
              <a:rPr lang="en-US" altLang="ja-JP" dirty="0"/>
              <a:t>(2+1)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QCD, </a:t>
            </a:r>
            <a:r>
              <a:rPr lang="en-US" altLang="ja-JP" dirty="0"/>
              <a:t>HPE </a:t>
            </a:r>
            <a:r>
              <a:rPr lang="en-US" altLang="ja-JP" dirty="0" smtClean="0"/>
              <a:t>is applicable when the strange quark is very heavy.</a:t>
            </a:r>
            <a:endParaRPr lang="en-US" altLang="ja-JP" dirty="0"/>
          </a:p>
          <a:p>
            <a:r>
              <a:rPr lang="en-US" altLang="ja-JP" dirty="0"/>
              <a:t>In this plot, red region </a:t>
            </a:r>
            <a:r>
              <a:rPr lang="en-US" altLang="ja-JP" dirty="0" smtClean="0"/>
              <a:t>is a application </a:t>
            </a:r>
            <a:r>
              <a:rPr lang="en-US" altLang="ja-JP" dirty="0"/>
              <a:t>region of HPE.</a:t>
            </a:r>
          </a:p>
          <a:p>
            <a:r>
              <a:rPr lang="en-US" altLang="ja-JP" dirty="0"/>
              <a:t>In this region, </a:t>
            </a:r>
            <a:r>
              <a:rPr lang="en-US" altLang="ja-JP" dirty="0" smtClean="0"/>
              <a:t>interesting topics are only 2.</a:t>
            </a:r>
          </a:p>
          <a:p>
            <a:r>
              <a:rPr lang="en-US" altLang="ja-JP" dirty="0" smtClean="0"/>
              <a:t>1 </a:t>
            </a:r>
            <a:r>
              <a:rPr lang="en-US" altLang="ja-JP" dirty="0"/>
              <a:t>is ~~. </a:t>
            </a:r>
            <a:endParaRPr lang="en-US" altLang="ja-JP" dirty="0" smtClean="0"/>
          </a:p>
          <a:p>
            <a:r>
              <a:rPr lang="en-US" altLang="ja-JP" dirty="0" smtClean="0"/>
              <a:t>2 </a:t>
            </a:r>
            <a:r>
              <a:rPr lang="en-US" altLang="ja-JP" dirty="0"/>
              <a:t>is </a:t>
            </a:r>
            <a:r>
              <a:rPr lang="en-US" altLang="ja-JP" dirty="0" smtClean="0"/>
              <a:t>the nature of the chiral phase transition in massless </a:t>
            </a:r>
            <a:r>
              <a:rPr lang="en-US" altLang="ja-JP" dirty="0" err="1" smtClean="0"/>
              <a:t>Nf</a:t>
            </a:r>
            <a:r>
              <a:rPr lang="en-US" altLang="ja-JP" dirty="0" smtClean="0"/>
              <a:t>=2 QCD.</a:t>
            </a:r>
          </a:p>
          <a:p>
            <a:r>
              <a:rPr lang="en-US" altLang="ja-JP" dirty="0" smtClean="0"/>
              <a:t>This is a famous open problem.</a:t>
            </a:r>
            <a:endParaRPr lang="en-US" altLang="ja-JP" dirty="0"/>
          </a:p>
          <a:p>
            <a:r>
              <a:rPr lang="en-US" altLang="ja-JP" dirty="0" smtClean="0"/>
              <a:t>In the next session, </a:t>
            </a:r>
            <a:r>
              <a:rPr lang="en-US" altLang="ja-JP" dirty="0" err="1" smtClean="0"/>
              <a:t>yamada</a:t>
            </a:r>
            <a:r>
              <a:rPr lang="en-US" altLang="ja-JP" dirty="0" smtClean="0"/>
              <a:t> </a:t>
            </a:r>
            <a:r>
              <a:rPr lang="en-US" altLang="ja-JP" dirty="0"/>
              <a:t>sun  </a:t>
            </a:r>
            <a:r>
              <a:rPr lang="en-US" altLang="ja-JP" dirty="0" smtClean="0"/>
              <a:t>will give a talk about </a:t>
            </a:r>
            <a:r>
              <a:rPr lang="en-US" altLang="ja-JP" dirty="0"/>
              <a:t>this topic.</a:t>
            </a:r>
          </a:p>
          <a:p>
            <a:r>
              <a:rPr lang="en-US" altLang="ja-JP" dirty="0"/>
              <a:t>However, we can't investigate </a:t>
            </a:r>
            <a:r>
              <a:rPr lang="en-US" altLang="ja-JP" dirty="0" smtClean="0"/>
              <a:t>the critical surface in light quark region</a:t>
            </a:r>
            <a:endParaRPr lang="en-US" altLang="ja-JP" dirty="0"/>
          </a:p>
          <a:p>
            <a:r>
              <a:rPr lang="en-US" altLang="ja-JP" dirty="0"/>
              <a:t>since 1st order region is too narrow.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69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Then, </a:t>
            </a:r>
            <a:r>
              <a:rPr lang="en-US" altLang="ja-JP" dirty="0"/>
              <a:t>w</a:t>
            </a:r>
            <a:r>
              <a:rPr lang="en-US" altLang="ja-JP" dirty="0" smtClean="0"/>
              <a:t>e </a:t>
            </a:r>
            <a:r>
              <a:rPr lang="en-US" altLang="ja-JP" dirty="0"/>
              <a:t>apply HPE for the system where </a:t>
            </a:r>
            <a:r>
              <a:rPr lang="en-US" altLang="ja-JP" dirty="0" smtClean="0"/>
              <a:t>2 </a:t>
            </a:r>
            <a:r>
              <a:rPr lang="en-US" altLang="ja-JP" dirty="0"/>
              <a:t>light quarks and </a:t>
            </a:r>
            <a:r>
              <a:rPr lang="en-US" altLang="ja-JP" dirty="0" err="1"/>
              <a:t>Nf</a:t>
            </a:r>
            <a:r>
              <a:rPr lang="en-US" altLang="ja-JP" dirty="0"/>
              <a:t> heavy </a:t>
            </a:r>
            <a:r>
              <a:rPr lang="en-US" altLang="ja-JP" dirty="0" smtClean="0"/>
              <a:t>quarks exist.</a:t>
            </a:r>
            <a:endParaRPr lang="en-US" altLang="ja-JP" dirty="0"/>
          </a:p>
          <a:p>
            <a:r>
              <a:rPr lang="en-US" altLang="ja-JP" dirty="0"/>
              <a:t>It is known that 1st order region is wider as increasing </a:t>
            </a:r>
            <a:r>
              <a:rPr lang="en-US" altLang="ja-JP" dirty="0" err="1"/>
              <a:t>Nf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As shown this figure, 1st order region is wider as increasing </a:t>
            </a:r>
            <a:r>
              <a:rPr lang="en-US" altLang="ja-JP" dirty="0" err="1"/>
              <a:t>Nf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In this system, we can investigate 2 things.</a:t>
            </a:r>
          </a:p>
          <a:p>
            <a:r>
              <a:rPr lang="en-US" altLang="ja-JP" dirty="0"/>
              <a:t>1 is ~~. </a:t>
            </a:r>
            <a:endParaRPr lang="en-US" altLang="ja-JP" dirty="0" smtClean="0"/>
          </a:p>
          <a:p>
            <a:r>
              <a:rPr lang="en-US" altLang="ja-JP" dirty="0" smtClean="0"/>
              <a:t>From </a:t>
            </a:r>
            <a:r>
              <a:rPr lang="en-US" altLang="ja-JP" dirty="0"/>
              <a:t>this property, we want to discuss nature of (</a:t>
            </a:r>
            <a:r>
              <a:rPr lang="en-US" altLang="ja-JP" i="1" dirty="0"/>
              <a:t>2+1</a:t>
            </a:r>
            <a:r>
              <a:rPr lang="en-US" altLang="ja-JP" dirty="0"/>
              <a:t>)</a:t>
            </a:r>
            <a:r>
              <a:rPr lang="en-US" altLang="ja-JP" i="1" dirty="0"/>
              <a:t> </a:t>
            </a:r>
            <a:r>
              <a:rPr lang="en-US" altLang="ja-JP" dirty="0"/>
              <a:t>QCD 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85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Moreover, We apply HPE for the system where there are 2 light quarks and highly dense </a:t>
            </a:r>
            <a:r>
              <a:rPr lang="en-US" altLang="ja-JP" dirty="0" smtClean="0"/>
              <a:t>s </a:t>
            </a:r>
            <a:r>
              <a:rPr lang="en-US" altLang="ja-JP" dirty="0"/>
              <a:t>quark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As we will </a:t>
            </a:r>
            <a:r>
              <a:rPr lang="en-US" altLang="ja-JP" dirty="0" smtClean="0"/>
              <a:t>show in this talk , </a:t>
            </a:r>
            <a:r>
              <a:rPr lang="en-US" altLang="ja-JP" dirty="0" smtClean="0">
                <a:latin typeface="Symbol" panose="05050102010706020507" pitchFamily="18" charset="2"/>
              </a:rPr>
              <a:t>k</a:t>
            </a:r>
            <a:r>
              <a:rPr lang="en-US" altLang="ja-JP" baseline="-25000" dirty="0" smtClean="0"/>
              <a:t>c</a:t>
            </a:r>
            <a:r>
              <a:rPr lang="en-US" altLang="ja-JP" dirty="0" smtClean="0"/>
              <a:t> </a:t>
            </a:r>
            <a:r>
              <a:rPr lang="en-US" altLang="ja-JP" dirty="0"/>
              <a:t>decrease </a:t>
            </a:r>
            <a:r>
              <a:rPr lang="en-US" altLang="ja-JP" dirty="0">
                <a:solidFill>
                  <a:srgbClr val="FF0000"/>
                </a:solidFill>
              </a:rPr>
              <a:t>exponentially</a:t>
            </a:r>
            <a:r>
              <a:rPr lang="en-US" altLang="ja-JP" dirty="0"/>
              <a:t> as increasing 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baseline="-25000" dirty="0" err="1"/>
              <a:t>h</a:t>
            </a:r>
            <a:r>
              <a:rPr lang="en-US" altLang="ja-JP" dirty="0"/>
              <a:t>/T</a:t>
            </a:r>
          </a:p>
          <a:p>
            <a:r>
              <a:rPr lang="en-US" altLang="ja-JP" dirty="0" smtClean="0"/>
              <a:t>In </a:t>
            </a:r>
            <a:r>
              <a:rPr lang="en-US" altLang="ja-JP" dirty="0"/>
              <a:t>this system, we can investigate ~~.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78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In this slide, I'll talk </a:t>
            </a:r>
            <a:r>
              <a:rPr lang="en-US" altLang="ja-JP" dirty="0" smtClean="0"/>
              <a:t>about </a:t>
            </a:r>
            <a:r>
              <a:rPr lang="en-US" altLang="ja-JP" dirty="0"/>
              <a:t>How to ~~</a:t>
            </a:r>
          </a:p>
          <a:p>
            <a:r>
              <a:rPr lang="en-US" altLang="ja-JP" dirty="0"/>
              <a:t>We define Histogram </a:t>
            </a:r>
            <a:r>
              <a:rPr lang="en-US" altLang="ja-JP" dirty="0" smtClean="0"/>
              <a:t>by </a:t>
            </a:r>
            <a:r>
              <a:rPr lang="en-US" altLang="ja-JP" dirty="0"/>
              <a:t>this equation.</a:t>
            </a:r>
          </a:p>
          <a:p>
            <a:r>
              <a:rPr lang="en-US" altLang="ja-JP" dirty="0"/>
              <a:t>This delta function fix \</a:t>
            </a:r>
            <a:r>
              <a:rPr lang="en-US" altLang="ja-JP" dirty="0" err="1"/>
              <a:t>hatX</a:t>
            </a:r>
            <a:r>
              <a:rPr lang="en-US" altLang="ja-JP" dirty="0"/>
              <a:t> to X.</a:t>
            </a:r>
          </a:p>
          <a:p>
            <a:r>
              <a:rPr lang="en-US" altLang="ja-JP" dirty="0"/>
              <a:t>X are order </a:t>
            </a:r>
            <a:r>
              <a:rPr lang="en-US" altLang="ja-JP" dirty="0" err="1"/>
              <a:t>params</a:t>
            </a:r>
            <a:r>
              <a:rPr lang="en-US" altLang="ja-JP" dirty="0"/>
              <a:t>., </a:t>
            </a:r>
            <a:r>
              <a:rPr lang="en-US" altLang="ja-JP" dirty="0" err="1"/>
              <a:t>plaq</a:t>
            </a:r>
            <a:r>
              <a:rPr lang="en-US" altLang="ja-JP" dirty="0"/>
              <a:t>, .. etc.</a:t>
            </a:r>
          </a:p>
          <a:p>
            <a:r>
              <a:rPr lang="en-US" altLang="ja-JP" dirty="0"/>
              <a:t>And we define </a:t>
            </a:r>
            <a:r>
              <a:rPr lang="en-US" altLang="ja-JP" dirty="0" smtClean="0"/>
              <a:t>effective potential as </a:t>
            </a:r>
            <a:r>
              <a:rPr lang="en-US" altLang="ja-JP" dirty="0"/>
              <a:t>this eq.</a:t>
            </a:r>
          </a:p>
          <a:p>
            <a:r>
              <a:rPr lang="en-US" altLang="ja-JP" dirty="0"/>
              <a:t>If we perform a simulation in </a:t>
            </a:r>
            <a:r>
              <a:rPr lang="en-US" altLang="ja-JP" dirty="0" smtClean="0"/>
              <a:t>the crossover region, </a:t>
            </a:r>
            <a:endParaRPr lang="en-US" altLang="ja-JP" dirty="0"/>
          </a:p>
          <a:p>
            <a:r>
              <a:rPr lang="en-US" altLang="ja-JP" dirty="0" err="1" smtClean="0"/>
              <a:t>Veff</a:t>
            </a:r>
            <a:r>
              <a:rPr lang="en-US" altLang="ja-JP" dirty="0" smtClean="0"/>
              <a:t> </a:t>
            </a:r>
            <a:r>
              <a:rPr lang="en-US" altLang="ja-JP" dirty="0"/>
              <a:t>is </a:t>
            </a:r>
            <a:r>
              <a:rPr lang="en-US" altLang="ja-JP" dirty="0" smtClean="0"/>
              <a:t>a single-well potential.</a:t>
            </a:r>
            <a:endParaRPr lang="en-US" altLang="ja-JP" dirty="0"/>
          </a:p>
          <a:p>
            <a:r>
              <a:rPr lang="en-US" altLang="ja-JP" dirty="0"/>
              <a:t>on the other hand,</a:t>
            </a:r>
          </a:p>
          <a:p>
            <a:r>
              <a:rPr lang="en-US" altLang="ja-JP" dirty="0"/>
              <a:t>If we perform a simulation in 1st order region,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he shape of </a:t>
            </a:r>
            <a:r>
              <a:rPr lang="en-US" altLang="ja-JP" dirty="0" err="1" smtClean="0"/>
              <a:t>Veff</a:t>
            </a:r>
            <a:r>
              <a:rPr lang="en-US" altLang="ja-JP" dirty="0" smtClean="0"/>
              <a:t> </a:t>
            </a:r>
            <a:r>
              <a:rPr lang="en-US" altLang="ja-JP" dirty="0"/>
              <a:t>is </a:t>
            </a:r>
            <a:r>
              <a:rPr lang="en-US" altLang="ja-JP" dirty="0" smtClean="0"/>
              <a:t>a double-well.</a:t>
            </a:r>
            <a:endParaRPr lang="en-US" altLang="ja-JP" dirty="0"/>
          </a:p>
          <a:p>
            <a:r>
              <a:rPr lang="en-US" altLang="ja-JP" dirty="0" smtClean="0"/>
              <a:t>If we plot the curvature of double well </a:t>
            </a:r>
            <a:r>
              <a:rPr lang="en-US" altLang="ja-JP" dirty="0" err="1" smtClean="0"/>
              <a:t>potetial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w</a:t>
            </a:r>
            <a:r>
              <a:rPr lang="en-US" altLang="ja-JP" dirty="0" smtClean="0"/>
              <a:t>e expect this shape.</a:t>
            </a:r>
          </a:p>
          <a:p>
            <a:r>
              <a:rPr lang="en-US" altLang="ja-JP" dirty="0" smtClean="0"/>
              <a:t>Around this region, the curvature of </a:t>
            </a:r>
            <a:r>
              <a:rPr lang="en-US" altLang="ja-JP" dirty="0" err="1" smtClean="0"/>
              <a:t>Veff</a:t>
            </a:r>
            <a:r>
              <a:rPr lang="en-US" altLang="ja-JP" dirty="0" smtClean="0"/>
              <a:t> must be negative.</a:t>
            </a: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62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We calculate </a:t>
            </a:r>
            <a:r>
              <a:rPr lang="en-US" altLang="ja-JP" dirty="0" err="1"/>
              <a:t>plaquette</a:t>
            </a:r>
            <a:r>
              <a:rPr lang="en-US" altLang="ja-JP" dirty="0"/>
              <a:t> </a:t>
            </a:r>
            <a:r>
              <a:rPr lang="en-US" altLang="ja-JP" dirty="0" err="1"/>
              <a:t>Veff</a:t>
            </a:r>
            <a:r>
              <a:rPr lang="en-US" altLang="ja-JP" dirty="0"/>
              <a:t>.</a:t>
            </a:r>
          </a:p>
          <a:p>
            <a:r>
              <a:rPr lang="en-US" altLang="ja-JP" dirty="0" smtClean="0"/>
              <a:t>We use reweighting method  to study parameter </a:t>
            </a:r>
            <a:r>
              <a:rPr lang="en-US" altLang="ja-JP" dirty="0" err="1" smtClean="0"/>
              <a:t>depedence</a:t>
            </a:r>
            <a:r>
              <a:rPr lang="en-US" altLang="ja-JP" dirty="0" smtClean="0"/>
              <a:t> of the </a:t>
            </a:r>
            <a:r>
              <a:rPr lang="en-US" altLang="ja-JP" dirty="0" err="1" smtClean="0"/>
              <a:t>Veff</a:t>
            </a:r>
            <a:endParaRPr lang="en-US" altLang="ja-JP" dirty="0" smtClean="0"/>
          </a:p>
          <a:p>
            <a:r>
              <a:rPr lang="en-US" altLang="ja-JP" dirty="0" smtClean="0"/>
              <a:t>This is a ratio of histograms at different  beta.</a:t>
            </a:r>
          </a:p>
          <a:p>
            <a:r>
              <a:rPr lang="en-US" altLang="ja-JP" dirty="0" smtClean="0"/>
              <a:t>We denote it R.</a:t>
            </a:r>
          </a:p>
          <a:p>
            <a:r>
              <a:rPr lang="en-US" altLang="ja-JP" dirty="0" smtClean="0"/>
              <a:t>The R is given by the quark determinant.</a:t>
            </a:r>
          </a:p>
          <a:p>
            <a:r>
              <a:rPr lang="en-US" altLang="ja-JP" dirty="0" err="1" smtClean="0"/>
              <a:t>Veff</a:t>
            </a:r>
            <a:r>
              <a:rPr lang="en-US" altLang="ja-JP" dirty="0" smtClean="0"/>
              <a:t> at different beta can be calculated by this eq.</a:t>
            </a:r>
            <a:endParaRPr lang="en-US" altLang="ja-JP" dirty="0"/>
          </a:p>
          <a:p>
            <a:r>
              <a:rPr lang="en-US" altLang="ja-JP" dirty="0" smtClean="0"/>
              <a:t>This is </a:t>
            </a:r>
            <a:r>
              <a:rPr lang="en-US" altLang="ja-JP" dirty="0" err="1" smtClean="0"/>
              <a:t>Nf</a:t>
            </a:r>
            <a:r>
              <a:rPr lang="en-US" altLang="ja-JP" dirty="0" smtClean="0"/>
              <a:t>=2 </a:t>
            </a:r>
            <a:r>
              <a:rPr lang="en-US" altLang="ja-JP" dirty="0" err="1" smtClean="0"/>
              <a:t>Veff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This is </a:t>
            </a:r>
            <a:r>
              <a:rPr lang="en-US" altLang="ja-JP" dirty="0" err="1" smtClean="0"/>
              <a:t>logalithm</a:t>
            </a:r>
            <a:r>
              <a:rPr lang="en-US" altLang="ja-JP" dirty="0" smtClean="0"/>
              <a:t> of R.</a:t>
            </a:r>
          </a:p>
          <a:p>
            <a:r>
              <a:rPr lang="en-US" altLang="ja-JP" dirty="0" smtClean="0"/>
              <a:t>Then , We obtain the </a:t>
            </a:r>
            <a:r>
              <a:rPr lang="en-US" altLang="ja-JP" dirty="0" err="1" smtClean="0"/>
              <a:t>Veff</a:t>
            </a:r>
            <a:r>
              <a:rPr lang="en-US" altLang="ja-JP" dirty="0" smtClean="0"/>
              <a:t> at different beta.</a:t>
            </a:r>
          </a:p>
          <a:p>
            <a:r>
              <a:rPr lang="en-US" altLang="ja-JP" dirty="0" smtClean="0"/>
              <a:t>If this is a double  well potential, the transition is of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order. </a:t>
            </a:r>
          </a:p>
          <a:p>
            <a:r>
              <a:rPr lang="en-US" altLang="ja-JP" dirty="0" smtClean="0"/>
              <a:t>Then, curvature of potential is negative.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44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Reweighting </a:t>
            </a:r>
            <a:r>
              <a:rPr lang="en-US" altLang="ja-JP" dirty="0" smtClean="0"/>
              <a:t>factor </a:t>
            </a:r>
            <a:r>
              <a:rPr lang="en-US" altLang="ja-JP" dirty="0"/>
              <a:t>is given as </a:t>
            </a:r>
            <a:r>
              <a:rPr lang="en-US" altLang="ja-JP" dirty="0" smtClean="0"/>
              <a:t>this equation</a:t>
            </a:r>
            <a:endParaRPr lang="en-US" altLang="ja-JP" dirty="0"/>
          </a:p>
          <a:p>
            <a:r>
              <a:rPr lang="en-US" altLang="ja-JP" dirty="0" smtClean="0"/>
              <a:t>This is a product </a:t>
            </a:r>
            <a:r>
              <a:rPr lang="en-US" altLang="ja-JP" dirty="0"/>
              <a:t>of the light quark </a:t>
            </a:r>
            <a:r>
              <a:rPr lang="en-US" altLang="ja-JP" dirty="0" smtClean="0"/>
              <a:t>part and </a:t>
            </a:r>
            <a:r>
              <a:rPr lang="en-US" altLang="ja-JP" dirty="0"/>
              <a:t>the heavy </a:t>
            </a:r>
            <a:r>
              <a:rPr lang="en-US" altLang="ja-JP" dirty="0" smtClean="0"/>
              <a:t>quark </a:t>
            </a:r>
            <a:r>
              <a:rPr lang="en-US" altLang="ja-JP" dirty="0"/>
              <a:t>part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/>
              <a:t>W</a:t>
            </a:r>
            <a:r>
              <a:rPr lang="en-US" altLang="ja-JP" dirty="0" smtClean="0"/>
              <a:t>e </a:t>
            </a:r>
            <a:r>
              <a:rPr lang="en-US" altLang="ja-JP" dirty="0"/>
              <a:t>evaluate </a:t>
            </a:r>
            <a:r>
              <a:rPr lang="en-US" altLang="ja-JP" dirty="0" smtClean="0"/>
              <a:t>the light quark part by Taylor exp. In terms of  \mu</a:t>
            </a:r>
            <a:endParaRPr lang="en-US" altLang="ja-JP" dirty="0"/>
          </a:p>
          <a:p>
            <a:r>
              <a:rPr lang="en-US" altLang="ja-JP" dirty="0"/>
              <a:t>We calculate first derivative term and second term </a:t>
            </a:r>
            <a:r>
              <a:rPr lang="en-US" altLang="ja-JP" dirty="0" smtClean="0"/>
              <a:t>derivative.</a:t>
            </a:r>
          </a:p>
          <a:p>
            <a:r>
              <a:rPr lang="en-US" altLang="ja-JP" dirty="0" smtClean="0"/>
              <a:t>This </a:t>
            </a:r>
            <a:r>
              <a:rPr lang="en-US" altLang="ja-JP" dirty="0" err="1" smtClean="0"/>
              <a:t>analisys</a:t>
            </a:r>
            <a:r>
              <a:rPr lang="en-US" altLang="ja-JP" dirty="0" smtClean="0"/>
              <a:t> is valid at small ml/T. </a:t>
            </a:r>
            <a:endParaRPr lang="en-US" altLang="ja-JP" dirty="0"/>
          </a:p>
          <a:p>
            <a:r>
              <a:rPr lang="en-US" altLang="ja-JP" dirty="0"/>
              <a:t>We evaluate light quark determinant up to O(ml2)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We do not </a:t>
            </a:r>
            <a:r>
              <a:rPr lang="en-US" altLang="ja-JP" dirty="0"/>
              <a:t>use </a:t>
            </a:r>
            <a:r>
              <a:rPr lang="en-US" altLang="ja-JP" dirty="0" smtClean="0"/>
              <a:t>reweighting </a:t>
            </a:r>
            <a:r>
              <a:rPr lang="en-US" altLang="ja-JP" dirty="0"/>
              <a:t>method for kl.</a:t>
            </a:r>
            <a:endParaRPr lang="en-US" altLang="ja-JP" dirty="0" smtClean="0"/>
          </a:p>
          <a:p>
            <a:r>
              <a:rPr lang="en-US" altLang="ja-JP" dirty="0" smtClean="0"/>
              <a:t>To study kl dependence, We perform simulations at 2 </a:t>
            </a:r>
            <a:r>
              <a:rPr lang="en-US" altLang="ja-JP" dirty="0"/>
              <a:t>kl</a:t>
            </a:r>
            <a:r>
              <a:rPr lang="en-US" altLang="ja-JP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1DE-A72E-4476-AC2B-CD484AD648D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12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C99-AF4C-40A0-9662-BA496F878C7E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26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F748-3545-43CB-8781-D9DF3B6DCFBF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07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5701-7DDB-4401-A7E3-889AB94FFB9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3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33BC-D6C3-4A9E-8C99-C31951220947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66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9521-17FA-4D85-8940-5873C3C02397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09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0021-B8DD-4EA9-8F94-78AB560BF37A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0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6184-F3BB-4E24-A492-ABC27B9E7FFE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35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8A50-8747-4576-BA93-A59D045C39F0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57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4D4A-D379-4039-A4AA-1870F98AF74D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52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E1D-86A6-45BC-B732-4259381994C8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07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AE3F-7F75-444D-AD39-70A2D6DB5775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87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2CFE-DFF6-49BF-B880-4468431F92AF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FFC6F-1C9F-491E-9993-E0D2C004FB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9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38.png"/><Relationship Id="rId17" Type="http://schemas.openxmlformats.org/officeDocument/2006/relationships/image" Target="../media/image45.png"/><Relationship Id="rId2" Type="http://schemas.openxmlformats.org/officeDocument/2006/relationships/tags" Target="../tags/tag36.xml"/><Relationship Id="rId16" Type="http://schemas.openxmlformats.org/officeDocument/2006/relationships/image" Target="../media/image44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40.png"/><Relationship Id="rId5" Type="http://schemas.openxmlformats.org/officeDocument/2006/relationships/tags" Target="../tags/tag39.xml"/><Relationship Id="rId15" Type="http://schemas.openxmlformats.org/officeDocument/2006/relationships/image" Target="../media/image43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openxmlformats.org/officeDocument/2006/relationships/tags" Target="../tags/tag46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5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tags" Target="../tags/tag48.xml"/><Relationship Id="rId10" Type="http://schemas.openxmlformats.org/officeDocument/2006/relationships/image" Target="../media/image50.png"/><Relationship Id="rId4" Type="http://schemas.openxmlformats.org/officeDocument/2006/relationships/tags" Target="../tags/tag47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56.xml"/><Relationship Id="rId7" Type="http://schemas.openxmlformats.org/officeDocument/2006/relationships/image" Target="../media/image66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61.xm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7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5" Type="http://schemas.openxmlformats.org/officeDocument/2006/relationships/tags" Target="../tags/tag63.xml"/><Relationship Id="rId10" Type="http://schemas.openxmlformats.org/officeDocument/2006/relationships/image" Target="../media/image71.png"/><Relationship Id="rId4" Type="http://schemas.openxmlformats.org/officeDocument/2006/relationships/tags" Target="../tags/tag62.xml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66.xml"/><Relationship Id="rId7" Type="http://schemas.openxmlformats.org/officeDocument/2006/relationships/image" Target="../media/image74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73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7.xml"/><Relationship Id="rId16" Type="http://schemas.openxmlformats.org/officeDocument/2006/relationships/image" Target="../media/image1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2.png"/><Relationship Id="rId5" Type="http://schemas.openxmlformats.org/officeDocument/2006/relationships/tags" Target="../tags/tag10.xml"/><Relationship Id="rId15" Type="http://schemas.openxmlformats.org/officeDocument/2006/relationships/image" Target="../media/image16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image" Target="../media/image25.png"/><Relationship Id="rId3" Type="http://schemas.openxmlformats.org/officeDocument/2006/relationships/tags" Target="../tags/tag16.xm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2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tags" Target="../tags/tag2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0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4.xml"/><Relationship Id="rId7" Type="http://schemas.openxmlformats.org/officeDocument/2006/relationships/image" Target="../media/image3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8" name="正方形/長方形 7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Many flavor approach to study the critical point in finite density QCD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Ryo IWAMI (Niigata Univ.)</a:t>
            </a:r>
          </a:p>
          <a:p>
            <a:r>
              <a:rPr lang="en-US" altLang="ja-JP" sz="2000" dirty="0" smtClean="0"/>
              <a:t>In collaboration with</a:t>
            </a:r>
          </a:p>
          <a:p>
            <a:r>
              <a:rPr kumimoji="1" lang="en-US" altLang="ja-JP" sz="2000" dirty="0" smtClean="0"/>
              <a:t>Norikazu YAMADA(KEK/GUAS), Shinji EJIRI(Niigata Univ.)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E695-15BC-4BE5-AA14-8035F44D0993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11560" y="3717032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11560" y="544522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3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112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Reweighting technique -</a:t>
            </a:r>
            <a:r>
              <a:rPr lang="en-US" altLang="ja-JP" sz="3100" dirty="0" smtClean="0"/>
              <a:t>heavy quark part-</a:t>
            </a:r>
            <a:endParaRPr kumimoji="1" lang="ja-JP" altLang="en-US" sz="31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340768"/>
            <a:ext cx="8571246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Reweighting factor:  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5912758" cy="532392"/>
          </a:xfrm>
          <a:prstGeom prst="rect">
            <a:avLst/>
          </a:prstGeom>
        </p:spPr>
      </p:pic>
      <p:grpSp>
        <p:nvGrpSpPr>
          <p:cNvPr id="70" name="グループ化 69"/>
          <p:cNvGrpSpPr/>
          <p:nvPr/>
        </p:nvGrpSpPr>
        <p:grpSpPr>
          <a:xfrm>
            <a:off x="1331640" y="1916792"/>
            <a:ext cx="7060447" cy="507947"/>
            <a:chOff x="1331640" y="1916792"/>
            <a:chExt cx="7060447" cy="507947"/>
          </a:xfrm>
        </p:grpSpPr>
        <p:pic>
          <p:nvPicPr>
            <p:cNvPr id="68" name="図 6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916792"/>
              <a:ext cx="7060447" cy="504096"/>
            </a:xfrm>
            <a:prstGeom prst="rect">
              <a:avLst/>
            </a:prstGeom>
          </p:spPr>
        </p:pic>
        <p:cxnSp>
          <p:nvCxnSpPr>
            <p:cNvPr id="17" name="直線コネクタ 16"/>
            <p:cNvCxnSpPr/>
            <p:nvPr/>
          </p:nvCxnSpPr>
          <p:spPr>
            <a:xfrm>
              <a:off x="3923928" y="2420888"/>
              <a:ext cx="1512168" cy="38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5599646" y="2420888"/>
              <a:ext cx="2792441" cy="385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コンテンツ プレースホルダー 1"/>
          <p:cNvSpPr txBox="1">
            <a:spLocks/>
          </p:cNvSpPr>
          <p:nvPr/>
        </p:nvSpPr>
        <p:spPr>
          <a:xfrm>
            <a:off x="251520" y="2636912"/>
            <a:ext cx="86868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Hopping Parameter Expansion (HPE) for heavy </a:t>
            </a:r>
            <a:r>
              <a:rPr lang="en-US" altLang="ja-JP" sz="2400" dirty="0"/>
              <a:t>quark </a:t>
            </a:r>
            <a:r>
              <a:rPr lang="en-US" altLang="ja-JP" sz="2400" dirty="0" smtClean="0"/>
              <a:t>mass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 err="1" smtClean="0"/>
              <a:t>h</a:t>
            </a:r>
            <a:r>
              <a:rPr lang="en-US" altLang="ja-JP" sz="2400" baseline="-25000" dirty="0" smtClean="0"/>
              <a:t> </a:t>
            </a:r>
            <a:endParaRPr lang="en-US" altLang="ja-JP" sz="2400" dirty="0" smtClean="0"/>
          </a:p>
          <a:p>
            <a:endParaRPr lang="en-US" altLang="ja-JP" sz="2800" dirty="0" smtClean="0"/>
          </a:p>
          <a:p>
            <a:endParaRPr lang="en-US" altLang="ja-JP" sz="1200" dirty="0" smtClean="0"/>
          </a:p>
          <a:p>
            <a:pPr marL="0" indent="0">
              <a:buNone/>
            </a:pPr>
            <a:endParaRPr lang="en-US" altLang="ja-JP" sz="800" dirty="0" smtClean="0"/>
          </a:p>
          <a:p>
            <a:pPr marL="0" indent="0">
              <a:buNone/>
            </a:pPr>
            <a:endParaRPr lang="en-US" altLang="ja-JP" sz="800" dirty="0"/>
          </a:p>
          <a:p>
            <a:pPr lvl="1"/>
            <a:r>
              <a:rPr lang="en-US" altLang="ja-JP" sz="2400" dirty="0" smtClean="0"/>
              <a:t> This factor is controlled by only 3 </a:t>
            </a:r>
            <a:r>
              <a:rPr lang="en-US" altLang="ja-JP" sz="2400" dirty="0" err="1" smtClean="0"/>
              <a:t>params</a:t>
            </a:r>
            <a:r>
              <a:rPr lang="en-US" altLang="ja-JP" sz="2400" dirty="0" smtClean="0"/>
              <a:t>.   </a:t>
            </a:r>
          </a:p>
          <a:p>
            <a:pPr lvl="1"/>
            <a:r>
              <a:rPr lang="en-US" altLang="ja-JP" sz="2400" dirty="0" smtClean="0"/>
              <a:t> We </a:t>
            </a:r>
            <a:r>
              <a:rPr lang="en-US" altLang="ja-JP" sz="2400" dirty="0"/>
              <a:t>change </a:t>
            </a:r>
            <a:r>
              <a:rPr lang="en-US" altLang="ja-JP" sz="2400" dirty="0">
                <a:latin typeface="Symbol" panose="05050102010706020507" pitchFamily="18" charset="2"/>
              </a:rPr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                           </a:t>
            </a:r>
            <a:r>
              <a:rPr lang="en-US" altLang="ja-JP" sz="2400" dirty="0" smtClean="0"/>
              <a:t>by </a:t>
            </a:r>
            <a:r>
              <a:rPr lang="en-US" altLang="ja-JP" sz="2400" dirty="0"/>
              <a:t>reweighting </a:t>
            </a:r>
            <a:r>
              <a:rPr lang="en-US" altLang="ja-JP" sz="2400" dirty="0" smtClean="0"/>
              <a:t>technique.</a:t>
            </a:r>
          </a:p>
          <a:p>
            <a:pPr lvl="1"/>
            <a:r>
              <a:rPr lang="en-US" altLang="ja-JP" sz="2400" i="1" dirty="0"/>
              <a:t> </a:t>
            </a:r>
            <a:r>
              <a:rPr lang="en-US" altLang="ja-JP" sz="2400" dirty="0"/>
              <a:t>Especially, c</a:t>
            </a:r>
            <a:r>
              <a:rPr lang="en-US" altLang="ja-JP" sz="2400" dirty="0" smtClean="0"/>
              <a:t>omplex phase of heavy quark determinant 			 </a:t>
            </a:r>
            <a:r>
              <a:rPr lang="en-US" altLang="ja-JP" sz="2400" dirty="0"/>
              <a:t>is </a:t>
            </a:r>
            <a:r>
              <a:rPr lang="en-US" altLang="ja-JP" sz="2400" dirty="0" smtClean="0"/>
              <a:t>controlled by</a:t>
            </a:r>
            <a:endParaRPr lang="en-US" altLang="ja-JP" sz="2400" i="1" dirty="0" smtClean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755576" y="-719105"/>
            <a:ext cx="3014319" cy="564144"/>
            <a:chOff x="1484040" y="3356992"/>
            <a:chExt cx="17180049" cy="3215328"/>
          </a:xfrm>
        </p:grpSpPr>
        <p:pic>
          <p:nvPicPr>
            <p:cNvPr id="13" name="図 1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040" y="3356992"/>
              <a:ext cx="17180049" cy="3215328"/>
            </a:xfrm>
            <a:prstGeom prst="rect">
              <a:avLst/>
            </a:prstGeom>
          </p:spPr>
        </p:pic>
        <p:cxnSp>
          <p:nvCxnSpPr>
            <p:cNvPr id="27" name="直線コネクタ 26"/>
            <p:cNvCxnSpPr/>
            <p:nvPr/>
          </p:nvCxnSpPr>
          <p:spPr>
            <a:xfrm flipV="1">
              <a:off x="5752046" y="3861088"/>
              <a:ext cx="2792441" cy="385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線コネクタ 32"/>
          <p:cNvCxnSpPr/>
          <p:nvPr/>
        </p:nvCxnSpPr>
        <p:spPr>
          <a:xfrm flipV="1">
            <a:off x="1547664" y="3645024"/>
            <a:ext cx="2072361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6155519" cy="4952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82" y="3673850"/>
            <a:ext cx="5800530" cy="40322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69603"/>
            <a:ext cx="2015693" cy="23951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00" y="5445224"/>
            <a:ext cx="1909376" cy="27827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19" y="4653136"/>
            <a:ext cx="1952689" cy="2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Simulations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:\iwami\研究\2014年度秋の学会\yamadaH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015"/>
            <a:ext cx="7344816" cy="2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コンテンツ プレースホルダー 1"/>
          <p:cNvSpPr txBox="1">
            <a:spLocks/>
          </p:cNvSpPr>
          <p:nvPr/>
        </p:nvSpPr>
        <p:spPr>
          <a:xfrm>
            <a:off x="179512" y="3612157"/>
            <a:ext cx="856895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000" dirty="0" smtClean="0"/>
              <a:t>We perform Iwasaki  + </a:t>
            </a:r>
            <a:r>
              <a:rPr lang="en-US" altLang="ja-JP" sz="2000" i="1" dirty="0" err="1" smtClean="0"/>
              <a:t>N</a:t>
            </a:r>
            <a:r>
              <a:rPr lang="en-US" altLang="ja-JP" sz="2000" i="1" baseline="-25000" dirty="0" err="1" smtClean="0"/>
              <a:t>f</a:t>
            </a:r>
            <a:r>
              <a:rPr lang="en-US" altLang="ja-JP" sz="2000" i="1" baseline="-25000" dirty="0" smtClean="0"/>
              <a:t> </a:t>
            </a:r>
            <a:r>
              <a:rPr lang="en-US" altLang="ja-JP" sz="2000" i="1" dirty="0" smtClean="0"/>
              <a:t>=2 </a:t>
            </a:r>
            <a:r>
              <a:rPr lang="en-US" altLang="ja-JP" sz="2000" dirty="0" smtClean="0"/>
              <a:t>clover </a:t>
            </a:r>
            <a:r>
              <a:rPr lang="en-US" altLang="ja-JP" sz="2000" dirty="0" err="1" smtClean="0"/>
              <a:t>wilson</a:t>
            </a:r>
            <a:r>
              <a:rPr lang="en-US" altLang="ja-JP" sz="2000" dirty="0" smtClean="0"/>
              <a:t> (16</a:t>
            </a:r>
            <a:r>
              <a:rPr lang="en-US" altLang="ja-JP" sz="2000" baseline="30000" dirty="0" smtClean="0"/>
              <a:t>3 </a:t>
            </a:r>
            <a:r>
              <a:rPr lang="en-US" altLang="ja-JP" sz="2000" dirty="0"/>
              <a:t>x4)           </a:t>
            </a:r>
            <a:r>
              <a:rPr lang="en-US" altLang="ja-JP" sz="2000" dirty="0" smtClean="0"/>
              <a:t>                              at </a:t>
            </a:r>
            <a:r>
              <a:rPr lang="en-US" altLang="ja-JP" sz="2000" dirty="0" smtClean="0">
                <a:latin typeface="Symbol" panose="05050102010706020507" pitchFamily="18" charset="2"/>
              </a:rPr>
              <a:t>k</a:t>
            </a:r>
            <a:r>
              <a:rPr lang="en-US" altLang="ja-JP" sz="2000" baseline="-25000" dirty="0" smtClean="0"/>
              <a:t>l</a:t>
            </a:r>
            <a:r>
              <a:rPr lang="en-US" altLang="ja-JP" sz="2000" dirty="0" smtClean="0"/>
              <a:t> = 0.14500, 0.14750 (</a:t>
            </a:r>
            <a:r>
              <a:rPr lang="en-US" altLang="ja-JP" sz="2000" dirty="0" err="1" smtClean="0"/>
              <a:t>m</a:t>
            </a:r>
            <a:r>
              <a:rPr lang="en-US" altLang="ja-JP" sz="2000" baseline="-25000" dirty="0" err="1" smtClean="0"/>
              <a:t>PS</a:t>
            </a:r>
            <a:r>
              <a:rPr lang="en-US" altLang="ja-JP" sz="2000" dirty="0" smtClean="0"/>
              <a:t>/m</a:t>
            </a:r>
            <a:r>
              <a:rPr lang="en-US" altLang="ja-JP" sz="2000" baseline="-25000" dirty="0" smtClean="0"/>
              <a:t>V </a:t>
            </a:r>
            <a:r>
              <a:rPr lang="ja-JP" altLang="en-US" sz="2000" dirty="0"/>
              <a:t>≃</a:t>
            </a:r>
            <a:r>
              <a:rPr lang="en-US" altLang="ja-JP" sz="2000" dirty="0" smtClean="0"/>
              <a:t> 0.6647, 0.5761 around T</a:t>
            </a:r>
            <a:r>
              <a:rPr lang="en-US" altLang="ja-JP" sz="2000" baseline="-25000" dirty="0" smtClean="0"/>
              <a:t>c</a:t>
            </a:r>
            <a:r>
              <a:rPr lang="en-US" altLang="ja-JP" sz="2000" dirty="0" smtClean="0"/>
              <a:t> in </a:t>
            </a:r>
            <a:r>
              <a:rPr lang="en-US" altLang="ja-JP" sz="2000" i="1" dirty="0" err="1" smtClean="0"/>
              <a:t>N</a:t>
            </a:r>
            <a:r>
              <a:rPr lang="en-US" altLang="ja-JP" sz="2000" i="1" baseline="-25000" dirty="0" err="1" smtClean="0"/>
              <a:t>f</a:t>
            </a:r>
            <a:r>
              <a:rPr lang="en-US" altLang="ja-JP" sz="2000" dirty="0" smtClean="0"/>
              <a:t>=2 QCD)</a:t>
            </a:r>
            <a:endParaRPr lang="en-US" altLang="ja-JP" sz="2000" baseline="-25000" dirty="0" smtClean="0"/>
          </a:p>
          <a:p>
            <a:pPr lvl="1"/>
            <a:r>
              <a:rPr lang="en-US" altLang="ja-JP" sz="2000" dirty="0"/>
              <a:t> </a:t>
            </a:r>
            <a:r>
              <a:rPr lang="en-US" altLang="ja-JP" sz="2000" dirty="0" smtClean="0"/>
              <a:t>We add the dynamical </a:t>
            </a:r>
            <a:r>
              <a:rPr lang="en-US" altLang="ja-JP" sz="2000" dirty="0"/>
              <a:t>heavy quark </a:t>
            </a:r>
            <a:r>
              <a:rPr lang="en-US" altLang="ja-JP" sz="2000" dirty="0" smtClean="0"/>
              <a:t>effect and light quark density effect by using </a:t>
            </a:r>
            <a:r>
              <a:rPr lang="en-US" altLang="ja-JP" sz="2000" dirty="0"/>
              <a:t>r</a:t>
            </a:r>
            <a:r>
              <a:rPr lang="en-US" altLang="ja-JP" sz="2000" dirty="0" smtClean="0"/>
              <a:t>eweighting technique. </a:t>
            </a:r>
          </a:p>
          <a:p>
            <a:pPr lvl="1"/>
            <a:r>
              <a:rPr lang="en-US" altLang="ja-JP" sz="2000" dirty="0"/>
              <a:t> </a:t>
            </a:r>
            <a:r>
              <a:rPr lang="en-US" altLang="ja-JP" sz="2000" dirty="0" smtClean="0"/>
              <a:t>Complex phase [heavy quark : HPE, light quark : </a:t>
            </a:r>
            <a:r>
              <a:rPr lang="en-US" altLang="ja-JP" sz="2000" dirty="0" err="1" smtClean="0"/>
              <a:t>Taylar</a:t>
            </a:r>
            <a:r>
              <a:rPr lang="en-US" altLang="ja-JP" sz="2000" dirty="0" smtClean="0"/>
              <a:t> up to </a:t>
            </a:r>
            <a:r>
              <a:rPr lang="en-US" altLang="ja-JP" sz="2000" dirty="0" smtClean="0">
                <a:latin typeface="Symbol" panose="05050102010706020507" pitchFamily="18" charset="2"/>
              </a:rPr>
              <a:t>O</a:t>
            </a:r>
            <a:r>
              <a:rPr lang="en-US" altLang="ja-JP" sz="2000" dirty="0" smtClean="0"/>
              <a:t>(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baseline="-25000" dirty="0"/>
              <a:t>l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)]</a:t>
            </a:r>
          </a:p>
          <a:p>
            <a:pPr lvl="1"/>
            <a:r>
              <a:rPr lang="en-US" altLang="ja-JP" sz="2000" dirty="0"/>
              <a:t> For avoiding  </a:t>
            </a:r>
            <a:r>
              <a:rPr lang="en-US" altLang="ja-JP" sz="2000" dirty="0" smtClean="0"/>
              <a:t>“sign problem”, </a:t>
            </a:r>
            <a:r>
              <a:rPr lang="en-US" altLang="ja-JP" sz="2000" dirty="0"/>
              <a:t>we use the </a:t>
            </a:r>
            <a:r>
              <a:rPr lang="en-US" altLang="ja-JP" sz="2000" dirty="0" err="1" smtClean="0"/>
              <a:t>cumulant</a:t>
            </a:r>
            <a:r>
              <a:rPr lang="en-US" altLang="ja-JP" sz="2000" dirty="0" smtClean="0"/>
              <a:t> exp. method</a:t>
            </a:r>
            <a:endParaRPr lang="en-US" altLang="ja-JP" sz="2000" dirty="0"/>
          </a:p>
          <a:p>
            <a:pPr lvl="1"/>
            <a:endParaRPr lang="en-US" altLang="ja-JP" sz="2400" dirty="0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833553"/>
            <a:ext cx="4896544" cy="54777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283968" y="5648887"/>
            <a:ext cx="5958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 H. </a:t>
            </a:r>
            <a:r>
              <a:rPr lang="en-US" altLang="ja-JP" sz="1400" dirty="0" err="1"/>
              <a:t>Saitoh</a:t>
            </a:r>
            <a:r>
              <a:rPr lang="en-US" altLang="ja-JP" sz="1400" dirty="0"/>
              <a:t>, et al(WHOT-QCD),  Phys. Rev. D89, 034507, (2014)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457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h dependence of </a:t>
            </a:r>
            <a:r>
              <a:rPr lang="en-US" altLang="ja-JP" sz="4000" dirty="0" err="1" smtClean="0"/>
              <a:t>V</a:t>
            </a:r>
            <a:r>
              <a:rPr lang="en-US" altLang="ja-JP" sz="4000" baseline="-25000" dirty="0" err="1" smtClean="0"/>
              <a:t>eff</a:t>
            </a:r>
            <a:r>
              <a:rPr lang="en-US" altLang="ja-JP" sz="4000" baseline="-25000" dirty="0" smtClean="0"/>
              <a:t> </a:t>
            </a:r>
            <a:r>
              <a:rPr lang="en-US" altLang="ja-JP" sz="4000" dirty="0" smtClean="0"/>
              <a:t>shape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15" name="コンテンツ プレースホルダー 1 1"/>
          <p:cNvSpPr txBox="1">
            <a:spLocks/>
          </p:cNvSpPr>
          <p:nvPr/>
        </p:nvSpPr>
        <p:spPr>
          <a:xfrm>
            <a:off x="-108520" y="4401107"/>
            <a:ext cx="9180512" cy="4788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smtClean="0"/>
              <a:t>d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V/dP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become smaller as increasing h</a:t>
            </a:r>
          </a:p>
          <a:p>
            <a:pPr lvl="1"/>
            <a:r>
              <a:rPr lang="en-US" altLang="ja-JP" sz="2400" dirty="0" smtClean="0"/>
              <a:t>If there is a region of P </a:t>
            </a:r>
            <a:r>
              <a:rPr lang="en-US" altLang="ja-JP" sz="2400" dirty="0"/>
              <a:t>where d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V/dP</a:t>
            </a:r>
            <a:r>
              <a:rPr lang="en-US" altLang="ja-JP" sz="2400" baseline="30000" dirty="0"/>
              <a:t>2 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is negative,						phase transition is of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</a:t>
            </a:r>
          </a:p>
          <a:p>
            <a:pPr lvl="1"/>
            <a:r>
              <a:rPr lang="en-US" altLang="ja-JP" sz="2400" dirty="0" smtClean="0"/>
              <a:t>We determine </a:t>
            </a:r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c</a:t>
            </a:r>
            <a:r>
              <a:rPr lang="en-US" altLang="ja-JP" sz="2400" dirty="0" smtClean="0"/>
              <a:t> as the value at which negative curvature appears</a:t>
            </a:r>
            <a:endParaRPr lang="en-US" altLang="ja-JP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24744"/>
            <a:ext cx="4680517" cy="32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コンテンツ プレースホルダー 1 2"/>
          <p:cNvSpPr txBox="1">
            <a:spLocks/>
          </p:cNvSpPr>
          <p:nvPr/>
        </p:nvSpPr>
        <p:spPr>
          <a:xfrm>
            <a:off x="259904" y="1739949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ja-JP" sz="20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763687" y="1916832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コンテンツ プレースホルダー 1 4"/>
          <p:cNvSpPr txBox="1">
            <a:spLocks/>
          </p:cNvSpPr>
          <p:nvPr/>
        </p:nvSpPr>
        <p:spPr>
          <a:xfrm>
            <a:off x="1310951" y="1916832"/>
            <a:ext cx="1460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ja-JP" sz="2400" i="1" dirty="0" smtClean="0"/>
              <a:t>h large</a:t>
            </a:r>
            <a:endParaRPr lang="en-US" altLang="ja-JP" sz="2000" dirty="0"/>
          </a:p>
        </p:txBody>
      </p:sp>
      <p:pic>
        <p:nvPicPr>
          <p:cNvPr id="24" name="Picture 2" descr="F:\iwami\研究\2014年度秋の学会\PHII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3" r="23132" b="8219"/>
          <a:stretch/>
        </p:blipFill>
        <p:spPr bwMode="auto">
          <a:xfrm>
            <a:off x="4775703" y="1627418"/>
            <a:ext cx="4013145" cy="7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7835999" y="2992281"/>
            <a:ext cx="816962" cy="672797"/>
          </a:xfrm>
          <a:custGeom>
            <a:avLst/>
            <a:gdLst>
              <a:gd name="connsiteX0" fmla="*/ 0 w 1195754"/>
              <a:gd name="connsiteY0" fmla="*/ 0 h 984746"/>
              <a:gd name="connsiteX1" fmla="*/ 647114 w 1195754"/>
              <a:gd name="connsiteY1" fmla="*/ 984738 h 984746"/>
              <a:gd name="connsiteX2" fmla="*/ 1195754 w 1195754"/>
              <a:gd name="connsiteY2" fmla="*/ 14068 h 9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5754" h="984746">
                <a:moveTo>
                  <a:pt x="0" y="0"/>
                </a:moveTo>
                <a:cubicBezTo>
                  <a:pt x="223911" y="491196"/>
                  <a:pt x="447822" y="982393"/>
                  <a:pt x="647114" y="984738"/>
                </a:cubicBezTo>
                <a:cubicBezTo>
                  <a:pt x="846406" y="987083"/>
                  <a:pt x="1021080" y="500575"/>
                  <a:pt x="1195754" y="14068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36912"/>
            <a:ext cx="487312" cy="44268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直線コネクタ 26"/>
          <p:cNvCxnSpPr/>
          <p:nvPr/>
        </p:nvCxnSpPr>
        <p:spPr>
          <a:xfrm>
            <a:off x="7907663" y="3554203"/>
            <a:ext cx="816962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66" y="1432087"/>
            <a:ext cx="1085176" cy="205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42" y="1422012"/>
            <a:ext cx="1258408" cy="205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16" y="1460020"/>
            <a:ext cx="611913" cy="167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円/楕円 30"/>
          <p:cNvSpPr/>
          <p:nvPr/>
        </p:nvSpPr>
        <p:spPr>
          <a:xfrm>
            <a:off x="8014478" y="1918595"/>
            <a:ext cx="445954" cy="450337"/>
          </a:xfrm>
          <a:prstGeom prst="ellipse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8242154" y="2415715"/>
            <a:ext cx="73990" cy="1013285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リーフォーム 35"/>
          <p:cNvSpPr/>
          <p:nvPr/>
        </p:nvSpPr>
        <p:spPr>
          <a:xfrm>
            <a:off x="4907510" y="2780928"/>
            <a:ext cx="816962" cy="672797"/>
          </a:xfrm>
          <a:custGeom>
            <a:avLst/>
            <a:gdLst>
              <a:gd name="connsiteX0" fmla="*/ 0 w 1195754"/>
              <a:gd name="connsiteY0" fmla="*/ 0 h 984746"/>
              <a:gd name="connsiteX1" fmla="*/ 647114 w 1195754"/>
              <a:gd name="connsiteY1" fmla="*/ 984738 h 984746"/>
              <a:gd name="connsiteX2" fmla="*/ 1195754 w 1195754"/>
              <a:gd name="connsiteY2" fmla="*/ 14068 h 9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5754" h="984746">
                <a:moveTo>
                  <a:pt x="0" y="0"/>
                </a:moveTo>
                <a:cubicBezTo>
                  <a:pt x="223911" y="491196"/>
                  <a:pt x="447822" y="982393"/>
                  <a:pt x="647114" y="984738"/>
                </a:cubicBezTo>
                <a:cubicBezTo>
                  <a:pt x="846406" y="987083"/>
                  <a:pt x="1021080" y="500575"/>
                  <a:pt x="1195754" y="14068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>
            <a:off x="4979174" y="3558874"/>
            <a:ext cx="816962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80" y="2626276"/>
            <a:ext cx="487312" cy="44268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9" name="直線矢印コネクタ 38"/>
          <p:cNvCxnSpPr/>
          <p:nvPr/>
        </p:nvCxnSpPr>
        <p:spPr>
          <a:xfrm>
            <a:off x="5292080" y="2444530"/>
            <a:ext cx="61370" cy="840454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40"/>
          <p:cNvSpPr/>
          <p:nvPr/>
        </p:nvSpPr>
        <p:spPr>
          <a:xfrm>
            <a:off x="5076056" y="1988841"/>
            <a:ext cx="427842" cy="432047"/>
          </a:xfrm>
          <a:prstGeom prst="ellipse">
            <a:avLst/>
          </a:prstGeom>
          <a:noFill/>
          <a:ln w="508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835939" y="3707740"/>
            <a:ext cx="11042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Crossover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767170" y="3707740"/>
            <a:ext cx="9812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order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1621109" y="3419708"/>
            <a:ext cx="17844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0.6647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763688" y="1340768"/>
            <a:ext cx="2448273" cy="28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86941" y="1370617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h=0.1 	h=0.3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627784" y="1739949"/>
            <a:ext cx="144015" cy="8863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563889" y="1700808"/>
            <a:ext cx="288031" cy="12914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8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smtClean="0"/>
              <a:t>l </a:t>
            </a:r>
            <a:r>
              <a:rPr lang="en-US" altLang="ja-JP" sz="4000" dirty="0" smtClean="0"/>
              <a:t>dependence of </a:t>
            </a:r>
            <a:r>
              <a:rPr lang="en-US" altLang="ja-JP" sz="4000" dirty="0" err="1" smtClean="0"/>
              <a:t>h</a:t>
            </a:r>
            <a:r>
              <a:rPr lang="en-US" altLang="ja-JP" sz="4000" baseline="-25000" dirty="0" err="1" smtClean="0"/>
              <a:t>c</a:t>
            </a:r>
            <a:r>
              <a:rPr lang="en-US" altLang="ja-JP" sz="4000" dirty="0" smtClean="0"/>
              <a:t> at </a:t>
            </a:r>
            <a:r>
              <a:rPr lang="en-US" altLang="ja-JP" sz="4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err="1" smtClean="0"/>
              <a:t>h</a:t>
            </a:r>
            <a:r>
              <a:rPr lang="en-US" altLang="ja-JP" sz="4000" dirty="0" smtClean="0"/>
              <a:t>=0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15" name="コンテンツ プレースホルダー 1"/>
          <p:cNvSpPr txBox="1">
            <a:spLocks/>
          </p:cNvSpPr>
          <p:nvPr/>
        </p:nvSpPr>
        <p:spPr>
          <a:xfrm>
            <a:off x="0" y="4188221"/>
            <a:ext cx="91440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c</a:t>
            </a:r>
            <a:r>
              <a:rPr lang="en-US" altLang="ja-JP" sz="2400" dirty="0" smtClean="0"/>
              <a:t> decrease as increasing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l</a:t>
            </a:r>
            <a:r>
              <a:rPr lang="en-US" altLang="ja-JP" sz="2400" dirty="0" smtClean="0"/>
              <a:t>/T</a:t>
            </a:r>
          </a:p>
          <a:p>
            <a:pPr marL="457200" lvl="1" indent="0"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→</a:t>
            </a:r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1/m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) decrease </a:t>
            </a:r>
            <a:r>
              <a:rPr lang="en-US" altLang="ja-JP" sz="2400" dirty="0"/>
              <a:t>as increasing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l</a:t>
            </a:r>
            <a:r>
              <a:rPr lang="en-US" altLang="ja-JP" sz="2400" dirty="0" smtClean="0"/>
              <a:t>/T</a:t>
            </a:r>
          </a:p>
          <a:p>
            <a:pPr marL="457200" lvl="1" indent="0">
              <a:buNone/>
            </a:pPr>
            <a:endParaRPr lang="en-US" altLang="ja-JP" sz="2400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1686234" cy="2917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24744"/>
            <a:ext cx="4680519" cy="32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1" y="1124744"/>
            <a:ext cx="4680519" cy="32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117053" y="2636912"/>
            <a:ext cx="17844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0.6647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733677" y="1412776"/>
            <a:ext cx="17844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0.5761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5536" y="5139189"/>
            <a:ext cx="8568952" cy="954107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Symbol" panose="05050102010706020507" pitchFamily="18" charset="2"/>
              </a:rPr>
              <a:t>k</a:t>
            </a:r>
            <a:r>
              <a:rPr lang="en-US" altLang="ja-JP" sz="2800" baseline="-25000" dirty="0"/>
              <a:t>c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～ </a:t>
            </a:r>
            <a:r>
              <a:rPr lang="en-US" altLang="ja-JP" sz="2800" dirty="0" smtClean="0"/>
              <a:t>1/m</a:t>
            </a:r>
            <a:r>
              <a:rPr lang="en-US" altLang="ja-JP" sz="2800" baseline="-25000" dirty="0" smtClean="0"/>
              <a:t>c</a:t>
            </a:r>
            <a:r>
              <a:rPr lang="en-US" altLang="ja-JP" sz="2800" dirty="0" smtClean="0"/>
              <a:t>) decrease </a:t>
            </a:r>
            <a:r>
              <a:rPr lang="en-US" altLang="ja-JP" sz="2800" dirty="0"/>
              <a:t>as </a:t>
            </a:r>
            <a:r>
              <a:rPr lang="en-US" altLang="ja-JP" sz="2800" dirty="0" smtClean="0"/>
              <a:t>increasing </a:t>
            </a:r>
            <a:r>
              <a:rPr lang="en-US" altLang="ja-JP" sz="2800" dirty="0" smtClean="0">
                <a:latin typeface="Symbol" panose="05050102010706020507" pitchFamily="18" charset="2"/>
              </a:rPr>
              <a:t>m</a:t>
            </a:r>
            <a:r>
              <a:rPr lang="en-US" altLang="ja-JP" sz="2800" baseline="-25000" dirty="0" smtClean="0"/>
              <a:t>l</a:t>
            </a:r>
            <a:r>
              <a:rPr lang="en-US" altLang="ja-JP" sz="2800" dirty="0" smtClean="0"/>
              <a:t>/T </a:t>
            </a:r>
          </a:p>
          <a:p>
            <a:r>
              <a:rPr lang="ja-JP" altLang="en-US" sz="2800" dirty="0" smtClean="0"/>
              <a:t> → </a:t>
            </a:r>
            <a:r>
              <a:rPr lang="en-US" altLang="ja-JP" sz="2800" dirty="0"/>
              <a:t>1</a:t>
            </a:r>
            <a:r>
              <a:rPr lang="en-US" altLang="ja-JP" sz="2800" baseline="30000" dirty="0"/>
              <a:t>st</a:t>
            </a:r>
            <a:r>
              <a:rPr lang="en-US" altLang="ja-JP" sz="2800" dirty="0"/>
              <a:t> order region become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wider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as </a:t>
            </a:r>
            <a:r>
              <a:rPr lang="en-US" altLang="ja-JP" sz="2800" dirty="0" smtClean="0"/>
              <a:t>increasing </a:t>
            </a:r>
            <a:r>
              <a:rPr lang="en-US" altLang="ja-JP" sz="2800" dirty="0">
                <a:latin typeface="Symbol" panose="05050102010706020507" pitchFamily="18" charset="2"/>
              </a:rPr>
              <a:t>m</a:t>
            </a:r>
            <a:r>
              <a:rPr lang="en-US" altLang="ja-JP" sz="2800" baseline="-25000" dirty="0"/>
              <a:t>l</a:t>
            </a:r>
            <a:r>
              <a:rPr lang="en-US" altLang="ja-JP" sz="2800" dirty="0"/>
              <a:t>/T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16490" y="1380219"/>
            <a:ext cx="10688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order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47112" y="2708920"/>
            <a:ext cx="12076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Crossover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33172" y="2681350"/>
            <a:ext cx="12076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Crossover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49258" y="1782108"/>
            <a:ext cx="10688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order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83958"/>
            <a:ext cx="1742297" cy="5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4000" dirty="0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smtClean="0"/>
              <a:t>l </a:t>
            </a:r>
            <a:r>
              <a:rPr lang="en-US" altLang="ja-JP" sz="4000" dirty="0" smtClean="0"/>
              <a:t>dependence of </a:t>
            </a:r>
            <a:r>
              <a:rPr lang="en-US" altLang="ja-JP" sz="4000" dirty="0" err="1" smtClean="0"/>
              <a:t>h</a:t>
            </a:r>
            <a:r>
              <a:rPr lang="en-US" altLang="ja-JP" sz="4000" baseline="-25000" dirty="0" err="1" smtClean="0"/>
              <a:t>c</a:t>
            </a:r>
            <a:r>
              <a:rPr lang="en-US" altLang="ja-JP" sz="4000" dirty="0" smtClean="0"/>
              <a:t> at </a:t>
            </a:r>
            <a:r>
              <a:rPr lang="en-US" altLang="ja-JP" sz="4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err="1" smtClean="0"/>
              <a:t>h</a:t>
            </a:r>
            <a:r>
              <a:rPr lang="en-US" altLang="ja-JP" sz="4000" dirty="0" smtClean="0"/>
              <a:t>=0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 smtClean="0"/>
              <a:t>			</a:t>
            </a:r>
            <a:r>
              <a:rPr lang="ja-JP" altLang="en-US" sz="4000" dirty="0" smtClean="0"/>
              <a:t>～</a:t>
            </a:r>
            <a:r>
              <a:rPr lang="en-US" altLang="ja-JP" sz="4000" dirty="0" smtClean="0"/>
              <a:t>Wilson vs. Staggered</a:t>
            </a:r>
            <a:r>
              <a:rPr lang="ja-JP" altLang="en-US" sz="4000" dirty="0" smtClean="0"/>
              <a:t>～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15" name="コンテンツ プレースホルダー 1"/>
          <p:cNvSpPr txBox="1">
            <a:spLocks/>
          </p:cNvSpPr>
          <p:nvPr/>
        </p:nvSpPr>
        <p:spPr>
          <a:xfrm>
            <a:off x="-252536" y="4260229"/>
            <a:ext cx="9360024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smtClean="0"/>
              <a:t>compare </a:t>
            </a:r>
            <a:r>
              <a:rPr lang="en-US" altLang="ja-JP" sz="2400" dirty="0"/>
              <a:t>our results with a previous results obtained </a:t>
            </a:r>
            <a:r>
              <a:rPr lang="en-US" altLang="ja-JP" sz="2400" dirty="0" smtClean="0"/>
              <a:t>						by </a:t>
            </a:r>
            <a:r>
              <a:rPr lang="en-US" altLang="ja-JP" sz="2400" dirty="0"/>
              <a:t>the p4-improved staggered quarks.</a:t>
            </a:r>
          </a:p>
          <a:p>
            <a:pPr lvl="1"/>
            <a:r>
              <a:rPr lang="en-US" altLang="ja-JP" sz="2400" dirty="0" smtClean="0"/>
              <a:t>These </a:t>
            </a:r>
            <a:r>
              <a:rPr lang="en-US" altLang="ja-JP" sz="2400" dirty="0"/>
              <a:t>values of </a:t>
            </a:r>
            <a:r>
              <a:rPr lang="en-US" altLang="ja-JP" sz="2400" dirty="0" err="1"/>
              <a:t>hc</a:t>
            </a:r>
            <a:r>
              <a:rPr lang="en-US" altLang="ja-JP" sz="2400" dirty="0"/>
              <a:t> are different because lattice spacing is cause</a:t>
            </a:r>
            <a:r>
              <a:rPr lang="en-US" altLang="ja-JP" sz="2400" dirty="0" smtClean="0"/>
              <a:t>							( N</a:t>
            </a:r>
            <a:r>
              <a:rPr lang="en-US" altLang="ja-JP" sz="2400" baseline="-25000" dirty="0" smtClean="0"/>
              <a:t>s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baseline="-25000" dirty="0"/>
              <a:t> </a:t>
            </a:r>
            <a:r>
              <a:rPr lang="en-US" altLang="ja-JP" sz="2400" dirty="0" smtClean="0"/>
              <a:t>= 16</a:t>
            </a:r>
            <a:r>
              <a:rPr lang="en-US" altLang="ja-JP" sz="2400" baseline="30000" dirty="0" smtClean="0"/>
              <a:t>3 </a:t>
            </a:r>
            <a:r>
              <a:rPr lang="en-US" altLang="ja-JP" sz="2400" dirty="0" smtClean="0"/>
              <a:t>x 4 )</a:t>
            </a:r>
          </a:p>
          <a:p>
            <a:pPr lvl="1"/>
            <a:endParaRPr lang="en-US" altLang="ja-JP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24744"/>
            <a:ext cx="4680519" cy="32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268760"/>
            <a:ext cx="3414379" cy="31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117053" y="2636912"/>
            <a:ext cx="17844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0.6647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733677" y="1412776"/>
            <a:ext cx="14334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0.7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31640" y="5919663"/>
            <a:ext cx="6768752" cy="461665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/>
              <a:t>c</a:t>
            </a:r>
            <a:r>
              <a:rPr lang="en-US" altLang="ja-JP" sz="2400" dirty="0"/>
              <a:t>(</a:t>
            </a:r>
            <a:r>
              <a:rPr lang="ja-JP" altLang="en-US" sz="2400" dirty="0"/>
              <a:t>～</a:t>
            </a:r>
            <a:r>
              <a:rPr lang="en-US" altLang="ja-JP" sz="2400" dirty="0"/>
              <a:t>1/m</a:t>
            </a:r>
            <a:r>
              <a:rPr lang="en-US" altLang="ja-JP" sz="2400" baseline="-25000" dirty="0"/>
              <a:t>c</a:t>
            </a:r>
            <a:r>
              <a:rPr lang="en-US" altLang="ja-JP" sz="2400" dirty="0"/>
              <a:t>) decrease as increasing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l</a:t>
            </a:r>
            <a:r>
              <a:rPr lang="en-US" altLang="ja-JP" sz="2400" dirty="0" smtClean="0"/>
              <a:t>/T in both results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16490" y="1380219"/>
            <a:ext cx="10688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order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47112" y="2708920"/>
            <a:ext cx="12076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Crossover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33172" y="2681350"/>
            <a:ext cx="12076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Crossover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449258" y="1782108"/>
            <a:ext cx="10688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order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smtClean="0"/>
              <a:t>l </a:t>
            </a:r>
            <a:r>
              <a:rPr lang="en-US" altLang="ja-JP" sz="4000" dirty="0"/>
              <a:t>dependence of </a:t>
            </a:r>
            <a:r>
              <a:rPr lang="en-US" altLang="ja-JP" sz="4000" dirty="0" err="1"/>
              <a:t>h</a:t>
            </a:r>
            <a:r>
              <a:rPr lang="en-US" altLang="ja-JP" sz="4000" baseline="-25000" dirty="0" err="1"/>
              <a:t>c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at </a:t>
            </a:r>
            <a:r>
              <a:rPr lang="en-US" altLang="ja-JP" sz="4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err="1" smtClean="0"/>
              <a:t>h</a:t>
            </a:r>
            <a:r>
              <a:rPr lang="ja-JP" altLang="en-US" sz="4000" dirty="0" smtClean="0"/>
              <a:t>≠</a:t>
            </a:r>
            <a:r>
              <a:rPr lang="en-US" altLang="ja-JP" sz="4000" dirty="0" smtClean="0"/>
              <a:t>0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17" name="コンテンツ プレースホルダー 1"/>
          <p:cNvSpPr txBox="1">
            <a:spLocks/>
          </p:cNvSpPr>
          <p:nvPr/>
        </p:nvSpPr>
        <p:spPr>
          <a:xfrm>
            <a:off x="0" y="4221089"/>
            <a:ext cx="9144000" cy="288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c</a:t>
            </a:r>
            <a:r>
              <a:rPr lang="en-US" altLang="ja-JP" sz="2400" dirty="0" smtClean="0"/>
              <a:t> decrease as increasing (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/>
              <a:t>l</a:t>
            </a:r>
            <a:r>
              <a:rPr lang="en-US" altLang="ja-JP" sz="2400" dirty="0" smtClean="0"/>
              <a:t>/T,</a:t>
            </a:r>
            <a:r>
              <a:rPr lang="en-US" altLang="ja-JP" sz="2400" dirty="0">
                <a:latin typeface="Symbol" panose="05050102010706020507" pitchFamily="18" charset="2"/>
              </a:rPr>
              <a:t>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/T)</a:t>
            </a:r>
          </a:p>
          <a:p>
            <a:pPr marL="457200" lvl="1" indent="0">
              <a:buNone/>
            </a:pPr>
            <a:endParaRPr lang="en-US" altLang="ja-JP" sz="2400" dirty="0" smtClean="0"/>
          </a:p>
          <a:p>
            <a:pPr marL="457200" lvl="1" indent="0">
              <a:buNone/>
            </a:pPr>
            <a:endParaRPr lang="en-US" altLang="ja-JP" sz="2400" dirty="0" smtClean="0"/>
          </a:p>
          <a:p>
            <a:pPr lvl="1"/>
            <a:endParaRPr lang="en-US" altLang="ja-JP" sz="2400" dirty="0"/>
          </a:p>
          <a:p>
            <a:pPr marL="457200" lvl="1" indent="0">
              <a:buNone/>
            </a:pPr>
            <a:r>
              <a:rPr lang="en-US" altLang="ja-JP" sz="2000" dirty="0" smtClean="0"/>
              <a:t> </a:t>
            </a:r>
            <a:r>
              <a:rPr lang="en-US" altLang="ja-JP" sz="2000" dirty="0"/>
              <a:t>	(  </a:t>
            </a:r>
            <a:r>
              <a:rPr lang="en-US" altLang="ja-JP" sz="2000" dirty="0" err="1"/>
              <a:t>tanh</a:t>
            </a:r>
            <a:r>
              <a:rPr lang="en-US" altLang="ja-JP" sz="2000" dirty="0"/>
              <a:t>(</a:t>
            </a:r>
            <a:r>
              <a:rPr lang="en-US" altLang="ja-JP" sz="2000" dirty="0" err="1">
                <a:latin typeface="Symbol" panose="05050102010706020507" pitchFamily="18" charset="2"/>
              </a:rPr>
              <a:t>m</a:t>
            </a:r>
            <a:r>
              <a:rPr lang="en-US" altLang="ja-JP" sz="2000" baseline="-25000" dirty="0" err="1"/>
              <a:t>h</a:t>
            </a:r>
            <a:r>
              <a:rPr lang="en-US" altLang="ja-JP" sz="2000" dirty="0"/>
              <a:t>/T)=</a:t>
            </a:r>
            <a:r>
              <a:rPr lang="en-US" altLang="ja-JP" sz="2000" dirty="0">
                <a:solidFill>
                  <a:srgbClr val="FF0000"/>
                </a:solidFill>
              </a:rPr>
              <a:t>0.0</a:t>
            </a:r>
            <a:r>
              <a:rPr lang="en-US" altLang="ja-JP" sz="2000" dirty="0"/>
              <a:t>,</a:t>
            </a:r>
            <a:r>
              <a:rPr lang="en-US" altLang="ja-JP" sz="2000" dirty="0">
                <a:solidFill>
                  <a:srgbClr val="00B050"/>
                </a:solidFill>
              </a:rPr>
              <a:t>0.5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,1.0</a:t>
            </a:r>
            <a:r>
              <a:rPr lang="en-US" altLang="ja-JP" sz="2000" dirty="0"/>
              <a:t> </a:t>
            </a:r>
            <a:r>
              <a:rPr lang="ja-JP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⇔</a:t>
            </a:r>
            <a:r>
              <a:rPr lang="ja-JP" altLang="en-US" sz="2000" dirty="0"/>
              <a:t> </a:t>
            </a:r>
            <a:r>
              <a:rPr lang="en-US" altLang="ja-JP" sz="2000" dirty="0" err="1">
                <a:latin typeface="Symbol" panose="05050102010706020507" pitchFamily="18" charset="2"/>
              </a:rPr>
              <a:t>m</a:t>
            </a:r>
            <a:r>
              <a:rPr lang="en-US" altLang="ja-JP" sz="2000" baseline="-25000" dirty="0" err="1"/>
              <a:t>h</a:t>
            </a:r>
            <a:r>
              <a:rPr lang="en-US" altLang="ja-JP" sz="2000" dirty="0"/>
              <a:t>/T=</a:t>
            </a:r>
            <a:r>
              <a:rPr lang="en-US" altLang="ja-JP" sz="2000" dirty="0">
                <a:solidFill>
                  <a:srgbClr val="FF0000"/>
                </a:solidFill>
              </a:rPr>
              <a:t>0.00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0B050"/>
                </a:solidFill>
              </a:rPr>
              <a:t>0.55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ja-JP" altLang="en-US" sz="2000" b="1" dirty="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∞</a:t>
            </a:r>
            <a:r>
              <a:rPr lang="ja-JP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⇔ </a:t>
            </a:r>
            <a:r>
              <a:rPr lang="en-US" altLang="ja-JP" sz="2000" dirty="0" smtClean="0">
                <a:solidFill>
                  <a:srgbClr val="FF0000"/>
                </a:solidFill>
              </a:rPr>
              <a:t>red</a:t>
            </a:r>
            <a:r>
              <a:rPr lang="en-US" altLang="ja-JP" sz="2000" dirty="0" smtClean="0"/>
              <a:t>, </a:t>
            </a:r>
            <a:r>
              <a:rPr lang="en-US" altLang="ja-JP" sz="2000" dirty="0" smtClean="0">
                <a:solidFill>
                  <a:srgbClr val="00B050"/>
                </a:solidFill>
              </a:rPr>
              <a:t>green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, blue</a:t>
            </a:r>
            <a:r>
              <a:rPr lang="en-US" altLang="ja-JP" sz="2000" dirty="0" smtClean="0"/>
              <a:t>) </a:t>
            </a:r>
            <a:endParaRPr lang="en-US" altLang="ja-JP" sz="2000" dirty="0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56" y="4293096"/>
            <a:ext cx="2720868" cy="44059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24744"/>
            <a:ext cx="4680518" cy="32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1" y="1124744"/>
            <a:ext cx="4680518" cy="32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1117053" y="2636912"/>
            <a:ext cx="17844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0.6647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6733677" y="1412776"/>
            <a:ext cx="17844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0.5761</a:t>
            </a:r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16490" y="1380219"/>
            <a:ext cx="10688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order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47112" y="2708920"/>
            <a:ext cx="12076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Crossover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33172" y="2681350"/>
            <a:ext cx="12076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Crossover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49258" y="1782108"/>
            <a:ext cx="10688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order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1"/>
          <p:cNvSpPr txBox="1">
            <a:spLocks/>
          </p:cNvSpPr>
          <p:nvPr/>
        </p:nvSpPr>
        <p:spPr>
          <a:xfrm>
            <a:off x="0" y="4221089"/>
            <a:ext cx="9144000" cy="288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c</a:t>
            </a:r>
            <a:r>
              <a:rPr lang="en-US" altLang="ja-JP" sz="2400" dirty="0" smtClean="0"/>
              <a:t> decrease as increasing (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/>
              <a:t>l</a:t>
            </a:r>
            <a:r>
              <a:rPr lang="en-US" altLang="ja-JP" sz="2400" dirty="0" smtClean="0"/>
              <a:t>/T,</a:t>
            </a:r>
            <a:r>
              <a:rPr lang="en-US" altLang="ja-JP" sz="2400" dirty="0">
                <a:latin typeface="Symbol" panose="05050102010706020507" pitchFamily="18" charset="2"/>
              </a:rPr>
              <a:t>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/T)</a:t>
            </a:r>
          </a:p>
          <a:p>
            <a:pPr lvl="1"/>
            <a:r>
              <a:rPr lang="en-US" altLang="ja-JP" sz="2400" dirty="0" smtClean="0"/>
              <a:t>Dependence of </a:t>
            </a:r>
            <a:r>
              <a:rPr lang="en-US" altLang="ja-JP" sz="2400" dirty="0" err="1"/>
              <a:t>h</a:t>
            </a:r>
            <a:r>
              <a:rPr lang="en-US" altLang="ja-JP" sz="2400" baseline="-25000" dirty="0" err="1"/>
              <a:t>c</a:t>
            </a:r>
            <a:r>
              <a:rPr lang="en-US" altLang="ja-JP" sz="2400" baseline="-25000" dirty="0"/>
              <a:t> 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on </a:t>
            </a:r>
            <a:r>
              <a:rPr lang="en-US" altLang="ja-JP" sz="2400" dirty="0" err="1" smtClean="0"/>
              <a:t>tanh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/T) is ONLY 30%. </a:t>
            </a:r>
          </a:p>
          <a:p>
            <a:pPr marL="457200" lvl="1" indent="0">
              <a:buNone/>
            </a:pPr>
            <a:endParaRPr lang="en-US" altLang="ja-JP" sz="800" dirty="0" smtClean="0"/>
          </a:p>
          <a:p>
            <a:pPr marL="457200" lvl="1" indent="0">
              <a:buNone/>
            </a:pPr>
            <a:endParaRPr lang="en-US" altLang="ja-JP" sz="800" dirty="0"/>
          </a:p>
          <a:p>
            <a:pPr marL="457200" lvl="1" indent="0">
              <a:buNone/>
            </a:pPr>
            <a:endParaRPr lang="en-US" altLang="ja-JP" sz="800" dirty="0" smtClean="0"/>
          </a:p>
          <a:p>
            <a:pPr marL="457200" lvl="1" indent="0">
              <a:buNone/>
            </a:pPr>
            <a:endParaRPr lang="en-US" altLang="ja-JP" sz="800" dirty="0"/>
          </a:p>
          <a:p>
            <a:pPr marL="457200" lvl="1" indent="0">
              <a:buNone/>
            </a:pPr>
            <a:endParaRPr lang="en-US" altLang="ja-JP" sz="2000" dirty="0" smtClean="0"/>
          </a:p>
          <a:p>
            <a:pPr marL="457200" lvl="1" indent="0">
              <a:buNone/>
            </a:pPr>
            <a:r>
              <a:rPr lang="en-US" altLang="ja-JP" sz="2000" dirty="0"/>
              <a:t> 	(  </a:t>
            </a:r>
            <a:r>
              <a:rPr lang="en-US" altLang="ja-JP" sz="2000" dirty="0" err="1"/>
              <a:t>tanh</a:t>
            </a:r>
            <a:r>
              <a:rPr lang="en-US" altLang="ja-JP" sz="2000" dirty="0"/>
              <a:t>(</a:t>
            </a:r>
            <a:r>
              <a:rPr lang="en-US" altLang="ja-JP" sz="2000" dirty="0" err="1">
                <a:latin typeface="Symbol" panose="05050102010706020507" pitchFamily="18" charset="2"/>
              </a:rPr>
              <a:t>m</a:t>
            </a:r>
            <a:r>
              <a:rPr lang="en-US" altLang="ja-JP" sz="2000" baseline="-25000" dirty="0" err="1"/>
              <a:t>h</a:t>
            </a:r>
            <a:r>
              <a:rPr lang="en-US" altLang="ja-JP" sz="2000" dirty="0"/>
              <a:t>/T)=</a:t>
            </a:r>
            <a:r>
              <a:rPr lang="en-US" altLang="ja-JP" sz="2000" dirty="0">
                <a:solidFill>
                  <a:srgbClr val="FF0000"/>
                </a:solidFill>
              </a:rPr>
              <a:t>0.0</a:t>
            </a:r>
            <a:r>
              <a:rPr lang="en-US" altLang="ja-JP" sz="2000" dirty="0"/>
              <a:t>,</a:t>
            </a:r>
            <a:r>
              <a:rPr lang="en-US" altLang="ja-JP" sz="2000" dirty="0">
                <a:solidFill>
                  <a:srgbClr val="00B050"/>
                </a:solidFill>
              </a:rPr>
              <a:t>0.5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altLang="ja-JP" sz="2000" dirty="0">
                <a:solidFill>
                  <a:schemeClr val="accent5">
                    <a:lumMod val="50000"/>
                  </a:schemeClr>
                </a:solidFill>
              </a:rPr>
              <a:t>1.0</a:t>
            </a:r>
            <a:r>
              <a:rPr lang="en-US" altLang="ja-JP" sz="2000" dirty="0"/>
              <a:t> </a:t>
            </a:r>
            <a:r>
              <a:rPr lang="ja-JP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⇔</a:t>
            </a:r>
            <a:r>
              <a:rPr lang="ja-JP" altLang="en-US" sz="2000" dirty="0"/>
              <a:t> </a:t>
            </a:r>
            <a:r>
              <a:rPr lang="en-US" altLang="ja-JP" sz="2000" dirty="0" err="1">
                <a:latin typeface="Symbol" panose="05050102010706020507" pitchFamily="18" charset="2"/>
              </a:rPr>
              <a:t>m</a:t>
            </a:r>
            <a:r>
              <a:rPr lang="en-US" altLang="ja-JP" sz="2000" baseline="-25000" dirty="0" err="1"/>
              <a:t>h</a:t>
            </a:r>
            <a:r>
              <a:rPr lang="en-US" altLang="ja-JP" sz="2000" dirty="0"/>
              <a:t>/T=</a:t>
            </a:r>
            <a:r>
              <a:rPr lang="en-US" altLang="ja-JP" sz="2000" dirty="0">
                <a:solidFill>
                  <a:srgbClr val="FF0000"/>
                </a:solidFill>
              </a:rPr>
              <a:t>0.00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0B050"/>
                </a:solidFill>
              </a:rPr>
              <a:t>0.55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ja-JP" altLang="en-US" sz="2000" b="1" dirty="0" smtClean="0">
                <a:solidFill>
                  <a:schemeClr val="accent5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∞</a:t>
            </a:r>
            <a:r>
              <a:rPr lang="ja-JP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⇔ </a:t>
            </a:r>
            <a:r>
              <a:rPr lang="en-US" altLang="ja-JP" sz="2000" dirty="0" smtClean="0">
                <a:solidFill>
                  <a:srgbClr val="FF0000"/>
                </a:solidFill>
              </a:rPr>
              <a:t>red</a:t>
            </a:r>
            <a:r>
              <a:rPr lang="en-US" altLang="ja-JP" sz="2000" dirty="0" smtClean="0"/>
              <a:t>, </a:t>
            </a:r>
            <a:r>
              <a:rPr lang="en-US" altLang="ja-JP" sz="2000" dirty="0" smtClean="0">
                <a:solidFill>
                  <a:srgbClr val="00B050"/>
                </a:solidFill>
              </a:rPr>
              <a:t>green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blue</a:t>
            </a:r>
            <a:r>
              <a:rPr lang="en-US" altLang="ja-JP" sz="2000" dirty="0" smtClean="0"/>
              <a:t>) </a:t>
            </a:r>
            <a:endParaRPr lang="en-US" altLang="ja-JP" sz="20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smtClean="0"/>
              <a:t>l </a:t>
            </a:r>
            <a:r>
              <a:rPr lang="en-US" altLang="ja-JP" sz="4000" dirty="0"/>
              <a:t>dependence of </a:t>
            </a:r>
            <a:r>
              <a:rPr lang="en-US" altLang="ja-JP" sz="4000" dirty="0" err="1"/>
              <a:t>h</a:t>
            </a:r>
            <a:r>
              <a:rPr lang="en-US" altLang="ja-JP" sz="4000" baseline="-25000" dirty="0" err="1"/>
              <a:t>c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at </a:t>
            </a:r>
            <a:r>
              <a:rPr lang="en-US" altLang="ja-JP" sz="4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err="1" smtClean="0"/>
              <a:t>h</a:t>
            </a:r>
            <a:r>
              <a:rPr lang="ja-JP" altLang="en-US" sz="4000" dirty="0"/>
              <a:t>≠</a:t>
            </a:r>
            <a:r>
              <a:rPr lang="en-US" altLang="ja-JP" sz="4000" dirty="0" smtClean="0"/>
              <a:t>0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84548"/>
            <a:ext cx="2720868" cy="44059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24744"/>
            <a:ext cx="4680518" cy="32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1" y="1124744"/>
            <a:ext cx="4680518" cy="32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4983559"/>
            <a:ext cx="5417762" cy="576064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691680" y="5559623"/>
            <a:ext cx="5904656" cy="461665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From these results, </a:t>
            </a:r>
            <a:r>
              <a:rPr lang="en-US" altLang="ja-JP" sz="2400" dirty="0" err="1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/>
              <a:t>h</a:t>
            </a:r>
            <a:r>
              <a:rPr lang="en-US" altLang="ja-JP" sz="2400" dirty="0"/>
              <a:t>/T </a:t>
            </a:r>
            <a:r>
              <a:rPr lang="en-US" altLang="ja-JP" sz="2400" dirty="0" smtClean="0"/>
              <a:t>has </a:t>
            </a:r>
            <a:r>
              <a:rPr lang="en-US" altLang="ja-JP" sz="2400" dirty="0"/>
              <a:t>little effect on </a:t>
            </a:r>
            <a:r>
              <a:rPr lang="en-US" altLang="ja-JP" sz="2400" dirty="0" err="1"/>
              <a:t>hc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1117053" y="2636912"/>
            <a:ext cx="17844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0.6647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6733677" y="1412776"/>
            <a:ext cx="17844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0.5761</a:t>
            </a:r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16490" y="1380219"/>
            <a:ext cx="10688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order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47112" y="2708920"/>
            <a:ext cx="12076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Crossover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33172" y="2681350"/>
            <a:ext cx="12076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Crossover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49258" y="1782108"/>
            <a:ext cx="10688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order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422" y="580016"/>
            <a:ext cx="4364058" cy="40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72" y="580016"/>
            <a:ext cx="4364058" cy="40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(</a:t>
            </a:r>
            <a:r>
              <a:rPr lang="en-US" altLang="ja-JP" sz="4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err="1" smtClean="0"/>
              <a:t>l</a:t>
            </a:r>
            <a:r>
              <a:rPr lang="en-US" altLang="ja-JP" sz="4000" dirty="0" err="1" smtClean="0"/>
              <a:t>,</a:t>
            </a:r>
            <a:r>
              <a:rPr lang="en-US" altLang="ja-JP" sz="4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4000" baseline="-25000" dirty="0" err="1" smtClean="0"/>
              <a:t>h</a:t>
            </a:r>
            <a:r>
              <a:rPr lang="en-US" altLang="ja-JP" sz="4000" dirty="0" smtClean="0"/>
              <a:t>)</a:t>
            </a:r>
            <a:r>
              <a:rPr lang="en-US" altLang="ja-JP" sz="4000" baseline="-25000" dirty="0" smtClean="0"/>
              <a:t> </a:t>
            </a:r>
            <a:r>
              <a:rPr lang="en-US" altLang="ja-JP" sz="4000" dirty="0" smtClean="0"/>
              <a:t>dependence </a:t>
            </a:r>
            <a:r>
              <a:rPr lang="en-US" altLang="ja-JP" sz="4000" dirty="0"/>
              <a:t>of </a:t>
            </a:r>
            <a:r>
              <a:rPr lang="en-US" altLang="ja-JP" sz="4000" dirty="0" smtClean="0">
                <a:latin typeface="Symbol" panose="05050102010706020507" pitchFamily="18" charset="2"/>
              </a:rPr>
              <a:t>k</a:t>
            </a:r>
            <a:r>
              <a:rPr lang="en-US" altLang="ja-JP" sz="4000" baseline="-25000" dirty="0" smtClean="0"/>
              <a:t>c</a:t>
            </a:r>
            <a:r>
              <a:rPr lang="en-US" altLang="ja-JP" sz="4000" dirty="0" smtClean="0"/>
              <a:t>N</a:t>
            </a:r>
            <a:r>
              <a:rPr lang="en-US" altLang="ja-JP" sz="4000" baseline="-25000" dirty="0" smtClean="0"/>
              <a:t>f</a:t>
            </a:r>
            <a:r>
              <a:rPr lang="en-US" altLang="ja-JP" sz="4000" baseline="30000" dirty="0" smtClean="0"/>
              <a:t>1/</a:t>
            </a:r>
            <a:r>
              <a:rPr lang="en-US" altLang="ja-JP" sz="4000" baseline="30000" dirty="0" err="1" smtClean="0"/>
              <a:t>Nt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15" name="コンテンツ プレースホルダー 1"/>
          <p:cNvSpPr txBox="1">
            <a:spLocks/>
          </p:cNvSpPr>
          <p:nvPr/>
        </p:nvSpPr>
        <p:spPr>
          <a:xfrm>
            <a:off x="-36512" y="4332237"/>
            <a:ext cx="9793088" cy="4785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smtClean="0"/>
              <a:t>Therefore, we can take</a:t>
            </a:r>
            <a:r>
              <a:rPr lang="en-US" altLang="ja-JP" sz="2400" dirty="0" smtClean="0">
                <a:latin typeface="Symbol" panose="05050102010706020507" pitchFamily="18" charset="2"/>
              </a:rPr>
              <a:t>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 as large as we want.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exponentially </a:t>
            </a:r>
            <a:r>
              <a:rPr lang="en-US" altLang="ja-JP" sz="2400" dirty="0" smtClean="0"/>
              <a:t>decrease </a:t>
            </a:r>
            <a:r>
              <a:rPr lang="en-US" altLang="ja-JP" sz="2400" dirty="0"/>
              <a:t>as increasing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</a:t>
            </a:r>
          </a:p>
          <a:p>
            <a:pPr marL="457200" lvl="1" indent="0">
              <a:buNone/>
            </a:pPr>
            <a:endParaRPr lang="en-US" altLang="ja-JP" sz="1400" dirty="0" smtClean="0"/>
          </a:p>
          <a:p>
            <a:pPr marL="457200" lvl="1" indent="0">
              <a:buNone/>
            </a:pPr>
            <a:endParaRPr lang="en-US" altLang="ja-JP" sz="1400" dirty="0"/>
          </a:p>
          <a:p>
            <a:pPr marL="457200" lvl="1" indent="0">
              <a:buNone/>
            </a:pPr>
            <a:endParaRPr lang="en-US" altLang="ja-JP" sz="1400" dirty="0" smtClean="0"/>
          </a:p>
          <a:p>
            <a:pPr marL="457200" lvl="1" indent="0">
              <a:buNone/>
            </a:pPr>
            <a:r>
              <a:rPr lang="en-US" altLang="ja-JP" sz="2400" dirty="0" smtClean="0"/>
              <a:t>(</a:t>
            </a:r>
            <a:r>
              <a:rPr lang="en-US" altLang="ja-JP" sz="2400" dirty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/>
              <a:t>c </a:t>
            </a:r>
            <a:r>
              <a:rPr lang="en-US" altLang="ja-JP" sz="2400" dirty="0"/>
              <a:t>N</a:t>
            </a:r>
            <a:r>
              <a:rPr lang="en-US" altLang="ja-JP" sz="2400" baseline="-25000" dirty="0"/>
              <a:t>f</a:t>
            </a:r>
            <a:r>
              <a:rPr lang="en-US" altLang="ja-JP" sz="2400" baseline="30000" dirty="0"/>
              <a:t>1/</a:t>
            </a:r>
            <a:r>
              <a:rPr lang="en-US" altLang="ja-JP" sz="2400" baseline="30000" dirty="0" err="1"/>
              <a:t>Nt</a:t>
            </a:r>
            <a:r>
              <a:rPr lang="en-US" altLang="ja-JP" sz="2400" baseline="30000" dirty="0"/>
              <a:t> 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=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0.25</a:t>
            </a:r>
            <a:r>
              <a:rPr lang="en-US" altLang="ja-JP" sz="2400" b="1" dirty="0" smtClean="0"/>
              <a:t>,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0.20</a:t>
            </a:r>
            <a:r>
              <a:rPr lang="en-US" altLang="ja-JP" sz="2400" b="1" dirty="0" smtClean="0"/>
              <a:t>,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0.15</a:t>
            </a:r>
            <a:r>
              <a:rPr lang="en-US" altLang="ja-JP" sz="2400" b="1" dirty="0" smtClean="0"/>
              <a:t>,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0.10</a:t>
            </a:r>
            <a:r>
              <a:rPr lang="en-US" altLang="ja-JP" sz="2400" b="1" dirty="0" smtClean="0"/>
              <a:t>,</a:t>
            </a: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0.05</a:t>
            </a:r>
            <a:r>
              <a:rPr lang="en-US" altLang="ja-JP" sz="2400" b="1" dirty="0" smtClean="0"/>
              <a:t>,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0.00</a:t>
            </a:r>
            <a:r>
              <a:rPr lang="en-US" altLang="ja-JP" sz="2400" dirty="0" smtClean="0"/>
              <a:t>)</a:t>
            </a:r>
            <a:r>
              <a:rPr lang="en-US" altLang="ja-JP" sz="2000" dirty="0" smtClean="0"/>
              <a:t> </a:t>
            </a:r>
            <a:endParaRPr lang="en-US" altLang="ja-JP" sz="2000" dirty="0"/>
          </a:p>
          <a:p>
            <a:pPr lvl="1"/>
            <a:endParaRPr lang="en-US" altLang="ja-JP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67544" y="3059668"/>
            <a:ext cx="17844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0.6647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788024" y="3059668"/>
            <a:ext cx="17844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0.5761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860032" y="1415083"/>
            <a:ext cx="648072" cy="35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38" y="1340768"/>
            <a:ext cx="835674" cy="35773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3" name="正方形/長方形 22"/>
          <p:cNvSpPr/>
          <p:nvPr/>
        </p:nvSpPr>
        <p:spPr>
          <a:xfrm>
            <a:off x="683568" y="1415084"/>
            <a:ext cx="648072" cy="283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5083"/>
            <a:ext cx="835674" cy="35773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01208"/>
            <a:ext cx="609497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422" y="580016"/>
            <a:ext cx="4364058" cy="40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72" y="580016"/>
            <a:ext cx="4364058" cy="40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valid</a:t>
            </a:r>
            <a:r>
              <a:rPr kumimoji="1" lang="en-US" altLang="ja-JP" sz="4000" dirty="0" smtClean="0"/>
              <a:t> region about HPE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1"/>
          <p:cNvSpPr txBox="1">
            <a:spLocks/>
          </p:cNvSpPr>
          <p:nvPr/>
        </p:nvSpPr>
        <p:spPr>
          <a:xfrm>
            <a:off x="107504" y="4332237"/>
            <a:ext cx="8856984" cy="4785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smtClean="0"/>
              <a:t>We assume that the valid region </a:t>
            </a:r>
            <a:r>
              <a:rPr lang="en-US" altLang="ja-JP" sz="2400" dirty="0" smtClean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 smtClean="0"/>
              <a:t>c </a:t>
            </a:r>
            <a:r>
              <a:rPr lang="en-US" altLang="ja-JP" sz="2400" dirty="0" smtClean="0"/>
              <a:t>&lt; 0.1</a:t>
            </a:r>
          </a:p>
          <a:p>
            <a:pPr lvl="1"/>
            <a:r>
              <a:rPr lang="en-US" altLang="ja-JP" sz="2400" dirty="0"/>
              <a:t>For the case (2+1</a:t>
            </a:r>
            <a:r>
              <a:rPr lang="en-US" altLang="ja-JP" sz="2400" dirty="0" smtClean="0"/>
              <a:t>) QCD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vertical axis is </a:t>
            </a:r>
            <a:r>
              <a:rPr lang="en-US" altLang="ja-JP" sz="2400" dirty="0" smtClean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 smtClean="0"/>
              <a:t>c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f</a:t>
            </a:r>
            <a:r>
              <a:rPr lang="en-US" altLang="ja-JP" sz="2400" dirty="0" smtClean="0"/>
              <a:t>=1).</a:t>
            </a:r>
          </a:p>
          <a:p>
            <a:pPr lvl="1"/>
            <a:r>
              <a:rPr lang="en-US" altLang="ja-JP" sz="2400" dirty="0" smtClean="0"/>
              <a:t>In </a:t>
            </a:r>
            <a:r>
              <a:rPr lang="en-US" altLang="ja-JP" sz="2400" dirty="0"/>
              <a:t>highly dense region,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 </a:t>
            </a:r>
            <a:r>
              <a:rPr lang="en-US" altLang="ja-JP" sz="2400" dirty="0"/>
              <a:t>&gt; 5.0</a:t>
            </a:r>
            <a:r>
              <a:rPr lang="en-US" altLang="ja-JP" sz="2400" dirty="0" smtClean="0"/>
              <a:t>, </a:t>
            </a: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light blue</a:t>
            </a:r>
            <a:r>
              <a:rPr lang="en-US" altLang="ja-JP" sz="2400" dirty="0" smtClean="0"/>
              <a:t> region)					We </a:t>
            </a:r>
            <a:r>
              <a:rPr lang="en-US" altLang="ja-JP" sz="2400" dirty="0"/>
              <a:t>can investigate critical surface using HPE.</a:t>
            </a:r>
            <a:r>
              <a:rPr lang="en-US" altLang="ja-JP" sz="2400" dirty="0" smtClean="0"/>
              <a:t>	</a:t>
            </a:r>
            <a:endParaRPr lang="en-US" altLang="ja-JP" sz="2400" dirty="0"/>
          </a:p>
          <a:p>
            <a:pPr lvl="1"/>
            <a:endParaRPr lang="en-US" altLang="ja-JP" sz="2400" dirty="0" smtClean="0"/>
          </a:p>
          <a:p>
            <a:pPr lvl="1"/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f</a:t>
            </a:r>
            <a:r>
              <a:rPr lang="en-US" altLang="ja-JP" sz="2400" dirty="0" smtClean="0"/>
              <a:t> must be less than 16</a:t>
            </a:r>
            <a:r>
              <a:rPr lang="ja-JP" altLang="en-US" sz="2400" dirty="0" smtClean="0"/>
              <a:t>  →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 smtClean="0"/>
              <a:t>c </a:t>
            </a:r>
            <a:r>
              <a:rPr lang="en-US" altLang="ja-JP" sz="2400" dirty="0" smtClean="0"/>
              <a:t>N</a:t>
            </a:r>
            <a:r>
              <a:rPr lang="en-US" altLang="ja-JP" sz="2400" baseline="-25000" dirty="0" smtClean="0"/>
              <a:t>f</a:t>
            </a:r>
            <a:r>
              <a:rPr lang="en-US" altLang="ja-JP" sz="2400" baseline="30000" dirty="0" smtClean="0"/>
              <a:t>1/</a:t>
            </a:r>
            <a:r>
              <a:rPr lang="en-US" altLang="ja-JP" sz="2400" baseline="30000" dirty="0" err="1" smtClean="0"/>
              <a:t>Nt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must be less than 0.2</a:t>
            </a:r>
          </a:p>
          <a:p>
            <a:pPr lvl="1"/>
            <a:r>
              <a:rPr lang="en-US" altLang="ja-JP" sz="2400" dirty="0" smtClean="0"/>
              <a:t>At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f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= 1, We can get the valid region 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 &gt; 5.0) also</a:t>
            </a:r>
          </a:p>
          <a:p>
            <a:pPr marL="457200" lvl="1" indent="0">
              <a:buNone/>
            </a:pPr>
            <a:endParaRPr lang="en-US" altLang="ja-JP" sz="1400" dirty="0" smtClean="0"/>
          </a:p>
          <a:p>
            <a:pPr marL="457200" lvl="1" indent="0">
              <a:buNone/>
            </a:pPr>
            <a:r>
              <a:rPr lang="en-US" altLang="ja-JP" sz="2400" dirty="0" smtClean="0"/>
              <a:t>(</a:t>
            </a:r>
            <a:r>
              <a:rPr lang="en-US" altLang="ja-JP" sz="2400" dirty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/>
              <a:t>c </a:t>
            </a:r>
            <a:r>
              <a:rPr lang="en-US" altLang="ja-JP" sz="2400" dirty="0"/>
              <a:t>N</a:t>
            </a:r>
            <a:r>
              <a:rPr lang="en-US" altLang="ja-JP" sz="2400" baseline="-25000" dirty="0"/>
              <a:t>f</a:t>
            </a:r>
            <a:r>
              <a:rPr lang="en-US" altLang="ja-JP" sz="2400" baseline="30000" dirty="0"/>
              <a:t>1/</a:t>
            </a:r>
            <a:r>
              <a:rPr lang="en-US" altLang="ja-JP" sz="2400" baseline="30000" dirty="0" err="1"/>
              <a:t>Nt</a:t>
            </a:r>
            <a:r>
              <a:rPr lang="en-US" altLang="ja-JP" sz="2400" baseline="30000" dirty="0"/>
              <a:t> 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= </a:t>
            </a:r>
            <a:r>
              <a:rPr lang="en-US" altLang="ja-JP" sz="2400" b="1" strike="dblStrike" dirty="0" smtClean="0">
                <a:solidFill>
                  <a:schemeClr val="accent2">
                    <a:lumMod val="50000"/>
                  </a:schemeClr>
                </a:solidFill>
              </a:rPr>
              <a:t>0.25</a:t>
            </a:r>
            <a:r>
              <a:rPr lang="en-US" altLang="ja-JP" sz="2400" b="1" dirty="0" smtClean="0"/>
              <a:t>,</a:t>
            </a:r>
            <a:r>
              <a:rPr lang="en-US" altLang="ja-JP" sz="2400" b="1" strike="dblStrike" dirty="0" smtClean="0">
                <a:solidFill>
                  <a:schemeClr val="accent6">
                    <a:lumMod val="50000"/>
                  </a:schemeClr>
                </a:solidFill>
              </a:rPr>
              <a:t>0.20</a:t>
            </a:r>
            <a:r>
              <a:rPr lang="en-US" altLang="ja-JP" sz="2400" b="1" dirty="0" smtClean="0"/>
              <a:t>,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0.15</a:t>
            </a:r>
            <a:r>
              <a:rPr lang="en-US" altLang="ja-JP" sz="2400" b="1" dirty="0" smtClean="0"/>
              <a:t>,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0.10</a:t>
            </a:r>
            <a:r>
              <a:rPr lang="en-US" altLang="ja-JP" sz="2400" b="1" dirty="0" smtClean="0"/>
              <a:t>,</a:t>
            </a: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0.05</a:t>
            </a:r>
            <a:r>
              <a:rPr lang="en-US" altLang="ja-JP" sz="2400" b="1" dirty="0" smtClean="0"/>
              <a:t>,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0.00</a:t>
            </a:r>
            <a:r>
              <a:rPr lang="en-US" altLang="ja-JP" sz="2400" dirty="0" smtClean="0"/>
              <a:t>)</a:t>
            </a:r>
            <a:r>
              <a:rPr lang="en-US" altLang="ja-JP" sz="2000" dirty="0" smtClean="0"/>
              <a:t> </a:t>
            </a:r>
            <a:endParaRPr lang="en-US" altLang="ja-JP" sz="2000" dirty="0"/>
          </a:p>
          <a:p>
            <a:pPr lvl="1"/>
            <a:endParaRPr lang="en-US" altLang="ja-JP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467544" y="3131676"/>
            <a:ext cx="17844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0.6647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4716016" y="3131676"/>
            <a:ext cx="17844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</a:t>
            </a:r>
            <a:r>
              <a:rPr lang="en-US" altLang="ja-JP" baseline="-25000" dirty="0" err="1"/>
              <a:t>PS</a:t>
            </a:r>
            <a:r>
              <a:rPr lang="en-US" altLang="ja-JP" dirty="0"/>
              <a:t>/m</a:t>
            </a:r>
            <a:r>
              <a:rPr lang="en-US" altLang="ja-JP" baseline="-25000" dirty="0"/>
              <a:t>V </a:t>
            </a:r>
            <a:r>
              <a:rPr lang="ja-JP" altLang="en-US" dirty="0"/>
              <a:t>≃</a:t>
            </a:r>
            <a:r>
              <a:rPr lang="en-US" altLang="ja-JP" dirty="0" smtClean="0"/>
              <a:t> </a:t>
            </a:r>
            <a:r>
              <a:rPr lang="en-US" altLang="ja-JP" dirty="0"/>
              <a:t>0.5761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683568" y="1415084"/>
            <a:ext cx="648072" cy="283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860032" y="1415083"/>
            <a:ext cx="648072" cy="35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860032" y="1415083"/>
            <a:ext cx="648072" cy="35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38" y="1340768"/>
            <a:ext cx="835674" cy="35773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3" name="正方形/長方形 32"/>
          <p:cNvSpPr/>
          <p:nvPr/>
        </p:nvSpPr>
        <p:spPr>
          <a:xfrm>
            <a:off x="683568" y="1415084"/>
            <a:ext cx="648072" cy="283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5083"/>
            <a:ext cx="835674" cy="35773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Summary</a:t>
            </a:r>
            <a:endParaRPr kumimoji="1" lang="ja-JP" altLang="en-US" sz="40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350904"/>
          </a:xfrm>
        </p:spPr>
        <p:txBody>
          <a:bodyPr>
            <a:normAutofit/>
          </a:bodyPr>
          <a:lstStyle/>
          <a:p>
            <a:pPr lvl="1"/>
            <a:r>
              <a:rPr lang="en-US" altLang="ja-JP" sz="2400" dirty="0" smtClean="0"/>
              <a:t> We investigated the nature of phase transitions in (</a:t>
            </a:r>
            <a:r>
              <a:rPr lang="en-US" altLang="ja-JP" sz="2400" i="1" dirty="0" smtClean="0"/>
              <a:t>2+N</a:t>
            </a:r>
            <a:r>
              <a:rPr lang="en-US" altLang="ja-JP" sz="2400" i="1" baseline="-25000" dirty="0" smtClean="0"/>
              <a:t>f</a:t>
            </a:r>
            <a:r>
              <a:rPr lang="en-US" altLang="ja-JP" sz="2400" dirty="0" smtClean="0"/>
              <a:t>) QCD </a:t>
            </a:r>
          </a:p>
          <a:p>
            <a:pPr lvl="1"/>
            <a:r>
              <a:rPr lang="en-US" altLang="ja-JP" sz="2400" dirty="0"/>
              <a:t> </a:t>
            </a:r>
            <a:r>
              <a:rPr lang="en-US" altLang="ja-JP" sz="2400" dirty="0" smtClean="0"/>
              <a:t>For large </a:t>
            </a:r>
            <a:r>
              <a:rPr lang="en-US" altLang="ja-JP" sz="2400" i="1" dirty="0" err="1"/>
              <a:t>N</a:t>
            </a:r>
            <a:r>
              <a:rPr lang="en-US" altLang="ja-JP" sz="2400" i="1" baseline="-25000" dirty="0" err="1"/>
              <a:t>f</a:t>
            </a:r>
            <a:r>
              <a:rPr lang="en-US" altLang="ja-JP" sz="2400" dirty="0" smtClean="0"/>
              <a:t>, we can determine critical point				 where the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transition terminated relatively easily.</a:t>
            </a:r>
          </a:p>
          <a:p>
            <a:pPr lvl="1"/>
            <a:r>
              <a:rPr kumimoji="1" lang="en-US" altLang="ja-JP" sz="2400" dirty="0" smtClean="0"/>
              <a:t>We obtained the following results.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ja-JP" sz="2000" dirty="0" smtClean="0"/>
              <a:t>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order region is wider as increasing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/T in both cases 							by staggered and Wilson</a:t>
            </a:r>
            <a:endParaRPr lang="en-US" altLang="ja-JP" sz="2000" dirty="0"/>
          </a:p>
          <a:p>
            <a:pPr marL="1314450" lvl="2" indent="-457200">
              <a:buFont typeface="+mj-lt"/>
              <a:buAutoNum type="arabicPeriod"/>
            </a:pPr>
            <a:r>
              <a:rPr lang="en-US" altLang="ja-JP" sz="2000" dirty="0" smtClean="0"/>
              <a:t>Especially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critical value of heavy k </a:t>
            </a:r>
            <a:r>
              <a:rPr lang="en-US" altLang="ja-JP" sz="2000" dirty="0"/>
              <a:t>is </a:t>
            </a:r>
            <a:r>
              <a:rPr lang="en-US" altLang="ja-JP" sz="2000" dirty="0" smtClean="0">
                <a:solidFill>
                  <a:srgbClr val="FF0000"/>
                </a:solidFill>
              </a:rPr>
              <a:t>exponentially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smaller							 </a:t>
            </a:r>
            <a:r>
              <a:rPr lang="en-US" altLang="ja-JP" sz="2000" dirty="0"/>
              <a:t>as increasing 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000" baseline="-25000" dirty="0" err="1" smtClean="0"/>
              <a:t>h</a:t>
            </a:r>
            <a:r>
              <a:rPr lang="en-US" altLang="ja-JP" sz="2000" dirty="0" smtClean="0"/>
              <a:t>/T</a:t>
            </a:r>
          </a:p>
          <a:p>
            <a:pPr lvl="1"/>
            <a:r>
              <a:rPr lang="en-US" altLang="ja-JP" sz="2400" dirty="0" smtClean="0"/>
              <a:t> In high heavy quark density region 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 &gt; 5.0), </a:t>
            </a:r>
          </a:p>
          <a:p>
            <a:pPr marL="457200" lvl="1" indent="0">
              <a:buNone/>
            </a:pPr>
            <a:r>
              <a:rPr lang="en-US" altLang="ja-JP" sz="2400" dirty="0" smtClean="0"/>
              <a:t>            There is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PT in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f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=(2+1) flavor QCD.</a:t>
            </a:r>
          </a:p>
          <a:p>
            <a:pPr marL="457200" lvl="1" indent="0">
              <a:buNone/>
            </a:pPr>
            <a:endParaRPr lang="en-US" altLang="ja-JP" sz="900" baseline="-25000" dirty="0" smtClean="0"/>
          </a:p>
          <a:p>
            <a:pPr marL="457200" lvl="1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future work</a:t>
            </a:r>
          </a:p>
          <a:p>
            <a:pPr lvl="1"/>
            <a:r>
              <a:rPr lang="en-US" altLang="ja-JP" sz="2400" dirty="0" smtClean="0"/>
              <a:t> </a:t>
            </a:r>
            <a:r>
              <a:rPr lang="en-US" altLang="ja-JP" sz="2400" dirty="0"/>
              <a:t>E</a:t>
            </a:r>
            <a:r>
              <a:rPr lang="en-US" altLang="ja-JP" sz="2400" dirty="0" smtClean="0"/>
              <a:t>valuate </a:t>
            </a:r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c</a:t>
            </a:r>
            <a:r>
              <a:rPr lang="en-US" altLang="ja-JP" sz="2400" dirty="0" smtClean="0"/>
              <a:t> w/o HPE</a:t>
            </a:r>
          </a:p>
          <a:p>
            <a:pPr lvl="1"/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Calculate </a:t>
            </a:r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c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on larger lattice volumes.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dirty="0" smtClean="0"/>
              <a:t>Introduction</a:t>
            </a:r>
            <a:endParaRPr kumimoji="1" lang="ja-JP" altLang="en-US" sz="40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4752528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It is very important to study the nature </a:t>
            </a:r>
            <a:r>
              <a:rPr lang="en-US" altLang="ja-JP" sz="2800" dirty="0"/>
              <a:t>of </a:t>
            </a:r>
            <a:r>
              <a:rPr lang="en-US" altLang="ja-JP" sz="2800" dirty="0" smtClean="0"/>
              <a:t>QCD phase </a:t>
            </a:r>
            <a:r>
              <a:rPr lang="en-US" altLang="ja-JP" sz="2800" dirty="0"/>
              <a:t>transition as a function of </a:t>
            </a:r>
            <a:r>
              <a:rPr lang="en-US" altLang="ja-JP" sz="2800" dirty="0" smtClean="0"/>
              <a:t>mass to understand </a:t>
            </a:r>
            <a:r>
              <a:rPr lang="en-US" altLang="ja-JP" sz="2800" dirty="0" smtClean="0">
                <a:latin typeface="Symbol" panose="05050102010706020507" pitchFamily="18" charset="2"/>
              </a:rPr>
              <a:t>m</a:t>
            </a:r>
            <a:r>
              <a:rPr lang="ja-JP" altLang="en-US" sz="2800" dirty="0" smtClean="0"/>
              <a:t>≠</a:t>
            </a:r>
            <a:r>
              <a:rPr lang="en-US" altLang="ja-JP" sz="2800" dirty="0" smtClean="0"/>
              <a:t>0 QCD. 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 </a:t>
            </a:r>
          </a:p>
          <a:p>
            <a:pPr lvl="1"/>
            <a:r>
              <a:rPr lang="en-US" altLang="ja-JP" sz="2400" dirty="0" smtClean="0"/>
              <a:t>There is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region in </a:t>
            </a:r>
            <a:r>
              <a:rPr lang="en-US" altLang="ja-JP" sz="2400" dirty="0" smtClean="0">
                <a:solidFill>
                  <a:srgbClr val="00B050"/>
                </a:solidFill>
              </a:rPr>
              <a:t>light</a:t>
            </a:r>
            <a:r>
              <a:rPr lang="en-US" altLang="ja-JP" sz="2400" dirty="0" smtClean="0"/>
              <a:t> and </a:t>
            </a:r>
            <a:r>
              <a:rPr lang="en-US" altLang="ja-JP" sz="2400" dirty="0" smtClean="0">
                <a:solidFill>
                  <a:srgbClr val="0070C0"/>
                </a:solidFill>
              </a:rPr>
              <a:t>heavy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quark region</a:t>
            </a:r>
          </a:p>
          <a:p>
            <a:pPr lvl="1"/>
            <a:r>
              <a:rPr lang="en-US" altLang="ja-JP" sz="2400" dirty="0" smtClean="0"/>
              <a:t>If </a:t>
            </a:r>
            <a:r>
              <a:rPr lang="en-US" altLang="ja-JP" sz="2400" dirty="0">
                <a:latin typeface="Symbol" panose="05050102010706020507" pitchFamily="18" charset="2"/>
              </a:rPr>
              <a:t>1</a:t>
            </a:r>
            <a:r>
              <a:rPr lang="en-US" altLang="ja-JP" sz="2400" baseline="30000" dirty="0"/>
              <a:t>st </a:t>
            </a:r>
            <a:r>
              <a:rPr lang="en-US" altLang="ja-JP" sz="2400" dirty="0"/>
              <a:t>order region </a:t>
            </a:r>
            <a:r>
              <a:rPr lang="en-US" altLang="ja-JP" sz="2400" dirty="0" smtClean="0"/>
              <a:t>become </a:t>
            </a:r>
            <a:r>
              <a:rPr lang="en-US" altLang="ja-JP" sz="2400" dirty="0" smtClean="0">
                <a:solidFill>
                  <a:srgbClr val="FF0000"/>
                </a:solidFill>
              </a:rPr>
              <a:t>wider</a:t>
            </a:r>
            <a:r>
              <a:rPr lang="en-US" altLang="ja-JP" sz="2400" dirty="0" smtClean="0"/>
              <a:t>, 						We can find the critical point </a:t>
            </a:r>
            <a:r>
              <a:rPr lang="en-US" altLang="ja-JP" sz="2400" b="1" dirty="0" smtClean="0"/>
              <a:t>at physical mass</a:t>
            </a:r>
            <a:r>
              <a:rPr lang="en-US" altLang="ja-JP" sz="2400" dirty="0" smtClean="0"/>
              <a:t>.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076056" y="4161013"/>
            <a:ext cx="3273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?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938" y="3875642"/>
            <a:ext cx="2578974" cy="236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3931521"/>
            <a:ext cx="4464496" cy="266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915816" y="3931521"/>
            <a:ext cx="864096" cy="8656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259632" y="5083649"/>
            <a:ext cx="1080120" cy="10820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3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Summary</a:t>
            </a:r>
            <a:endParaRPr kumimoji="1" lang="ja-JP" altLang="en-US" sz="40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350904"/>
          </a:xfrm>
        </p:spPr>
        <p:txBody>
          <a:bodyPr>
            <a:normAutofit/>
          </a:bodyPr>
          <a:lstStyle/>
          <a:p>
            <a:pPr lvl="1"/>
            <a:r>
              <a:rPr lang="en-US" altLang="ja-JP" sz="2400" dirty="0" smtClean="0"/>
              <a:t> We investigated the nature of phase transitions in (</a:t>
            </a:r>
            <a:r>
              <a:rPr lang="en-US" altLang="ja-JP" sz="2400" i="1" dirty="0" smtClean="0"/>
              <a:t>2+N</a:t>
            </a:r>
            <a:r>
              <a:rPr lang="en-US" altLang="ja-JP" sz="2400" i="1" baseline="-25000" dirty="0" smtClean="0"/>
              <a:t>f</a:t>
            </a:r>
            <a:r>
              <a:rPr lang="en-US" altLang="ja-JP" sz="2400" dirty="0" smtClean="0"/>
              <a:t>) QCD </a:t>
            </a:r>
          </a:p>
          <a:p>
            <a:pPr lvl="1"/>
            <a:r>
              <a:rPr lang="en-US" altLang="ja-JP" sz="2400" dirty="0"/>
              <a:t> </a:t>
            </a:r>
            <a:r>
              <a:rPr lang="en-US" altLang="ja-JP" sz="2400" dirty="0" smtClean="0"/>
              <a:t>For large </a:t>
            </a:r>
            <a:r>
              <a:rPr lang="en-US" altLang="ja-JP" sz="2400" i="1" dirty="0" err="1"/>
              <a:t>N</a:t>
            </a:r>
            <a:r>
              <a:rPr lang="en-US" altLang="ja-JP" sz="2400" i="1" baseline="-25000" dirty="0" err="1"/>
              <a:t>f</a:t>
            </a:r>
            <a:r>
              <a:rPr lang="en-US" altLang="ja-JP" sz="2400" dirty="0" smtClean="0"/>
              <a:t>, we can determine critical point				 where the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transition terminated relatively easily.</a:t>
            </a:r>
          </a:p>
          <a:p>
            <a:pPr lvl="1"/>
            <a:r>
              <a:rPr kumimoji="1" lang="en-US" altLang="ja-JP" sz="2400" dirty="0" smtClean="0"/>
              <a:t>We obtained the following results.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ja-JP" sz="2000" dirty="0" smtClean="0"/>
              <a:t>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order region is wider as increasing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/T in both cases 							by staggered and Wilson</a:t>
            </a:r>
            <a:endParaRPr lang="en-US" altLang="ja-JP" sz="2000" dirty="0"/>
          </a:p>
          <a:p>
            <a:pPr marL="1314450" lvl="2" indent="-457200">
              <a:buFont typeface="+mj-lt"/>
              <a:buAutoNum type="arabicPeriod"/>
            </a:pPr>
            <a:r>
              <a:rPr lang="en-US" altLang="ja-JP" sz="2000" dirty="0" smtClean="0"/>
              <a:t>Especially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critical value of heavy k </a:t>
            </a:r>
            <a:r>
              <a:rPr lang="en-US" altLang="ja-JP" sz="2000" dirty="0"/>
              <a:t>is </a:t>
            </a:r>
            <a:r>
              <a:rPr lang="en-US" altLang="ja-JP" sz="2000" dirty="0" smtClean="0">
                <a:solidFill>
                  <a:srgbClr val="FF0000"/>
                </a:solidFill>
              </a:rPr>
              <a:t>exponentially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smaller							 </a:t>
            </a:r>
            <a:r>
              <a:rPr lang="en-US" altLang="ja-JP" sz="2000" dirty="0"/>
              <a:t>as increasing 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000" baseline="-25000" dirty="0" err="1" smtClean="0"/>
              <a:t>h</a:t>
            </a:r>
            <a:r>
              <a:rPr lang="en-US" altLang="ja-JP" sz="2000" dirty="0" smtClean="0"/>
              <a:t>/T</a:t>
            </a:r>
          </a:p>
          <a:p>
            <a:pPr lvl="1"/>
            <a:r>
              <a:rPr lang="en-US" altLang="ja-JP" sz="2400" dirty="0" smtClean="0"/>
              <a:t> In high heavy quark density region 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 &gt; 5.0), </a:t>
            </a:r>
          </a:p>
          <a:p>
            <a:pPr marL="457200" lvl="1" indent="0">
              <a:buNone/>
            </a:pPr>
            <a:r>
              <a:rPr lang="en-US" altLang="ja-JP" sz="2400" dirty="0" smtClean="0"/>
              <a:t>            There is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PT in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f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=(2+1) flavor QCD.</a:t>
            </a:r>
          </a:p>
          <a:p>
            <a:pPr marL="457200" lvl="1" indent="0">
              <a:buNone/>
            </a:pPr>
            <a:endParaRPr lang="en-US" altLang="ja-JP" sz="900" baseline="-25000" dirty="0" smtClean="0"/>
          </a:p>
          <a:p>
            <a:pPr marL="457200" lvl="1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future work</a:t>
            </a:r>
          </a:p>
          <a:p>
            <a:pPr lvl="1"/>
            <a:r>
              <a:rPr lang="en-US" altLang="ja-JP" sz="2400" dirty="0" smtClean="0"/>
              <a:t> </a:t>
            </a:r>
            <a:r>
              <a:rPr lang="en-US" altLang="ja-JP" sz="2400" dirty="0"/>
              <a:t>E</a:t>
            </a:r>
            <a:r>
              <a:rPr lang="en-US" altLang="ja-JP" sz="2400" dirty="0" smtClean="0"/>
              <a:t>valuate </a:t>
            </a:r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c</a:t>
            </a:r>
            <a:r>
              <a:rPr lang="en-US" altLang="ja-JP" sz="2400" dirty="0" smtClean="0"/>
              <a:t> w/o HPE</a:t>
            </a:r>
          </a:p>
          <a:p>
            <a:pPr lvl="1"/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Calculate </a:t>
            </a:r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c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on larger lattice volumes.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F:\iwami\研究\Lattice2015\columbia-2+nf_3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02303"/>
            <a:ext cx="4617531" cy="2679025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7114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33BC-D6C3-4A9E-8C99-C31951220947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3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Hopping </a:t>
            </a:r>
            <a:r>
              <a:rPr lang="en-US" altLang="ja-JP" sz="4000" dirty="0"/>
              <a:t>P</a:t>
            </a:r>
            <a:r>
              <a:rPr lang="en-US" altLang="ja-JP" sz="4000" dirty="0" smtClean="0"/>
              <a:t>arameter Expansion(HPE)</a:t>
            </a:r>
            <a:endParaRPr kumimoji="1" lang="ja-JP" altLang="en-US" sz="4000" dirty="0"/>
          </a:p>
        </p:txBody>
      </p:sp>
      <p:sp>
        <p:nvSpPr>
          <p:cNvPr id="2" name="コンテンツ プレースホルダー 1 1"/>
          <p:cNvSpPr>
            <a:spLocks noGrp="1"/>
          </p:cNvSpPr>
          <p:nvPr>
            <p:ph idx="1"/>
          </p:nvPr>
        </p:nvSpPr>
        <p:spPr>
          <a:xfrm>
            <a:off x="457200" y="1340771"/>
            <a:ext cx="8229600" cy="1512166"/>
          </a:xfrm>
        </p:spPr>
        <p:txBody>
          <a:bodyPr/>
          <a:lstStyle/>
          <a:p>
            <a:r>
              <a:rPr lang="en-US" altLang="ja-JP" dirty="0" smtClean="0"/>
              <a:t>HPE is very useful to get the rough outline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2" y="1988840"/>
            <a:ext cx="8067035" cy="45448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73718"/>
            <a:ext cx="6155519" cy="495242"/>
          </a:xfrm>
          <a:prstGeom prst="rect">
            <a:avLst/>
          </a:prstGeom>
        </p:spPr>
      </p:pic>
      <p:sp>
        <p:nvSpPr>
          <p:cNvPr id="33" name="コンテンツ プレースホルダー 1 2"/>
          <p:cNvSpPr txBox="1">
            <a:spLocks/>
          </p:cNvSpPr>
          <p:nvPr/>
        </p:nvSpPr>
        <p:spPr>
          <a:xfrm>
            <a:off x="467544" y="3717032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smtClean="0"/>
              <a:t> Quark </a:t>
            </a:r>
            <a:r>
              <a:rPr lang="en-US" altLang="ja-JP" sz="2400" dirty="0" err="1" smtClean="0"/>
              <a:t>effrct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is given </a:t>
            </a:r>
            <a:r>
              <a:rPr lang="en-US" altLang="ja-JP" sz="2400" dirty="0" smtClean="0"/>
              <a:t>by </a:t>
            </a:r>
            <a:r>
              <a:rPr lang="en-US" altLang="ja-JP" sz="2400" i="1" dirty="0" smtClean="0"/>
              <a:t>P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term and </a:t>
            </a:r>
            <a:r>
              <a:rPr lang="en-US" altLang="ja-JP" sz="2400" i="1" dirty="0"/>
              <a:t>L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term</a:t>
            </a:r>
            <a:r>
              <a:rPr lang="en-US" altLang="ja-JP" sz="2400" dirty="0" smtClean="0"/>
              <a:t>.</a:t>
            </a:r>
          </a:p>
          <a:p>
            <a:pPr lvl="1"/>
            <a:r>
              <a:rPr lang="en-US" altLang="ja-JP" sz="2400" dirty="0" smtClean="0"/>
              <a:t> The system is controlled by only 3 </a:t>
            </a:r>
            <a:r>
              <a:rPr lang="en-US" altLang="ja-JP" sz="2400" dirty="0" err="1" smtClean="0"/>
              <a:t>params</a:t>
            </a:r>
            <a:r>
              <a:rPr lang="en-US" altLang="ja-JP" sz="2400" dirty="0" smtClean="0"/>
              <a:t>.   </a:t>
            </a:r>
          </a:p>
          <a:p>
            <a:pPr lvl="1"/>
            <a:r>
              <a:rPr lang="en-US" altLang="ja-JP" sz="2400" dirty="0" smtClean="0"/>
              <a:t> Especially, Heavy quark phase is controlled</a:t>
            </a:r>
          </a:p>
          <a:p>
            <a:pPr lvl="1"/>
            <a:r>
              <a:rPr lang="en-US" altLang="ja-JP" sz="2400" dirty="0"/>
              <a:t> </a:t>
            </a:r>
            <a:r>
              <a:rPr lang="en-US" altLang="ja-JP" sz="2400" dirty="0" smtClean="0"/>
              <a:t>HPE works well in heavy quark region</a:t>
            </a:r>
          </a:p>
          <a:p>
            <a:pPr lvl="1"/>
            <a:r>
              <a:rPr lang="en-US" altLang="ja-JP" sz="2400" dirty="0"/>
              <a:t> </a:t>
            </a:r>
            <a:r>
              <a:rPr lang="en-US" altLang="ja-JP" sz="2400" dirty="0" smtClean="0"/>
              <a:t>We want to study critical behavior</a:t>
            </a:r>
          </a:p>
          <a:p>
            <a:pPr marL="457200" lvl="1" indent="0"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	 in light quark region using HPE </a:t>
            </a:r>
            <a:r>
              <a:rPr lang="en-US" altLang="ja-JP" sz="2400" i="1" dirty="0" smtClean="0"/>
              <a:t>!! </a:t>
            </a:r>
            <a:r>
              <a:rPr lang="ja-JP" altLang="en-US" sz="2400" i="1" dirty="0" smtClean="0"/>
              <a:t>→ </a:t>
            </a:r>
            <a:r>
              <a:rPr lang="en-US" altLang="ja-JP" sz="2400" i="1" dirty="0" smtClean="0"/>
              <a:t>How to use??</a:t>
            </a:r>
            <a:endParaRPr lang="en-US" altLang="ja-JP" sz="2400" i="1" dirty="0"/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93096"/>
            <a:ext cx="1296144" cy="3051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0" y="4725144"/>
            <a:ext cx="1909376" cy="27827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83949"/>
            <a:ext cx="4386442" cy="389067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827584" y="2645726"/>
            <a:ext cx="576064" cy="495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コンテンツ プレースホルダー 1"/>
          <p:cNvSpPr txBox="1">
            <a:spLocks/>
          </p:cNvSpPr>
          <p:nvPr/>
        </p:nvSpPr>
        <p:spPr>
          <a:xfrm>
            <a:off x="-324544" y="3068960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ja-JP" sz="2000" i="1" dirty="0" smtClean="0">
                <a:latin typeface="Arial Rounded MT Bold" panose="020F0704030504030204" pitchFamily="34" charset="0"/>
              </a:rPr>
              <a:t>Deformation!!</a:t>
            </a:r>
            <a:endParaRPr lang="en-US" altLang="ja-JP" sz="20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Reweighting technique in </a:t>
            </a:r>
            <a:r>
              <a:rPr lang="en-US" altLang="ja-JP" sz="4000" dirty="0" smtClean="0">
                <a:latin typeface="Symbol" panose="05050102010706020507" pitchFamily="18" charset="2"/>
              </a:rPr>
              <a:t>m</a:t>
            </a:r>
            <a:r>
              <a:rPr lang="ja-JP" altLang="en-US" sz="4000" dirty="0" smtClean="0"/>
              <a:t>≠</a:t>
            </a:r>
            <a:r>
              <a:rPr lang="en-US" altLang="ja-JP" sz="4000" dirty="0" smtClean="0"/>
              <a:t>0 QCD</a:t>
            </a:r>
            <a:endParaRPr kumimoji="1" lang="ja-JP" altLang="en-US" sz="40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77688" y="1340768"/>
            <a:ext cx="8686800" cy="4785395"/>
          </a:xfrm>
        </p:spPr>
        <p:txBody>
          <a:bodyPr/>
          <a:lstStyle/>
          <a:p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expansion method</a:t>
            </a:r>
          </a:p>
          <a:p>
            <a:pPr lvl="1"/>
            <a:r>
              <a:rPr lang="en-US" altLang="ja-JP" dirty="0" smtClean="0"/>
              <a:t>Quark phase cause “sign problem”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sz="1000" dirty="0"/>
          </a:p>
          <a:p>
            <a:pPr lvl="1"/>
            <a:r>
              <a:rPr lang="en-US" altLang="ja-JP" dirty="0" smtClean="0"/>
              <a:t>For avoiding  this problem, we use the above method</a:t>
            </a:r>
          </a:p>
          <a:p>
            <a:pPr lvl="2"/>
            <a:r>
              <a:rPr lang="en-US" altLang="ja-JP" dirty="0" smtClean="0"/>
              <a:t> Use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expansion for the </a:t>
            </a:r>
            <a:r>
              <a:rPr lang="en-US" altLang="ja-JP" dirty="0"/>
              <a:t>s</a:t>
            </a:r>
            <a:r>
              <a:rPr lang="en-US" altLang="ja-JP" dirty="0" smtClean="0"/>
              <a:t>ign factor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Odd term must be vanished from symmetry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Higher term will be vanished in thermodynamic limit </a:t>
            </a:r>
          </a:p>
          <a:p>
            <a:pPr marL="457200" lvl="1" indent="0">
              <a:buNone/>
            </a:pPr>
            <a:r>
              <a:rPr lang="en-US" altLang="ja-JP" dirty="0" smtClean="0"/>
              <a:t> 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図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4" y="2530418"/>
            <a:ext cx="8277160" cy="46653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063" y="4949552"/>
            <a:ext cx="6828321" cy="664212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7" y="5041731"/>
            <a:ext cx="6825217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Critical surface in heavy quark region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0" y="1052736"/>
            <a:ext cx="9144000" cy="60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None/>
            </a:pPr>
            <a:r>
              <a:rPr lang="en-US" altLang="ja-JP" sz="100" dirty="0" smtClean="0"/>
              <a:t/>
            </a:r>
            <a:br>
              <a:rPr lang="en-US" altLang="ja-JP" sz="100" dirty="0" smtClean="0"/>
            </a:br>
            <a:r>
              <a:rPr lang="en-US" altLang="ja-JP" sz="2400" dirty="0" smtClean="0"/>
              <a:t>Critical surface </a:t>
            </a:r>
            <a:r>
              <a:rPr lang="en-US" altLang="ja-JP" sz="2400" dirty="0"/>
              <a:t>in heavy </a:t>
            </a:r>
            <a:r>
              <a:rPr lang="en-US" altLang="ja-JP" sz="2400" dirty="0" smtClean="0"/>
              <a:t>quark region</a:t>
            </a:r>
          </a:p>
          <a:p>
            <a:pPr>
              <a:lnSpc>
                <a:spcPts val="2000"/>
              </a:lnSpc>
              <a:buNone/>
            </a:pPr>
            <a:r>
              <a:rPr lang="en-US" altLang="ja-JP" sz="1400" dirty="0" smtClean="0"/>
              <a:t>                       H. </a:t>
            </a:r>
            <a:r>
              <a:rPr lang="en-US" altLang="ja-JP" sz="1400" dirty="0" err="1" smtClean="0"/>
              <a:t>Saitoh</a:t>
            </a:r>
            <a:r>
              <a:rPr lang="en-US" altLang="ja-JP" sz="1400" dirty="0" smtClean="0"/>
              <a:t>, et al(WHOT-QCD),  </a:t>
            </a:r>
            <a:r>
              <a:rPr lang="en-US" altLang="ja-JP" sz="1400" dirty="0"/>
              <a:t>Phys. Rev. D89, 034507, (2014</a:t>
            </a:r>
            <a:r>
              <a:rPr lang="en-US" altLang="ja-JP" sz="1400" dirty="0" smtClean="0"/>
              <a:t>)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Hopping Parameter Expansion(HPE)</a:t>
            </a:r>
          </a:p>
          <a:p>
            <a:pPr lvl="1"/>
            <a:r>
              <a:rPr lang="en-US" altLang="ja-JP" sz="2400" dirty="0" smtClean="0"/>
              <a:t>Critical surface is controlled by						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only </a:t>
            </a:r>
            <a:r>
              <a:rPr lang="en-US" altLang="ja-JP" sz="2400" b="1" dirty="0">
                <a:solidFill>
                  <a:srgbClr val="FF0000"/>
                </a:solidFill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parameter</a:t>
            </a:r>
            <a:r>
              <a:rPr lang="en-US" altLang="ja-JP" sz="2400" dirty="0" smtClean="0"/>
              <a:t>,</a:t>
            </a:r>
          </a:p>
          <a:p>
            <a:pPr marL="0" lvl="1" indent="0">
              <a:buNone/>
            </a:pPr>
            <a:endParaRPr lang="en-US" altLang="ja-JP" sz="2400" dirty="0" smtClean="0"/>
          </a:p>
          <a:p>
            <a:pPr marL="0" lvl="1" indent="0">
              <a:buNone/>
            </a:pPr>
            <a:endParaRPr lang="en-US" altLang="ja-JP" sz="800" dirty="0" smtClean="0"/>
          </a:p>
          <a:p>
            <a:pPr marL="0" lvl="1" indent="0">
              <a:buNone/>
            </a:pPr>
            <a:r>
              <a:rPr lang="ja-JP" altLang="en-US" sz="2400" dirty="0"/>
              <a:t>　 </a:t>
            </a:r>
            <a:r>
              <a:rPr lang="en-US" altLang="ja-JP" sz="2400" dirty="0" smtClean="0"/>
              <a:t>1. </a:t>
            </a:r>
            <a:r>
              <a:rPr lang="en-US" altLang="ja-JP" sz="2400" dirty="0" smtClean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 smtClean="0"/>
              <a:t>c </a:t>
            </a:r>
            <a:r>
              <a:rPr lang="en-US" altLang="ja-JP" sz="2400" dirty="0" smtClean="0"/>
              <a:t>decreases </a:t>
            </a:r>
            <a:r>
              <a:rPr lang="en-US" altLang="ja-JP" sz="2400" dirty="0" smtClean="0">
                <a:solidFill>
                  <a:srgbClr val="FF0000"/>
                </a:solidFill>
              </a:rPr>
              <a:t>exponentially </a:t>
            </a:r>
            <a:r>
              <a:rPr lang="en-US" altLang="ja-JP" sz="2400" dirty="0"/>
              <a:t>as increasing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dirty="0" smtClean="0"/>
              <a:t>/T.</a:t>
            </a:r>
          </a:p>
          <a:p>
            <a:pPr marL="0" lvl="1" indent="0">
              <a:buNone/>
            </a:pPr>
            <a:endParaRPr lang="en-US" altLang="ja-JP" sz="2400" baseline="-25000" dirty="0"/>
          </a:p>
          <a:p>
            <a:pPr marL="0" lvl="1" indent="0">
              <a:buNone/>
            </a:pPr>
            <a:endParaRPr lang="en-US" altLang="ja-JP" sz="2400" baseline="-25000" dirty="0"/>
          </a:p>
          <a:p>
            <a:pPr marL="0" lvl="1" indent="0">
              <a:buNone/>
            </a:pP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   2. HPE tells us that critical surface has a simple dependence of 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k</a:t>
            </a:r>
            <a:r>
              <a:rPr lang="en-US" altLang="ja-JP" sz="2400" dirty="0" err="1" smtClean="0"/>
              <a:t>,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smtClean="0"/>
              <a:t>)</a:t>
            </a:r>
            <a:endParaRPr lang="en-US" altLang="ja-JP" sz="2400" baseline="-250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268539" y="1313425"/>
            <a:ext cx="3767956" cy="2451240"/>
            <a:chOff x="5711154" y="4673071"/>
            <a:chExt cx="3432845" cy="1931653"/>
          </a:xfrm>
        </p:grpSpPr>
        <p:pic>
          <p:nvPicPr>
            <p:cNvPr id="14" name="図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1154" y="4673071"/>
              <a:ext cx="3432845" cy="193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正方形/長方形 8"/>
            <p:cNvSpPr>
              <a:spLocks noChangeArrowheads="1"/>
            </p:cNvSpPr>
            <p:nvPr/>
          </p:nvSpPr>
          <p:spPr bwMode="auto">
            <a:xfrm>
              <a:off x="7438301" y="4673072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/>
                <a:t>First order</a:t>
              </a:r>
              <a:endParaRPr lang="ja-JP" altLang="en-US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>
              <a:off x="7799351" y="4998777"/>
              <a:ext cx="180181" cy="431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図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92" y="3262172"/>
            <a:ext cx="2740129" cy="27960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08" y="2997173"/>
            <a:ext cx="2170974" cy="254936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323528" y="5445224"/>
            <a:ext cx="8568952" cy="830997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We want to apply this method to investigate 						nature of phase transition in (</a:t>
            </a:r>
            <a:r>
              <a:rPr lang="en-US" altLang="ja-JP" sz="2400" i="1" dirty="0" smtClean="0"/>
              <a:t>2+1</a:t>
            </a:r>
            <a:r>
              <a:rPr lang="en-US" altLang="ja-JP" sz="2400" dirty="0" smtClean="0"/>
              <a:t>) QCD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82" y="3789040"/>
            <a:ext cx="1880810" cy="22788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50" y="4068248"/>
            <a:ext cx="2465714" cy="22484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547664" y="3212976"/>
            <a:ext cx="3312368" cy="392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3761711" cy="5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err="1" smtClean="0"/>
              <a:t>N</a:t>
            </a:r>
            <a:r>
              <a:rPr lang="en-US" altLang="ja-JP" sz="4000" i="1" baseline="-25000" dirty="0" err="1" smtClean="0"/>
              <a:t>f</a:t>
            </a:r>
            <a:r>
              <a:rPr lang="en-US" altLang="ja-JP" sz="4000" dirty="0" smtClean="0"/>
              <a:t>=(</a:t>
            </a:r>
            <a:r>
              <a:rPr lang="en-US" altLang="ja-JP" sz="4000" i="1" dirty="0" smtClean="0"/>
              <a:t>2+1</a:t>
            </a:r>
            <a:r>
              <a:rPr lang="en-US" altLang="ja-JP" sz="4000" dirty="0" smtClean="0"/>
              <a:t>) QCD with HPE</a:t>
            </a:r>
            <a:endParaRPr kumimoji="1" lang="ja-JP" altLang="en-US" sz="4000" i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80" y="1205496"/>
            <a:ext cx="3430696" cy="30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229" y="1230218"/>
            <a:ext cx="3429147" cy="30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コンテンツ プレースホルダー 1"/>
          <p:cNvSpPr txBox="1">
            <a:spLocks/>
          </p:cNvSpPr>
          <p:nvPr/>
        </p:nvSpPr>
        <p:spPr>
          <a:xfrm>
            <a:off x="-324544" y="4265157"/>
            <a:ext cx="9721080" cy="48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/>
              <a:t>We </a:t>
            </a:r>
            <a:r>
              <a:rPr lang="en-US" altLang="ja-JP" sz="2400" dirty="0" smtClean="0"/>
              <a:t>study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system where 2 </a:t>
            </a:r>
            <a:r>
              <a:rPr lang="en-US" altLang="ja-JP" sz="2400" dirty="0"/>
              <a:t>light quarks and </a:t>
            </a:r>
            <a:r>
              <a:rPr lang="en-US" altLang="ja-JP" sz="2400" dirty="0" smtClean="0"/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heavy </a:t>
            </a:r>
            <a:r>
              <a:rPr lang="en-US" altLang="ja-JP" sz="2400" dirty="0" smtClean="0"/>
              <a:t>quark exist.</a:t>
            </a:r>
          </a:p>
          <a:p>
            <a:pPr lvl="1"/>
            <a:r>
              <a:rPr lang="en-US" altLang="ja-JP" sz="2400" dirty="0" smtClean="0"/>
              <a:t>HPE is applicable when the strange quark is very heavy.</a:t>
            </a:r>
          </a:p>
          <a:p>
            <a:pPr marL="914400" lvl="2" indent="0">
              <a:buNone/>
            </a:pPr>
            <a:r>
              <a:rPr lang="en-US" altLang="ja-JP" sz="2000" dirty="0"/>
              <a:t>1. Critical surface in heavy quark region ( previous slide )</a:t>
            </a:r>
          </a:p>
          <a:p>
            <a:pPr marL="914400" lvl="2" indent="0">
              <a:buNone/>
            </a:pPr>
            <a:r>
              <a:rPr lang="en-US" altLang="ja-JP" sz="2000" dirty="0"/>
              <a:t>2. Order of chiral transition of massless </a:t>
            </a:r>
            <a:r>
              <a:rPr lang="en-US" altLang="ja-JP" sz="2000" i="1" dirty="0" err="1"/>
              <a:t>N</a:t>
            </a:r>
            <a:r>
              <a:rPr lang="en-US" altLang="ja-JP" sz="2000" i="1" baseline="-25000" dirty="0" err="1"/>
              <a:t>f</a:t>
            </a:r>
            <a:r>
              <a:rPr lang="en-US" altLang="ja-JP" sz="2000" i="1" baseline="-25000" dirty="0"/>
              <a:t> </a:t>
            </a:r>
            <a:r>
              <a:rPr lang="en-US" altLang="ja-JP" sz="2000" i="1" dirty="0"/>
              <a:t>=2 </a:t>
            </a:r>
            <a:r>
              <a:rPr lang="en-US" altLang="ja-JP" sz="2000" dirty="0"/>
              <a:t>QCD (Today 16:30~ Yamada’s talk </a:t>
            </a:r>
            <a:r>
              <a:rPr lang="en-US" altLang="ja-JP" sz="2000" dirty="0" smtClean="0"/>
              <a:t>)</a:t>
            </a:r>
            <a:endParaRPr lang="en-US" altLang="ja-JP" sz="2400" dirty="0" smtClean="0"/>
          </a:p>
          <a:p>
            <a:pPr lvl="1"/>
            <a:r>
              <a:rPr lang="en-US" altLang="ja-JP" sz="2400" b="1" dirty="0" smtClean="0"/>
              <a:t>However</a:t>
            </a:r>
            <a:r>
              <a:rPr lang="en-US" altLang="ja-JP" sz="2400" b="1" dirty="0"/>
              <a:t>,</a:t>
            </a:r>
            <a:r>
              <a:rPr lang="en-US" altLang="ja-JP" sz="2400" dirty="0"/>
              <a:t> we can't investigate the critical surface in </a:t>
            </a:r>
            <a:r>
              <a:rPr lang="en-US" altLang="ja-JP" sz="2400" dirty="0" smtClean="0"/>
              <a:t>this system.</a:t>
            </a:r>
          </a:p>
        </p:txBody>
      </p:sp>
    </p:spTree>
    <p:extLst>
      <p:ext uri="{BB962C8B-B14F-4D97-AF65-F5344CB8AC3E}">
        <p14:creationId xmlns:p14="http://schemas.microsoft.com/office/powerpoint/2010/main" val="37159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Many flavor system</a:t>
            </a:r>
            <a:endParaRPr kumimoji="1" lang="ja-JP" altLang="en-US" sz="4000" i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1"/>
          <p:cNvSpPr txBox="1">
            <a:spLocks/>
          </p:cNvSpPr>
          <p:nvPr/>
        </p:nvSpPr>
        <p:spPr>
          <a:xfrm>
            <a:off x="-180528" y="4188221"/>
            <a:ext cx="91440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smtClean="0"/>
              <a:t>We apply HPE for the system 							where 2 light quarks and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2400" dirty="0" smtClean="0">
                <a:solidFill>
                  <a:srgbClr val="FF0000"/>
                </a:solidFill>
              </a:rPr>
              <a:t> heavy quarks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exist.</a:t>
            </a:r>
          </a:p>
          <a:p>
            <a:pPr lvl="1"/>
            <a:r>
              <a:rPr lang="en-US" altLang="ja-JP" sz="2400" dirty="0" smtClean="0"/>
              <a:t>It </a:t>
            </a:r>
            <a:r>
              <a:rPr lang="en-US" altLang="ja-JP" sz="2400" dirty="0"/>
              <a:t>is known that </a:t>
            </a:r>
            <a:r>
              <a:rPr lang="en-US" altLang="ja-JP" sz="2400" dirty="0" smtClean="0"/>
              <a:t>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region </a:t>
            </a:r>
            <a:r>
              <a:rPr lang="en-US" altLang="ja-JP" sz="2400" dirty="0"/>
              <a:t>is </a:t>
            </a:r>
            <a:r>
              <a:rPr lang="en-US" altLang="ja-JP" sz="2400" dirty="0" smtClean="0"/>
              <a:t>wider </a:t>
            </a:r>
            <a:r>
              <a:rPr lang="en-US" altLang="ja-JP" sz="2400" dirty="0"/>
              <a:t>as increasing </a:t>
            </a:r>
            <a:r>
              <a:rPr lang="en-US" altLang="ja-JP" sz="2400" i="1" dirty="0" err="1"/>
              <a:t>N</a:t>
            </a:r>
            <a:r>
              <a:rPr lang="en-US" altLang="ja-JP" sz="2400" i="1" baseline="-25000" dirty="0" err="1"/>
              <a:t>f</a:t>
            </a:r>
            <a:r>
              <a:rPr lang="en-US" altLang="ja-JP" sz="2400" i="1" baseline="-25000" dirty="0"/>
              <a:t> </a:t>
            </a:r>
            <a:r>
              <a:rPr lang="en-US" altLang="ja-JP" sz="2400" i="1" baseline="-25000" dirty="0" smtClean="0"/>
              <a:t> </a:t>
            </a:r>
            <a:r>
              <a:rPr lang="en-US" altLang="ja-JP" sz="2400" baseline="-25000" dirty="0" smtClean="0"/>
              <a:t>		</a:t>
            </a:r>
            <a:r>
              <a:rPr lang="en-US" altLang="ja-JP" sz="2400" baseline="-25000" dirty="0"/>
              <a:t>		</a:t>
            </a:r>
            <a:r>
              <a:rPr lang="en-US" altLang="ja-JP" sz="1400" dirty="0"/>
              <a:t>S. </a:t>
            </a:r>
            <a:r>
              <a:rPr lang="en-US" altLang="ja-JP" sz="1400" dirty="0" err="1"/>
              <a:t>Ejiri</a:t>
            </a:r>
            <a:r>
              <a:rPr lang="en-US" altLang="ja-JP" sz="1400" dirty="0"/>
              <a:t>, N. Yamada, Phys. Rev. Lett. 110, 172001 (2013</a:t>
            </a:r>
            <a:r>
              <a:rPr lang="en-US" altLang="ja-JP" sz="1400" dirty="0" smtClean="0"/>
              <a:t>)</a:t>
            </a:r>
            <a:endParaRPr lang="en-US" altLang="ja-JP" sz="2400" dirty="0" smtClean="0"/>
          </a:p>
          <a:p>
            <a:pPr marL="457200" lvl="1" indent="0">
              <a:buNone/>
            </a:pPr>
            <a:r>
              <a:rPr lang="en-US" altLang="ja-JP" sz="2000" dirty="0" smtClean="0"/>
              <a:t>   For large </a:t>
            </a:r>
            <a:r>
              <a:rPr lang="en-US" altLang="ja-JP" sz="2000" i="1" dirty="0" err="1"/>
              <a:t>N</a:t>
            </a:r>
            <a:r>
              <a:rPr lang="en-US" altLang="ja-JP" sz="2000" i="1" baseline="-25000" dirty="0" err="1"/>
              <a:t>f</a:t>
            </a:r>
            <a:r>
              <a:rPr lang="en-US" altLang="ja-JP" sz="2000" dirty="0" smtClean="0"/>
              <a:t>, we can discuss </a:t>
            </a:r>
            <a:r>
              <a:rPr lang="en-US" altLang="ja-JP" sz="2000" dirty="0" smtClean="0">
                <a:latin typeface="Symbol" panose="05050102010706020507" pitchFamily="18" charset="2"/>
              </a:rPr>
              <a:t>m </a:t>
            </a:r>
            <a:r>
              <a:rPr lang="en-US" altLang="ja-JP" sz="2000" dirty="0"/>
              <a:t>dependence </a:t>
            </a:r>
            <a:r>
              <a:rPr lang="en-US" altLang="ja-JP" sz="2000" dirty="0" smtClean="0"/>
              <a:t>of boundary of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order region</a:t>
            </a:r>
          </a:p>
          <a:p>
            <a:pPr marL="914400" lvl="2" indent="0">
              <a:buNone/>
            </a:pPr>
            <a:r>
              <a:rPr lang="ja-JP" altLang="en-US" sz="2000" dirty="0" smtClean="0"/>
              <a:t>  →</a:t>
            </a:r>
            <a:r>
              <a:rPr lang="en-US" altLang="ja-JP" sz="2000" dirty="0" smtClean="0"/>
              <a:t> From this property, we want to discuss nature of </a:t>
            </a:r>
            <a:r>
              <a:rPr lang="en-US" altLang="ja-JP" sz="2000" i="1" dirty="0" smtClean="0"/>
              <a:t>(2+1) </a:t>
            </a:r>
            <a:r>
              <a:rPr lang="en-US" altLang="ja-JP" sz="2000" dirty="0" smtClean="0"/>
              <a:t>QCD results</a:t>
            </a:r>
            <a:endParaRPr lang="en-US" altLang="ja-JP" sz="20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230218"/>
            <a:ext cx="3429147" cy="30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80" y="1205496"/>
            <a:ext cx="3430696" cy="30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/>
              <a:t>highly dense </a:t>
            </a:r>
            <a:r>
              <a:rPr lang="en-US" altLang="ja-JP" sz="4000" i="1" dirty="0" smtClean="0"/>
              <a:t>s quark system</a:t>
            </a:r>
            <a:endParaRPr kumimoji="1" lang="ja-JP" altLang="en-US" sz="4000" i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1"/>
          <p:cNvSpPr txBox="1">
            <a:spLocks/>
          </p:cNvSpPr>
          <p:nvPr/>
        </p:nvSpPr>
        <p:spPr>
          <a:xfrm>
            <a:off x="-179512" y="4260229"/>
            <a:ext cx="91440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400" dirty="0" smtClean="0"/>
              <a:t>We also apply HPE for the system 				where 2 light quarks and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highly dense s</a:t>
            </a:r>
            <a:r>
              <a:rPr lang="en-US" altLang="ja-JP" sz="2400" dirty="0" smtClean="0">
                <a:solidFill>
                  <a:srgbClr val="FF0000"/>
                </a:solidFill>
              </a:rPr>
              <a:t> quark </a:t>
            </a:r>
            <a:r>
              <a:rPr lang="en-US" altLang="ja-JP" sz="2400" dirty="0" smtClean="0"/>
              <a:t>exist.</a:t>
            </a:r>
          </a:p>
          <a:p>
            <a:pPr lvl="1"/>
            <a:r>
              <a:rPr lang="en-US" altLang="ja-JP" sz="2400" dirty="0" smtClean="0"/>
              <a:t>As we will show, </a:t>
            </a:r>
            <a:r>
              <a:rPr lang="en-US" altLang="ja-JP" sz="2400" dirty="0" smtClean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decrease </a:t>
            </a:r>
            <a:r>
              <a:rPr lang="en-US" altLang="ja-JP" sz="2400" dirty="0" smtClean="0">
                <a:solidFill>
                  <a:srgbClr val="FF0000"/>
                </a:solidFill>
              </a:rPr>
              <a:t>exponentially</a:t>
            </a:r>
            <a:r>
              <a:rPr lang="en-US" altLang="ja-JP" sz="2400" dirty="0" smtClean="0"/>
              <a:t> as </a:t>
            </a:r>
            <a:r>
              <a:rPr lang="en-US" altLang="ja-JP" sz="2400" dirty="0"/>
              <a:t>increasing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err="1" smtClean="0"/>
              <a:t>h</a:t>
            </a:r>
            <a:r>
              <a:rPr lang="en-US" altLang="ja-JP" sz="2400" dirty="0" smtClean="0"/>
              <a:t>/T</a:t>
            </a:r>
            <a:r>
              <a:rPr lang="en-US" altLang="ja-JP" sz="2400" i="1" baseline="-25000" dirty="0" smtClean="0"/>
              <a:t> </a:t>
            </a:r>
          </a:p>
          <a:p>
            <a:pPr marL="457200" lvl="1" indent="0">
              <a:buNone/>
            </a:pPr>
            <a:r>
              <a:rPr lang="en-US" altLang="ja-JP" sz="2400" i="1" baseline="-25000" dirty="0" smtClean="0"/>
              <a:t> </a:t>
            </a:r>
            <a:r>
              <a:rPr lang="en-US" altLang="ja-JP" sz="2400" dirty="0" smtClean="0"/>
              <a:t>	</a:t>
            </a:r>
            <a:r>
              <a:rPr lang="en-US" altLang="ja-JP" sz="2000" dirty="0" smtClean="0">
                <a:latin typeface="Symbol" panose="05050102010706020507" pitchFamily="18" charset="2"/>
              </a:rPr>
              <a:t> m</a:t>
            </a:r>
            <a:r>
              <a:rPr lang="en-US" altLang="ja-JP" sz="2000" baseline="-25000" dirty="0" smtClean="0"/>
              <a:t>l</a:t>
            </a:r>
            <a:r>
              <a:rPr lang="en-US" altLang="ja-JP" sz="2000" dirty="0" smtClean="0"/>
              <a:t> dependence of critical point in “strange” (</a:t>
            </a:r>
            <a:r>
              <a:rPr lang="en-US" altLang="ja-JP" sz="2000" i="1" dirty="0" smtClean="0"/>
              <a:t>2+1</a:t>
            </a:r>
            <a:r>
              <a:rPr lang="en-US" altLang="ja-JP" sz="2000" dirty="0" smtClean="0"/>
              <a:t>) QCD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80" y="1205496"/>
            <a:ext cx="3430696" cy="30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230217"/>
            <a:ext cx="3429147" cy="30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How to identify 1</a:t>
            </a:r>
            <a:r>
              <a:rPr lang="en-US" altLang="ja-JP" sz="4000" baseline="30000" dirty="0" smtClean="0"/>
              <a:t>st</a:t>
            </a:r>
            <a:r>
              <a:rPr lang="en-US" altLang="ja-JP" sz="4000" dirty="0" smtClean="0"/>
              <a:t> order transitions</a:t>
            </a:r>
            <a:endParaRPr kumimoji="1" lang="ja-JP" altLang="en-US" sz="40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dirty="0" smtClean="0"/>
              <a:t>Histogram: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en-US" altLang="ja-JP" sz="2400" dirty="0" smtClean="0"/>
              <a:t>Effective potential: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5285208" cy="49511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07889"/>
            <a:ext cx="3377219" cy="19724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2704996" cy="222734"/>
          </a:xfrm>
          <a:prstGeom prst="rect">
            <a:avLst/>
          </a:prstGeom>
        </p:spPr>
      </p:pic>
      <p:pic>
        <p:nvPicPr>
          <p:cNvPr id="3074" name="Picture 2" descr="C:\Users\user1\Pictures\HHIQC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1" y="2564904"/>
            <a:ext cx="7925097" cy="36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444208" y="1177007"/>
            <a:ext cx="2265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S. </a:t>
            </a:r>
            <a:r>
              <a:rPr lang="en-US" altLang="ja-JP" sz="1400" dirty="0" err="1"/>
              <a:t>Ejiri</a:t>
            </a:r>
            <a:r>
              <a:rPr lang="en-US" altLang="ja-JP" sz="1400" dirty="0"/>
              <a:t>, PRD77,014508(2008)</a:t>
            </a:r>
            <a:endParaRPr lang="ja-JP" altLang="en-US" sz="1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6660232" y="3207434"/>
            <a:ext cx="1440160" cy="984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6786246" y="3212977"/>
            <a:ext cx="1026114" cy="792088"/>
          </a:xfrm>
          <a:custGeom>
            <a:avLst/>
            <a:gdLst>
              <a:gd name="connsiteX0" fmla="*/ 0 w 1195754"/>
              <a:gd name="connsiteY0" fmla="*/ 0 h 984746"/>
              <a:gd name="connsiteX1" fmla="*/ 647114 w 1195754"/>
              <a:gd name="connsiteY1" fmla="*/ 984738 h 984746"/>
              <a:gd name="connsiteX2" fmla="*/ 1195754 w 1195754"/>
              <a:gd name="connsiteY2" fmla="*/ 14068 h 9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5754" h="984746">
                <a:moveTo>
                  <a:pt x="0" y="0"/>
                </a:moveTo>
                <a:cubicBezTo>
                  <a:pt x="223911" y="491196"/>
                  <a:pt x="447822" y="982393"/>
                  <a:pt x="647114" y="984738"/>
                </a:cubicBezTo>
                <a:cubicBezTo>
                  <a:pt x="846406" y="987083"/>
                  <a:pt x="1021080" y="500575"/>
                  <a:pt x="1195754" y="14068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12584"/>
            <a:ext cx="432047" cy="39248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6660232" y="5085184"/>
            <a:ext cx="187220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6804248" y="5248255"/>
            <a:ext cx="1026114" cy="845041"/>
          </a:xfrm>
          <a:custGeom>
            <a:avLst/>
            <a:gdLst>
              <a:gd name="connsiteX0" fmla="*/ 0 w 1195754"/>
              <a:gd name="connsiteY0" fmla="*/ 0 h 984746"/>
              <a:gd name="connsiteX1" fmla="*/ 647114 w 1195754"/>
              <a:gd name="connsiteY1" fmla="*/ 984738 h 984746"/>
              <a:gd name="connsiteX2" fmla="*/ 1195754 w 1195754"/>
              <a:gd name="connsiteY2" fmla="*/ 14068 h 9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5754" h="984746">
                <a:moveTo>
                  <a:pt x="0" y="0"/>
                </a:moveTo>
                <a:cubicBezTo>
                  <a:pt x="223911" y="491196"/>
                  <a:pt x="447822" y="982393"/>
                  <a:pt x="647114" y="984738"/>
                </a:cubicBezTo>
                <a:cubicBezTo>
                  <a:pt x="846406" y="987083"/>
                  <a:pt x="1021080" y="500575"/>
                  <a:pt x="1195754" y="14068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5517232"/>
            <a:ext cx="432047" cy="392480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6804248" y="4077072"/>
            <a:ext cx="1026114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804248" y="5949280"/>
            <a:ext cx="1026114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6084168" y="4748510"/>
            <a:ext cx="2625404" cy="336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70" y="4764711"/>
            <a:ext cx="2741740" cy="242792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 flipV="1">
            <a:off x="5868144" y="5801019"/>
            <a:ext cx="1080120" cy="148261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403722" y="5670776"/>
            <a:ext cx="296070" cy="130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1187624" y="4522891"/>
            <a:ext cx="296070" cy="24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22" y="5710733"/>
            <a:ext cx="296070" cy="166539"/>
          </a:xfrm>
          <a:prstGeom prst="rect">
            <a:avLst/>
          </a:prstGeom>
          <a:noFill/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09120"/>
            <a:ext cx="359994" cy="166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0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dirty="0" smtClean="0"/>
              <a:t>Reweighting technique</a:t>
            </a:r>
            <a:endParaRPr kumimoji="1" lang="ja-JP" altLang="en-US" sz="40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340768"/>
            <a:ext cx="8571246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Histogram:</a:t>
            </a:r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800" dirty="0"/>
          </a:p>
          <a:p>
            <a:pPr marL="0" indent="0">
              <a:buNone/>
            </a:pPr>
            <a:r>
              <a:rPr lang="en-US" altLang="ja-JP" sz="2400" dirty="0" smtClean="0"/>
              <a:t>Effective potential:</a:t>
            </a:r>
            <a:r>
              <a:rPr kumimoji="1" lang="en-US" altLang="ja-JP" sz="2400" dirty="0" smtClean="0"/>
              <a:t> </a:t>
            </a:r>
          </a:p>
          <a:p>
            <a:pPr marL="0" indent="0">
              <a:buNone/>
            </a:pPr>
            <a:r>
              <a:rPr lang="en-US" altLang="ja-JP" sz="2400" dirty="0" smtClean="0"/>
              <a:t>Reweighting factor:  </a:t>
            </a:r>
            <a:endParaRPr lang="ja-JP" altLang="en-US" sz="2400" dirty="0"/>
          </a:p>
          <a:p>
            <a:pPr marL="0" indent="0">
              <a:buNone/>
            </a:pPr>
            <a:endParaRPr kumimoji="1" lang="en-US" altLang="ja-JP" sz="1800" dirty="0" smtClean="0"/>
          </a:p>
          <a:p>
            <a:pPr marL="0" indent="0">
              <a:buNone/>
            </a:pPr>
            <a:endParaRPr kumimoji="1" lang="en-US" altLang="ja-JP" sz="800" dirty="0" smtClean="0"/>
          </a:p>
          <a:p>
            <a:pPr marL="0" indent="0">
              <a:buNone/>
            </a:pPr>
            <a:endParaRPr kumimoji="1" lang="en-US" altLang="ja-JP" sz="800" dirty="0" smtClean="0"/>
          </a:p>
          <a:p>
            <a:pPr marL="0" indent="0">
              <a:buNone/>
            </a:pPr>
            <a:r>
              <a:rPr lang="en-US" altLang="ja-JP" sz="2400" dirty="0" smtClean="0"/>
              <a:t>We can calculate             at (</a:t>
            </a:r>
            <a:r>
              <a:rPr lang="ja-JP" altLang="en-US" sz="2400" baseline="30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∀</a:t>
            </a:r>
            <a:r>
              <a:rPr lang="en-US" altLang="ja-JP" sz="2400" dirty="0" smtClean="0">
                <a:latin typeface="Symbol" panose="05050102010706020507" pitchFamily="18" charset="2"/>
              </a:rPr>
              <a:t>b,</a:t>
            </a:r>
            <a:r>
              <a:rPr lang="ja-JP" altLang="en-US" sz="2400" baseline="30000" dirty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k</a:t>
            </a:r>
            <a:r>
              <a:rPr lang="en-US" altLang="ja-JP" sz="2400" dirty="0" smtClean="0"/>
              <a:t>) using                        at (</a:t>
            </a: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lang="en-US" altLang="ja-JP" sz="2400" dirty="0" smtClean="0">
                <a:latin typeface="Symbol" panose="05050102010706020507" pitchFamily="18" charset="2"/>
              </a:rPr>
              <a:t>,k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lang="en-US" altLang="ja-JP" sz="2400" dirty="0" smtClean="0"/>
              <a:t>)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8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Ryo IWAMI (</a:t>
            </a:r>
            <a:r>
              <a:rPr kumimoji="1" lang="en-US" altLang="ja-JP" dirty="0" err="1" smtClean="0"/>
              <a:t>Niiigata</a:t>
            </a:r>
            <a:r>
              <a:rPr kumimoji="1" lang="en-US" altLang="ja-JP" dirty="0" smtClean="0"/>
              <a:t> Univ.)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93727"/>
            <a:ext cx="5193968" cy="49511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4" y="2276870"/>
            <a:ext cx="3302081" cy="22273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20"/>
            <a:ext cx="5627872" cy="24488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726" y="3221359"/>
            <a:ext cx="6235634" cy="170552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30" y="5085184"/>
            <a:ext cx="6235634" cy="1705526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910070" cy="53239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6" y="3758280"/>
            <a:ext cx="707644" cy="24678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06" y="3758280"/>
            <a:ext cx="609053" cy="27852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98549"/>
            <a:ext cx="798651" cy="278523"/>
          </a:xfrm>
          <a:prstGeom prst="rect">
            <a:avLst/>
          </a:prstGeom>
        </p:spPr>
      </p:pic>
      <p:pic>
        <p:nvPicPr>
          <p:cNvPr id="3086" name="図 308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928" y="3068959"/>
            <a:ext cx="3383929" cy="222734"/>
          </a:xfrm>
          <a:prstGeom prst="rect">
            <a:avLst/>
          </a:prstGeom>
        </p:spPr>
      </p:pic>
      <p:pic>
        <p:nvPicPr>
          <p:cNvPr id="3092" name="図 309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20888"/>
            <a:ext cx="2368214" cy="19992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4" y="4179939"/>
            <a:ext cx="6805429" cy="40118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5198439"/>
            <a:ext cx="738864" cy="246785"/>
          </a:xfrm>
          <a:prstGeom prst="rect">
            <a:avLst/>
          </a:prstGeom>
        </p:spPr>
      </p:pic>
      <p:pic>
        <p:nvPicPr>
          <p:cNvPr id="3082" name="Picture 2" descr="F:\iwami\研究\2014年度秋の学会\PHII.png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3" r="23132" b="8219"/>
          <a:stretch/>
        </p:blipFill>
        <p:spPr bwMode="auto">
          <a:xfrm>
            <a:off x="899592" y="5085184"/>
            <a:ext cx="5040560" cy="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フリーフォーム 32"/>
          <p:cNvSpPr/>
          <p:nvPr/>
        </p:nvSpPr>
        <p:spPr>
          <a:xfrm>
            <a:off x="6552220" y="5171492"/>
            <a:ext cx="1026114" cy="845041"/>
          </a:xfrm>
          <a:custGeom>
            <a:avLst/>
            <a:gdLst>
              <a:gd name="connsiteX0" fmla="*/ 0 w 1195754"/>
              <a:gd name="connsiteY0" fmla="*/ 0 h 984746"/>
              <a:gd name="connsiteX1" fmla="*/ 647114 w 1195754"/>
              <a:gd name="connsiteY1" fmla="*/ 984738 h 984746"/>
              <a:gd name="connsiteX2" fmla="*/ 1195754 w 1195754"/>
              <a:gd name="connsiteY2" fmla="*/ 14068 h 9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5754" h="984746">
                <a:moveTo>
                  <a:pt x="0" y="0"/>
                </a:moveTo>
                <a:cubicBezTo>
                  <a:pt x="223911" y="491196"/>
                  <a:pt x="447822" y="982393"/>
                  <a:pt x="647114" y="984738"/>
                </a:cubicBezTo>
                <a:cubicBezTo>
                  <a:pt x="846406" y="987083"/>
                  <a:pt x="1021080" y="500575"/>
                  <a:pt x="1195754" y="14068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0" y="4725144"/>
            <a:ext cx="612070" cy="5560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5" name="直線コネクタ 34"/>
          <p:cNvCxnSpPr/>
          <p:nvPr/>
        </p:nvCxnSpPr>
        <p:spPr>
          <a:xfrm>
            <a:off x="6642230" y="5877272"/>
            <a:ext cx="1026114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39846"/>
            <a:ext cx="1362994" cy="257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27192"/>
            <a:ext cx="1580576" cy="257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2" y="4874930"/>
            <a:ext cx="768570" cy="2102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" name="直線矢印コネクタ 22"/>
          <p:cNvCxnSpPr/>
          <p:nvPr/>
        </p:nvCxnSpPr>
        <p:spPr>
          <a:xfrm flipV="1">
            <a:off x="5791888" y="5580240"/>
            <a:ext cx="651875" cy="218146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48" y="6066528"/>
            <a:ext cx="2713328" cy="242792"/>
          </a:xfrm>
          <a:prstGeom prst="rect">
            <a:avLst/>
          </a:prstGeom>
        </p:spPr>
      </p:pic>
      <p:sp>
        <p:nvSpPr>
          <p:cNvPr id="39" name="コンテンツ プレースホルダー 1"/>
          <p:cNvSpPr txBox="1">
            <a:spLocks/>
          </p:cNvSpPr>
          <p:nvPr/>
        </p:nvSpPr>
        <p:spPr>
          <a:xfrm>
            <a:off x="5580112" y="5333858"/>
            <a:ext cx="1512168" cy="54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ja-JP" altLang="en-US" sz="2400" dirty="0" smtClean="0"/>
              <a:t>→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277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381328"/>
            <a:ext cx="9180512" cy="504056"/>
            <a:chOff x="0" y="6381328"/>
            <a:chExt cx="9180512" cy="504056"/>
          </a:xfrm>
        </p:grpSpPr>
        <p:sp>
          <p:nvSpPr>
            <p:cNvPr id="9" name="正方形/長方形 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848" y="6669360"/>
              <a:ext cx="597666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36196" y="6669360"/>
              <a:ext cx="284431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Reweighting technique -</a:t>
            </a:r>
            <a:r>
              <a:rPr lang="en-US" altLang="ja-JP" sz="3100" dirty="0" smtClean="0"/>
              <a:t>light quark part-</a:t>
            </a:r>
            <a:endParaRPr kumimoji="1" lang="ja-JP" altLang="en-US" sz="31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340768"/>
            <a:ext cx="8571246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Reweighting factor:  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Ryo IWAMI (Niiigata Univ.)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FC6F-1C9F-491E-9993-E0D2C004FB7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3F-575E-4823-846C-662B47A6F92B}" type="datetime1">
              <a:rPr kumimoji="1" lang="en-US" altLang="ja-JP" smtClean="0"/>
              <a:t>7/12/2015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5910070" cy="532392"/>
          </a:xfrm>
          <a:prstGeom prst="rect">
            <a:avLst/>
          </a:prstGeom>
        </p:spPr>
      </p:pic>
      <p:grpSp>
        <p:nvGrpSpPr>
          <p:cNvPr id="70" name="グループ化 69"/>
          <p:cNvGrpSpPr/>
          <p:nvPr/>
        </p:nvGrpSpPr>
        <p:grpSpPr>
          <a:xfrm>
            <a:off x="1331640" y="1916792"/>
            <a:ext cx="7060447" cy="507947"/>
            <a:chOff x="1331640" y="1916792"/>
            <a:chExt cx="7060447" cy="507947"/>
          </a:xfrm>
        </p:grpSpPr>
        <p:pic>
          <p:nvPicPr>
            <p:cNvPr id="68" name="図 6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916792"/>
              <a:ext cx="7060447" cy="504096"/>
            </a:xfrm>
            <a:prstGeom prst="rect">
              <a:avLst/>
            </a:prstGeom>
          </p:spPr>
        </p:pic>
        <p:cxnSp>
          <p:nvCxnSpPr>
            <p:cNvPr id="17" name="直線コネクタ 16"/>
            <p:cNvCxnSpPr/>
            <p:nvPr/>
          </p:nvCxnSpPr>
          <p:spPr>
            <a:xfrm>
              <a:off x="3923928" y="2420888"/>
              <a:ext cx="1512168" cy="38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5599646" y="2420888"/>
              <a:ext cx="2792441" cy="385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コンテンツ プレースホルダー 1"/>
          <p:cNvSpPr txBox="1">
            <a:spLocks/>
          </p:cNvSpPr>
          <p:nvPr/>
        </p:nvSpPr>
        <p:spPr>
          <a:xfrm>
            <a:off x="251520" y="2636912"/>
            <a:ext cx="86868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Taylor </a:t>
            </a:r>
            <a:r>
              <a:rPr lang="en-US" altLang="ja-JP" sz="2400" dirty="0"/>
              <a:t>expansion </a:t>
            </a:r>
            <a:r>
              <a:rPr lang="en-US" altLang="ja-JP" sz="2400" dirty="0" smtClean="0"/>
              <a:t>of the </a:t>
            </a:r>
            <a:r>
              <a:rPr lang="en-US" altLang="ja-JP" sz="2400" dirty="0"/>
              <a:t>light quark determinant </a:t>
            </a:r>
            <a:r>
              <a:rPr lang="en-US" altLang="ja-JP" sz="2400" dirty="0" err="1" smtClean="0"/>
              <a:t>wrt</a:t>
            </a:r>
            <a:r>
              <a:rPr lang="en-US" altLang="ja-JP" sz="2400" dirty="0" smtClean="0"/>
              <a:t>.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l</a:t>
            </a:r>
            <a:endParaRPr lang="en-US" altLang="ja-JP" sz="2400" dirty="0" smtClean="0"/>
          </a:p>
          <a:p>
            <a:endParaRPr lang="en-US" altLang="ja-JP" sz="2800" dirty="0" smtClean="0"/>
          </a:p>
          <a:p>
            <a:endParaRPr lang="en-US" altLang="ja-JP" sz="1600" dirty="0" smtClean="0"/>
          </a:p>
          <a:p>
            <a:endParaRPr lang="en-US" altLang="ja-JP" sz="800" dirty="0"/>
          </a:p>
          <a:p>
            <a:pPr lvl="1"/>
            <a:r>
              <a:rPr lang="en-US" altLang="ja-JP" sz="2400" dirty="0" smtClean="0"/>
              <a:t> calculate first term and second term.</a:t>
            </a:r>
          </a:p>
          <a:p>
            <a:pPr lvl="1"/>
            <a:r>
              <a:rPr lang="en-US" altLang="ja-JP" sz="2400" dirty="0"/>
              <a:t> At small </a:t>
            </a:r>
            <a:r>
              <a:rPr lang="en-US" altLang="ja-JP" sz="2400" dirty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/>
              <a:t>l</a:t>
            </a:r>
            <a:r>
              <a:rPr lang="en-US" altLang="ja-JP" sz="2400" dirty="0"/>
              <a:t>/T, evaluate light quark determinant </a:t>
            </a:r>
            <a:r>
              <a:rPr lang="en-US" altLang="ja-JP" sz="2400" dirty="0" smtClean="0"/>
              <a:t>up </a:t>
            </a:r>
            <a:r>
              <a:rPr lang="en-US" altLang="ja-JP" sz="2400" dirty="0"/>
              <a:t>to O(</a:t>
            </a:r>
            <a:r>
              <a:rPr lang="en-US" altLang="ja-JP" sz="2400" dirty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/>
              <a:t>l</a:t>
            </a:r>
            <a:r>
              <a:rPr lang="en-US" altLang="ja-JP" sz="2400" baseline="30000" dirty="0"/>
              <a:t>2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2400" dirty="0" smtClean="0"/>
              <a:t> do </a:t>
            </a:r>
            <a:r>
              <a:rPr lang="en-US" altLang="ja-JP" sz="2400" dirty="0"/>
              <a:t>not use  reweighting method for </a:t>
            </a:r>
            <a:r>
              <a:rPr lang="en-US" altLang="ja-JP" sz="2400" dirty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/>
              <a:t>l</a:t>
            </a:r>
            <a:r>
              <a:rPr lang="en-US" altLang="ja-JP" sz="2400" dirty="0" smtClean="0"/>
              <a:t>.</a:t>
            </a:r>
          </a:p>
          <a:p>
            <a:pPr lvl="1"/>
            <a:r>
              <a:rPr lang="en-US" altLang="ja-JP" sz="2400" dirty="0" smtClean="0"/>
              <a:t> perform simulation at different </a:t>
            </a:r>
            <a:r>
              <a:rPr lang="en-US" altLang="ja-JP" sz="2400" dirty="0" smtClean="0">
                <a:latin typeface="Symbol" panose="05050102010706020507" pitchFamily="18" charset="2"/>
              </a:rPr>
              <a:t>k</a:t>
            </a:r>
            <a:r>
              <a:rPr lang="en-US" altLang="ja-JP" sz="2400" baseline="-25000" dirty="0" smtClean="0"/>
              <a:t>l</a:t>
            </a:r>
            <a:r>
              <a:rPr lang="en-US" altLang="ja-JP" sz="2400" dirty="0" smtClean="0"/>
              <a:t> .</a:t>
            </a:r>
          </a:p>
        </p:txBody>
      </p:sp>
      <p:pic>
        <p:nvPicPr>
          <p:cNvPr id="31" name="図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14" y="3212976"/>
            <a:ext cx="4744252" cy="568256"/>
          </a:xfrm>
          <a:prstGeom prst="rect">
            <a:avLst/>
          </a:prstGeom>
        </p:spPr>
      </p:pic>
      <p:cxnSp>
        <p:nvCxnSpPr>
          <p:cNvPr id="69" name="直線コネクタ 68"/>
          <p:cNvCxnSpPr/>
          <p:nvPr/>
        </p:nvCxnSpPr>
        <p:spPr>
          <a:xfrm>
            <a:off x="2254669" y="3789040"/>
            <a:ext cx="13539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5"/>
  <p:tag name="ORIGINALWIDTH" val="1506.75"/>
  <p:tag name="LATEXADDIN" val="\documentclass{article}&#10;\usepackage{amsmath}&#10;\usepackage{color}&#10;\pagestyle{empty}&#10;\begin{document}&#10;&#10;\begin{align*}&#10;h \equiv (2\kappa^{N_t}_{l}+\kappa^{N_t}_{h}) \cosh (\mu/T)&#10;\end{align*}&#10;&#10;&#10;\end{document}"/>
  <p:tag name="IGUANATEXSIZE" val="40"/>
  <p:tag name="IGUANATEXCURSOR" val="11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5"/>
  <p:tag name="ORIGINALWIDTH" val="303"/>
  <p:tag name="LATEXADDIN" val="\documentclass{article}&#10;\usepackage{amsmath}&#10;\usepackage{color}&#10;\pagestyle{empty}&#10;\begin{document}&#10;&#10;\begin{align*}&#10; \frac{ d^2 V_{\text{eff}} }{ d X^2 }&#10;\end{align*}&#10;&#10;&#10;\end{document}"/>
  <p:tag name="IGUANATEXSIZE" val="4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1592.25"/>
  <p:tag name="LATEXADDIN" val="\documentclass{article}&#10;\usepackage{amsmath}&#10;\usepackage{color}&#10;\definecolor{ao(english)}{rgb}{0.0, 0.5, 0.0}&#10;\pagestyle{empty}&#10;\begin{document}&#10;&#10;\begin{align*}&#10; {\color{ao(english)} d^2 V / d X^2 \colon \text{negative curvature}}&#10;\end{align*}&#10;&#10;&#10;\end{document}"/>
  <p:tag name="IGUANATEXSIZE" val="40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32"/>
  <p:tag name="LATEXADDIN" val="\documentclass{article}&#10;\usepackage{amsmath}&#10;\usepackage{color}&#10;\definecolor{ao(english)}{rgb}{0.0, 0.5, 0.0}&#10;\pagestyle{empty}&#10;\begin{document}&#10;&#10;\begin{align*}&#10; m_{l}&#10;\end{align*}&#10;&#10;&#10;\end{document}"/>
  <p:tag name="IGUANATEXSIZE" val="4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60.5"/>
  <p:tag name="LATEXADDIN" val="\documentclass{article}&#10;\usepackage{amsmath}&#10;\usepackage{color}&#10;\definecolor{ao(english)}{rgb}{0.0, 0.5, 0.0}&#10;\pagestyle{empty}&#10;\begin{document}&#10;&#10;\begin{align*}&#10; m_{h}&#10;\end{align*}&#10;&#10;&#10;\end{document}"/>
  <p:tag name="IGUANATEXSIZE" val="4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5"/>
  <p:tag name="ORIGINALWIDTH" val="2903.25"/>
  <p:tag name="LATEXADDIN" val="\documentclass{article}&#10;\usepackage{amsmath}&#10;\usepackage{color}&#10;\pagestyle{empty}&#10;\begin{document}&#10;&#10;\begin{align*}&#10; W(P,\beta,\kappa,\mu)&#10;= \int \mathcal{DU} \delta ( P - \hat{P} ) \prod \det M (\kappa ,\mu ) e^{6N_v \beta \hat{P}}&#10;\end{align*}&#10;&#10;&#10;\end{document}"/>
  <p:tag name="IGUANATEXSIZE" val="40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45.75"/>
  <p:tag name="LATEXADDIN" val="\documentclass{article}&#10;\usepackage{amsmath}&#10;\usepackage{color}&#10;\pagestyle{empty}&#10;\begin{document}&#10;&#10;\begin{align*}&#10; V_{\text{eff}} (P,\beta, \kappa, \mu) \equiv - \ln W(P,\beta, \kappa, \mu)&#10;\end{align*}&#10;&#10;&#10;\end{document}"/>
  <p:tag name="IGUANATEXSIZE" val="4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861.25"/>
  <p:tag name="LATEXADDIN" val="\documentclass{article}&#10;\usepackage{amsmath}&#10;\usepackage{color}&#10;\pagestyle{empty}&#10;\begin{document}&#10;&#10;\begin{align*}&#10; R(P,\beta,\beta_0, \kappa, \kappa_0, \mu, 0)&#10;&amp;= W(P,\beta, \kappa, \mu) / W(P,\beta_0, \kappa_0, 0)&#10;\end{align*}&#10;&#10;&#10;\end{document}"/>
  <p:tag name="IGUANATEXSIZE" val="40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0277"/>
  <p:tag name="ORIGINALWIDTH" val="720.3619"/>
  <p:tag name="LATEXADDIN" val="\documentclass{article}&#10;\usepackage{amsmath}&#10;\usepackage{color}&#10;\pagestyle{empty}&#10;\begin{document}&#10;&#10;\begin{align*}&#10; R(X,\beta,\beta_0, \kappa, \kappa_0, \mu, 0)&#10;&amp;= W(X,\beta, \kappa, \mu) / W(X,\beta_0, \kappa_0, 0)\\&#10;&amp;= \frac{ \left\langle \delta (\hat{X}-X) e^{6N_v(\beta-\beta_0) \hat{P}} \prod \frac{ \det M (\kappa, \mu) }{ \det M (\kappa_{0}, 0) } \right\rangle_{(\beta_0,\kappa_0,0)} }{ \left\langle \delta (\hat{X}-X) \right\rangle_{(\beta_0,\kappa_0,0)} }\\&#10;&amp;= \left\langle \delta (\hat{X}-X) e^{6N_v(\beta-\beta_0) \hat{P}} \prod \frac{ \det M (\kappa, \mu) }{ \det M (\kappa_{0}, 0) } \right\rangle_{\text{fixed}\colon X} &#10;\end{align*}&#10;&#10;&#10;\end{document}"/>
  <p:tag name="IGUANATEXSIZE" val="40"/>
  <p:tag name="IGUANATEXCURSOR" val="623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0277"/>
  <p:tag name="ORIGINALWIDTH" val="720.3619"/>
  <p:tag name="LATEXADDIN" val="\documentclass{article}&#10;\usepackage{amsmath}&#10;\usepackage{color}&#10;\pagestyle{empty}&#10;\begin{document}&#10;&#10;\begin{align*}&#10; R(X,\beta,\beta_0, \kappa, \kappa_0, \mu, 0)&#10;&amp;= W(X,\beta, \kappa, \mu) / W(X,\beta_0, \kappa_0, 0)\\&#10;&amp;= \frac{ \left\langle \delta (\hat{X}-X) e^{6N_v(\beta-\beta_0) \hat{P}} \prod \frac{ \det M (\kappa, \mu) }{ \det M (\kappa_{0}, 0) } \right\rangle_{(\beta_0,\kappa_0,0)} }{ \left\langle \delta (\hat{X}-X) \right\rangle_{(\beta_0,\kappa_0,0)} }\\&#10;&amp;= \left\langle \delta (\hat{X}-X) e^{6N_v(\beta-\beta_0) \hat{P}} \prod \frac{ \det M (\kappa, \mu) }{ \det M (\kappa_{0}, 0) } \right\rangle_{\text{fixed}\colon X} &#10;\end{align*}&#10;&#10;&#10;\end{document}"/>
  <p:tag name="IGUANATEXSIZE" val="40"/>
  <p:tag name="IGUANATEXCURSOR" val="623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.80315"/>
  <p:tag name="ORIGINALWIDTH" val="719.3802"/>
  <p:tag name="LATEXADDIN" val="\documentclass{article}&#10;\usepackage{amsmath}&#10;\usepackage{color}&#10;\pagestyle{empty}&#10;\begin{document}&#10;&#10;\begin{align*}&#10; R(P,\beta,\beta_0, \kappa, \kappa_0, \mu, 0)&#10;&amp;= \left\langle e^{6N_v(\beta-\beta_0) \hat{P}} \prod {\color{red} \frac{ \det M (\kappa, \mu) }{ \det M (\kappa_{0}, 0) } } \right\rangle_{\text{fixed}\colon P} &#10;\end{align*}&#10;&#10;&#10;\end{document}"/>
  <p:tag name="IGUANATEXSIZE" val="40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1213.5"/>
  <p:tag name="LATEXADDIN" val="\documentclass{article}&#10;\usepackage{amsmath}&#10;\usepackage{color}&#10;\pagestyle{empty}&#10;\begin{document}&#10;&#10;\begin{align*}&#10;\beta^{\ast} \equiv \beta + 48 (2 \kappa^{4}_{l} + \kappa^{4}_{h}) &#10;\end{align*}&#10;&#10;&#10;\end{document}"/>
  <p:tag name="IGUANATEXSIZE" val="40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57"/>
  <p:tag name="LATEXADDIN" val="\documentclass{article}&#10;\usepackage{amsmath}&#10;\usepackage{color}&#10;\pagestyle{empty}&#10;\begin{document}&#10;&#10;\begin{align*}&#10; V_{\text{eff}} (P)&#10;\end{align*}&#10;&#10;&#10;\end{document}"/>
  <p:tag name="IGUANATEXSIZE" val="4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2.25"/>
  <p:tag name="LATEXADDIN" val="\documentclass{article}&#10;\usepackage{amsmath}&#10;\usepackage{color}&#10;\pagestyle{empty}&#10;\begin{document}&#10;&#10;\begin{align*}&#10; R(P)&#10;\end{align*}&#10;&#10;&#10;\end{document}"/>
  <p:tag name="IGUANATEXSIZE" val="4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57"/>
  <p:tag name="LATEXADDIN" val="\documentclass{article}&#10;\usepackage{amsmath}&#10;\usepackage{color}&#10;\pagestyle{empty}&#10;\begin{document}&#10;&#10;\begin{align*}&#10; V_{\text{eff}}(P)&#10;\end{align*}&#10;&#10;&#10;\end{document}"/>
  <p:tag name="IGUANATEXSIZE" val="4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91.5"/>
  <p:tag name="LATEXADDIN" val="\documentclass{article}&#10;\usepackage{amsmath}&#10;\usepackage{color}&#10;\pagestyle{empty}&#10;\begin{document}&#10;&#10;\begin{align*}&#10; V_{\text{eff}} (X,\beta, \kappa, \mu) \equiv - \ln W(X,\beta, \kappa, \mu)&#10;\end{align*}&#10;&#10;&#10;\end{document}"/>
  <p:tag name="IGUANATEXSIZE" val="40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1323.75"/>
  <p:tag name="LATEXADDIN" val="\documentclass{article}&#10;\usepackage{amsmath}&#10;\usepackage{color}&#10;\pagestyle{empty}&#10;\begin{document}&#10;&#10;\begin{align*}&#10;\beta_0, \kappa_0 : \text{simulation point}.&#10;\end{align*}&#10;&#10;&#10;\end{document}"/>
  <p:tag name="IGUANATEXSIZE" val="4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3804"/>
  <p:tag name="LATEXADDIN" val="\documentclass{article}&#10;\usepackage{amsmath}&#10;\usepackage{color}&#10;\pagestyle{empty}&#10;\begin{document}&#10;&#10;\begin{align*}&#10; V_{\text{eff}} (P,\vec{\beta})&#10;= - \ln \left[ R (P,\vec{\beta},\vec{\beta_0}) W(P,\vec{\beta_0})\right]&#10;= - \ln R (P,\vec{\beta},\vec{\beta_0}) + V_{\text{eff}}(X,\vec{\beta_0})&#10;\end{align*}&#10;&#10;&#10;\end{document}"/>
  <p:tag name="IGUANATEXSIZE" val="40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72.75"/>
  <p:tag name="LATEXADDIN" val="\documentclass{article}&#10;\usepackage{amsmath}&#10;\usepackage{color}&#10;\pagestyle{empty}&#10;\begin{document}&#10;&#10;\begin{align*}&#10; V_{\text{eff}} (X)&#10;\end{align*}&#10;&#10;&#10;\end{document}"/>
  <p:tag name="IGUANATEXSIZE" val="4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5"/>
  <p:tag name="ORIGINALWIDTH" val="303"/>
  <p:tag name="LATEXADDIN" val="\documentclass{article}&#10;\usepackage{amsmath}&#10;\usepackage{color}&#10;\pagestyle{empty}&#10;\begin{document}&#10;&#10;\begin{align*}&#10; \frac{ d^2 V_{\text{eff}} }{ d P^2 }&#10;\end{align*}&#10;&#10;&#10;\end{document}"/>
  <p:tag name="IGUANATEXSIZE" val="4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57.75"/>
  <p:tag name="LATEXADDIN" val="\documentclass{article}&#10;\usepackage{amsmath}&#10;\usepackage{color}&#10;\pagestyle{empty}&#10;\begin{document}&#10;&#10;\begin{align*}&#10; V_{\text{eff}} ~ \text{at} ~ (\beta,\kappa)&#10;\end{align*}&#10;&#10;&#10;\end{document}"/>
  <p:tag name="IGUANATEXSIZE" val="4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2.75"/>
  <p:tag name="LATEXADDIN" val="\documentclass{article}&#10;\usepackage{amsmath}&#10;\usepackage{color}&#10;\pagestyle{empty}&#10;\begin{document}&#10;&#10;\begin{align*}&#10; V_{\text{eff}} ~ \text{at} ~ (\beta_0,\kappa_0)&#10;\end{align*}&#10;&#10;&#10;\end{document}"/>
  <p:tag name="IGUANATEXSIZE" val="40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928.5"/>
  <p:tag name="LATEXADDIN" val="\documentclass{article}&#10;\usepackage{amsmath}&#10;\usepackage{color}&#10;\pagestyle{empty}&#10;\begin{document}&#10;&#10;\begin{align*}&#10; \kappa_{h} : \kappa \text{~for strange}&#10;\end{align*}&#10;&#10;&#10;\end{document}"/>
  <p:tag name="IGUANATEXSIZE" val="40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26.25"/>
  <p:tag name="LATEXADDIN" val="\documentclass{article}&#10;\usepackage{amsmath}&#10;\usepackage{color}&#10;\pagestyle{empty}&#10;\begin{document}&#10;&#10;\begin{align*}&#10; - \ln R&#10;\end{align*}&#10;&#10;&#10;\end{document}"/>
  <p:tag name="IGUANATEXSIZE" val="4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1575.75"/>
  <p:tag name="LATEXADDIN" val="\documentclass{article}&#10;\usepackage{amsmath}&#10;\usepackage{color}&#10;\definecolor{ao(english)}{rgb}{0.0, 0.5, 0.0}&#10;\pagestyle{empty}&#10;\begin{document}&#10;&#10;\begin{align*}&#10; {\color{ao(english)} d^2 V / d P^2 \colon \text{negative curvature}}&#10;\end{align*}&#10;&#10;&#10;\end{document}"/>
  <p:tag name="IGUANATEXSIZE" val="40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.80315"/>
  <p:tag name="ORIGINALWIDTH" val="719.3802"/>
  <p:tag name="LATEXADDIN" val="\documentclass{article}&#10;\usepackage{amsmath}&#10;\usepackage{color}&#10;\pagestyle{empty}&#10;\begin{document}&#10;&#10;\begin{align*}&#10; R(P,\beta,\beta_0, \kappa, \kappa_0, \mu, 0)&#10;&amp;= \left\langle e^{6N_v(\beta-\beta_0) \hat{P}}　\prod {\color{red} \frac{ \det M (\kappa, \mu) }{ \det M (\kappa_{0}, 0) } } \right\rangle_{\text{fixed}\colon P} &#10;\end{align*}&#10;&#10;&#10;\end{document}"/>
  <p:tag name="IGUANATEXSIZE" val="40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4.75"/>
  <p:tag name="ORIGINALWIDTH" val="2961.75"/>
  <p:tag name="LATEXADDIN" val="\documentclass{article}&#10;\usepackage{amsmath}&#10;\usepackage{color}&#10;\pagestyle{empty}&#10;\begin{document}&#10;&#10;\begin{align*}&#10;\left( \frac{ \det M (\kappa_l, \mu_l) }{ \det M (\kappa_{l}, 0) } \right)^{2}&#10;= 2 \sum_{n=1} \left( \frac{\mu_l}{T} \right)^{n} \left( \frac{ \partial^{n} \ln \det M (\kappa_l, \mu_l) }{ \partial (\mu_l/T)^{n} } \right)&#10;\end{align*}&#10;&#10;&#10;\end{document}"/>
  <p:tag name="IGUANATEXSIZE" val="40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.38433"/>
  <p:tag name="ORIGINALWIDTH" val="719.7074"/>
  <p:tag name="LATEXADDIN" val="\documentclass{article}&#10;\usepackage{amsmath}&#10;\usepackage{color}&#10;\pagestyle{empty}&#10;\begin{document}&#10;&#10;\begin{align*}&#10;e^{6N_v (\beta - \beta_0) \hat{P} }\prod {\color{red} \frac{ \det M (\kappa, \mu) }{ \det M (\kappa_{0}, 0) } }&#10;= \left( \frac{ \det M (\kappa_l, \mu_l) }{ \det M (\kappa_{l}, 0) } \right)^{2}&#10;\times e^{6N_v (\beta - \beta_0) \hat{P} } \left( \frac{ \det M (\kappa_h, \mu_h) }{ \det M (0, 0) } \right)^{N_f} &#10;\end{align*}&#10;&#10;&#10;\end{document}"/>
  <p:tag name="IGUANATEXSIZE" val="40"/>
  <p:tag name="IGUANATEXCURSOR" val="351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.80315"/>
  <p:tag name="ORIGINALWIDTH" val="719.7074"/>
  <p:tag name="LATEXADDIN" val="\documentclass{article}&#10;\usepackage{amsmath}&#10;\usepackage{color}&#10;\pagestyle{empty}&#10;\begin{document}&#10;&#10;\begin{align*}&#10; R(P,\beta,\beta_0, \kappa, \kappa_0, \mu, 0)&#10;&amp;= \left\langle e^{6N_v(\beta-\beta_0) \hat{P}} \prod {\color{red} \frac{ \det M (\kappa, \mu) }{ \det M (\kappa_{0}, 0) } } \right\rangle_{\text{fixed}\colon X} &#10;\end{align*}&#10;&#10;&#10;\end{document}"/>
  <p:tag name="IGUANATEXSIZE" val="4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93008"/>
  <p:tag name="ORIGINALWIDTH" val="720.0347"/>
  <p:tag name="LATEXADDIN" val="\documentclass{article}&#10;\usepackage{amsmath}&#10;\usepackage{color}&#10;\pagestyle{empty}&#10;\begin{document}&#10;&#10;\begin{align*}&#10; e^{6N_v \beta \hat{P}} \left( \frac{\det M(\mu_{h},\kappa_{h})}{\det M(0,0)} \right)^{N_f}&#10;= \exp \left[ 6 N_v \beta^{\ast}\hat{P}&#10;+ 6 N^{3}_{s} h &#10;\left( \hat{L}_R + i {\color{red} \tanh (\frac{\mu_h}{T})} \hat{L}_I \right) \right]&#10;\end{align*}&#10;&#10;&#10;\end{document}"/>
  <p:tag name="IGUANATEXSIZE" val="40"/>
  <p:tag name="IGUANATEXCURSOR" val="286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.07512"/>
  <p:tag name="ORIGINALWIDTH" val="720.3619"/>
  <p:tag name="LATEXADDIN" val="\documentclass{article}&#10;\usepackage{amsmath}&#10;\pagestyle{empty}&#10;\begin{document}&#10;&#10;\begin{align*}&#10;\beta^{\ast} = \beta + 48 N_f \kappa^{4}_{h}, \quad&#10;h = 2 N_f (2 \kappa_{h})^{N_t} \cosh (\frac{\mu_h}{T}), \quad&#10;\tanh \left( \frac{\mu_{h}}{T}\right)&#10;\end{align*}&#10;\end{document}"/>
  <p:tag name="IGUANATEXSIZE" val="20"/>
  <p:tag name="IGUANATEXCURSOR" val="240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47.75"/>
  <p:tag name="LATEXADDIN" val="\documentclass{article}&#10;\usepackage{amsmath}&#10;\pagestyle{empty}&#10;\begin{document}&#10;&#10;\begin{align*}&#10; \left( \beta^{\ast}, h,\tanh \left( \mu_{h}/T \right) \right)&#10;\end{align*}&#10;&#10;&#10;\end{document}"/>
  <p:tag name="IGUANATEXSIZE" val="40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4.25"/>
  <p:tag name="LATEXADDIN" val="\documentclass{article}&#10;\usepackage{color}&#10;\usepackage{amsmath}&#10;\pagestyle{empty}&#10;\begin{document}&#10;&#10;\begin{align*}&#10; \color{red}{ \tanh (\mu_{h}/T) \le 1}&#10;\end{align*}&#10;&#10;&#10;\end{document}"/>
  <p:tag name="IGUANATEXSIZE" val="40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"/>
  <p:tag name="ORIGINALWIDTH" val="1217.25"/>
  <p:tag name="LATEXADDIN" val="\documentclass{article}&#10;\usepackage{amsmath}&#10;\usepackage{color}&#10;\pagestyle{empty}&#10;\begin{document}&#10;&#10;\begin{align*}&#10; \kappa_{l} : \kappa \text{~for up and down}&#10;\end{align*}&#10;&#10;&#10;\end{document}"/>
  <p:tag name="IGUANATEXSIZE" val="40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6.75"/>
  <p:tag name="LATEXADDIN" val="\documentclass{article}&#10;\usepackage{amsmath}&#10;\pagestyle{empty}&#10;\begin{document}&#10;&#10;\begin{align*}&#10; \left( \beta^{\ast}, h, \tanh (\mu_{h}/T) \right)&#10;\end{align*}&#10;&#10;&#10;\end{document}"/>
  <p:tag name="IGUANATEXSIZE" val="4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.75"/>
  <p:tag name="ORIGINALWIDTH" val="1751.25"/>
  <p:tag name="LATEXADDIN" val="\documentclass{article}&#10;\usepackage{amsmath}&#10;\usepackage{color}&#10;\pagestyle{empty}&#10;\begin{document}&#10;&#10;\begin{align*}&#10;e^{6N_v (\beta - \beta_0) \hat{P} } \left( \frac{ \det M (\kappa_h, \mu_h) }{ \det M (0, 0) } \right)^{N_f} &#10;\end{align*}&#10;&#10;&#10;\end{document}"/>
  <p:tag name="IGUANATEXSIZE" val="40"/>
  <p:tag name="IGUANATEXCURSOR" val="115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.38433"/>
  <p:tag name="ORIGINALWIDTH" val="719.7074"/>
  <p:tag name="LATEXADDIN" val="\documentclass{article}&#10;\usepackage{amsmath}&#10;\usepackage{color}&#10;\pagestyle{empty}&#10;\begin{document}&#10;&#10;\begin{align*}&#10;e^{6N_v (\beta - \beta_0) \hat{P} }\prod {\color{red} \frac{ \det M (\kappa, \mu) }{ \det M (\kappa_{0}, 0) } }&#10;= \left( \frac{ \det M (\kappa_l, \mu_l) }{ \det M (\kappa_{l}, 0) } \right)^{2}&#10;\times e^{6N_v (\beta - \beta_0) \hat{P} } \left( \frac{ \det M (\kappa_h, \mu_h) }{ \det M (0, 0) } \right)^{N_f} &#10;\end{align*}&#10;&#10;&#10;\end{document}"/>
  <p:tag name="IGUANATEXSIZE" val="40"/>
  <p:tag name="IGUANATEXCURSOR" val="351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51299"/>
  <p:tag name="ORIGINALWIDTH" val="719.7074"/>
  <p:tag name="LATEXADDIN" val="\documentclass{article}&#10;\usepackage{amsmath}&#10;\pagestyle{empty}&#10;\begin{document}&#10;&#10;\begin{align*}&#10;\left\langle e^{i \theta} \right\rangle&#10;= \exp \left[ - \frac{ \left\langle \theta^{2} \right\rangle_{c}}{2} \right]&#10;\quad \left\langle \theta \right\rangle_{c} = \left\langle \theta \right\rangle,~ &#10;\left\langle \theta^{2} \right\rangle_{c} = \left\langle \theta^{2} \right\rangle - \left\langle \theta \right\rangle^{2}, &#10;~ \cdots&#10;\end{align*}&#10;&#10;&#10;\end{document}"/>
  <p:tag name="IGUANATEXSIZE" val="40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5"/>
  <p:tag name="ORIGINALWIDTH" val="303"/>
  <p:tag name="LATEXADDIN" val="\documentclass{article}&#10;\usepackage{amsmath}&#10;\usepackage{color}&#10;\pagestyle{empty}&#10;\begin{document}&#10;&#10;\begin{align*}&#10; \frac{ d^2 V_{\text{eff}} }{ d P^2 }&#10;\end{align*}&#10;&#10;&#10;\end{document}"/>
  <p:tag name="IGUANATEXSIZE" val="4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57.75"/>
  <p:tag name="LATEXADDIN" val="\documentclass{article}&#10;\usepackage{amsmath}&#10;\usepackage{color}&#10;\pagestyle{empty}&#10;\begin{document}&#10;&#10;\begin{align*}&#10; V_{\text{eff}} ~ \text{at} ~ (\beta,\kappa)&#10;\end{align*}&#10;&#10;&#10;\end{document}"/>
  <p:tag name="IGUANATEXSIZE" val="4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2.75"/>
  <p:tag name="LATEXADDIN" val="\documentclass{article}&#10;\usepackage{amsmath}&#10;\usepackage{color}&#10;\pagestyle{empty}&#10;\begin{document}&#10;&#10;\begin{align*}&#10; V_{\text{eff}} ~ \text{at} ~ (\beta_0,\kappa_0)&#10;\end{align*}&#10;&#10;&#10;\end{document}"/>
  <p:tag name="IGUANATEXSIZE" val="40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26.25"/>
  <p:tag name="LATEXADDIN" val="\documentclass{article}&#10;\usepackage{amsmath}&#10;\usepackage{color}&#10;\pagestyle{empty}&#10;\begin{document}&#10;&#10;\begin{align*}&#10; - \ln R&#10;\end{align*}&#10;&#10;&#10;\end{document}"/>
  <p:tag name="IGUANATEXSIZE" val="4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5"/>
  <p:tag name="ORIGINALWIDTH" val="303"/>
  <p:tag name="LATEXADDIN" val="\documentclass{article}&#10;\usepackage{amsmath}&#10;\usepackage{color}&#10;\pagestyle{empty}&#10;\begin{document}&#10;&#10;\begin{align*}&#10; \frac{ d^2 V_{\text{eff}} }{ d P^2 }&#10;\end{align*}&#10;&#10;&#10;\end{document}"/>
  <p:tag name="IGUANATEXSIZE" val="4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861.75"/>
  <p:tag name="LATEXADDIN" val="\documentclass{article}&#10;\usepackage{amsmath}&#10;\pagestyle{empty}&#10;\begin{document}&#10;&#10;\begin{align*}&#10;h = 2 N_f (2 \kappa_{h})^{N_t}&#10;\end{align*}&#10;\end{document}"/>
  <p:tag name="IGUANATEXSIZE" val="20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6.5"/>
  <p:tag name="ORIGINALWIDTH" val="2068.5"/>
  <p:tag name="LATEXADDIN" val="\documentclass{article}&#10;\usepackage{amsmath}&#10;\usepackage{color}&#10;\pagestyle{empty}&#10;\begin{document}&#10;&#10;\begin{align*}&#10;(2\kappa^{N_t}_{l,c}+\kappa^{N_t}_{h,c}) = \frac{h_c}{\cosh (\mu/T)} \simeq h_c e^{-\mu/T} &#10;\end{align*}&#10;&#10;&#10;\end{document}"/>
  <p:tag name="IGUANATEXSIZE" val="40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6.75"/>
  <p:tag name="ORIGINALWIDTH" val="1052.25"/>
  <p:tag name="LATEXADDIN" val="\documentclass{article}&#10;\usepackage{amsmath}&#10;\pagestyle{empty}&#10;\begin{document}&#10;&#10;\begin{align*}&#10;\kappa^{c}_{h} = \frac{1}{2} \left( \frac{ h_{c} }{ 2 N_f } \right)^{1/N_t}&#10;\end{align*}&#10;\end{document}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1390.5"/>
  <p:tag name="LATEXADDIN" val="\documentclass{article}&#10;\usepackage{amsmath}&#10;\pagestyle{empty}&#10;\begin{document}&#10;&#10;\begin{align*}&#10;h = 2 N_f (2 \kappa_{h})^{N_t} \cosh (\frac{\mu_h}{T})&#10;\end{align*}&#10;\end{document}"/>
  <p:tag name="IGUANATEXSIZE" val="20"/>
  <p:tag name="IGUANATEXCURSOR" val="102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1390.5"/>
  <p:tag name="LATEXADDIN" val="\documentclass{article}&#10;\usepackage{amsmath}&#10;\pagestyle{empty}&#10;\begin{document}&#10;&#10;\begin{align*}&#10;h = 2 N_f (2 \kappa_{h})^{N_t} \cosh (\frac{\mu_h}{T})&#10;\end{align*}&#10;\end{document}"/>
  <p:tag name="IGUANATEXSIZE" val="20"/>
  <p:tag name="IGUANATEXCURSOR" val="102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6.75"/>
  <p:tag name="ORIGINALWIDTH" val="3180"/>
  <p:tag name="LATEXADDIN" val="\documentclass{article}&#10;\usepackage{amsmath}&#10;\usepackage{color}&#10;\pagestyle{empty}&#10;\begin{document}&#10;&#10;\begin{align*}&#10;\kappa^{c}_{h} &#10;= \frac{1}{2} \left( \frac{h_c}{ 2 N_f \cosh ( \mu_h/ T ) } \right)^{1/N_t}&#10;\simeq \frac{1}{2} \left( \frac{h_c}{ N_f  } \right)^{1/N_t} {\color{red} e^{- \mu_h/(N_t T)} }&#10;\end{align*}&#10;\end{document}"/>
  <p:tag name="IGUANATEXSIZE" val="20"/>
  <p:tag name="IGUANATEXCURSOR" val="62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25"/>
  <p:tag name="ORIGINALWIDTH" val="432.75"/>
  <p:tag name="LATEXADDIN" val="\documentclass{article}&#10;\usepackage{amsmath}&#10;\usepackage{color}&#10;\pagestyle{empty}&#10;\begin{document}&#10;&#10;\begin{align*}&#10; \kappa_{c} N^{1/N_t}_f&#10;\end{align*}&#10;&#10;&#10;\end{document}"/>
  <p:tag name="IGUANATEXSIZE" val="4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25"/>
  <p:tag name="ORIGINALWIDTH" val="432.75"/>
  <p:tag name="LATEXADDIN" val="\documentclass{article}&#10;\usepackage{amsmath}&#10;\usepackage{color}&#10;\pagestyle{empty}&#10;\begin{document}&#10;&#10;\begin{align*}&#10; \kappa_{c} N^{1/N_t}_f&#10;\end{align*}&#10;&#10;&#10;\end{document}"/>
  <p:tag name="IGUANATEXSIZE" val="4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6.75"/>
  <p:tag name="ORIGINALWIDTH" val="3180"/>
  <p:tag name="LATEXADDIN" val="\documentclass{article}&#10;\usepackage{amsmath}&#10;\usepackage{color}&#10;\pagestyle{empty}&#10;\begin{document}&#10;&#10;\begin{align*}&#10;\kappa^{c}_{h} &#10;= \frac{1}{2} \left( \frac{h_c}{ 2 N_f \cosh ( \mu_h/ T ) } \right)^{1/N_t}&#10;\simeq \frac{1}{2} \left( \frac{h_c}{ N_f  } \right)^{1/N_t} e^{- \mu_h/(N_t T)}&#10;\end{align*}&#10;\end{document}"/>
  <p:tag name="IGUANATEXSIZE" val="20"/>
  <p:tag name="IGUANATEXCURSOR" val="287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25"/>
  <p:tag name="ORIGINALWIDTH" val="432.75"/>
  <p:tag name="LATEXADDIN" val="\documentclass{article}&#10;\usepackage{amsmath}&#10;\usepackage{color}&#10;\pagestyle{empty}&#10;\begin{document}&#10;&#10;\begin{align*}&#10; \kappa_{c} N^{1/N_t}_f&#10;\end{align*}&#10;&#10;&#10;\end{document}"/>
  <p:tag name="IGUANATEXSIZE" val="4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25"/>
  <p:tag name="ORIGINALWIDTH" val="432.75"/>
  <p:tag name="LATEXADDIN" val="\documentclass{article}&#10;\usepackage{amsmath}&#10;\usepackage{color}&#10;\pagestyle{empty}&#10;\begin{document}&#10;&#10;\begin{align*}&#10; \kappa_{c} N^{1/N_t}_f&#10;\end{align*}&#10;&#10;&#10;\end{document}"/>
  <p:tag name="IGUANATEXSIZE" val="4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.58378"/>
  <p:tag name="ORIGINALWIDTH" val="720.3619"/>
  <p:tag name="LATEXADDIN" val="\documentclass{article}&#10;\usepackage{amsmath}&#10;\pagestyle{empty}&#10;\begin{document}&#10;&#10;\begin{align*}&#10; e^{6\beta N_v \hat{P} }\left( \frac{\det M(\mu_{h},\kappa_{h})}{\det M(0,0)} \right)^{N_f}&#10;= \exp \left[ 6 N_v \left( \beta + 48 N_f \kappa^{4}_{h} \right) \hat{P}&#10;+ 12 N_f N^{3}_{s} (2 \kappa_{h})^{N_t} &#10;\left( \cosh (\frac{\mu_h}{T}) \hat{L}_R&#10; + i \sinh (\frac{\mu_h}{T}) \hat{L}_I \right) \right]&#10;\end{align*}&#10;&#10;&#10;\end{document}"/>
  <p:tag name="IGUANATEXSIZE" val="40"/>
  <p:tag name="IGUANATEXCURSOR" val="253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5"/>
  <p:tag name="ORIGINALWIDTH" val="2954.25"/>
  <p:tag name="LATEXADDIN" val="\documentclass{article}&#10;\usepackage{amsmath}&#10;\usepackage{color}&#10;\pagestyle{empty}&#10;\begin{document}&#10;&#10;\begin{align*}&#10; W(X;\kappa_{h},\mu_{h})&#10;= \int \mathcal{DU} \delta ( X - \hat{X} ) \prod \det M (\kappa_{h},\mu_{h}) e^{-S_{g}}&#10;\end{align*}&#10;&#10;&#10;\end{document}"/>
  <p:tag name="IGUANATEXSIZE" val="40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93008"/>
  <p:tag name="ORIGINALWIDTH" val="720.0347"/>
  <p:tag name="LATEXADDIN" val="\documentclass{article}&#10;\usepackage{amsmath}&#10;\usepackage{color}&#10;\pagestyle{empty}&#10;\begin{document}&#10;&#10;\begin{align*}&#10; e^{6N_v \beta \hat{P}} \left( \frac{\det M(\mu_{h},\kappa_{h})}{\det M(0,0)} \right)^{N_f}&#10;= \exp \left[ 6 N_v \beta^{\ast}\hat{P}&#10;+ 6 N^{3}_{s} h &#10;\left( \hat{L}_R + i {\color{red} \tanh (\frac{\mu_h}{T})} \hat{L}_I \right) \right]&#10;\end{align*}&#10;&#10;&#10;\end{document}"/>
  <p:tag name="IGUANATEXSIZE" val="40"/>
  <p:tag name="IGUANATEXCURSOR" val="286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8.75"/>
  <p:tag name="LATEXADDIN" val="\documentclass{article}&#10;\usepackage{amsmath}&#10;\pagestyle{empty}&#10;\begin{document}&#10;&#10;\begin{align*}&#10; \left( \beta^{\ast}, h,\mu_{h}\right)&#10;\end{align*}&#10;&#10;&#10;\end{document}"/>
  <p:tag name="IGUANATEXSIZE" val="40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4.25"/>
  <p:tag name="LATEXADDIN" val="\documentclass{article}&#10;\usepackage{color}&#10;\usepackage{amsmath}&#10;\pagestyle{empty}&#10;\begin{document}&#10;&#10;\begin{align*}&#10; \color{red}{ \tanh (\mu_{h}/T) \le 1}&#10;\end{align*}&#10;&#10;&#10;\end{document}"/>
  <p:tag name="IGUANATEXSIZE" val="40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2528.25"/>
  <p:tag name="LATEXADDIN" val="\documentclass{article}&#10;\usepackage{amsmath}&#10;\pagestyle{empty}&#10;\begin{document}&#10;&#10;\begin{align*}&#10;\beta^{\ast} = \beta + 48 N_f \kappa^{4}_{h}, \quad&#10;h = 2 N_f (2 \kappa_{h})^{N_t} \cosh (\frac{\mu_h}{T})&#10;\end{align*}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.58378"/>
  <p:tag name="ORIGINALWIDTH" val="720.0347"/>
  <p:tag name="LATEXADDIN" val="\documentclass{article}&#10;\usepackage{amsmath}&#10;\pagestyle{empty}&#10;\begin{document}&#10;&#10;\begin{align*}&#10;&amp;\left\langle e^{i \theta} \right\rangle&#10;\equiv &#10; \left\langle \exp \left[ \mathrm{Im} \ln \left\{ \left( \frac{\det M(\mu_{h},\kappa_{h})}{\det M(0,0)} \right)^{2} \left( \frac{\det M(\mu_{h},\kappa_{h})}{\det M(0,0)} \right)^{N_f} \right\} \right] \right\rangle&#10;= \left\langle \exp \left[ i \left( 6h \tanh (\frac{\mu_h}{T}) \hat{L}_I \right) + \sum_{i} (\frac{\mu_h}{T})^{i} \frac{ \partial^{i} \ln \det M }{ \partial (\frac{\mu_h}{T})^{i} } \right] \right\rangle &#10;\end{align*}&#10;&#10;&#10;\end{document}"/>
  <p:tag name="IGUANATEXSIZE" val="4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03976"/>
  <p:tag name="ORIGINALWIDTH" val="720.0347"/>
  <p:tag name="LATEXADDIN" val="\documentclass{article}&#10;\usepackage{amsmath}&#10;\pagestyle{empty}&#10;\begin{document}&#10;&#10;\begin{align*}&#10;\left\langle e^{i \theta} \right\rangle&#10;= \exp \left[ \sum_{n} (-i)^{n-1} \frac{ \left\langle \theta^{n} \right\rangle_{c}}{n} \right]&#10;\quad \left\langle \theta \right\rangle_{c} = \left\langle \theta \right\rangle,~ &#10;\left\langle \theta^{2} \right\rangle_{c} = \left\langle \theta^{2} \right\rangle - \left\langle \theta \right\rangle^{2}, &#10;~ \cdots&#10;\end{align*}&#10;&#10;&#10;\end{document}"/>
  <p:tag name="IGUANATEXSIZE" val="40"/>
  <p:tag name="IGUANATEXCURSOR" val="446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51299"/>
  <p:tag name="ORIGINALWIDTH" val="719.7074"/>
  <p:tag name="LATEXADDIN" val="\documentclass{article}&#10;\usepackage{amsmath}&#10;\pagestyle{empty}&#10;\begin{document}&#10;&#10;\begin{align*}&#10;\left\langle e^{i \theta} \right\rangle&#10;= \exp \left[ - \frac{ \left\langle \theta^{2} \right\rangle_{c}}{2} \right]&#10;\quad \left\langle \theta \right\rangle_{c} = \left\langle \theta \right\rangle,~ &#10;\left\langle \theta^{2} \right\rangle_{c} = \left\langle \theta^{2} \right\rangle - \left\langle \theta \right\rangle^{2}, &#10;~ \cdots&#10;\end{align*}&#10;&#10;&#10;\end{document}"/>
  <p:tag name="IGUANATEXSIZE" val="40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887.75"/>
  <p:tag name="LATEXADDIN" val="\documentclass{article}&#10;\usepackage{amsmath}&#10;\usepackage{color}&#10;\pagestyle{empty}&#10;\begin{document}&#10;&#10;\begin{align*}&#10;X: \text{order param.}, \text{plaquette}, \cdots \text{etc}.&#10;\end{align*}&#10;&#10;&#10;\end{document}"/>
  <p:tag name="IGUANATEXSIZE" val="4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12"/>
  <p:tag name="LATEXADDIN" val="\documentclass{article}&#10;\usepackage{amsmath}&#10;\usepackage{color}&#10;\pagestyle{empty}&#10;\begin{document}&#10;&#10;\begin{align*}&#10; V_{\text{eff}} (X) \equiv - \ln W(X;\kappa_{h},\mu_{h})&#10;\end{align*}&#10;&#10;&#10;\end{document}"/>
  <p:tag name="IGUANATEXSIZE" val="4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5"/>
  <p:tag name="ORIGINALWIDTH" val="303"/>
  <p:tag name="LATEXADDIN" val="\documentclass{article}&#10;\usepackage{amsmath}&#10;\usepackage{color}&#10;\pagestyle{empty}&#10;\begin{document}&#10;&#10;\begin{align*}&#10; \frac{ d^2 V_{\text{eff}} }{ d X^2 }&#10;\end{align*}&#10;&#10;&#10;\end{document}"/>
  <p:tag name="IGUANATEXSIZE" val="4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5239</TotalTime>
  <Words>2408</Words>
  <Application>Microsoft Office PowerPoint</Application>
  <PresentationFormat>画面に合わせる (4:3)</PresentationFormat>
  <Paragraphs>425</Paragraphs>
  <Slides>23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Many flavor approach to study the critical point in finite density QCD</vt:lpstr>
      <vt:lpstr>Introduction</vt:lpstr>
      <vt:lpstr>Critical surface in heavy quark region</vt:lpstr>
      <vt:lpstr>Nf=(2+1) QCD with HPE</vt:lpstr>
      <vt:lpstr>Many flavor system</vt:lpstr>
      <vt:lpstr>highly dense s quark system</vt:lpstr>
      <vt:lpstr>How to identify 1st order transitions</vt:lpstr>
      <vt:lpstr>Reweighting technique</vt:lpstr>
      <vt:lpstr>Reweighting technique -light quark part-</vt:lpstr>
      <vt:lpstr>Reweighting technique -heavy quark part-</vt:lpstr>
      <vt:lpstr>Simulations</vt:lpstr>
      <vt:lpstr>h dependence of Veff shape</vt:lpstr>
      <vt:lpstr>ml dependence of hc at mh=0</vt:lpstr>
      <vt:lpstr>ml dependence of hc at mh=0    ～Wilson vs. Staggered～</vt:lpstr>
      <vt:lpstr>ml dependence of hc at mh≠0</vt:lpstr>
      <vt:lpstr>ml dependence of hc at mh≠0</vt:lpstr>
      <vt:lpstr>(ml,mh) dependence of kcNf1/Nt</vt:lpstr>
      <vt:lpstr>valid region about HPE</vt:lpstr>
      <vt:lpstr>Summary</vt:lpstr>
      <vt:lpstr>Summary</vt:lpstr>
      <vt:lpstr>PowerPoint プレゼンテーション</vt:lpstr>
      <vt:lpstr>Hopping Parameter Expansion(HPE)</vt:lpstr>
      <vt:lpstr>Reweighting technique in m≠0 QCD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user1</dc:creator>
  <cp:lastModifiedBy>user1</cp:lastModifiedBy>
  <cp:revision>335</cp:revision>
  <dcterms:created xsi:type="dcterms:W3CDTF">2015-06-27T14:40:19Z</dcterms:created>
  <dcterms:modified xsi:type="dcterms:W3CDTF">2015-07-12T05:56:45Z</dcterms:modified>
</cp:coreProperties>
</file>