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8" r:id="rId10"/>
    <p:sldId id="266" r:id="rId11"/>
    <p:sldId id="265" r:id="rId12"/>
    <p:sldId id="267" r:id="rId13"/>
    <p:sldId id="264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CCECFF"/>
    <a:srgbClr val="FFCCFF"/>
    <a:srgbClr val="3399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133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39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70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54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3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05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78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9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0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97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97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21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FDBC-0FAD-47D5-9782-64383D166DCF}" type="datetimeFigureOut">
              <a:rPr kumimoji="1" lang="ja-JP" altLang="en-US" smtClean="0"/>
              <a:t>2015/7/17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3E97-8069-4269-8E80-1A35125D2D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02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52792" cy="1866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77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9492" y="271730"/>
            <a:ext cx="83134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 gauge theory treatment of</a:t>
            </a:r>
            <a:b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Dirac semimetals at strong coupling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1844040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99587" y="0"/>
            <a:ext cx="45719" cy="28076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32053" y="2283041"/>
            <a:ext cx="295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Yasufumi</a:t>
            </a:r>
            <a:r>
              <a:rPr kumimoji="1" lang="en-US" altLang="ja-JP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Araki</a:t>
            </a:r>
            <a:r>
              <a:rPr kumimoji="1" lang="en-US" altLang="ja-JP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1,2</a:t>
            </a:r>
            <a:endParaRPr kumimoji="1" lang="ja-JP" alt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810" y="3600947"/>
            <a:ext cx="542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nstitute for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aterials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esearch, Tohoku Univ.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3335" y="3939620"/>
            <a:ext cx="8280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rontier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esearch Institute for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nterdisciplinary </a:t>
            </a:r>
            <a:r>
              <a:rPr kumimoji="1" lang="en-US" altLang="ja-JP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ciences, Tohoku Univ.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93927" y="2854162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Kentaro</a:t>
            </a:r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Nomura</a:t>
            </a:r>
            <a:r>
              <a:rPr kumimoji="1" lang="en-US" altLang="ja-JP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1" lang="ja-JP" alt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10" y="2228432"/>
            <a:ext cx="1126293" cy="112924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640" y="2303178"/>
            <a:ext cx="972775" cy="91903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477688" y="4494484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in preparation</a:t>
            </a:r>
            <a:endParaRPr kumimoji="1" lang="ja-JP" altLang="en-US" sz="20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250" y="6050918"/>
            <a:ext cx="3292889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“Applications beyond QCD”</a:t>
            </a:r>
            <a:endParaRPr kumimoji="1" lang="ja-JP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9492" y="6420568"/>
            <a:ext cx="8109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 2015 – Kobe International Conference Center : July 17, 2015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aics.riken.jp/sympo/lattice2015/wp-content/themes/lattice2015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90" y="5056207"/>
            <a:ext cx="1003716" cy="12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s.imr.tohoku.ac.jp/~www-adm/jpn/inside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88" y="2126427"/>
            <a:ext cx="957567" cy="13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6487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Dimensionality dependence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5306" y="940777"/>
            <a:ext cx="812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anisotropy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hopping amplitude: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kumimoji="1" lang="ja-JP" alt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kumimoji="1" lang="ja-JP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20" y="2626541"/>
            <a:ext cx="4526988" cy="28771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16769" y="1328004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3D cubic symmetry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6768" y="1667426"/>
            <a:ext cx="362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stacked 2D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(e.g. graphene)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764931" y="1415562"/>
            <a:ext cx="151837" cy="54512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14" descr="\begin{align*}  |\vec{\phi}|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5" y="3665066"/>
            <a:ext cx="341922" cy="4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矢印 5"/>
          <p:cNvSpPr/>
          <p:nvPr/>
        </p:nvSpPr>
        <p:spPr>
          <a:xfrm>
            <a:off x="543077" y="2161930"/>
            <a:ext cx="595543" cy="224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8620" y="2073947"/>
            <a:ext cx="560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Observe the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3D-2D crossover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44864" y="5503693"/>
            <a:ext cx="105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kumimoji="1" lang="ja-JP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左右矢印 6"/>
          <p:cNvSpPr/>
          <p:nvPr/>
        </p:nvSpPr>
        <p:spPr>
          <a:xfrm>
            <a:off x="1683743" y="4296952"/>
            <a:ext cx="3842238" cy="320801"/>
          </a:xfrm>
          <a:prstGeom prst="left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99080" y="393362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kumimoji="1" lang="ja-JP" alt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12699" y="393362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85135" y="2688203"/>
            <a:ext cx="1754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0.3, </a:t>
            </a:r>
            <a:r>
              <a:rPr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2008" y="5989523"/>
            <a:ext cx="842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with previous calculation with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hypothetical staggered fermion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62176" y="6337809"/>
            <a:ext cx="4060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Sekine</a:t>
            </a:r>
            <a:r>
              <a:rPr kumimoji="1"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Nomura, PRB </a:t>
            </a:r>
            <a:r>
              <a:rPr kumimoji="1"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kumimoji="1"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075137 (2014)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4" name="グループ化 133"/>
          <p:cNvGrpSpPr/>
          <p:nvPr/>
        </p:nvGrpSpPr>
        <p:grpSpPr>
          <a:xfrm>
            <a:off x="5996815" y="3207117"/>
            <a:ext cx="2207114" cy="1476162"/>
            <a:chOff x="5996815" y="3207117"/>
            <a:chExt cx="2207114" cy="1476162"/>
          </a:xfrm>
        </p:grpSpPr>
        <p:sp>
          <p:nvSpPr>
            <p:cNvPr id="98" name="平行四辺形 97"/>
            <p:cNvSpPr/>
            <p:nvPr/>
          </p:nvSpPr>
          <p:spPr>
            <a:xfrm>
              <a:off x="5996815" y="4144937"/>
              <a:ext cx="2207114" cy="533100"/>
            </a:xfrm>
            <a:prstGeom prst="parallelogram">
              <a:avLst>
                <a:gd name="adj" fmla="val 147582"/>
              </a:avLst>
            </a:prstGeom>
            <a:solidFill>
              <a:srgbClr val="CCECFF"/>
            </a:solidFill>
            <a:ln>
              <a:solidFill>
                <a:srgbClr val="0000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平行四辺形 98"/>
            <p:cNvSpPr/>
            <p:nvPr/>
          </p:nvSpPr>
          <p:spPr>
            <a:xfrm>
              <a:off x="5996815" y="3814344"/>
              <a:ext cx="2207114" cy="533100"/>
            </a:xfrm>
            <a:prstGeom prst="parallelogram">
              <a:avLst>
                <a:gd name="adj" fmla="val 147582"/>
              </a:avLst>
            </a:prstGeom>
            <a:solidFill>
              <a:srgbClr val="CCECFF"/>
            </a:solidFill>
            <a:ln>
              <a:solidFill>
                <a:srgbClr val="0000FF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平行四辺形 99"/>
            <p:cNvSpPr/>
            <p:nvPr/>
          </p:nvSpPr>
          <p:spPr>
            <a:xfrm>
              <a:off x="5996815" y="3505846"/>
              <a:ext cx="2207114" cy="533100"/>
            </a:xfrm>
            <a:prstGeom prst="parallelogram">
              <a:avLst>
                <a:gd name="adj" fmla="val 147582"/>
              </a:avLst>
            </a:prstGeom>
            <a:solidFill>
              <a:srgbClr val="CCECFF"/>
            </a:solidFill>
            <a:ln>
              <a:solidFill>
                <a:srgbClr val="0000FF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平行四辺形 100"/>
            <p:cNvSpPr/>
            <p:nvPr/>
          </p:nvSpPr>
          <p:spPr>
            <a:xfrm>
              <a:off x="5996815" y="3207117"/>
              <a:ext cx="2207114" cy="533100"/>
            </a:xfrm>
            <a:prstGeom prst="parallelogram">
              <a:avLst>
                <a:gd name="adj" fmla="val 147582"/>
              </a:avLst>
            </a:prstGeom>
            <a:solidFill>
              <a:srgbClr val="CCECFF"/>
            </a:solidFill>
            <a:ln>
              <a:solidFill>
                <a:srgbClr val="0000FF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3" name="直線コネクタ 102"/>
            <p:cNvCxnSpPr/>
            <p:nvPr/>
          </p:nvCxnSpPr>
          <p:spPr>
            <a:xfrm>
              <a:off x="5996815" y="3740217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>
              <a:off x="7410202" y="3731986"/>
              <a:ext cx="0" cy="93973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>
              <a:off x="8203929" y="3210413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>
              <a:off x="7943374" y="3380661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>
              <a:off x="7677903" y="3567307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>
              <a:off x="6697135" y="3740217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/>
            <p:cNvCxnSpPr/>
            <p:nvPr/>
          </p:nvCxnSpPr>
          <p:spPr>
            <a:xfrm>
              <a:off x="7043722" y="3740217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>
              <a:off x="6350548" y="3748755"/>
              <a:ext cx="0" cy="934524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6" name="直線矢印コネクタ 125"/>
          <p:cNvCxnSpPr/>
          <p:nvPr/>
        </p:nvCxnSpPr>
        <p:spPr>
          <a:xfrm>
            <a:off x="6838673" y="3052512"/>
            <a:ext cx="1320548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>
            <a:off x="8379879" y="3184522"/>
            <a:ext cx="0" cy="95398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7276314" y="2726412"/>
            <a:ext cx="43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8395936" y="3433842"/>
            <a:ext cx="33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669" y="3888828"/>
            <a:ext cx="2621207" cy="1813711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テキスト ボックス 38"/>
          <p:cNvSpPr txBox="1"/>
          <p:nvPr/>
        </p:nvSpPr>
        <p:spPr>
          <a:xfrm>
            <a:off x="6697135" y="1328004"/>
            <a:ext cx="2137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e.g.) Na</a:t>
            </a:r>
            <a:r>
              <a:rPr kumimoji="1"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Bi: 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~ 0.25</a:t>
            </a:r>
            <a:endParaRPr kumimoji="1" lang="ja-JP" altLang="en-US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3990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“Phase diagram”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53" y="1539632"/>
            <a:ext cx="5842084" cy="35802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38508" y="5074162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ja-JP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9587" y="2806512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= t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</a:t>
            </a:r>
            <a:r>
              <a:rPr kumimoji="1" lang="ja-JP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⊥</a:t>
            </a:r>
            <a:endParaRPr kumimoji="1" lang="ja-JP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上下矢印 4"/>
          <p:cNvSpPr/>
          <p:nvPr/>
        </p:nvSpPr>
        <p:spPr>
          <a:xfrm>
            <a:off x="7341754" y="1539632"/>
            <a:ext cx="252663" cy="3271304"/>
          </a:xfrm>
          <a:prstGeom prst="up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35634" y="148795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35634" y="44108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左右矢印 5"/>
          <p:cNvSpPr/>
          <p:nvPr/>
        </p:nvSpPr>
        <p:spPr>
          <a:xfrm>
            <a:off x="1937084" y="1230813"/>
            <a:ext cx="5173579" cy="257141"/>
          </a:xfrm>
          <a:prstGeom prst="leftRightArrow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36149" y="819147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time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90553" y="81808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time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83083" y="3411489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 insulator</a:t>
            </a:r>
            <a:b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antiferromagnet</a:t>
            </a:r>
            <a:r>
              <a:rPr kumimoji="1" lang="en-US" altLang="ja-JP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56218" y="2322175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Dirac</a:t>
            </a:r>
            <a:b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semimetal</a:t>
            </a:r>
            <a:endParaRPr kumimoji="1" lang="ja-JP" altLang="en-US" sz="2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35785" y="1688009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9512" y="5568857"/>
            <a:ext cx="7282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consistent with the “staggered fermion” results.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49349" y="5973272"/>
            <a:ext cx="724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charge neutrality (Mott insulator) is required.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左中かっこ 21"/>
          <p:cNvSpPr/>
          <p:nvPr/>
        </p:nvSpPr>
        <p:spPr>
          <a:xfrm>
            <a:off x="496147" y="5634311"/>
            <a:ext cx="113365" cy="6700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55951" y="6369077"/>
            <a:ext cx="480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connected by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-dependent formalism.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238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6666" y="6216042"/>
            <a:ext cx="670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Weyl semimetal, topological insulator, </a:t>
            </a:r>
            <a:r>
              <a:rPr kumimoji="1"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axionic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insulator, ...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1692" y="834308"/>
            <a:ext cx="599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Defined the lattice action for 3D Dirac semimetals,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158731" y="949487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6666" y="1390823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69398" y="1249636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imaginary time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discretization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kumimoji="1" lang="ja-JP" alt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1551" y="1590878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charge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field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左中かっこ 14"/>
          <p:cNvSpPr/>
          <p:nvPr/>
        </p:nvSpPr>
        <p:spPr>
          <a:xfrm>
            <a:off x="2056033" y="1302233"/>
            <a:ext cx="113365" cy="5890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1692" y="2132175"/>
            <a:ext cx="6893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coupling limit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Coulomb interaction,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二等辺三角形 16"/>
          <p:cNvSpPr/>
          <p:nvPr/>
        </p:nvSpPr>
        <p:spPr>
          <a:xfrm rot="5400000">
            <a:off x="158731" y="2247354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1391" y="2597055"/>
            <a:ext cx="6101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infinitely large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(Hubbard)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repulsion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946539" y="3085148"/>
            <a:ext cx="595543" cy="224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42082" y="3001170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ocal charge neutrality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required. =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 insulator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1692" y="3583129"/>
            <a:ext cx="4548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Mean-field analysis for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二等辺三角形 21"/>
          <p:cNvSpPr/>
          <p:nvPr/>
        </p:nvSpPr>
        <p:spPr>
          <a:xfrm rot="5400000">
            <a:off x="158731" y="3698308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56666" y="3938805"/>
            <a:ext cx="7064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reproduces the analysis with hypothetical staggered fermion.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61391" y="4522827"/>
            <a:ext cx="595543" cy="224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56934" y="4438550"/>
            <a:ext cx="7082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to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finite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to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45306" y="4972050"/>
            <a:ext cx="835576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51692" y="5022572"/>
            <a:ext cx="4365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Away from the strong coupling limit...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二等辺三角形 26"/>
          <p:cNvSpPr/>
          <p:nvPr/>
        </p:nvSpPr>
        <p:spPr>
          <a:xfrm rot="5400000">
            <a:off x="158731" y="5137751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56666" y="5365361"/>
            <a:ext cx="664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with RG analysis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from weak coupling / RPA?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1692" y="5815932"/>
            <a:ext cx="4758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other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topological phases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二等辺三角形 29"/>
          <p:cNvSpPr/>
          <p:nvPr/>
        </p:nvSpPr>
        <p:spPr>
          <a:xfrm rot="5400000">
            <a:off x="158731" y="5931111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3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9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465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Many-body effects?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6457890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Dirac semimetals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017" y="4541105"/>
            <a:ext cx="1138948" cy="192783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53" y="4417615"/>
            <a:ext cx="1085570" cy="205132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334" y="895163"/>
            <a:ext cx="2007648" cy="276545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4120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Dirac semimetals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4893" y="789716"/>
            <a:ext cx="6094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Dirac band structure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realized in electronic spectrum: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8743" y="1167293"/>
            <a:ext cx="485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gapless, band touching at “Dirac points”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0154" y="1544870"/>
            <a:ext cx="5566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protected by topology, crystalline symmetry, ...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1575" y="2009213"/>
            <a:ext cx="717157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2D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9238" y="3298036"/>
            <a:ext cx="2352537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 counterpart...?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8743" y="2433198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graphene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(sheet of carbon atoms)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8743" y="2742555"/>
            <a:ext cx="6367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surface states of topological insulators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(gapped in the bulk)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左中かっこ 21"/>
          <p:cNvSpPr/>
          <p:nvPr/>
        </p:nvSpPr>
        <p:spPr>
          <a:xfrm>
            <a:off x="661048" y="1205319"/>
            <a:ext cx="151504" cy="7016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中かっこ 22"/>
          <p:cNvSpPr/>
          <p:nvPr/>
        </p:nvSpPr>
        <p:spPr>
          <a:xfrm>
            <a:off x="615329" y="2503031"/>
            <a:ext cx="153414" cy="55435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2036" y="3754158"/>
            <a:ext cx="334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 prediction: BiO</a:t>
            </a:r>
            <a:r>
              <a:rPr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23917" y="3788800"/>
            <a:ext cx="3614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et al. PRL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140405 (2012) 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78189" y="6392059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et al. Science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864 (2014) 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06730" y="6392059"/>
            <a:ext cx="4350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Neupane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Nat. </a:t>
            </a:r>
            <a:r>
              <a:rPr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3786 (2014) 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412" y="5225445"/>
            <a:ext cx="1443587" cy="1081662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320516" y="4118857"/>
            <a:ext cx="382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xperimentally realized recently.</a:t>
            </a:r>
            <a:endParaRPr kumimoji="1" lang="ja-JP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835863" y="4232639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51928" y="4699320"/>
            <a:ext cx="754048" cy="338554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71731" y="4701693"/>
            <a:ext cx="908285" cy="338554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396" y="5431860"/>
            <a:ext cx="958927" cy="92156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1531" y="4586971"/>
            <a:ext cx="1448907" cy="1838529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8509667" y="2277890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771888" y="1750743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ja-JP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845892" y="80109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7236825" y="2044939"/>
            <a:ext cx="578317" cy="571505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8135467" y="1787854"/>
            <a:ext cx="578317" cy="571505"/>
          </a:xfrm>
          <a:prstGeom prst="ellipse">
            <a:avLst/>
          </a:prstGeom>
          <a:solidFill>
            <a:srgbClr val="FF0000">
              <a:alpha val="40000"/>
            </a:srgbClr>
          </a:solidFill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788834" y="3352513"/>
            <a:ext cx="2821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(“3D analogue of graphene”)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9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2" grpId="0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465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Many-body effects?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90204" y="1254407"/>
            <a:ext cx="724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correlation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change the Dirac </a:t>
            </a:r>
            <a:r>
              <a:rPr kumimoji="1"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spctrum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drastically...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1475" y="871464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Electron-electron interaction</a:t>
            </a:r>
            <a:endParaRPr kumimoji="1" lang="ja-JP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二等辺三角形 1"/>
          <p:cNvSpPr/>
          <p:nvPr/>
        </p:nvSpPr>
        <p:spPr>
          <a:xfrm rot="5400000">
            <a:off x="380024" y="986643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0074" y="1664853"/>
            <a:ext cx="6049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Dynamical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mass generation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excitonic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instability,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chiSB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80122" y="2019544"/>
            <a:ext cx="7078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Renormalization of Fermi velocity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(absence of Lorentz invariance)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80075" y="2372199"/>
            <a:ext cx="498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Dynamical screening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689115" y="1317815"/>
            <a:ext cx="601089" cy="27329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左中かっこ 4"/>
          <p:cNvSpPr/>
          <p:nvPr/>
        </p:nvSpPr>
        <p:spPr>
          <a:xfrm>
            <a:off x="1612874" y="1709763"/>
            <a:ext cx="168994" cy="9768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05" y="3336714"/>
            <a:ext cx="2913808" cy="128422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396093" y="4196998"/>
            <a:ext cx="3207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 et al. PNAS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3282 (2013) 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36568" y="4616878"/>
            <a:ext cx="5126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Many-body</a:t>
            </a:r>
            <a:r>
              <a:rPr kumimoji="1" lang="en-US" altLang="ja-JP" sz="20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effects in 3D Dirac semimetals?</a:t>
            </a:r>
            <a:endParaRPr kumimoji="1" lang="ja-JP" altLang="en-US" sz="2000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51863" y="5275696"/>
            <a:ext cx="458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turn into various phases...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6402" y="2924147"/>
            <a:ext cx="750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e.g.) graphene: </a:t>
            </a:r>
            <a:r>
              <a:rPr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renormalized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at charge neutrality.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871" y="3288127"/>
            <a:ext cx="1373135" cy="895003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786402" y="4956712"/>
            <a:ext cx="8326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in the spectrum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1101105" y="5383263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475" y="4853364"/>
            <a:ext cx="2879282" cy="1489284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1396093" y="5692061"/>
            <a:ext cx="416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e.g.) normal insulator, topological insulator,</a:t>
            </a:r>
            <a:b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Weyl semimetal, </a:t>
            </a:r>
            <a:r>
              <a:rPr lang="en-US" altLang="ja-JP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axionic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insulator, ...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51475" y="6293091"/>
            <a:ext cx="543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as a platform for many novel states.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842270" y="6358903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et al. Science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864 (2014) 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868827" y="5964853"/>
            <a:ext cx="7674064" cy="767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7134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on many-body effects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9609" y="5964853"/>
            <a:ext cx="741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This work: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Lattice QED analysis with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d.o.f.s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symmetries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4784" y="4111485"/>
            <a:ext cx="5375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From weak coupling... self-consistent eqn.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4783" y="3711375"/>
            <a:ext cx="282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RPA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(large-</a:t>
            </a:r>
            <a:r>
              <a:rPr kumimoji="1"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26360" y="4416413"/>
            <a:ext cx="156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RG analysis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4784" y="4825991"/>
            <a:ext cx="8302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From strong coupling...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coupling expansion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lattice QED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27510" y="3766187"/>
            <a:ext cx="3789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Hofmann et al. PRB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045104 (2015) 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70978" y="4139854"/>
            <a:ext cx="2771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Gonzalez, arXiv:1502.07640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98463" y="4445514"/>
            <a:ext cx="3676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Throckmorton et al., arXiv:1505.05154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00350" y="5158760"/>
            <a:ext cx="6343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Sekine</a:t>
            </a:r>
            <a:r>
              <a:rPr lang="en-US" altLang="ja-JP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Nomura, JPSJ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094710 (2014); PRB </a:t>
            </a:r>
            <a:r>
              <a:rPr lang="en-US" altLang="ja-JP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075137 (2014)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164698" y="5442838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w/ hypothetical lattice models.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下矢印 39"/>
          <p:cNvSpPr/>
          <p:nvPr/>
        </p:nvSpPr>
        <p:spPr>
          <a:xfrm>
            <a:off x="1209674" y="5226101"/>
            <a:ext cx="342188" cy="68612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463667" y="531835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</a:t>
            </a:r>
            <a:endParaRPr kumimoji="1" lang="ja-JP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66410" y="6331776"/>
            <a:ext cx="477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 the analysis to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limit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8276" y="781986"/>
            <a:ext cx="671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investigate many-body effects?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左中かっこ 45"/>
          <p:cNvSpPr/>
          <p:nvPr/>
        </p:nvSpPr>
        <p:spPr>
          <a:xfrm>
            <a:off x="417069" y="3766187"/>
            <a:ext cx="198958" cy="139257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88652" y="1167568"/>
            <a:ext cx="278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of interaction: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62442" y="1467277"/>
            <a:ext cx="325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Lorentz non-invariant QED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62442" y="1783502"/>
            <a:ext cx="34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phenomenological potential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左中かっこ 14"/>
          <p:cNvSpPr/>
          <p:nvPr/>
        </p:nvSpPr>
        <p:spPr>
          <a:xfrm>
            <a:off x="867311" y="1551417"/>
            <a:ext cx="95132" cy="5776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77106" y="2107099"/>
            <a:ext cx="3577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Talks by Dr. </a:t>
            </a:r>
            <a:r>
              <a:rPr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Ulybyshev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Boyda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右矢印 50"/>
          <p:cNvSpPr/>
          <p:nvPr/>
        </p:nvSpPr>
        <p:spPr>
          <a:xfrm>
            <a:off x="911120" y="2539824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374466" y="2433290"/>
            <a:ext cx="3906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RG, self-consistent eqn.,</a:t>
            </a:r>
            <a:b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 Monte Carlo, ... etc.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8276" y="3306531"/>
            <a:ext cx="361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3D Dirac semimetals...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018355" y="1302302"/>
            <a:ext cx="3639612" cy="2477073"/>
            <a:chOff x="5018355" y="1302302"/>
            <a:chExt cx="3639612" cy="2477073"/>
          </a:xfrm>
        </p:grpSpPr>
        <p:sp>
          <p:nvSpPr>
            <p:cNvPr id="14" name="正方形/長方形 13"/>
            <p:cNvSpPr/>
            <p:nvPr/>
          </p:nvSpPr>
          <p:spPr>
            <a:xfrm>
              <a:off x="5398463" y="1302302"/>
              <a:ext cx="3259504" cy="214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4208389" y="2179269"/>
              <a:ext cx="1958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coupling strength </a:t>
              </a:r>
              <a:r>
                <a:rPr lang="en-US" altLang="ja-JP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kumimoji="1" lang="ja-JP" alt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5914558" y="3440821"/>
              <a:ext cx="20384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</a:t>
              </a:r>
              <a:r>
                <a:rPr lang="en-US" altLang="ja-JP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d.o.f.s</a:t>
              </a:r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kumimoji="1" lang="ja-JP" alt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593492" y="2435370"/>
            <a:ext cx="2866767" cy="1174728"/>
            <a:chOff x="5593492" y="2435370"/>
            <a:chExt cx="2866767" cy="1174728"/>
          </a:xfrm>
        </p:grpSpPr>
        <p:sp>
          <p:nvSpPr>
            <p:cNvPr id="21" name="円/楕円 20"/>
            <p:cNvSpPr/>
            <p:nvPr/>
          </p:nvSpPr>
          <p:spPr>
            <a:xfrm>
              <a:off x="5593492" y="3220995"/>
              <a:ext cx="2866767" cy="38910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254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下矢印 21"/>
            <p:cNvSpPr/>
            <p:nvPr/>
          </p:nvSpPr>
          <p:spPr>
            <a:xfrm flipV="1">
              <a:off x="6202577" y="2435370"/>
              <a:ext cx="400446" cy="888865"/>
            </a:xfrm>
            <a:prstGeom prst="downArrow">
              <a:avLst/>
            </a:prstGeom>
            <a:solidFill>
              <a:srgbClr val="00B050">
                <a:alpha val="50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5593491" y="1114084"/>
            <a:ext cx="2866767" cy="1233145"/>
            <a:chOff x="5593491" y="1114084"/>
            <a:chExt cx="2866767" cy="1233145"/>
          </a:xfrm>
        </p:grpSpPr>
        <p:sp>
          <p:nvSpPr>
            <p:cNvPr id="56" name="円/楕円 55"/>
            <p:cNvSpPr/>
            <p:nvPr/>
          </p:nvSpPr>
          <p:spPr>
            <a:xfrm>
              <a:off x="5593491" y="1114084"/>
              <a:ext cx="2866767" cy="38910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下矢印 56"/>
            <p:cNvSpPr/>
            <p:nvPr/>
          </p:nvSpPr>
          <p:spPr>
            <a:xfrm rot="10800000" flipV="1">
              <a:off x="6838750" y="1458364"/>
              <a:ext cx="400446" cy="888865"/>
            </a:xfrm>
            <a:prstGeom prst="downArrow">
              <a:avLst/>
            </a:prstGeom>
            <a:solidFill>
              <a:srgbClr val="FF0000">
                <a:alpha val="50000"/>
              </a:srgb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646159" y="1459873"/>
            <a:ext cx="1297022" cy="1760254"/>
            <a:chOff x="7646159" y="1459873"/>
            <a:chExt cx="1297022" cy="1760254"/>
          </a:xfrm>
        </p:grpSpPr>
        <p:sp>
          <p:nvSpPr>
            <p:cNvPr id="59" name="円/楕円 58"/>
            <p:cNvSpPr/>
            <p:nvPr/>
          </p:nvSpPr>
          <p:spPr>
            <a:xfrm>
              <a:off x="8389538" y="1459873"/>
              <a:ext cx="553643" cy="176025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ln w="254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下矢印 59"/>
            <p:cNvSpPr/>
            <p:nvPr/>
          </p:nvSpPr>
          <p:spPr>
            <a:xfrm rot="16200000" flipV="1">
              <a:off x="7890369" y="2124458"/>
              <a:ext cx="400446" cy="888865"/>
            </a:xfrm>
            <a:prstGeom prst="downArrow">
              <a:avLst/>
            </a:prstGeom>
            <a:solidFill>
              <a:srgbClr val="00B0F0">
                <a:alpha val="50000"/>
              </a:srgbClr>
            </a:solidFill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" name="直線コネクタ 4"/>
          <p:cNvCxnSpPr/>
          <p:nvPr/>
        </p:nvCxnSpPr>
        <p:spPr>
          <a:xfrm>
            <a:off x="962442" y="5158760"/>
            <a:ext cx="23650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正方形/長方形 70"/>
          <p:cNvSpPr/>
          <p:nvPr/>
        </p:nvSpPr>
        <p:spPr>
          <a:xfrm>
            <a:off x="4711002" y="1259144"/>
            <a:ext cx="3260366" cy="764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6061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Lattice action for fermions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0183" y="834308"/>
            <a:ext cx="270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Lattice Hamiltonian:</a:t>
            </a:r>
            <a:endParaRPr kumimoji="1" lang="ja-JP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158731" y="949487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94277" y="2272262"/>
            <a:ext cx="94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r>
              <a:rPr lang="ja-JP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→∞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0182" y="3237289"/>
            <a:ext cx="5345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Path integral formalis</a:t>
            </a:r>
            <a:r>
              <a:rPr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kumimoji="1" lang="ja-JP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二等辺三角形 15"/>
          <p:cNvSpPr/>
          <p:nvPr/>
        </p:nvSpPr>
        <p:spPr>
          <a:xfrm rot="5400000">
            <a:off x="158731" y="3352468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下矢印 1"/>
          <p:cNvSpPr/>
          <p:nvPr/>
        </p:nvSpPr>
        <p:spPr>
          <a:xfrm>
            <a:off x="1038384" y="2780984"/>
            <a:ext cx="336958" cy="470354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82466" y="3933690"/>
            <a:ext cx="451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</a:t>
            </a:r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dependence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 required.)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86237" y="5061309"/>
            <a:ext cx="3276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forward difference</a:t>
            </a:r>
            <a:endParaRPr kumimoji="1" lang="ja-JP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4" name="Picture 20" descr="\begin{align*}&#10;\textcolor[rgb]{1,0,0}{\partial_\tau^{(+)}}\psi(\tau) \equiv \frac{\psi(\tau+a_\tau) - \psi(\tau)}{a_\tau}  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36" y="4992801"/>
            <a:ext cx="2790644" cy="5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5172819" y="2791359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Eigenvalue: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6" name="Picture 22" descr="\begin{align*}&#10;E(\mathbf{k}) \simeq v_F |\mathbf{k}-\mathbf{k}_D|  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05" y="2826863"/>
            <a:ext cx="1742862" cy="2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6551444" y="3043962"/>
            <a:ext cx="2323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around Dirac points k</a:t>
            </a:r>
            <a:r>
              <a:rPr kumimoji="1" lang="en-US" altLang="ja-JP" sz="16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1" lang="ja-JP" altLang="en-US" sz="16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15310" y="5604074"/>
            <a:ext cx="6301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cf.)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similar form appears in </a:t>
            </a:r>
            <a:r>
              <a:rPr lang="en-US" altLang="ja-JP" sz="1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Astrakhantsev</a:t>
            </a:r>
            <a:r>
              <a:rPr lang="en-US" altLang="ja-JP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arXiv:1506.00026</a:t>
            </a:r>
            <a:endParaRPr kumimoji="1" lang="ja-JP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860425" y="1684291"/>
            <a:ext cx="3337064" cy="1051627"/>
            <a:chOff x="860425" y="1684291"/>
            <a:chExt cx="3337064" cy="1051627"/>
          </a:xfrm>
        </p:grpSpPr>
        <p:sp>
          <p:nvSpPr>
            <p:cNvPr id="6" name="平行四辺形 5"/>
            <p:cNvSpPr/>
            <p:nvPr/>
          </p:nvSpPr>
          <p:spPr>
            <a:xfrm>
              <a:off x="860425" y="1689585"/>
              <a:ext cx="3337064" cy="763883"/>
            </a:xfrm>
            <a:prstGeom prst="parallelogram">
              <a:avLst>
                <a:gd name="adj" fmla="val 1312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/>
            <p:cNvCxnSpPr/>
            <p:nvPr/>
          </p:nvCxnSpPr>
          <p:spPr>
            <a:xfrm>
              <a:off x="1612945" y="1904937"/>
              <a:ext cx="22912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252534" y="2171637"/>
              <a:ext cx="22912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stCxn id="6" idx="3"/>
              <a:endCxn id="6" idx="1"/>
            </p:cNvCxnSpPr>
            <p:nvPr/>
          </p:nvCxnSpPr>
          <p:spPr>
            <a:xfrm flipV="1">
              <a:off x="2027594" y="1689585"/>
              <a:ext cx="1002726" cy="7638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2611178" y="1684291"/>
              <a:ext cx="1002726" cy="7638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1444009" y="1692406"/>
              <a:ext cx="1002726" cy="7638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860425" y="2456290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1444009" y="2456290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V="1">
              <a:off x="2040294" y="2448174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2611178" y="2448174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3194050" y="2456290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3543833" y="2176661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V="1">
              <a:off x="3904244" y="1904937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4197489" y="1692406"/>
              <a:ext cx="0" cy="2796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\begin{align*}  \hat{H} \equiv \sum_s \hat{\psi}^\dag_s \mathcal{H} \hat{\psi}_s   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98" y="1328380"/>
            <a:ext cx="1958948" cy="6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  - \mu_\mathrm{bg} \textcolor[rgb]{1,0,0}{\hat{b}^\dag \hat{b}}  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46" y="1297701"/>
            <a:ext cx="1106693" cy="4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グループ化 58"/>
          <p:cNvGrpSpPr/>
          <p:nvPr/>
        </p:nvGrpSpPr>
        <p:grpSpPr>
          <a:xfrm>
            <a:off x="761762" y="1601167"/>
            <a:ext cx="3509929" cy="956112"/>
            <a:chOff x="761762" y="1601167"/>
            <a:chExt cx="3509929" cy="956112"/>
          </a:xfrm>
          <a:solidFill>
            <a:srgbClr val="3399FF"/>
          </a:solidFill>
        </p:grpSpPr>
        <p:sp>
          <p:nvSpPr>
            <p:cNvPr id="56" name="円/楕円 55"/>
            <p:cNvSpPr/>
            <p:nvPr/>
          </p:nvSpPr>
          <p:spPr>
            <a:xfrm>
              <a:off x="761762" y="237265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72"/>
            <p:cNvSpPr/>
            <p:nvPr/>
          </p:nvSpPr>
          <p:spPr>
            <a:xfrm>
              <a:off x="1348057" y="237265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1942662" y="237265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28957" y="237265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3101737" y="237265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1111545" y="2077095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1697840" y="2077095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292445" y="2077095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2878740" y="2077095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3451520" y="2077095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1466683" y="183000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2052978" y="183000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647583" y="183000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3233878" y="183000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3806658" y="1830003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1747090" y="1601167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2333385" y="1601167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2927990" y="1601167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3514285" y="1601167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4087065" y="1601167"/>
              <a:ext cx="184626" cy="18462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2386082" y="1351697"/>
            <a:ext cx="644238" cy="259301"/>
            <a:chOff x="2386082" y="1351697"/>
            <a:chExt cx="644238" cy="259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円/楕円 38"/>
            <p:cNvSpPr/>
            <p:nvPr/>
          </p:nvSpPr>
          <p:spPr>
            <a:xfrm>
              <a:off x="2386082" y="1468123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2514600" y="1351697"/>
              <a:ext cx="515720" cy="177818"/>
            </a:xfrm>
            <a:custGeom>
              <a:avLst/>
              <a:gdLst>
                <a:gd name="connsiteX0" fmla="*/ 0 w 342900"/>
                <a:gd name="connsiteY0" fmla="*/ 85885 h 104935"/>
                <a:gd name="connsiteX1" fmla="*/ 171450 w 342900"/>
                <a:gd name="connsiteY1" fmla="*/ 160 h 104935"/>
                <a:gd name="connsiteX2" fmla="*/ 342900 w 342900"/>
                <a:gd name="connsiteY2" fmla="*/ 104935 h 10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04935">
                  <a:moveTo>
                    <a:pt x="0" y="85885"/>
                  </a:moveTo>
                  <a:cubicBezTo>
                    <a:pt x="57150" y="41435"/>
                    <a:pt x="114300" y="-3015"/>
                    <a:pt x="171450" y="160"/>
                  </a:cubicBezTo>
                  <a:cubicBezTo>
                    <a:pt x="228600" y="3335"/>
                    <a:pt x="285750" y="54135"/>
                    <a:pt x="342900" y="10493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3000375" y="1338762"/>
            <a:ext cx="348703" cy="642438"/>
            <a:chOff x="3000375" y="1338762"/>
            <a:chExt cx="348703" cy="642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フリーフォーム 43"/>
            <p:cNvSpPr/>
            <p:nvPr/>
          </p:nvSpPr>
          <p:spPr>
            <a:xfrm>
              <a:off x="3000375" y="1338762"/>
              <a:ext cx="285750" cy="642438"/>
            </a:xfrm>
            <a:custGeom>
              <a:avLst/>
              <a:gdLst>
                <a:gd name="connsiteX0" fmla="*/ 285750 w 285750"/>
                <a:gd name="connsiteY0" fmla="*/ 413838 h 642438"/>
                <a:gd name="connsiteX1" fmla="*/ 171450 w 285750"/>
                <a:gd name="connsiteY1" fmla="*/ 4263 h 642438"/>
                <a:gd name="connsiteX2" fmla="*/ 0 w 285750"/>
                <a:gd name="connsiteY2" fmla="*/ 642438 h 64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642438">
                  <a:moveTo>
                    <a:pt x="285750" y="413838"/>
                  </a:moveTo>
                  <a:cubicBezTo>
                    <a:pt x="252412" y="190000"/>
                    <a:pt x="219075" y="-33837"/>
                    <a:pt x="171450" y="4263"/>
                  </a:cubicBezTo>
                  <a:cubicBezTo>
                    <a:pt x="123825" y="42363"/>
                    <a:pt x="61912" y="342400"/>
                    <a:pt x="0" y="642438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3206203" y="1696989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866019" y="2143107"/>
            <a:ext cx="649427" cy="220466"/>
            <a:chOff x="866019" y="2143107"/>
            <a:chExt cx="649427" cy="2204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フリーフォーム 60"/>
            <p:cNvSpPr/>
            <p:nvPr/>
          </p:nvSpPr>
          <p:spPr>
            <a:xfrm flipH="1">
              <a:off x="866019" y="2143107"/>
              <a:ext cx="577989" cy="171974"/>
            </a:xfrm>
            <a:custGeom>
              <a:avLst/>
              <a:gdLst>
                <a:gd name="connsiteX0" fmla="*/ 0 w 342900"/>
                <a:gd name="connsiteY0" fmla="*/ 85885 h 104935"/>
                <a:gd name="connsiteX1" fmla="*/ 171450 w 342900"/>
                <a:gd name="connsiteY1" fmla="*/ 160 h 104935"/>
                <a:gd name="connsiteX2" fmla="*/ 342900 w 342900"/>
                <a:gd name="connsiteY2" fmla="*/ 104935 h 10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04935">
                  <a:moveTo>
                    <a:pt x="0" y="85885"/>
                  </a:moveTo>
                  <a:cubicBezTo>
                    <a:pt x="57150" y="41435"/>
                    <a:pt x="114300" y="-3015"/>
                    <a:pt x="171450" y="160"/>
                  </a:cubicBezTo>
                  <a:cubicBezTo>
                    <a:pt x="228600" y="3335"/>
                    <a:pt x="285750" y="54135"/>
                    <a:pt x="342900" y="10493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1372571" y="2220698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4253954" y="1679088"/>
            <a:ext cx="217305" cy="550806"/>
            <a:chOff x="4253954" y="1679088"/>
            <a:chExt cx="217305" cy="5508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フリーフォーム 62"/>
            <p:cNvSpPr/>
            <p:nvPr/>
          </p:nvSpPr>
          <p:spPr>
            <a:xfrm rot="5400000">
              <a:off x="4124490" y="1883125"/>
              <a:ext cx="515720" cy="177818"/>
            </a:xfrm>
            <a:custGeom>
              <a:avLst/>
              <a:gdLst>
                <a:gd name="connsiteX0" fmla="*/ 0 w 342900"/>
                <a:gd name="connsiteY0" fmla="*/ 85885 h 104935"/>
                <a:gd name="connsiteX1" fmla="*/ 171450 w 342900"/>
                <a:gd name="connsiteY1" fmla="*/ 160 h 104935"/>
                <a:gd name="connsiteX2" fmla="*/ 342900 w 342900"/>
                <a:gd name="connsiteY2" fmla="*/ 104935 h 104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104935">
                  <a:moveTo>
                    <a:pt x="0" y="85885"/>
                  </a:moveTo>
                  <a:cubicBezTo>
                    <a:pt x="57150" y="41435"/>
                    <a:pt x="114300" y="-3015"/>
                    <a:pt x="171450" y="160"/>
                  </a:cubicBezTo>
                  <a:cubicBezTo>
                    <a:pt x="228600" y="3335"/>
                    <a:pt x="285750" y="54135"/>
                    <a:pt x="342900" y="104935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4253954" y="1679088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828074" y="1738977"/>
            <a:ext cx="2640151" cy="1019873"/>
            <a:chOff x="4724541" y="1503059"/>
            <a:chExt cx="2640151" cy="1019873"/>
          </a:xfrm>
        </p:grpSpPr>
        <p:sp>
          <p:nvSpPr>
            <p:cNvPr id="96" name="テキスト ボックス 95"/>
            <p:cNvSpPr txBox="1"/>
            <p:nvPr/>
          </p:nvSpPr>
          <p:spPr>
            <a:xfrm>
              <a:off x="4724541" y="2184378"/>
              <a:ext cx="2640151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tight-binding Hamiltonian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右矢印 66"/>
            <p:cNvSpPr/>
            <p:nvPr/>
          </p:nvSpPr>
          <p:spPr>
            <a:xfrm rot="16200000">
              <a:off x="5768604" y="1749711"/>
              <a:ext cx="717637" cy="224334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6856636" y="1689584"/>
            <a:ext cx="2019967" cy="639148"/>
            <a:chOff x="6753103" y="1491002"/>
            <a:chExt cx="2019967" cy="639148"/>
          </a:xfrm>
        </p:grpSpPr>
        <p:sp>
          <p:nvSpPr>
            <p:cNvPr id="98" name="テキスト ボックス 97"/>
            <p:cNvSpPr txBox="1"/>
            <p:nvPr/>
          </p:nvSpPr>
          <p:spPr>
            <a:xfrm>
              <a:off x="6753103" y="1791596"/>
              <a:ext cx="2019967" cy="338554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background charge</a:t>
              </a:r>
              <a:endParaRPr kumimoji="1" lang="ja-JP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右矢印 98"/>
            <p:cNvSpPr/>
            <p:nvPr/>
          </p:nvSpPr>
          <p:spPr>
            <a:xfrm rot="16200000">
              <a:off x="7362859" y="1547056"/>
              <a:ext cx="338999" cy="226891"/>
            </a:xfrm>
            <a:prstGeom prst="rightArrow">
              <a:avLst/>
            </a:prstGeom>
            <a:solidFill>
              <a:srgbClr val="CCE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>
            <a:off x="330181" y="6001233"/>
            <a:ext cx="731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Symmetries of the Hamiltonian [e.g. spin SU(2)] is preserved.</a:t>
            </a:r>
            <a:endParaRPr kumimoji="1" lang="ja-JP" altLang="en-US" sz="20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6" descr="\begin{align*}  S_F[\psi^\dag,\psi;b^\dag,b] = a_\tau \sum_\tau \left(\psi_s^\dag \left[\textcolor[rgb]{1,0,0}{\partial_\tau^{(+)}}+\mathcal{H}\right]\psi_s  + b^\dag \left[\textcolor[rgb]{1,0,0}{\partial_\tau^{(+)}}-\mu_\mathrm{bg}\right]b \right)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" y="4458016"/>
            <a:ext cx="6288486" cy="5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テキスト ボックス 91"/>
          <p:cNvSpPr txBox="1"/>
          <p:nvPr/>
        </p:nvSpPr>
        <p:spPr>
          <a:xfrm>
            <a:off x="761762" y="3591260"/>
            <a:ext cx="662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Split the imaginary time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into 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steps: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endParaRPr kumimoji="1" lang="ja-JP" altLang="en-US" sz="20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右矢印 92"/>
          <p:cNvSpPr/>
          <p:nvPr/>
        </p:nvSpPr>
        <p:spPr>
          <a:xfrm>
            <a:off x="1403486" y="4043406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613904" y="6401343"/>
            <a:ext cx="5506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e.g.) spin SU(2) is broken in staggered fermion formalism.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2" grpId="0" animBg="1"/>
      <p:bldP spid="25" grpId="0"/>
      <p:bldP spid="26" grpId="0"/>
      <p:bldP spid="32" grpId="0"/>
      <p:bldP spid="104" grpId="0"/>
      <p:bldP spid="92" grpId="0"/>
      <p:bldP spid="93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5432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Coupling to gauge field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9627" y="6151159"/>
            <a:ext cx="387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Take the “renormalized” coupling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0183" y="834308"/>
            <a:ext cx="270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Continuum:</a:t>
            </a:r>
            <a:endParaRPr kumimoji="1" lang="ja-JP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>
            <a:off x="158731" y="949487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0917" y="1526465"/>
            <a:ext cx="4129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ja-JP" sz="16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ja-JP" alt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≪</a:t>
            </a:r>
            <a:r>
              <a:rPr lang="en-US" altLang="ja-JP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neglect the retardation (</a:t>
            </a:r>
            <a:r>
              <a:rPr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effect.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4475" y="1181771"/>
            <a:ext cx="731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Scalar potential 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mediates 1/r Coulomb interaction.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\begin{align*}&#10;n = \psi_s^\dag \psi_s - b^\dag b&#10;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32" y="2710847"/>
            <a:ext cx="1562651" cy="3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6635683" y="2724774"/>
            <a:ext cx="211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local charge density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0182" y="3249750"/>
            <a:ext cx="270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Lattice:</a:t>
            </a:r>
            <a:endParaRPr kumimoji="1" lang="ja-JP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二等辺三角形 19"/>
          <p:cNvSpPr/>
          <p:nvPr/>
        </p:nvSpPr>
        <p:spPr>
          <a:xfrm rot="5400000">
            <a:off x="158730" y="3364929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4475" y="3575045"/>
            <a:ext cx="320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Define the gauge variable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\begin{align*}&#10;\textcolor[rgb]{0,0,1}{U_0}(\mathbf{r},\tau) = e^{i a_\tau \textcolor[rgb]{0,0,1}{A_0}(\mathbf{r},\tau)}  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551813"/>
            <a:ext cx="2333625" cy="38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6019800" y="3575045"/>
            <a:ext cx="16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each site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478136" y="4166228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37666" y="4086707"/>
            <a:ext cx="451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lattice action becomes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6" name="Picture 18" descr="\begin{align*}  S_G[U_0] = \textcolor[rgb]{1,0,0}{g_R^{-2}} \sum_{\mathbf{r},\tau} \sum_{j=1,2,3} \mathrm{Re} \left[1-\textcolor[rgb]{0,0,1}{U_0^\dag}(\mathbf{r},\tau) \textcolor[rgb]{0,0,1}{U_0}(\mathbf{r}+a\hat{j},\tau)\right]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03" y="5266594"/>
            <a:ext cx="5347730" cy="6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\begin{align*}&#10;S_F[\psi^\dag,\psi;b^\dag,b;U_0] = a_\tau \sum_\tau \left(\psi_s^\dag \left[\textcolor[rgb]{1,0,0}{D_\tau^{(+)}[\textcolor[rgb]{0,0,1}{U_0}]}+\mathcal{H}\right]\psi_s  + b^\dag \left[\textcolor[rgb]{1,0,0}{D_\tau^{(+)}[\textcolor[rgb]{0,0,1}{U_0^\dag}]}-\mu_\mathrm{bg}\right]b \right)  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11" y="4501995"/>
            <a:ext cx="7318869" cy="5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277005" y="3854711"/>
            <a:ext cx="2057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(not on the links)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0" name="Picture 22" descr="\begin{align*}&#10;\textcolor[rgb]{1,0,0}{g_R^{-2}} = g^{-2}\frac{a}{a_\tau}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90" y="6070220"/>
            <a:ext cx="1387601" cy="54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テキスト ボックス 41"/>
          <p:cNvSpPr txBox="1"/>
          <p:nvPr/>
        </p:nvSpPr>
        <p:spPr>
          <a:xfrm>
            <a:off x="5676280" y="6151159"/>
            <a:ext cx="344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an expansion parameter.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2" name="Picture 24" descr="\begin{align*}  S_\mathrm{int}+S_\mathrm{G} = \int d^4 x \left[ -i \textcolor[rgb]{0,0,1}{A_0} n + \frac{1}{2\textcolor[rgb]{1,0,0}{g^2}} (\nabla \textcolor[rgb]{0,0,1}{A_0})^2 \right]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29" y="1932134"/>
            <a:ext cx="4681737" cy="6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6635683" y="1695742"/>
            <a:ext cx="227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e.g.) Na</a:t>
            </a:r>
            <a:r>
              <a:rPr kumimoji="1"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Bi: 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~ 10</a:t>
            </a:r>
            <a:r>
              <a:rPr kumimoji="1"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kumimoji="1" lang="ja-JP" alt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 animBg="1"/>
      <p:bldP spid="21" grpId="0"/>
      <p:bldP spid="23" grpId="0"/>
      <p:bldP spid="24" grpId="0" animBg="1"/>
      <p:bldP spid="25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6231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coupling expansion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5306" y="834308"/>
            <a:ext cx="69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Expand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strong coupling limit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1" lang="en-US" altLang="ja-JP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2445680" y="1702004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027" y="1187247"/>
            <a:ext cx="6595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(ii) Integrate out the gauge degrees of freedom </a:t>
            </a:r>
            <a:r>
              <a:rPr kumimoji="1" lang="en-US" altLang="ja-JP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1" lang="en-US" altLang="ja-JP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30333" y="1594151"/>
            <a:ext cx="517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Derive the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action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for fermions: </a:t>
            </a:r>
            <a:r>
              <a:rPr kumimoji="1"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eff</a:t>
            </a:r>
            <a:endParaRPr kumimoji="1" lang="ja-JP" alt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\begin{align*}&#10;e^{-\textcolor[rgb]{1,0,0}{S_\mathrm{eff}}[\psi^\dag,\psi;b^\dag,b]} = \int [\textcolor[rgb]{0,0,1}{dU_0}] e^{-S_F[\psi^\dag,\psi;b^\dag,b;\textcolor[rgb]{0,0,1}{U_0}]-S_G[\textcolor[rgb]{0,0,1}{U_0}]}  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5" y="1994261"/>
            <a:ext cx="5284154" cy="6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begin{align*}&#10;\simeq \int [\textcolor[rgb]{0,0,1}{dU_0}] e^{-S_F[\psi^\dag,\psi;b^\dag,b;\textcolor[rgb]{0,0,1}{U_0}]}\left(1-S_G[\textcolor[rgb]{0,0,1}{U_0}]+\cdots\right)  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01" y="2584463"/>
            <a:ext cx="5134215" cy="6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245306" y="3356811"/>
            <a:ext cx="868212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0182" y="3392809"/>
            <a:ext cx="537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Strong coupling limit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二等辺三角形 15"/>
          <p:cNvSpPr/>
          <p:nvPr/>
        </p:nvSpPr>
        <p:spPr>
          <a:xfrm rot="5400000">
            <a:off x="158731" y="3507988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0182" y="4987778"/>
            <a:ext cx="5372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NLO correction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[O(</a:t>
            </a:r>
            <a:r>
              <a:rPr lang="en-US" altLang="ja-JP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二等辺三角形 17"/>
          <p:cNvSpPr/>
          <p:nvPr/>
        </p:nvSpPr>
        <p:spPr>
          <a:xfrm rot="5400000">
            <a:off x="158731" y="5102957"/>
            <a:ext cx="173150" cy="1697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5695" y="3725217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Propagation of “photon” is suppressed.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833448" y="4190563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15737" y="4082996"/>
            <a:ext cx="5052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Correlates charge density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site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45695" y="5320186"/>
            <a:ext cx="486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1" lang="en-US" altLang="ja-JP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carries “photon” to a neighboring site.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833448" y="5785532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15737" y="5677965"/>
            <a:ext cx="735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Correlates charge densities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nearest neighboring sites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\begin{align*}&#10;S_\mathrm{eff}^{(0)} = S_F[U_0=1] + \frac{1}{4} \sum_{\mathbf{r},\tau} \textcolor[rgb]{1,0,0}{n^2(\mathbf{r},\tau)}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27" y="4441610"/>
            <a:ext cx="3536440" cy="68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\begin{align*}&#10;S_\mathrm{eff}^{(1)} = g_R^{-2} \sum_{\mathbf{r},\tau,j}\left[1+ \sinh\frac{\textcolor[rgb]{1,0,0}{n(\mathbf{r},\tau)}}{2} \sinh\frac{\textcolor[rgb]{1,0,0}{n(\mathbf{r}+a\hat{j},\tau)}}{2} \right]  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32" y="6078075"/>
            <a:ext cx="3929294" cy="6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\begin{align*}&#10;\simeq g_R^{-2} \sum_{\mathbf{r},\tau,j}\left[1+ \frac{1}{4}\textcolor[rgb]{1,0,0}{n(\mathbf{r},\tau)}\textcolor[rgb]{1,0,0}{n(\mathbf{r}+a\hat{j},\tau)} \right]  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25" y="6161892"/>
            <a:ext cx="2796855" cy="5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\begin{align*}&#10;n \equiv \psi_s^\dag \psi_s - b^\dag b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01" y="4125327"/>
            <a:ext cx="1430679" cy="3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4804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coupling limit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2233" y="6135756"/>
            <a:ext cx="774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system becomes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 insulator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continuum limit (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5306" y="834308"/>
            <a:ext cx="670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repulsion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generated in the strong coupling limit: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52572" y="1847906"/>
            <a:ext cx="336958" cy="731345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4416" y="2578294"/>
            <a:ext cx="444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Going back to Hamiltonian formalism: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\begin{align*}&#10;S_\mathrm{eff}^{(0)}[\psi^\dag,\psi;b^\dag,b] = a_\tau \sum_\tau \left[\psi_s^\dag \left[\partial_\tau^{(+)}+\mathcal{H}\right]\psi_s  + b^\dag \left[\partial_\tau^{(+)}-\mu_\mathrm{bg}\right]b  + \frac{1}{4a_\tau} \sum_{\mathbf{r},\tau} \textcolor[rgb]{1,0,0}{n^2(\mathbf{r},\tau)} \right]  \end{align*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2" y="1139851"/>
            <a:ext cx="8238855" cy="7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\begin{align*}&#10;\hat{H} = \hat{\psi}_s^\dag \mathcal{H} \hat{\psi}_s -\mu_\mathrm{bg}\hat{b}^\dag \hat{b} + \frac{1}{4a_\tau} \sum_{\mathbf{r}} \textcolor[rgb]{1,0,0}{\hat{n}^2}(\mathbf{r})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2" y="2934669"/>
            <a:ext cx="4366682" cy="7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075775" y="3726831"/>
            <a:ext cx="7887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Repulsive Hubbard interaction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=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continuum limit.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276514" y="4234508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1167" y="4126941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charge neutrality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 descr="\begin{align*}&#10;\langle \hat{n}(\mathbf{r}) \rangle = \langle \hat{\psi}_s^\dag \hat{\psi}_s \rangle (\mathbf{r}) - \langle \hat{b}^\dag \hat{b} \rangle (\mathbf{r}) \overset{!}{=} 0 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05" y="4125738"/>
            <a:ext cx="3264588" cy="3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507705" y="4589384"/>
            <a:ext cx="3586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“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electron per one site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237244" y="6243323"/>
            <a:ext cx="484653" cy="1849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3404937" y="2978404"/>
            <a:ext cx="1606897" cy="704291"/>
          </a:xfrm>
          <a:prstGeom prst="roundRect">
            <a:avLst/>
          </a:prstGeom>
          <a:solidFill>
            <a:srgbClr val="92D050">
              <a:alpha val="30000"/>
            </a:srgbClr>
          </a:solidFill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6" name="グループ化 45"/>
          <p:cNvGrpSpPr/>
          <p:nvPr/>
        </p:nvGrpSpPr>
        <p:grpSpPr>
          <a:xfrm>
            <a:off x="2171036" y="4789439"/>
            <a:ext cx="4881960" cy="1250442"/>
            <a:chOff x="2171036" y="4789439"/>
            <a:chExt cx="4881960" cy="1250442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2171036" y="5903403"/>
              <a:ext cx="48819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2617474" y="5766925"/>
              <a:ext cx="272956" cy="272956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344211" y="5766925"/>
              <a:ext cx="272956" cy="272956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4057133" y="5766925"/>
              <a:ext cx="272956" cy="272956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4783870" y="5766925"/>
              <a:ext cx="272956" cy="272956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527552" y="5766925"/>
              <a:ext cx="272956" cy="272956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254289" y="5766925"/>
              <a:ext cx="272956" cy="272956"/>
            </a:xfrm>
            <a:prstGeom prst="ellipse">
              <a:avLst/>
            </a:prstGeom>
            <a:solidFill>
              <a:srgbClr val="66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624775" y="5562209"/>
              <a:ext cx="203718" cy="204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3357215" y="5562209"/>
              <a:ext cx="203718" cy="204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091752" y="5562209"/>
              <a:ext cx="203718" cy="204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808116" y="5562209"/>
              <a:ext cx="203718" cy="204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562171" y="5571308"/>
              <a:ext cx="203718" cy="204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6254289" y="5562209"/>
              <a:ext cx="203718" cy="20471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2624775" y="5449436"/>
              <a:ext cx="219075" cy="4302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3283364" y="5571308"/>
              <a:ext cx="394650" cy="2204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 flipV="1">
              <a:off x="4116105" y="5449436"/>
              <a:ext cx="155011" cy="4302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4712434" y="5664567"/>
              <a:ext cx="50618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flipH="1">
              <a:off x="5482625" y="5523435"/>
              <a:ext cx="362810" cy="356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flipH="1" flipV="1">
              <a:off x="6254289" y="5394296"/>
              <a:ext cx="186864" cy="43026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フリーフォーム 41"/>
            <p:cNvSpPr/>
            <p:nvPr/>
          </p:nvSpPr>
          <p:spPr>
            <a:xfrm>
              <a:off x="3505200" y="4983907"/>
              <a:ext cx="552450" cy="523995"/>
            </a:xfrm>
            <a:custGeom>
              <a:avLst/>
              <a:gdLst>
                <a:gd name="connsiteX0" fmla="*/ 0 w 552450"/>
                <a:gd name="connsiteY0" fmla="*/ 523995 h 523995"/>
                <a:gd name="connsiteX1" fmla="*/ 238125 w 552450"/>
                <a:gd name="connsiteY1" fmla="*/ 120 h 523995"/>
                <a:gd name="connsiteX2" fmla="*/ 552450 w 552450"/>
                <a:gd name="connsiteY2" fmla="*/ 485895 h 52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523995">
                  <a:moveTo>
                    <a:pt x="0" y="523995"/>
                  </a:moveTo>
                  <a:cubicBezTo>
                    <a:pt x="73025" y="265232"/>
                    <a:pt x="146050" y="6470"/>
                    <a:pt x="238125" y="120"/>
                  </a:cubicBezTo>
                  <a:cubicBezTo>
                    <a:pt x="330200" y="-6230"/>
                    <a:pt x="441325" y="239832"/>
                    <a:pt x="552450" y="485895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 flipH="1">
              <a:off x="5057640" y="5042490"/>
              <a:ext cx="469912" cy="523995"/>
            </a:xfrm>
            <a:custGeom>
              <a:avLst/>
              <a:gdLst>
                <a:gd name="connsiteX0" fmla="*/ 0 w 552450"/>
                <a:gd name="connsiteY0" fmla="*/ 523995 h 523995"/>
                <a:gd name="connsiteX1" fmla="*/ 238125 w 552450"/>
                <a:gd name="connsiteY1" fmla="*/ 120 h 523995"/>
                <a:gd name="connsiteX2" fmla="*/ 552450 w 552450"/>
                <a:gd name="connsiteY2" fmla="*/ 485895 h 523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450" h="523995">
                  <a:moveTo>
                    <a:pt x="0" y="523995"/>
                  </a:moveTo>
                  <a:cubicBezTo>
                    <a:pt x="73025" y="265232"/>
                    <a:pt x="146050" y="6470"/>
                    <a:pt x="238125" y="120"/>
                  </a:cubicBezTo>
                  <a:cubicBezTo>
                    <a:pt x="330200" y="-6230"/>
                    <a:pt x="441325" y="239832"/>
                    <a:pt x="552450" y="485895"/>
                  </a:cubicBezTo>
                </a:path>
              </a:pathLst>
            </a:custGeom>
            <a:noFill/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禁止 43"/>
            <p:cNvSpPr/>
            <p:nvPr/>
          </p:nvSpPr>
          <p:spPr>
            <a:xfrm>
              <a:off x="3560933" y="4789439"/>
              <a:ext cx="439966" cy="456465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禁止 49"/>
            <p:cNvSpPr/>
            <p:nvPr/>
          </p:nvSpPr>
          <p:spPr>
            <a:xfrm>
              <a:off x="5097139" y="4912113"/>
              <a:ext cx="439966" cy="456465"/>
            </a:xfrm>
            <a:prstGeom prst="noSmoking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/>
      <p:bldP spid="20" grpId="0"/>
      <p:bldP spid="2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52792" cy="7078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1000">
                <a:schemeClr val="accent5">
                  <a:lumMod val="0"/>
                  <a:lumOff val="100000"/>
                </a:schemeClr>
              </a:gs>
              <a:gs pos="100000">
                <a:srgbClr val="66CCFF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1692" y="0"/>
            <a:ext cx="4576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Mean-field analysis</a:t>
            </a:r>
            <a:endParaRPr kumimoji="1"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707886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1000">
                <a:srgbClr val="0000FF"/>
              </a:gs>
              <a:gs pos="100000">
                <a:srgbClr val="0000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9587" y="0"/>
            <a:ext cx="45719" cy="940777"/>
          </a:xfrm>
          <a:prstGeom prst="rect">
            <a:avLst/>
          </a:prstGeom>
          <a:gradFill flip="none" rotWithShape="1">
            <a:gsLst>
              <a:gs pos="18000">
                <a:schemeClr val="accent2"/>
              </a:gs>
              <a:gs pos="0">
                <a:schemeClr val="accent5">
                  <a:lumMod val="0"/>
                  <a:lumOff val="100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681" y="3361244"/>
            <a:ext cx="4593098" cy="285360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5462" y="3282200"/>
            <a:ext cx="3015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e.g.) On the cubic lattice: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25462" y="3165671"/>
            <a:ext cx="896352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\begin{align*}  E(\mathbf{k}) = 2t \sqrt{\sum_j \cos^2(ak_j)}&#10;\end{align*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907" y="3646161"/>
            <a:ext cx="2212997" cy="65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25462" y="4739385"/>
            <a:ext cx="3995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out the fermionic </a:t>
            </a:r>
            <a:r>
              <a:rPr lang="en-US" altLang="ja-JP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d.o.f.s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4" name="Picture 14" descr="\begin{align*}  |\vec{\phi}|&#10;\end{align*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27" y="3856688"/>
            <a:ext cx="343245" cy="43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6465712" y="6162278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47427" y="3423140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6578" y="884873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On-site repu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lsion: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6" name="Picture 16" descr="\begin{align*}  \frac{1}{4}n^2 = \frac{1}{4}(\psi_\uparrow^\dag \psi_\uparrow + \psi_\downarrow^\dag \psi_\downarrow -1)^2  \end{align*}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81" y="803013"/>
            <a:ext cx="2851604" cy="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>
          <a:xfrm>
            <a:off x="1295846" y="1284982"/>
            <a:ext cx="270485" cy="811571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38" name="Picture 18" descr="\begin{align*}  \frac{1}{12}|\vec{\phi}|^2 - \frac{1}{6} \psi^\dag (\vec{\sigma}\cdot\vec{\phi}) \psi&#10;\end{align*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94" y="2024114"/>
            <a:ext cx="2480004" cy="6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1717210" y="143275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bosonic field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303991" y="2698471"/>
            <a:ext cx="4926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Mean field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antiferromagnetic</a:t>
            </a:r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(Neel) order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42" name="Picture 22" descr="\begin{align*}  \vec{\phi}(\mathbf{r},\tau) \equiv (-1)^{(x+y+z)/a} \vec{\phi}&#10;\end{align*}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340" y="2662524"/>
            <a:ext cx="2685060" cy="3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1932796" y="4289178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hopping amplitude)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begin{align*}&#10;F_\mathrm{eff}(\vec{\phi}) = -\frac{1}{N_\tau N^3} \ln Z(\vec{\phi})  \end{align*}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4" y="5139495"/>
            <a:ext cx="2150487" cy="4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= \frac{1}{12}|\vec{\phi}|^2 -\frac{1}{N_\tau N^3} \sum_{\omega_n,\mathbf{k}} \ln\left[\frac{|\vec{\phi}|^2}{36} + a_\tau^2 E^2(\mathbf{k}) -(e^{-i a_\tau\omega_n}-1)^2 \right]&#10;\end{align*}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0" y="5660821"/>
            <a:ext cx="3757862" cy="48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090444" y="1757999"/>
            <a:ext cx="2279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(local spin polarization)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5573" y="6295229"/>
            <a:ext cx="480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ja-JP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Mott insulator </a:t>
            </a:r>
            <a:r>
              <a:rPr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(Dirac mass generation)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左右矢印 34"/>
          <p:cNvSpPr/>
          <p:nvPr/>
        </p:nvSpPr>
        <p:spPr>
          <a:xfrm>
            <a:off x="4844367" y="5297911"/>
            <a:ext cx="3936568" cy="257141"/>
          </a:xfrm>
          <a:prstGeom prst="leftRightArrow">
            <a:avLst/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844367" y="4992930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kumimoji="1" lang="ja-JP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390223" y="499868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</a:t>
            </a:r>
            <a:endParaRPr kumimoji="1" lang="ja-JP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右矢印 37"/>
          <p:cNvSpPr/>
          <p:nvPr/>
        </p:nvSpPr>
        <p:spPr>
          <a:xfrm>
            <a:off x="480030" y="6383212"/>
            <a:ext cx="595543" cy="22414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\begin{align*}&#10;\textcolor[rgb]{1,0,0}{\vec{\phi}} \sim \langle \psi^\dag \vec{\sigma} \psi \rangle&#10;\end{align*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81" y="1339136"/>
            <a:ext cx="1492573" cy="43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2" grpId="0"/>
      <p:bldP spid="24" grpId="0"/>
      <p:bldP spid="8" grpId="0" animBg="1"/>
      <p:bldP spid="31" grpId="0"/>
      <p:bldP spid="32" grpId="0"/>
      <p:bldP spid="29" grpId="0"/>
      <p:bldP spid="33" grpId="0"/>
      <p:bldP spid="34" grpId="0"/>
      <p:bldP spid="35" grpId="0" animBg="1"/>
      <p:bldP spid="36" grpId="0"/>
      <p:bldP spid="37" grpId="0"/>
      <p:bldP spid="3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2528</TotalTime>
  <Words>1007</Words>
  <Application>Microsoft Office PowerPoint</Application>
  <PresentationFormat>画面に合わせる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Y_Araki</dc:creator>
  <cp:lastModifiedBy>Yasufumi Araki</cp:lastModifiedBy>
  <cp:revision>375</cp:revision>
  <dcterms:created xsi:type="dcterms:W3CDTF">2015-07-13T02:34:54Z</dcterms:created>
  <dcterms:modified xsi:type="dcterms:W3CDTF">2015-07-17T00:29:56Z</dcterms:modified>
</cp:coreProperties>
</file>