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83" r:id="rId3"/>
    <p:sldId id="284" r:id="rId4"/>
    <p:sldId id="257" r:id="rId5"/>
    <p:sldId id="285" r:id="rId6"/>
    <p:sldId id="262" r:id="rId7"/>
    <p:sldId id="266" r:id="rId8"/>
    <p:sldId id="269" r:id="rId9"/>
    <p:sldId id="263" r:id="rId10"/>
    <p:sldId id="258" r:id="rId11"/>
    <p:sldId id="264" r:id="rId12"/>
    <p:sldId id="265" r:id="rId13"/>
    <p:sldId id="297" r:id="rId14"/>
    <p:sldId id="267" r:id="rId15"/>
    <p:sldId id="298" r:id="rId16"/>
    <p:sldId id="299" r:id="rId17"/>
    <p:sldId id="259" r:id="rId18"/>
    <p:sldId id="268" r:id="rId19"/>
    <p:sldId id="287" r:id="rId20"/>
    <p:sldId id="288" r:id="rId21"/>
    <p:sldId id="286" r:id="rId22"/>
    <p:sldId id="289" r:id="rId23"/>
    <p:sldId id="260" r:id="rId24"/>
    <p:sldId id="290" r:id="rId25"/>
    <p:sldId id="291" r:id="rId26"/>
    <p:sldId id="294" r:id="rId27"/>
    <p:sldId id="293" r:id="rId28"/>
    <p:sldId id="29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8" autoAdjust="0"/>
    <p:restoredTop sz="94660"/>
  </p:normalViewPr>
  <p:slideViewPr>
    <p:cSldViewPr snapToGrid="0" snapToObjects="1">
      <p:cViewPr varScale="1">
        <p:scale>
          <a:sx n="106" d="100"/>
          <a:sy n="106" d="100"/>
        </p:scale>
        <p:origin x="-112" y="-65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398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9258F-1737-B749-930E-D9ADB9991AFE}" type="datetimeFigureOut">
              <a:rPr lang="en-US" smtClean="0"/>
              <a:t>7/10/15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4B718-705F-6344-B1B1-EF2DAB0EDE68}" type="slidenum">
              <a:rPr lang="en-US" smtClean="0"/>
              <a:t>‹#›</a:t>
            </a:fld>
            <a:endParaRPr lang="en-US"/>
          </a:p>
        </p:txBody>
      </p:sp>
    </p:spTree>
    <p:extLst>
      <p:ext uri="{BB962C8B-B14F-4D97-AF65-F5344CB8AC3E}">
        <p14:creationId xmlns:p14="http://schemas.microsoft.com/office/powerpoint/2010/main" val="23348137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425F883-9E11-4834-B26D-FE15271C03B5}" type="slidenum">
              <a:rPr kumimoji="1" lang="ja-JP" altLang="en-US" smtClean="0"/>
              <a:pPr/>
              <a:t>13</a:t>
            </a:fld>
            <a:endParaRPr kumimoji="1" lang="ja-JP" altLang="en-US"/>
          </a:p>
        </p:txBody>
      </p:sp>
    </p:spTree>
    <p:extLst>
      <p:ext uri="{BB962C8B-B14F-4D97-AF65-F5344CB8AC3E}">
        <p14:creationId xmlns:p14="http://schemas.microsoft.com/office/powerpoint/2010/main" val="2518544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0D6BFE-34AD-194E-ACDB-93A545CF6173}" type="datetimeFigureOut">
              <a:rPr lang="en-US" smtClean="0"/>
              <a:t>7/10/15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130952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D6BFE-34AD-194E-ACDB-93A545CF6173}" type="datetimeFigureOut">
              <a:rPr lang="en-US" smtClean="0"/>
              <a:t>7/10/15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135737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D6BFE-34AD-194E-ACDB-93A545CF6173}" type="datetimeFigureOut">
              <a:rPr lang="en-US" smtClean="0"/>
              <a:t>7/10/15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31492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D6BFE-34AD-194E-ACDB-93A545CF6173}" type="datetimeFigureOut">
              <a:rPr lang="en-US" smtClean="0"/>
              <a:t>7/10/15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189894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D6BFE-34AD-194E-ACDB-93A545CF6173}" type="datetimeFigureOut">
              <a:rPr lang="en-US" smtClean="0"/>
              <a:t>7/10/15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7448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0D6BFE-34AD-194E-ACDB-93A545CF6173}" type="datetimeFigureOut">
              <a:rPr lang="en-US" smtClean="0"/>
              <a:t>7/10/15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256474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0D6BFE-34AD-194E-ACDB-93A545CF6173}" type="datetimeFigureOut">
              <a:rPr lang="en-US" smtClean="0"/>
              <a:t>7/10/15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392273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0D6BFE-34AD-194E-ACDB-93A545CF6173}" type="datetimeFigureOut">
              <a:rPr lang="en-US" smtClean="0"/>
              <a:t>7/10/15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152758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D6BFE-34AD-194E-ACDB-93A545CF6173}" type="datetimeFigureOut">
              <a:rPr lang="en-US" smtClean="0"/>
              <a:t>7/10/15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208688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D6BFE-34AD-194E-ACDB-93A545CF6173}" type="datetimeFigureOut">
              <a:rPr lang="en-US" smtClean="0"/>
              <a:t>7/10/15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2233117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D6BFE-34AD-194E-ACDB-93A545CF6173}" type="datetimeFigureOut">
              <a:rPr lang="en-US" smtClean="0"/>
              <a:t>7/10/15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B851-20E9-5745-B881-CE1E386E7616}" type="slidenum">
              <a:rPr lang="en-US" smtClean="0"/>
              <a:t>‹#›</a:t>
            </a:fld>
            <a:endParaRPr lang="en-US"/>
          </a:p>
        </p:txBody>
      </p:sp>
    </p:spTree>
    <p:extLst>
      <p:ext uri="{BB962C8B-B14F-4D97-AF65-F5344CB8AC3E}">
        <p14:creationId xmlns:p14="http://schemas.microsoft.com/office/powerpoint/2010/main" val="37566603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D6BFE-34AD-194E-ACDB-93A545CF6173}" type="datetimeFigureOut">
              <a:rPr lang="en-US" smtClean="0"/>
              <a:t>7/10/15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4B851-20E9-5745-B881-CE1E386E7616}" type="slidenum">
              <a:rPr lang="en-US" smtClean="0"/>
              <a:t>‹#›</a:t>
            </a:fld>
            <a:endParaRPr lang="en-US"/>
          </a:p>
        </p:txBody>
      </p:sp>
    </p:spTree>
    <p:extLst>
      <p:ext uri="{BB962C8B-B14F-4D97-AF65-F5344CB8AC3E}">
        <p14:creationId xmlns:p14="http://schemas.microsoft.com/office/powerpoint/2010/main" val="2203559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RIKEN Workshop on High-Power Heavy-Ion (q/A </a:t>
            </a:r>
            <a:r>
              <a:rPr lang="en-US" dirty="0" smtClean="0"/>
              <a:t>≤ </a:t>
            </a:r>
            <a:r>
              <a:rPr lang="en-US" dirty="0" smtClean="0"/>
              <a:t>0.5</a:t>
            </a:r>
            <a:r>
              <a:rPr lang="en-US" dirty="0" smtClean="0"/>
              <a:t>) </a:t>
            </a:r>
            <a:r>
              <a:rPr lang="en-US" dirty="0" smtClean="0"/>
              <a:t>Cyclotrons</a:t>
            </a:r>
            <a:endParaRPr lang="en-US" dirty="0"/>
          </a:p>
        </p:txBody>
      </p:sp>
      <p:sp>
        <p:nvSpPr>
          <p:cNvPr id="3" name="Subtitle 2"/>
          <p:cNvSpPr>
            <a:spLocks noGrp="1"/>
          </p:cNvSpPr>
          <p:nvPr>
            <p:ph type="subTitle" idx="1"/>
          </p:nvPr>
        </p:nvSpPr>
        <p:spPr>
          <a:xfrm>
            <a:off x="1371600" y="3886200"/>
            <a:ext cx="6400800" cy="744523"/>
          </a:xfrm>
        </p:spPr>
        <p:txBody>
          <a:bodyPr/>
          <a:lstStyle/>
          <a:p>
            <a:r>
              <a:rPr lang="en-US" dirty="0" smtClean="0">
                <a:solidFill>
                  <a:srgbClr val="FF0000"/>
                </a:solidFill>
              </a:rPr>
              <a:t>Summary of Workshop</a:t>
            </a:r>
            <a:endParaRPr lang="en-US" dirty="0">
              <a:solidFill>
                <a:srgbClr val="FF0000"/>
              </a:solidFill>
            </a:endParaRPr>
          </a:p>
        </p:txBody>
      </p:sp>
      <p:sp>
        <p:nvSpPr>
          <p:cNvPr id="6" name="TextBox 5"/>
          <p:cNvSpPr txBox="1"/>
          <p:nvPr/>
        </p:nvSpPr>
        <p:spPr>
          <a:xfrm>
            <a:off x="3793085" y="4446057"/>
            <a:ext cx="1784262" cy="369332"/>
          </a:xfrm>
          <a:prstGeom prst="rect">
            <a:avLst/>
          </a:prstGeom>
          <a:noFill/>
        </p:spPr>
        <p:txBody>
          <a:bodyPr wrap="none" rtlCol="0">
            <a:spAutoFit/>
          </a:bodyPr>
          <a:lstStyle/>
          <a:p>
            <a:r>
              <a:rPr lang="en-US" dirty="0" smtClean="0"/>
              <a:t>June 26-29, 2015</a:t>
            </a:r>
            <a:endParaRPr lang="en-US" dirty="0"/>
          </a:p>
        </p:txBody>
      </p:sp>
      <p:sp>
        <p:nvSpPr>
          <p:cNvPr id="4" name="TextBox 3"/>
          <p:cNvSpPr txBox="1"/>
          <p:nvPr/>
        </p:nvSpPr>
        <p:spPr>
          <a:xfrm>
            <a:off x="577381" y="4561030"/>
            <a:ext cx="1930111" cy="1200329"/>
          </a:xfrm>
          <a:prstGeom prst="rect">
            <a:avLst/>
          </a:prstGeom>
          <a:noFill/>
        </p:spPr>
        <p:txBody>
          <a:bodyPr wrap="none" rtlCol="0">
            <a:spAutoFit/>
          </a:bodyPr>
          <a:lstStyle/>
          <a:p>
            <a:r>
              <a:rPr lang="en-US" dirty="0" smtClean="0"/>
              <a:t>Hiroki </a:t>
            </a:r>
            <a:r>
              <a:rPr lang="en-US" dirty="0" err="1" smtClean="0"/>
              <a:t>Okuno</a:t>
            </a:r>
            <a:endParaRPr lang="en-US" dirty="0" smtClean="0"/>
          </a:p>
          <a:p>
            <a:r>
              <a:rPr lang="en-US" dirty="0" smtClean="0"/>
              <a:t>Luciano </a:t>
            </a:r>
            <a:r>
              <a:rPr lang="en-US" dirty="0" err="1" smtClean="0"/>
              <a:t>Calabretta</a:t>
            </a:r>
            <a:endParaRPr lang="en-US" dirty="0"/>
          </a:p>
          <a:p>
            <a:r>
              <a:rPr lang="en-US" dirty="0" smtClean="0"/>
              <a:t>Jong-Won Kim</a:t>
            </a:r>
          </a:p>
          <a:p>
            <a:r>
              <a:rPr lang="en-US" dirty="0" smtClean="0"/>
              <a:t>Jose Alonso</a:t>
            </a:r>
            <a:endParaRPr lang="en-US" dirty="0"/>
          </a:p>
        </p:txBody>
      </p:sp>
      <p:sp>
        <p:nvSpPr>
          <p:cNvPr id="5" name="TextBox 4"/>
          <p:cNvSpPr txBox="1"/>
          <p:nvPr/>
        </p:nvSpPr>
        <p:spPr>
          <a:xfrm>
            <a:off x="441422" y="6359930"/>
            <a:ext cx="8315097" cy="338554"/>
          </a:xfrm>
          <a:prstGeom prst="rect">
            <a:avLst/>
          </a:prstGeom>
          <a:noFill/>
        </p:spPr>
        <p:txBody>
          <a:bodyPr wrap="none" rtlCol="0">
            <a:spAutoFit/>
          </a:bodyPr>
          <a:lstStyle/>
          <a:p>
            <a:r>
              <a:rPr lang="en-US" sz="1600" dirty="0" smtClean="0"/>
              <a:t>Slides available at:    </a:t>
            </a:r>
            <a:r>
              <a:rPr lang="en-US" sz="1600" u="sng" dirty="0"/>
              <a:t>http://indico2.riken.jp/</a:t>
            </a:r>
            <a:r>
              <a:rPr lang="en-US" sz="1600" u="sng" dirty="0" err="1"/>
              <a:t>indico</a:t>
            </a:r>
            <a:r>
              <a:rPr lang="en-US" sz="1600" u="sng" dirty="0"/>
              <a:t>/</a:t>
            </a:r>
            <a:r>
              <a:rPr lang="en-US" sz="1600" u="sng" dirty="0" err="1"/>
              <a:t>conferenceDisplay.py?ovw</a:t>
            </a:r>
            <a:r>
              <a:rPr lang="en-US" sz="1600" u="sng" dirty="0"/>
              <a:t>=</a:t>
            </a:r>
            <a:r>
              <a:rPr lang="en-US" sz="1600" u="sng" dirty="0" err="1"/>
              <a:t>True&amp;confId</a:t>
            </a:r>
            <a:r>
              <a:rPr lang="en-US" sz="1600" u="sng" dirty="0"/>
              <a:t>=1937</a:t>
            </a:r>
            <a:endParaRPr lang="en-US" sz="1600" dirty="0"/>
          </a:p>
        </p:txBody>
      </p:sp>
    </p:spTree>
    <p:extLst>
      <p:ext uri="{BB962C8B-B14F-4D97-AF65-F5344CB8AC3E}">
        <p14:creationId xmlns:p14="http://schemas.microsoft.com/office/powerpoint/2010/main" val="2008244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Goals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Question 2:</a:t>
            </a:r>
          </a:p>
          <a:p>
            <a:pPr marL="0" indent="0">
              <a:buNone/>
            </a:pPr>
            <a:r>
              <a:rPr lang="en-US" dirty="0" smtClean="0">
                <a:solidFill>
                  <a:srgbClr val="FF0000"/>
                </a:solidFill>
              </a:rPr>
              <a:t>Can we establish the actual requirements for each of the applications?</a:t>
            </a:r>
          </a:p>
        </p:txBody>
      </p:sp>
    </p:spTree>
    <p:extLst>
      <p:ext uri="{BB962C8B-B14F-4D97-AF65-F5344CB8AC3E}">
        <p14:creationId xmlns:p14="http://schemas.microsoft.com/office/powerpoint/2010/main" val="2867955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IsoDAR</a:t>
            </a:r>
            <a:endParaRPr lang="en-US" dirty="0"/>
          </a:p>
        </p:txBody>
      </p:sp>
      <p:sp>
        <p:nvSpPr>
          <p:cNvPr id="3" name="Content Placeholder 2"/>
          <p:cNvSpPr>
            <a:spLocks noGrp="1"/>
          </p:cNvSpPr>
          <p:nvPr>
            <p:ph idx="1"/>
          </p:nvPr>
        </p:nvSpPr>
        <p:spPr/>
        <p:txBody>
          <a:bodyPr>
            <a:normAutofit/>
          </a:bodyPr>
          <a:lstStyle/>
          <a:p>
            <a:r>
              <a:rPr lang="en-US" dirty="0" smtClean="0"/>
              <a:t>Baseline</a:t>
            </a:r>
          </a:p>
          <a:p>
            <a:pPr lvl="1"/>
            <a:r>
              <a:rPr lang="en-US" dirty="0"/>
              <a:t>B</a:t>
            </a:r>
            <a:r>
              <a:rPr lang="en-US" dirty="0" smtClean="0"/>
              <a:t>eam:  H</a:t>
            </a:r>
            <a:r>
              <a:rPr lang="en-US" baseline="-25000" dirty="0" smtClean="0"/>
              <a:t>2</a:t>
            </a:r>
            <a:r>
              <a:rPr lang="en-US" baseline="30000" dirty="0" smtClean="0"/>
              <a:t>+</a:t>
            </a:r>
            <a:r>
              <a:rPr lang="en-US" dirty="0" smtClean="0"/>
              <a:t> </a:t>
            </a:r>
          </a:p>
          <a:p>
            <a:pPr lvl="1"/>
            <a:r>
              <a:rPr lang="en-US" dirty="0"/>
              <a:t>C</a:t>
            </a:r>
            <a:r>
              <a:rPr lang="en-US" dirty="0" smtClean="0"/>
              <a:t>urrent: 5 mA </a:t>
            </a:r>
          </a:p>
          <a:p>
            <a:pPr lvl="1"/>
            <a:r>
              <a:rPr lang="en-US" dirty="0"/>
              <a:t>E</a:t>
            </a:r>
            <a:r>
              <a:rPr lang="en-US" dirty="0" smtClean="0"/>
              <a:t>nergy: 60 MeV/a</a:t>
            </a:r>
          </a:p>
          <a:p>
            <a:pPr lvl="1"/>
            <a:r>
              <a:rPr lang="en-US" dirty="0" smtClean="0"/>
              <a:t>Extraction:  conventional septum</a:t>
            </a:r>
          </a:p>
          <a:p>
            <a:pPr lvl="2"/>
            <a:r>
              <a:rPr lang="en-US" dirty="0" smtClean="0"/>
              <a:t>With “pre-septum” stripper</a:t>
            </a:r>
            <a:endParaRPr lang="en-US" dirty="0"/>
          </a:p>
          <a:p>
            <a:pPr lvl="1"/>
            <a:r>
              <a:rPr lang="en-US" dirty="0" smtClean="0"/>
              <a:t>Injection:  Conventional LEBT with spiral inflector</a:t>
            </a:r>
          </a:p>
          <a:p>
            <a:pPr lvl="2"/>
            <a:r>
              <a:rPr lang="en-US" dirty="0" smtClean="0"/>
              <a:t>RFQ </a:t>
            </a:r>
            <a:r>
              <a:rPr lang="en-US" dirty="0" err="1" smtClean="0"/>
              <a:t>buncher</a:t>
            </a:r>
            <a:r>
              <a:rPr lang="en-US" dirty="0" smtClean="0"/>
              <a:t> reduces risk of achieving baseline current</a:t>
            </a:r>
          </a:p>
        </p:txBody>
      </p:sp>
    </p:spTree>
    <p:extLst>
      <p:ext uri="{BB962C8B-B14F-4D97-AF65-F5344CB8AC3E}">
        <p14:creationId xmlns:p14="http://schemas.microsoft.com/office/powerpoint/2010/main" val="1115575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RISP</a:t>
            </a:r>
            <a:endParaRPr lang="en-US" dirty="0"/>
          </a:p>
        </p:txBody>
      </p:sp>
      <p:sp>
        <p:nvSpPr>
          <p:cNvPr id="3" name="Content Placeholder 2"/>
          <p:cNvSpPr>
            <a:spLocks noGrp="1"/>
          </p:cNvSpPr>
          <p:nvPr>
            <p:ph idx="1"/>
          </p:nvPr>
        </p:nvSpPr>
        <p:spPr/>
        <p:txBody>
          <a:bodyPr>
            <a:normAutofit lnSpcReduction="10000"/>
          </a:bodyPr>
          <a:lstStyle/>
          <a:p>
            <a:r>
              <a:rPr lang="en-US" dirty="0" smtClean="0"/>
              <a:t>Initial Baseline:</a:t>
            </a:r>
          </a:p>
          <a:p>
            <a:pPr lvl="1"/>
            <a:r>
              <a:rPr lang="en-US" dirty="0" smtClean="0"/>
              <a:t>Beam:  protons</a:t>
            </a:r>
          </a:p>
          <a:p>
            <a:pPr lvl="1"/>
            <a:r>
              <a:rPr lang="en-US" dirty="0" smtClean="0"/>
              <a:t>Current:  1 mA</a:t>
            </a:r>
          </a:p>
          <a:p>
            <a:pPr lvl="1"/>
            <a:r>
              <a:rPr lang="en-US" dirty="0" smtClean="0"/>
              <a:t>Energy:  70 MeV</a:t>
            </a:r>
          </a:p>
          <a:p>
            <a:r>
              <a:rPr lang="en-US" dirty="0" smtClean="0"/>
              <a:t>Proposed New Baseline:</a:t>
            </a:r>
          </a:p>
          <a:p>
            <a:pPr lvl="1"/>
            <a:r>
              <a:rPr lang="en-US" dirty="0" smtClean="0"/>
              <a:t>Beam:  deuterons, H</a:t>
            </a:r>
            <a:r>
              <a:rPr lang="en-US" baseline="-25000" dirty="0" smtClean="0"/>
              <a:t>2</a:t>
            </a:r>
            <a:r>
              <a:rPr lang="en-US" baseline="30000" dirty="0" smtClean="0"/>
              <a:t>+</a:t>
            </a:r>
            <a:r>
              <a:rPr lang="en-US" dirty="0" smtClean="0"/>
              <a:t>, He</a:t>
            </a:r>
            <a:r>
              <a:rPr lang="en-US" baseline="30000" dirty="0" smtClean="0"/>
              <a:t>++</a:t>
            </a:r>
          </a:p>
          <a:p>
            <a:pPr lvl="1"/>
            <a:r>
              <a:rPr lang="en-US" dirty="0" smtClean="0"/>
              <a:t>Current:  1 mA</a:t>
            </a:r>
          </a:p>
          <a:p>
            <a:pPr lvl="1"/>
            <a:r>
              <a:rPr lang="en-US" dirty="0" smtClean="0"/>
              <a:t>Energy:  40 MeV/A (maybe 60?)</a:t>
            </a:r>
          </a:p>
          <a:p>
            <a:pPr lvl="1"/>
            <a:r>
              <a:rPr lang="en-US" dirty="0" smtClean="0"/>
              <a:t>conventional source, LEBT are OK</a:t>
            </a:r>
            <a:endParaRPr lang="en-US" dirty="0"/>
          </a:p>
        </p:txBody>
      </p:sp>
    </p:spTree>
    <p:extLst>
      <p:ext uri="{BB962C8B-B14F-4D97-AF65-F5344CB8AC3E}">
        <p14:creationId xmlns:p14="http://schemas.microsoft.com/office/powerpoint/2010/main" val="7772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3" cstate="print"/>
          <a:srcRect/>
          <a:stretch>
            <a:fillRect/>
          </a:stretch>
        </p:blipFill>
        <p:spPr bwMode="auto">
          <a:xfrm>
            <a:off x="-1321892" y="-406400"/>
            <a:ext cx="7429500" cy="7429500"/>
          </a:xfrm>
          <a:prstGeom prst="rect">
            <a:avLst/>
          </a:prstGeom>
          <a:noFill/>
          <a:ln w="9525">
            <a:noFill/>
            <a:miter lim="800000"/>
            <a:headEnd/>
            <a:tailEnd/>
          </a:ln>
          <a:effectLst/>
        </p:spPr>
      </p:pic>
      <p:sp>
        <p:nvSpPr>
          <p:cNvPr id="2" name="テキスト ボックス 1"/>
          <p:cNvSpPr txBox="1"/>
          <p:nvPr/>
        </p:nvSpPr>
        <p:spPr>
          <a:xfrm>
            <a:off x="227840" y="64548"/>
            <a:ext cx="4911721" cy="1077218"/>
          </a:xfrm>
          <a:prstGeom prst="rect">
            <a:avLst/>
          </a:prstGeom>
          <a:noFill/>
        </p:spPr>
        <p:txBody>
          <a:bodyPr wrap="none" rtlCol="0">
            <a:spAutoFit/>
          </a:bodyPr>
          <a:lstStyle/>
          <a:p>
            <a:pPr algn="ctr"/>
            <a:r>
              <a:rPr kumimoji="1" lang="en-US" altLang="ja-JP" sz="3200" b="1" dirty="0" smtClean="0">
                <a:solidFill>
                  <a:srgbClr val="000000"/>
                </a:solidFill>
                <a:latin typeface="Calibri" pitchFamily="34" charset="0"/>
                <a:ea typeface="ヒラギノ角ゴ Pro W3"/>
                <a:cs typeface="ヒラギノ角ゴ Pro W3"/>
              </a:rPr>
              <a:t>RIB (RIKEN)</a:t>
            </a:r>
          </a:p>
          <a:p>
            <a:pPr algn="ctr"/>
            <a:r>
              <a:rPr kumimoji="1" lang="en-US" altLang="ja-JP" sz="3200" b="1" dirty="0" smtClean="0">
                <a:solidFill>
                  <a:srgbClr val="000000"/>
                </a:solidFill>
                <a:latin typeface="Calibri" pitchFamily="34" charset="0"/>
                <a:ea typeface="ヒラギノ角ゴ Pro W3"/>
                <a:cs typeface="ヒラギノ角ゴ Pro W3"/>
              </a:rPr>
              <a:t>New FRC (Superconducting)</a:t>
            </a:r>
            <a:endParaRPr kumimoji="1" lang="ja-JP" altLang="en-US" sz="3200" b="1" dirty="0">
              <a:solidFill>
                <a:srgbClr val="000000"/>
              </a:solidFill>
              <a:latin typeface="Calibri" pitchFamily="34" charset="0"/>
              <a:ea typeface="ヒラギノ角ゴ Pro W3"/>
              <a:cs typeface="ヒラギノ角ゴ Pro W3"/>
            </a:endParaRPr>
          </a:p>
        </p:txBody>
      </p:sp>
      <p:graphicFrame>
        <p:nvGraphicFramePr>
          <p:cNvPr id="5" name="表 4"/>
          <p:cNvGraphicFramePr>
            <a:graphicFrameLocks noGrp="1"/>
          </p:cNvGraphicFramePr>
          <p:nvPr>
            <p:extLst>
              <p:ext uri="{D42A27DB-BD31-4B8C-83A1-F6EECF244321}">
                <p14:modId xmlns:p14="http://schemas.microsoft.com/office/powerpoint/2010/main" val="1487151531"/>
              </p:ext>
            </p:extLst>
          </p:nvPr>
        </p:nvGraphicFramePr>
        <p:xfrm>
          <a:off x="5687954" y="371526"/>
          <a:ext cx="3342077" cy="3271519"/>
        </p:xfrm>
        <a:graphic>
          <a:graphicData uri="http://schemas.openxmlformats.org/drawingml/2006/table">
            <a:tbl>
              <a:tblPr firstRow="1" bandRow="1">
                <a:tableStyleId>{5C22544A-7EE6-4342-B048-85BDC9FD1C3A}</a:tableStyleId>
              </a:tblPr>
              <a:tblGrid>
                <a:gridCol w="1957607"/>
                <a:gridCol w="1384470"/>
              </a:tblGrid>
              <a:tr h="0">
                <a:tc gridSpan="2">
                  <a:txBody>
                    <a:bodyPr/>
                    <a:lstStyle/>
                    <a:p>
                      <a:pPr algn="ctr"/>
                      <a:r>
                        <a:rPr kumimoji="1" lang="en-US" altLang="ja-JP" sz="1400" b="1" i="0" dirty="0" smtClean="0">
                          <a:latin typeface="ヒラギノ角ゴ Pro W3"/>
                          <a:ea typeface="ヒラギノ角ゴ Pro W3"/>
                          <a:cs typeface="ヒラギノ角ゴ Pro W3"/>
                        </a:rPr>
                        <a:t>Spec.</a:t>
                      </a:r>
                      <a:r>
                        <a:rPr kumimoji="1" lang="en-US" altLang="ja-JP" sz="1400" b="1" i="0" baseline="0" dirty="0" smtClean="0">
                          <a:latin typeface="ヒラギノ角ゴ Pro W3"/>
                          <a:ea typeface="ヒラギノ角ゴ Pro W3"/>
                          <a:cs typeface="ヒラギノ角ゴ Pro W3"/>
                        </a:rPr>
                        <a:t> of Super-FRC</a:t>
                      </a:r>
                      <a:endParaRPr kumimoji="1" lang="ja-JP" altLang="en-US" sz="1400" b="0" i="0" dirty="0">
                        <a:latin typeface="ヒラギノ角ゴ Pro W3"/>
                        <a:ea typeface="ヒラギノ角ゴ Pro W3"/>
                        <a:cs typeface="ヒラギノ角ゴ Pro W3"/>
                      </a:endParaRPr>
                    </a:p>
                  </a:txBody>
                  <a:tcPr/>
                </a:tc>
                <a:tc hMerge="1">
                  <a:txBody>
                    <a:bodyPr/>
                    <a:lstStyle/>
                    <a:p>
                      <a:pPr algn="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K-value</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2220 MeV</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Vel.</a:t>
                      </a:r>
                      <a:r>
                        <a:rPr kumimoji="1" lang="en-US" altLang="ja-JP" sz="1400" b="0" i="0" baseline="0" dirty="0" smtClean="0">
                          <a:latin typeface="ヒラギノ角ゴ Pro W3"/>
                          <a:ea typeface="ヒラギノ角ゴ Pro W3"/>
                          <a:cs typeface="ヒラギノ角ゴ Pro W3"/>
                        </a:rPr>
                        <a:t> gain</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smtClean="0">
                          <a:latin typeface="ヒラギノ角ゴ Pro W3"/>
                          <a:ea typeface="ヒラギノ角ゴ Pro W3"/>
                          <a:cs typeface="ヒラギノ角ゴ Pro W3"/>
                        </a:rPr>
                        <a:t>2.06</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Injection</a:t>
                      </a:r>
                      <a:r>
                        <a:rPr kumimoji="1" lang="en-US" altLang="ja-JP" sz="1400" b="0" i="0" baseline="0" dirty="0" smtClean="0">
                          <a:latin typeface="ヒラギノ角ゴ Pro W3"/>
                          <a:ea typeface="ヒラギノ角ゴ Pro W3"/>
                          <a:cs typeface="ヒラギノ角ゴ Pro W3"/>
                        </a:rPr>
                        <a:t> energy</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10.8 MeV/u</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Extraction</a:t>
                      </a:r>
                      <a:r>
                        <a:rPr kumimoji="1" lang="en-US" altLang="ja-JP" sz="1400" b="0" i="0" baseline="0" dirty="0" smtClean="0">
                          <a:latin typeface="ヒラギノ角ゴ Pro W3"/>
                          <a:ea typeface="ヒラギノ角ゴ Pro W3"/>
                          <a:cs typeface="ヒラギノ角ゴ Pro W3"/>
                        </a:rPr>
                        <a:t> energy</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48.0 MeV/u</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err="1" smtClean="0">
                          <a:latin typeface="ヒラギノ角ゴ Pro W3"/>
                          <a:ea typeface="ヒラギノ角ゴ Pro W3"/>
                          <a:cs typeface="ヒラギノ角ゴ Pro W3"/>
                        </a:rPr>
                        <a:t>Accel</a:t>
                      </a:r>
                      <a:r>
                        <a:rPr kumimoji="1" lang="en-US" altLang="ja-JP" sz="1400" b="0" i="0" dirty="0" smtClean="0">
                          <a:latin typeface="ヒラギノ角ゴ Pro W3"/>
                          <a:ea typeface="ヒラギノ角ゴ Pro W3"/>
                          <a:cs typeface="ヒラギノ角ゴ Pro W3"/>
                        </a:rPr>
                        <a:t>.</a:t>
                      </a:r>
                      <a:r>
                        <a:rPr kumimoji="1" lang="en-US" altLang="ja-JP" sz="1400" b="0" i="0" baseline="0" dirty="0" smtClean="0">
                          <a:latin typeface="ヒラギノ角ゴ Pro W3"/>
                          <a:ea typeface="ヒラギノ角ゴ Pro W3"/>
                          <a:cs typeface="ヒラギノ角ゴ Pro W3"/>
                        </a:rPr>
                        <a:t> frequency</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73 MHz</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Harmonics</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18</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Injection</a:t>
                      </a:r>
                      <a:r>
                        <a:rPr kumimoji="1" lang="en-US" altLang="ja-JP" sz="1400" b="0" i="0" baseline="0" dirty="0" smtClean="0">
                          <a:latin typeface="ヒラギノ角ゴ Pro W3"/>
                          <a:ea typeface="ヒラギノ角ゴ Pro W3"/>
                          <a:cs typeface="ヒラギノ角ゴ Pro W3"/>
                        </a:rPr>
                        <a:t> radius</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1.775 m</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Extraction</a:t>
                      </a:r>
                      <a:r>
                        <a:rPr kumimoji="1" lang="en-US" altLang="ja-JP" sz="1400" b="0" i="0" baseline="0" dirty="0" smtClean="0">
                          <a:latin typeface="ヒラギノ角ゴ Pro W3"/>
                          <a:ea typeface="ヒラギノ角ゴ Pro W3"/>
                          <a:cs typeface="ヒラギノ角ゴ Pro W3"/>
                        </a:rPr>
                        <a:t> radius</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3.65</a:t>
                      </a:r>
                      <a:r>
                        <a:rPr kumimoji="1" lang="en-US" altLang="ja-JP" sz="1400" b="0" i="0" baseline="0" dirty="0" smtClean="0">
                          <a:latin typeface="ヒラギノ角ゴ Pro W3"/>
                          <a:ea typeface="ヒラギノ角ゴ Pro W3"/>
                          <a:cs typeface="ヒラギノ角ゴ Pro W3"/>
                        </a:rPr>
                        <a:t> m</a:t>
                      </a:r>
                      <a:endParaRPr kumimoji="1" lang="ja-JP" altLang="en-US" sz="1400" b="0" i="0" dirty="0">
                        <a:latin typeface="ヒラギノ角ゴ Pro W3"/>
                        <a:ea typeface="ヒラギノ角ゴ Pro W3"/>
                        <a:cs typeface="ヒラギノ角ゴ Pro W3"/>
                      </a:endParaRPr>
                    </a:p>
                  </a:txBody>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208486632"/>
              </p:ext>
            </p:extLst>
          </p:nvPr>
        </p:nvGraphicFramePr>
        <p:xfrm>
          <a:off x="5687954" y="3643045"/>
          <a:ext cx="3342077" cy="2824479"/>
        </p:xfrm>
        <a:graphic>
          <a:graphicData uri="http://schemas.openxmlformats.org/drawingml/2006/table">
            <a:tbl>
              <a:tblPr firstRow="1" bandRow="1">
                <a:tableStyleId>{5C22544A-7EE6-4342-B048-85BDC9FD1C3A}</a:tableStyleId>
              </a:tblPr>
              <a:tblGrid>
                <a:gridCol w="1957607"/>
                <a:gridCol w="1384470"/>
              </a:tblGrid>
              <a:tr h="0">
                <a:tc gridSpan="2">
                  <a:txBody>
                    <a:bodyPr/>
                    <a:lstStyle/>
                    <a:p>
                      <a:pPr algn="ctr"/>
                      <a:r>
                        <a:rPr kumimoji="1" lang="en-US" altLang="ja-JP" sz="1400" b="1" i="0" dirty="0" smtClean="0">
                          <a:latin typeface="ヒラギノ角ゴ Pro W3"/>
                          <a:ea typeface="ヒラギノ角ゴ Pro W3"/>
                          <a:cs typeface="ヒラギノ角ゴ Pro W3"/>
                        </a:rPr>
                        <a:t>Spec.</a:t>
                      </a:r>
                      <a:r>
                        <a:rPr kumimoji="1" lang="en-US" altLang="ja-JP" sz="1400" b="1" i="0" baseline="0" dirty="0" smtClean="0">
                          <a:latin typeface="ヒラギノ角ゴ Pro W3"/>
                          <a:ea typeface="ヒラギノ角ゴ Pro W3"/>
                          <a:cs typeface="ヒラギノ角ゴ Pro W3"/>
                        </a:rPr>
                        <a:t> of sector magnet</a:t>
                      </a:r>
                      <a:endParaRPr kumimoji="1" lang="ja-JP" altLang="en-US" sz="1400" b="0" i="0" dirty="0">
                        <a:latin typeface="ヒラギノ角ゴ Pro W3"/>
                        <a:ea typeface="ヒラギノ角ゴ Pro W3"/>
                        <a:cs typeface="ヒラギノ角ゴ Pro W3"/>
                      </a:endParaRPr>
                    </a:p>
                  </a:txBody>
                  <a:tcPr/>
                </a:tc>
                <a:tc hMerge="1">
                  <a:txBody>
                    <a:bodyPr/>
                    <a:lstStyle/>
                    <a:p>
                      <a:pPr algn="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Number</a:t>
                      </a:r>
                      <a:r>
                        <a:rPr kumimoji="1" lang="en-US" altLang="ja-JP" sz="1400" b="0" i="0" baseline="0" dirty="0" smtClean="0">
                          <a:latin typeface="ヒラギノ角ゴ Pro W3"/>
                          <a:ea typeface="ヒラギノ角ゴ Pro W3"/>
                          <a:cs typeface="ヒラギノ角ゴ Pro W3"/>
                        </a:rPr>
                        <a:t> of sector</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4</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Weight/sector</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1200 t</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Pole</a:t>
                      </a:r>
                      <a:r>
                        <a:rPr kumimoji="1" lang="en-US" altLang="ja-JP" sz="1400" b="0" i="0" baseline="0" dirty="0" smtClean="0">
                          <a:latin typeface="ヒラギノ角ゴ Pro W3"/>
                          <a:ea typeface="ヒラギノ角ゴ Pro W3"/>
                          <a:cs typeface="ヒラギノ角ゴ Pro W3"/>
                        </a:rPr>
                        <a:t> gap</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180 mm</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Magneto</a:t>
                      </a:r>
                      <a:r>
                        <a:rPr kumimoji="1" lang="en-US" altLang="ja-JP" sz="1400" b="0" i="0" baseline="0" dirty="0" smtClean="0">
                          <a:latin typeface="ヒラギノ角ゴ Pro W3"/>
                          <a:ea typeface="ヒラギノ角ゴ Pro W3"/>
                          <a:cs typeface="ヒラギノ角ゴ Pro W3"/>
                        </a:rPr>
                        <a:t> motif force</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1.62 MA</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err="1" smtClean="0">
                          <a:latin typeface="ヒラギノ角ゴ Pro W3"/>
                          <a:ea typeface="ヒラギノ角ゴ Pro W3"/>
                          <a:cs typeface="ヒラギノ角ゴ Pro W3"/>
                        </a:rPr>
                        <a:t>Bmsax</a:t>
                      </a:r>
                      <a:r>
                        <a:rPr kumimoji="1" lang="en-US" altLang="ja-JP" sz="1400" b="0" i="0" baseline="0" dirty="0" smtClean="0">
                          <a:latin typeface="ヒラギノ角ゴ Pro W3"/>
                          <a:ea typeface="ヒラギノ角ゴ Pro W3"/>
                          <a:cs typeface="ヒラギノ角ゴ Pro W3"/>
                        </a:rPr>
                        <a:t> on trajectory</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3.2 T</a:t>
                      </a:r>
                      <a:endParaRPr kumimoji="1" lang="ja-JP" altLang="en-US" sz="1400" b="0" i="0" dirty="0">
                        <a:latin typeface="ヒラギノ角ゴ Pro W3"/>
                        <a:ea typeface="ヒラギノ角ゴ Pro W3"/>
                        <a:cs typeface="ヒラギノ角ゴ Pro W3"/>
                      </a:endParaRPr>
                    </a:p>
                  </a:txBody>
                  <a:tcPr/>
                </a:tc>
              </a:tr>
              <a:tr h="370840">
                <a:tc>
                  <a:txBody>
                    <a:bodyPr/>
                    <a:lstStyle/>
                    <a:p>
                      <a:pPr algn="l"/>
                      <a:r>
                        <a:rPr kumimoji="1" lang="en-US" altLang="ja-JP" sz="1400" b="0" i="0" dirty="0" smtClean="0">
                          <a:latin typeface="ヒラギノ角ゴ Pro W3"/>
                          <a:ea typeface="ヒラギノ角ゴ Pro W3"/>
                          <a:cs typeface="ヒラギノ角ゴ Pro W3"/>
                        </a:rPr>
                        <a:t>NC</a:t>
                      </a:r>
                      <a:r>
                        <a:rPr kumimoji="1" lang="en-US" altLang="ja-JP" sz="1400" b="0" i="0" baseline="0" dirty="0" smtClean="0">
                          <a:latin typeface="ヒラギノ角ゴ Pro W3"/>
                          <a:ea typeface="ヒラギノ角ゴ Pro W3"/>
                          <a:cs typeface="ヒラギノ角ゴ Pro W3"/>
                        </a:rPr>
                        <a:t> trim coils</a:t>
                      </a:r>
                      <a:endParaRPr kumimoji="1" lang="ja-JP" altLang="en-US" sz="1400" b="0" i="0" dirty="0">
                        <a:latin typeface="ヒラギノ角ゴ Pro W3"/>
                        <a:ea typeface="ヒラギノ角ゴ Pro W3"/>
                        <a:cs typeface="ヒラギノ角ゴ Pro W3"/>
                      </a:endParaRPr>
                    </a:p>
                  </a:txBody>
                  <a:tcPr/>
                </a:tc>
                <a:tc>
                  <a:txBody>
                    <a:bodyPr/>
                    <a:lstStyle/>
                    <a:p>
                      <a:pPr algn="r"/>
                      <a:r>
                        <a:rPr kumimoji="1" lang="en-US" altLang="ja-JP" sz="1400" b="0" i="0" dirty="0" smtClean="0">
                          <a:latin typeface="ヒラギノ角ゴ Pro W3"/>
                          <a:ea typeface="ヒラギノ角ゴ Pro W3"/>
                          <a:cs typeface="ヒラギノ角ゴ Pro W3"/>
                        </a:rPr>
                        <a:t>20 pairs</a:t>
                      </a:r>
                      <a:endParaRPr kumimoji="1" lang="ja-JP" altLang="en-US" sz="1400" b="0" i="0" dirty="0">
                        <a:latin typeface="ヒラギノ角ゴ Pro W3"/>
                        <a:ea typeface="ヒラギノ角ゴ Pro W3"/>
                        <a:cs typeface="ヒラギノ角ゴ Pro W3"/>
                      </a:endParaRPr>
                    </a:p>
                  </a:txBody>
                  <a:tcPr/>
                </a:tc>
              </a:tr>
            </a:tbl>
          </a:graphicData>
        </a:graphic>
      </p:graphicFrame>
    </p:spTree>
    <p:extLst>
      <p:ext uri="{BB962C8B-B14F-4D97-AF65-F5344CB8AC3E}">
        <p14:creationId xmlns:p14="http://schemas.microsoft.com/office/powerpoint/2010/main" val="1018378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Commonalities</a:t>
            </a:r>
            <a:endParaRPr lang="en-US" dirty="0"/>
          </a:p>
        </p:txBody>
      </p:sp>
      <p:sp>
        <p:nvSpPr>
          <p:cNvPr id="3" name="Content Placeholder 2"/>
          <p:cNvSpPr>
            <a:spLocks noGrp="1"/>
          </p:cNvSpPr>
          <p:nvPr>
            <p:ph idx="1"/>
          </p:nvPr>
        </p:nvSpPr>
        <p:spPr/>
        <p:txBody>
          <a:bodyPr/>
          <a:lstStyle/>
          <a:p>
            <a:r>
              <a:rPr lang="en-US" dirty="0" err="1" smtClean="0"/>
              <a:t>IsoDAR</a:t>
            </a:r>
            <a:r>
              <a:rPr lang="en-US" dirty="0" smtClean="0"/>
              <a:t> and RISP could have very similar machines</a:t>
            </a:r>
          </a:p>
          <a:p>
            <a:pPr lvl="1"/>
            <a:r>
              <a:rPr lang="en-US" dirty="0" smtClean="0"/>
              <a:t>Great opportunities for phased development </a:t>
            </a:r>
            <a:br>
              <a:rPr lang="en-US" dirty="0" smtClean="0"/>
            </a:br>
            <a:r>
              <a:rPr lang="en-US" dirty="0" smtClean="0"/>
              <a:t>and commissioning</a:t>
            </a:r>
          </a:p>
          <a:p>
            <a:r>
              <a:rPr lang="en-US" dirty="0" smtClean="0"/>
              <a:t>RIKEN could benefit from component or subsystem developments</a:t>
            </a:r>
          </a:p>
          <a:p>
            <a:pPr lvl="1"/>
            <a:r>
              <a:rPr lang="en-US" dirty="0" smtClean="0"/>
              <a:t>e.g. Vacuum requirements similar</a:t>
            </a:r>
          </a:p>
          <a:p>
            <a:r>
              <a:rPr lang="en-US" dirty="0" smtClean="0"/>
              <a:t>Activation studies important for all</a:t>
            </a:r>
            <a:endParaRPr lang="en-US" dirty="0"/>
          </a:p>
        </p:txBody>
      </p:sp>
    </p:spTree>
    <p:extLst>
      <p:ext uri="{BB962C8B-B14F-4D97-AF65-F5344CB8AC3E}">
        <p14:creationId xmlns:p14="http://schemas.microsoft.com/office/powerpoint/2010/main" val="2290372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 and Commissioning</a:t>
            </a:r>
            <a:endParaRPr lang="en-US" dirty="0"/>
          </a:p>
        </p:txBody>
      </p:sp>
      <p:sp>
        <p:nvSpPr>
          <p:cNvPr id="3" name="Content Placeholder 2"/>
          <p:cNvSpPr>
            <a:spLocks noGrp="1"/>
          </p:cNvSpPr>
          <p:nvPr>
            <p:ph idx="1"/>
          </p:nvPr>
        </p:nvSpPr>
        <p:spPr/>
        <p:txBody>
          <a:bodyPr/>
          <a:lstStyle/>
          <a:p>
            <a:r>
              <a:rPr lang="en-US" dirty="0" smtClean="0"/>
              <a:t>A q/A = 0.5 RISP cyclotron is (most likely)         a lower-power, lower-energy analog of the </a:t>
            </a:r>
            <a:r>
              <a:rPr lang="en-US" dirty="0" err="1" smtClean="0"/>
              <a:t>IsoDAR</a:t>
            </a:r>
            <a:r>
              <a:rPr lang="en-US" dirty="0" smtClean="0"/>
              <a:t> machine</a:t>
            </a:r>
          </a:p>
          <a:p>
            <a:pPr lvl="1"/>
            <a:r>
              <a:rPr lang="en-US" dirty="0" smtClean="0"/>
              <a:t>Schedules: </a:t>
            </a:r>
            <a:r>
              <a:rPr lang="en-US" dirty="0" smtClean="0"/>
              <a:t>RISP timeline is a year or two ahead of </a:t>
            </a:r>
            <a:r>
              <a:rPr lang="en-US" dirty="0" err="1" smtClean="0"/>
              <a:t>IsoDAR</a:t>
            </a:r>
            <a:endParaRPr lang="en-US" dirty="0" smtClean="0"/>
          </a:p>
          <a:p>
            <a:r>
              <a:rPr lang="en-US" dirty="0" smtClean="0"/>
              <a:t>Commissioning of RISP machine at ~1 mA provides  valuable information for design of </a:t>
            </a:r>
            <a:r>
              <a:rPr lang="en-US" dirty="0" err="1" smtClean="0"/>
              <a:t>IsoDAR</a:t>
            </a:r>
            <a:r>
              <a:rPr lang="en-US" dirty="0" smtClean="0"/>
              <a:t> machine</a:t>
            </a:r>
          </a:p>
        </p:txBody>
      </p:sp>
    </p:spTree>
    <p:extLst>
      <p:ext uri="{BB962C8B-B14F-4D97-AF65-F5344CB8AC3E}">
        <p14:creationId xmlns:p14="http://schemas.microsoft.com/office/powerpoint/2010/main" val="3024757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Commissioning Thoughts</a:t>
            </a:r>
            <a:endParaRPr lang="en-US" dirty="0"/>
          </a:p>
        </p:txBody>
      </p:sp>
      <p:sp>
        <p:nvSpPr>
          <p:cNvPr id="3" name="Content Placeholder 2"/>
          <p:cNvSpPr>
            <a:spLocks noGrp="1"/>
          </p:cNvSpPr>
          <p:nvPr>
            <p:ph idx="1"/>
          </p:nvPr>
        </p:nvSpPr>
        <p:spPr/>
        <p:txBody>
          <a:bodyPr/>
          <a:lstStyle/>
          <a:p>
            <a:r>
              <a:rPr lang="en-US" dirty="0" smtClean="0"/>
              <a:t>Commissioning RISP machine with H</a:t>
            </a:r>
            <a:r>
              <a:rPr lang="en-US" baseline="-25000" dirty="0" smtClean="0"/>
              <a:t>2</a:t>
            </a:r>
            <a:r>
              <a:rPr lang="en-US" baseline="30000" dirty="0" smtClean="0"/>
              <a:t>+</a:t>
            </a:r>
            <a:r>
              <a:rPr lang="en-US" dirty="0" smtClean="0"/>
              <a:t>  (instead of deuterons) reduces activation</a:t>
            </a:r>
          </a:p>
          <a:p>
            <a:r>
              <a:rPr lang="en-US" dirty="0" smtClean="0"/>
              <a:t>RISP machine commissioning provides </a:t>
            </a:r>
            <a:r>
              <a:rPr lang="en-US" dirty="0" smtClean="0"/>
              <a:t>important data for scaling </a:t>
            </a:r>
            <a:r>
              <a:rPr lang="en-US" dirty="0" smtClean="0"/>
              <a:t>up to </a:t>
            </a:r>
            <a:r>
              <a:rPr lang="en-US" dirty="0" err="1" smtClean="0"/>
              <a:t>IsoDAR’s</a:t>
            </a:r>
            <a:r>
              <a:rPr lang="en-US" dirty="0" smtClean="0"/>
              <a:t> </a:t>
            </a:r>
            <a:r>
              <a:rPr lang="en-US" dirty="0" smtClean="0"/>
              <a:t>higher energies and currents</a:t>
            </a:r>
          </a:p>
          <a:p>
            <a:pPr lvl="1"/>
            <a:r>
              <a:rPr lang="en-US" dirty="0" smtClean="0"/>
              <a:t>Evaluation of controlled and uncontrolled losses</a:t>
            </a:r>
          </a:p>
          <a:p>
            <a:pPr lvl="1"/>
            <a:r>
              <a:rPr lang="en-US" dirty="0" smtClean="0"/>
              <a:t>Assessment of reliability, for fine-tuning engineering design</a:t>
            </a:r>
            <a:endParaRPr lang="en-US" dirty="0"/>
          </a:p>
        </p:txBody>
      </p:sp>
    </p:spTree>
    <p:extLst>
      <p:ext uri="{BB962C8B-B14F-4D97-AF65-F5344CB8AC3E}">
        <p14:creationId xmlns:p14="http://schemas.microsoft.com/office/powerpoint/2010/main" val="4066801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Goals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Question 3:</a:t>
            </a:r>
          </a:p>
          <a:p>
            <a:pPr marL="0" indent="0">
              <a:buNone/>
            </a:pPr>
            <a:r>
              <a:rPr lang="en-US" dirty="0" smtClean="0">
                <a:solidFill>
                  <a:srgbClr val="FF0000"/>
                </a:solidFill>
              </a:rPr>
              <a:t>Can these machines be built? And more importantly, under what circumstances would vendors be interested in bidding and signing contracts to develop and build them?</a:t>
            </a:r>
          </a:p>
          <a:p>
            <a:endParaRPr lang="en-US" dirty="0" smtClean="0">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344790036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Has mature design for K = 70 machine</a:t>
            </a:r>
          </a:p>
          <a:p>
            <a:pPr lvl="1"/>
            <a:r>
              <a:rPr lang="en-US" dirty="0" smtClean="0"/>
              <a:t>Delivering third machine in 2015</a:t>
            </a:r>
          </a:p>
          <a:p>
            <a:pPr lvl="1"/>
            <a:r>
              <a:rPr lang="en-US" dirty="0" smtClean="0"/>
              <a:t>Multi-ion option available, though single-ion is easier</a:t>
            </a:r>
          </a:p>
          <a:p>
            <a:r>
              <a:rPr lang="en-US" dirty="0" smtClean="0"/>
              <a:t>K ≥ 160?</a:t>
            </a:r>
          </a:p>
          <a:p>
            <a:pPr lvl="1"/>
            <a:r>
              <a:rPr lang="en-US" dirty="0" smtClean="0"/>
              <a:t>Might be interested in studying critical “elements” (subsystems) </a:t>
            </a:r>
          </a:p>
          <a:p>
            <a:pPr lvl="2"/>
            <a:r>
              <a:rPr lang="en-US" dirty="0" smtClean="0"/>
              <a:t>space charge</a:t>
            </a:r>
          </a:p>
          <a:p>
            <a:pPr lvl="2"/>
            <a:r>
              <a:rPr lang="en-US" dirty="0" smtClean="0"/>
              <a:t>activation</a:t>
            </a:r>
          </a:p>
          <a:p>
            <a:pPr lvl="2"/>
            <a:r>
              <a:rPr lang="en-US" dirty="0" smtClean="0"/>
              <a:t>RF</a:t>
            </a:r>
          </a:p>
          <a:p>
            <a:pPr lvl="1"/>
            <a:r>
              <a:rPr lang="en-US" dirty="0" smtClean="0"/>
              <a:t>Building whole machine ?</a:t>
            </a:r>
          </a:p>
          <a:p>
            <a:pPr lvl="2"/>
            <a:r>
              <a:rPr lang="en-US" dirty="0" smtClean="0"/>
              <a:t>Difficult to commit</a:t>
            </a:r>
          </a:p>
          <a:p>
            <a:pPr lvl="2"/>
            <a:r>
              <a:rPr lang="en-US" dirty="0" smtClean="0"/>
              <a:t>How many would it take?</a:t>
            </a:r>
          </a:p>
          <a:p>
            <a:pPr lvl="3"/>
            <a:r>
              <a:rPr lang="en-US" dirty="0" smtClean="0"/>
              <a:t>depends on cost, resource needs</a:t>
            </a:r>
          </a:p>
          <a:p>
            <a:pPr lvl="3"/>
            <a:r>
              <a:rPr lang="en-US" dirty="0" smtClean="0"/>
              <a:t>High commitment in resources required for development</a:t>
            </a:r>
          </a:p>
          <a:p>
            <a:pPr lvl="4"/>
            <a:r>
              <a:rPr lang="en-US" dirty="0" smtClean="0"/>
              <a:t>Would need to see a good market potential</a:t>
            </a:r>
            <a:endParaRPr lang="en-US" dirty="0"/>
          </a:p>
        </p:txBody>
      </p:sp>
    </p:spTree>
    <p:extLst>
      <p:ext uri="{BB962C8B-B14F-4D97-AF65-F5344CB8AC3E}">
        <p14:creationId xmlns:p14="http://schemas.microsoft.com/office/powerpoint/2010/main" val="3789743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Cyclotron Systems</a:t>
            </a:r>
            <a:endParaRPr lang="en-US" dirty="0"/>
          </a:p>
        </p:txBody>
      </p:sp>
      <p:sp>
        <p:nvSpPr>
          <p:cNvPr id="3" name="Content Placeholder 2"/>
          <p:cNvSpPr>
            <a:spLocks noGrp="1"/>
          </p:cNvSpPr>
          <p:nvPr>
            <p:ph idx="1"/>
          </p:nvPr>
        </p:nvSpPr>
        <p:spPr/>
        <p:txBody>
          <a:bodyPr/>
          <a:lstStyle/>
          <a:p>
            <a:r>
              <a:rPr lang="en-US" dirty="0" smtClean="0"/>
              <a:t>Installed K=70 at </a:t>
            </a:r>
            <a:r>
              <a:rPr lang="en-US" dirty="0" err="1" smtClean="0"/>
              <a:t>Legnaro</a:t>
            </a:r>
            <a:endParaRPr lang="en-US" dirty="0" smtClean="0"/>
          </a:p>
          <a:p>
            <a:pPr lvl="1"/>
            <a:r>
              <a:rPr lang="en-US" dirty="0" smtClean="0"/>
              <a:t>H</a:t>
            </a:r>
            <a:r>
              <a:rPr lang="en-US" sz="3600" baseline="30000" dirty="0" smtClean="0"/>
              <a:t>-</a:t>
            </a:r>
            <a:r>
              <a:rPr lang="en-US" dirty="0" smtClean="0"/>
              <a:t>, 700 </a:t>
            </a:r>
            <a:r>
              <a:rPr lang="en-US" dirty="0" smtClean="0">
                <a:latin typeface="Symbol" charset="2"/>
                <a:cs typeface="Symbol" charset="2"/>
              </a:rPr>
              <a:t>m</a:t>
            </a:r>
            <a:r>
              <a:rPr lang="en-US" dirty="0" smtClean="0"/>
              <a:t>A</a:t>
            </a:r>
          </a:p>
          <a:p>
            <a:r>
              <a:rPr lang="en-US" dirty="0" smtClean="0"/>
              <a:t>K ≥ 160?</a:t>
            </a:r>
          </a:p>
          <a:p>
            <a:pPr lvl="1"/>
            <a:r>
              <a:rPr lang="en-US" dirty="0" smtClean="0"/>
              <a:t>Whole new engineering effort</a:t>
            </a:r>
          </a:p>
          <a:p>
            <a:pPr lvl="1"/>
            <a:r>
              <a:rPr lang="en-US" dirty="0" smtClean="0"/>
              <a:t>Many difficult problems</a:t>
            </a:r>
          </a:p>
          <a:p>
            <a:pPr lvl="2"/>
            <a:r>
              <a:rPr lang="en-US" dirty="0" smtClean="0"/>
              <a:t>Especially for </a:t>
            </a:r>
            <a:r>
              <a:rPr lang="en-US" dirty="0" err="1" smtClean="0"/>
              <a:t>IsoDAR’s</a:t>
            </a:r>
            <a:r>
              <a:rPr lang="en-US" dirty="0" smtClean="0"/>
              <a:t> 5 mA (600 kW)</a:t>
            </a:r>
          </a:p>
          <a:p>
            <a:pPr lvl="1"/>
            <a:r>
              <a:rPr lang="en-US" dirty="0" smtClean="0"/>
              <a:t>Would be willing to participate in non-competitive R&amp;D efforts, and cooperative partnerships</a:t>
            </a:r>
            <a:endParaRPr lang="en-US" dirty="0"/>
          </a:p>
        </p:txBody>
      </p:sp>
    </p:spTree>
    <p:extLst>
      <p:ext uri="{BB962C8B-B14F-4D97-AF65-F5344CB8AC3E}">
        <p14:creationId xmlns:p14="http://schemas.microsoft.com/office/powerpoint/2010/main" val="245711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21"/>
            <a:ext cx="8229600" cy="922842"/>
          </a:xfrm>
        </p:spPr>
        <p:txBody>
          <a:bodyPr>
            <a:normAutofit/>
          </a:bodyPr>
          <a:lstStyle/>
          <a:p>
            <a:r>
              <a:rPr lang="en-US" sz="4000" dirty="0" smtClean="0"/>
              <a:t>Workshop Participants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6290915"/>
              </p:ext>
            </p:extLst>
          </p:nvPr>
        </p:nvGraphicFramePr>
        <p:xfrm>
          <a:off x="457200" y="1071735"/>
          <a:ext cx="8043554" cy="5486400"/>
        </p:xfrm>
        <a:graphic>
          <a:graphicData uri="http://schemas.openxmlformats.org/drawingml/2006/table">
            <a:tbl>
              <a:tblPr firstRow="1" bandRow="1">
                <a:tableStyleId>{5C22544A-7EE6-4342-B048-85BDC9FD1C3A}</a:tableStyleId>
              </a:tblPr>
              <a:tblGrid>
                <a:gridCol w="4021777"/>
                <a:gridCol w="4021777"/>
              </a:tblGrid>
              <a:tr h="350520">
                <a:tc>
                  <a:txBody>
                    <a:bodyPr/>
                    <a:lstStyle/>
                    <a:p>
                      <a:r>
                        <a:rPr lang="en-US" dirty="0" smtClean="0"/>
                        <a:t>Participants</a:t>
                      </a:r>
                      <a:endParaRPr lang="en-US" dirty="0"/>
                    </a:p>
                  </a:txBody>
                  <a:tcPr/>
                </a:tc>
                <a:tc>
                  <a:txBody>
                    <a:bodyPr/>
                    <a:lstStyle/>
                    <a:p>
                      <a:r>
                        <a:rPr lang="en-US" dirty="0" smtClean="0"/>
                        <a:t>Institutions</a:t>
                      </a:r>
                      <a:endParaRPr lang="en-US" dirty="0"/>
                    </a:p>
                  </a:txBody>
                  <a:tcPr/>
                </a:tc>
              </a:tr>
              <a:tr h="350520">
                <a:tc>
                  <a:txBody>
                    <a:bodyPr/>
                    <a:lstStyle/>
                    <a:p>
                      <a:r>
                        <a:rPr lang="en-US" dirty="0" smtClean="0"/>
                        <a:t>Andreas </a:t>
                      </a:r>
                      <a:r>
                        <a:rPr lang="en-US" dirty="0" err="1" smtClean="0"/>
                        <a:t>Adelmann</a:t>
                      </a:r>
                      <a:endParaRPr lang="en-US" dirty="0"/>
                    </a:p>
                  </a:txBody>
                  <a:tcPr/>
                </a:tc>
                <a:tc>
                  <a:txBody>
                    <a:bodyPr/>
                    <a:lstStyle/>
                    <a:p>
                      <a:r>
                        <a:rPr lang="en-US" dirty="0" smtClean="0"/>
                        <a:t>PSI (</a:t>
                      </a:r>
                      <a:r>
                        <a:rPr lang="en-US" dirty="0" err="1" smtClean="0"/>
                        <a:t>IsoDAR</a:t>
                      </a:r>
                      <a:r>
                        <a:rPr lang="en-US" dirty="0" smtClean="0"/>
                        <a:t>)</a:t>
                      </a:r>
                    </a:p>
                  </a:txBody>
                  <a:tcPr/>
                </a:tc>
              </a:tr>
              <a:tr h="350520">
                <a:tc>
                  <a:txBody>
                    <a:bodyPr/>
                    <a:lstStyle/>
                    <a:p>
                      <a:r>
                        <a:rPr lang="en-US" dirty="0" smtClean="0"/>
                        <a:t>Jose Alonso</a:t>
                      </a:r>
                      <a:endParaRPr lang="en-US" dirty="0"/>
                    </a:p>
                  </a:txBody>
                  <a:tcPr/>
                </a:tc>
                <a:tc>
                  <a:txBody>
                    <a:bodyPr/>
                    <a:lstStyle/>
                    <a:p>
                      <a:r>
                        <a:rPr lang="en-US" dirty="0" smtClean="0"/>
                        <a:t>MIT (</a:t>
                      </a:r>
                      <a:r>
                        <a:rPr lang="en-US" dirty="0" err="1" smtClean="0"/>
                        <a:t>IsoDAR</a:t>
                      </a:r>
                      <a:r>
                        <a:rPr lang="en-US" dirty="0" smtClean="0"/>
                        <a:t>)</a:t>
                      </a:r>
                      <a:endParaRPr lang="en-US" dirty="0"/>
                    </a:p>
                  </a:txBody>
                  <a:tcPr/>
                </a:tc>
              </a:tr>
              <a:tr h="350520">
                <a:tc>
                  <a:txBody>
                    <a:bodyPr/>
                    <a:lstStyle/>
                    <a:p>
                      <a:r>
                        <a:rPr lang="en-US" dirty="0" smtClean="0"/>
                        <a:t>Luciano </a:t>
                      </a:r>
                      <a:r>
                        <a:rPr lang="en-US" dirty="0" err="1" smtClean="0"/>
                        <a:t>Calabretta</a:t>
                      </a:r>
                      <a:endParaRPr lang="en-US" dirty="0"/>
                    </a:p>
                  </a:txBody>
                  <a:tcPr/>
                </a:tc>
                <a:tc>
                  <a:txBody>
                    <a:bodyPr/>
                    <a:lstStyle/>
                    <a:p>
                      <a:r>
                        <a:rPr lang="en-US" dirty="0" smtClean="0"/>
                        <a:t>INFN (</a:t>
                      </a:r>
                      <a:r>
                        <a:rPr lang="en-US" dirty="0" err="1" smtClean="0"/>
                        <a:t>IsoDAR</a:t>
                      </a:r>
                      <a:r>
                        <a:rPr lang="en-US" dirty="0" smtClean="0"/>
                        <a:t>)</a:t>
                      </a:r>
                      <a:endParaRPr lang="en-US" dirty="0"/>
                    </a:p>
                  </a:txBody>
                  <a:tcPr/>
                </a:tc>
              </a:tr>
              <a:tr h="350520">
                <a:tc>
                  <a:txBody>
                    <a:bodyPr/>
                    <a:lstStyle/>
                    <a:p>
                      <a:r>
                        <a:rPr lang="en-US" dirty="0" smtClean="0"/>
                        <a:t>Eric</a:t>
                      </a:r>
                      <a:r>
                        <a:rPr lang="en-US" baseline="0" dirty="0" smtClean="0"/>
                        <a:t> </a:t>
                      </a:r>
                      <a:r>
                        <a:rPr lang="en-US" baseline="0" dirty="0" err="1" smtClean="0"/>
                        <a:t>Forton</a:t>
                      </a:r>
                      <a:endParaRPr lang="en-US" dirty="0"/>
                    </a:p>
                  </a:txBody>
                  <a:tcPr/>
                </a:tc>
                <a:tc>
                  <a:txBody>
                    <a:bodyPr/>
                    <a:lstStyle/>
                    <a:p>
                      <a:r>
                        <a:rPr lang="en-US" dirty="0" smtClean="0"/>
                        <a:t>IBA (Industry)</a:t>
                      </a:r>
                      <a:endParaRPr lang="en-US" dirty="0"/>
                    </a:p>
                  </a:txBody>
                  <a:tcPr/>
                </a:tc>
              </a:tr>
              <a:tr h="350520">
                <a:tc>
                  <a:txBody>
                    <a:bodyPr/>
                    <a:lstStyle/>
                    <a:p>
                      <a:r>
                        <a:rPr lang="en-US" dirty="0" err="1" smtClean="0"/>
                        <a:t>Sunchan</a:t>
                      </a:r>
                      <a:r>
                        <a:rPr lang="en-US" dirty="0" smtClean="0"/>
                        <a:t> </a:t>
                      </a:r>
                      <a:r>
                        <a:rPr lang="en-US" dirty="0" err="1" smtClean="0"/>
                        <a:t>Jeong</a:t>
                      </a:r>
                      <a:endParaRPr lang="en-US" dirty="0"/>
                    </a:p>
                  </a:txBody>
                  <a:tcPr/>
                </a:tc>
                <a:tc>
                  <a:txBody>
                    <a:bodyPr/>
                    <a:lstStyle/>
                    <a:p>
                      <a:r>
                        <a:rPr lang="en-US" dirty="0" smtClean="0"/>
                        <a:t>IBS (RISP)</a:t>
                      </a:r>
                    </a:p>
                  </a:txBody>
                  <a:tcPr/>
                </a:tc>
              </a:tr>
              <a:tr h="350520">
                <a:tc>
                  <a:txBody>
                    <a:bodyPr/>
                    <a:lstStyle/>
                    <a:p>
                      <a:r>
                        <a:rPr lang="en-US" dirty="0" smtClean="0"/>
                        <a:t>Hiroshi Imao</a:t>
                      </a:r>
                      <a:endParaRPr lang="en-US" dirty="0"/>
                    </a:p>
                  </a:txBody>
                  <a:tcPr/>
                </a:tc>
                <a:tc>
                  <a:txBody>
                    <a:bodyPr/>
                    <a:lstStyle/>
                    <a:p>
                      <a:r>
                        <a:rPr lang="en-US" dirty="0" smtClean="0"/>
                        <a:t>RIKEN (RIBF)</a:t>
                      </a:r>
                      <a:endParaRPr lang="en-US" dirty="0"/>
                    </a:p>
                  </a:txBody>
                  <a:tcPr/>
                </a:tc>
              </a:tr>
              <a:tr h="350520">
                <a:tc>
                  <a:txBody>
                    <a:bodyPr/>
                    <a:lstStyle/>
                    <a:p>
                      <a:r>
                        <a:rPr lang="en-US" dirty="0" smtClean="0"/>
                        <a:t>Richard Johnson</a:t>
                      </a:r>
                      <a:endParaRPr lang="en-US" dirty="0"/>
                    </a:p>
                  </a:txBody>
                  <a:tcPr/>
                </a:tc>
                <a:tc>
                  <a:txBody>
                    <a:bodyPr/>
                    <a:lstStyle/>
                    <a:p>
                      <a:r>
                        <a:rPr lang="en-US" dirty="0" smtClean="0"/>
                        <a:t>BCS (Industry)</a:t>
                      </a:r>
                    </a:p>
                  </a:txBody>
                  <a:tcPr/>
                </a:tc>
              </a:tr>
              <a:tr h="3505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Jongwon</a:t>
                      </a:r>
                      <a:r>
                        <a:rPr lang="en-US" dirty="0" smtClean="0"/>
                        <a:t> Kim</a:t>
                      </a:r>
                    </a:p>
                  </a:txBody>
                  <a:tcPr/>
                </a:tc>
                <a:tc>
                  <a:txBody>
                    <a:bodyPr/>
                    <a:lstStyle/>
                    <a:p>
                      <a:r>
                        <a:rPr lang="en-US" dirty="0" smtClean="0"/>
                        <a:t>IBS (RISP)</a:t>
                      </a:r>
                      <a:endParaRPr lang="en-US" dirty="0"/>
                    </a:p>
                  </a:txBody>
                  <a:tcPr/>
                </a:tc>
              </a:tr>
              <a:tr h="350520">
                <a:tc>
                  <a:txBody>
                    <a:bodyPr/>
                    <a:lstStyle/>
                    <a:p>
                      <a:r>
                        <a:rPr lang="en-US" dirty="0" err="1" smtClean="0"/>
                        <a:t>Jangyoul</a:t>
                      </a:r>
                      <a:r>
                        <a:rPr lang="en-US" baseline="0" dirty="0" smtClean="0"/>
                        <a:t> Kim</a:t>
                      </a:r>
                      <a:endParaRPr lang="en-US" dirty="0"/>
                    </a:p>
                  </a:txBody>
                  <a:tcPr/>
                </a:tc>
                <a:tc>
                  <a:txBody>
                    <a:bodyPr/>
                    <a:lstStyle/>
                    <a:p>
                      <a:r>
                        <a:rPr lang="en-US" dirty="0" smtClean="0"/>
                        <a:t>IBS (RISP)</a:t>
                      </a:r>
                      <a:endParaRPr lang="en-US" dirty="0"/>
                    </a:p>
                  </a:txBody>
                  <a:tcPr/>
                </a:tc>
              </a:tr>
              <a:tr h="350520">
                <a:tc>
                  <a:txBody>
                    <a:bodyPr/>
                    <a:lstStyle/>
                    <a:p>
                      <a:r>
                        <a:rPr lang="en-US" dirty="0" err="1" smtClean="0"/>
                        <a:t>Itaru</a:t>
                      </a:r>
                      <a:r>
                        <a:rPr lang="en-US" dirty="0" smtClean="0"/>
                        <a:t> Shimizu</a:t>
                      </a:r>
                      <a:endParaRPr lang="en-US" dirty="0"/>
                    </a:p>
                  </a:txBody>
                  <a:tcPr/>
                </a:tc>
                <a:tc>
                  <a:txBody>
                    <a:bodyPr/>
                    <a:lstStyle/>
                    <a:p>
                      <a:r>
                        <a:rPr lang="en-US" dirty="0" smtClean="0"/>
                        <a:t>Tohoku University (</a:t>
                      </a:r>
                      <a:r>
                        <a:rPr lang="en-US" dirty="0" err="1" smtClean="0"/>
                        <a:t>IsoDAR</a:t>
                      </a:r>
                      <a:r>
                        <a:rPr lang="en-US" dirty="0" smtClean="0"/>
                        <a:t>)</a:t>
                      </a:r>
                      <a:endParaRPr lang="en-US" dirty="0"/>
                    </a:p>
                  </a:txBody>
                  <a:tcPr/>
                </a:tc>
              </a:tr>
              <a:tr h="350520">
                <a:tc>
                  <a:txBody>
                    <a:bodyPr/>
                    <a:lstStyle/>
                    <a:p>
                      <a:r>
                        <a:rPr lang="en-US" dirty="0" smtClean="0"/>
                        <a:t>Yuji</a:t>
                      </a:r>
                      <a:r>
                        <a:rPr lang="en-US" baseline="0" dirty="0" smtClean="0"/>
                        <a:t> Matsubara</a:t>
                      </a:r>
                      <a:endParaRPr lang="en-US" dirty="0"/>
                    </a:p>
                  </a:txBody>
                  <a:tcPr/>
                </a:tc>
                <a:tc>
                  <a:txBody>
                    <a:bodyPr/>
                    <a:lstStyle/>
                    <a:p>
                      <a:r>
                        <a:rPr lang="en-US" dirty="0" smtClean="0"/>
                        <a:t>SHI (Industry)</a:t>
                      </a:r>
                      <a:endParaRPr lang="en-US" dirty="0"/>
                    </a:p>
                  </a:txBody>
                  <a:tcPr/>
                </a:tc>
              </a:tr>
              <a:tr h="350520">
                <a:tc>
                  <a:txBody>
                    <a:bodyPr/>
                    <a:lstStyle/>
                    <a:p>
                      <a:r>
                        <a:rPr lang="en-US" dirty="0" err="1" smtClean="0"/>
                        <a:t>Toshinori</a:t>
                      </a:r>
                      <a:r>
                        <a:rPr lang="en-US" dirty="0" smtClean="0"/>
                        <a:t> </a:t>
                      </a:r>
                      <a:r>
                        <a:rPr lang="en-US" dirty="0" err="1" smtClean="0"/>
                        <a:t>Mitsumoto</a:t>
                      </a:r>
                      <a:endParaRPr lang="en-US" dirty="0"/>
                    </a:p>
                  </a:txBody>
                  <a:tcPr/>
                </a:tc>
                <a:tc>
                  <a:txBody>
                    <a:bodyPr/>
                    <a:lstStyle/>
                    <a:p>
                      <a:r>
                        <a:rPr lang="en-US" dirty="0" smtClean="0"/>
                        <a:t>SHI (Industry)</a:t>
                      </a:r>
                      <a:endParaRPr lang="en-US" dirty="0"/>
                    </a:p>
                  </a:txBody>
                  <a:tcPr/>
                </a:tc>
              </a:tr>
              <a:tr h="350520">
                <a:tc>
                  <a:txBody>
                    <a:bodyPr/>
                    <a:lstStyle/>
                    <a:p>
                      <a:r>
                        <a:rPr lang="en-US" dirty="0" smtClean="0"/>
                        <a:t>Hiroki </a:t>
                      </a:r>
                      <a:r>
                        <a:rPr lang="en-US" dirty="0" err="1" smtClean="0"/>
                        <a:t>Okuno</a:t>
                      </a:r>
                      <a:endParaRPr lang="en-US" dirty="0"/>
                    </a:p>
                  </a:txBody>
                  <a:tcPr/>
                </a:tc>
                <a:tc>
                  <a:txBody>
                    <a:bodyPr/>
                    <a:lstStyle/>
                    <a:p>
                      <a:r>
                        <a:rPr lang="en-US" dirty="0" smtClean="0"/>
                        <a:t>RIKEN (RIBF)</a:t>
                      </a:r>
                      <a:endParaRPr lang="en-US" dirty="0"/>
                    </a:p>
                  </a:txBody>
                  <a:tcPr/>
                </a:tc>
              </a:tr>
              <a:tr h="350520">
                <a:tc>
                  <a:txBody>
                    <a:bodyPr/>
                    <a:lstStyle/>
                    <a:p>
                      <a:r>
                        <a:rPr lang="en-US" dirty="0" smtClean="0"/>
                        <a:t>Hiroshi </a:t>
                      </a:r>
                      <a:r>
                        <a:rPr lang="en-US" dirty="0" err="1" smtClean="0"/>
                        <a:t>Tsutsui</a:t>
                      </a:r>
                      <a:endParaRPr lang="en-US" dirty="0"/>
                    </a:p>
                  </a:txBody>
                  <a:tcPr/>
                </a:tc>
                <a:tc>
                  <a:txBody>
                    <a:bodyPr/>
                    <a:lstStyle/>
                    <a:p>
                      <a:r>
                        <a:rPr lang="en-US" dirty="0" smtClean="0"/>
                        <a:t>SHI (Industry)</a:t>
                      </a:r>
                      <a:endParaRPr lang="en-US" dirty="0"/>
                    </a:p>
                  </a:txBody>
                  <a:tcPr/>
                </a:tc>
              </a:tr>
            </a:tbl>
          </a:graphicData>
        </a:graphic>
      </p:graphicFrame>
    </p:spTree>
    <p:extLst>
      <p:ext uri="{BB962C8B-B14F-4D97-AF65-F5344CB8AC3E}">
        <p14:creationId xmlns:p14="http://schemas.microsoft.com/office/powerpoint/2010/main" val="2687832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789"/>
            <a:ext cx="8229600" cy="1143000"/>
          </a:xfrm>
        </p:spPr>
        <p:txBody>
          <a:bodyPr/>
          <a:lstStyle/>
          <a:p>
            <a:r>
              <a:rPr lang="en-US" dirty="0" smtClean="0"/>
              <a:t>Sumitomo</a:t>
            </a:r>
            <a:endParaRPr lang="en-US" dirty="0"/>
          </a:p>
        </p:txBody>
      </p:sp>
      <p:sp>
        <p:nvSpPr>
          <p:cNvPr id="3" name="Content Placeholder 2"/>
          <p:cNvSpPr>
            <a:spLocks noGrp="1"/>
          </p:cNvSpPr>
          <p:nvPr>
            <p:ph idx="1"/>
          </p:nvPr>
        </p:nvSpPr>
        <p:spPr>
          <a:xfrm>
            <a:off x="457200" y="1231790"/>
            <a:ext cx="8229600" cy="4894374"/>
          </a:xfrm>
        </p:spPr>
        <p:txBody>
          <a:bodyPr>
            <a:normAutofit fontScale="70000" lnSpcReduction="20000"/>
          </a:bodyPr>
          <a:lstStyle/>
          <a:p>
            <a:r>
              <a:rPr lang="en-US" dirty="0" smtClean="0"/>
              <a:t>Extensive experience in building cyclotrons</a:t>
            </a:r>
          </a:p>
          <a:p>
            <a:pPr lvl="1"/>
            <a:r>
              <a:rPr lang="en-US" dirty="0" smtClean="0"/>
              <a:t>7 MeV PET to K = 2600 SRC at RIKEN</a:t>
            </a:r>
          </a:p>
          <a:p>
            <a:r>
              <a:rPr lang="en-US" dirty="0" smtClean="0"/>
              <a:t>High-current designs:</a:t>
            </a:r>
          </a:p>
          <a:p>
            <a:pPr lvl="1"/>
            <a:r>
              <a:rPr lang="en-US" dirty="0" smtClean="0"/>
              <a:t>30 MeV H</a:t>
            </a:r>
            <a:r>
              <a:rPr lang="en-US" sz="4100" baseline="30000" dirty="0" smtClean="0"/>
              <a:t>-</a:t>
            </a:r>
            <a:r>
              <a:rPr lang="en-US" dirty="0" smtClean="0"/>
              <a:t> for BNCT operating at KURRI</a:t>
            </a:r>
          </a:p>
          <a:p>
            <a:pPr lvl="2"/>
            <a:r>
              <a:rPr lang="en-US" dirty="0" smtClean="0"/>
              <a:t>1.5 mA demonstrated, design 2 mA</a:t>
            </a:r>
          </a:p>
          <a:p>
            <a:pPr lvl="1"/>
            <a:r>
              <a:rPr lang="en-US" dirty="0" smtClean="0"/>
              <a:t>40 MeV deuteron (20 MeV/A, </a:t>
            </a:r>
            <a:r>
              <a:rPr lang="en-US" dirty="0" smtClean="0"/>
              <a:t>K = 80</a:t>
            </a:r>
            <a:r>
              <a:rPr lang="en-US" dirty="0" smtClean="0"/>
              <a:t>) for </a:t>
            </a:r>
            <a:r>
              <a:rPr lang="en-US" baseline="30000" dirty="0" smtClean="0"/>
              <a:t>99</a:t>
            </a:r>
            <a:r>
              <a:rPr lang="en-US" dirty="0" smtClean="0"/>
              <a:t>Mo production</a:t>
            </a:r>
          </a:p>
          <a:p>
            <a:pPr lvl="2"/>
            <a:r>
              <a:rPr lang="en-US" dirty="0" smtClean="0"/>
              <a:t>Design concept, 2 mA goal</a:t>
            </a:r>
          </a:p>
          <a:p>
            <a:r>
              <a:rPr lang="en-US" dirty="0" smtClean="0"/>
              <a:t>K ≥ 160?</a:t>
            </a:r>
          </a:p>
          <a:p>
            <a:pPr lvl="1"/>
            <a:r>
              <a:rPr lang="en-US" baseline="30000" dirty="0" smtClean="0"/>
              <a:t>99</a:t>
            </a:r>
            <a:r>
              <a:rPr lang="en-US" dirty="0" smtClean="0"/>
              <a:t>Mo cyclotron would be good base to scale from</a:t>
            </a:r>
          </a:p>
          <a:p>
            <a:pPr lvl="2"/>
            <a:r>
              <a:rPr lang="en-US" dirty="0" smtClean="0"/>
              <a:t>Source, LEBT, injection for deuterons all relevant for 1 mA RISP</a:t>
            </a:r>
          </a:p>
          <a:p>
            <a:pPr lvl="3"/>
            <a:r>
              <a:rPr lang="en-US" dirty="0" smtClean="0"/>
              <a:t>5 mA would need considerable effort though</a:t>
            </a:r>
          </a:p>
          <a:p>
            <a:pPr lvl="1"/>
            <a:r>
              <a:rPr lang="en-US" dirty="0" smtClean="0"/>
              <a:t>Willingness to respond to tender from RISP/</a:t>
            </a:r>
            <a:r>
              <a:rPr lang="en-US" dirty="0" err="1" smtClean="0"/>
              <a:t>IsoDAR</a:t>
            </a:r>
            <a:r>
              <a:rPr lang="en-US" dirty="0" smtClean="0"/>
              <a:t>?</a:t>
            </a:r>
          </a:p>
          <a:p>
            <a:pPr lvl="2"/>
            <a:r>
              <a:rPr lang="en-US" dirty="0" smtClean="0"/>
              <a:t>Depends…</a:t>
            </a:r>
          </a:p>
          <a:p>
            <a:pPr lvl="3"/>
            <a:r>
              <a:rPr lang="en-US" dirty="0" smtClean="0"/>
              <a:t>Many factors to consider with new, larger machine:  mill beds, transportation, …</a:t>
            </a:r>
          </a:p>
          <a:p>
            <a:pPr lvl="3"/>
            <a:r>
              <a:rPr lang="en-US" dirty="0" smtClean="0"/>
              <a:t>Also assembly (factory or on site) and commissioning strategies</a:t>
            </a:r>
          </a:p>
          <a:p>
            <a:pPr lvl="2"/>
            <a:r>
              <a:rPr lang="en-US" dirty="0" smtClean="0"/>
              <a:t>As with RIKEN projects, preferable would be to build to design specifications, with no performance guarantee</a:t>
            </a:r>
            <a:endParaRPr lang="en-US" dirty="0"/>
          </a:p>
        </p:txBody>
      </p:sp>
    </p:spTree>
    <p:extLst>
      <p:ext uri="{BB962C8B-B14F-4D97-AF65-F5344CB8AC3E}">
        <p14:creationId xmlns:p14="http://schemas.microsoft.com/office/powerpoint/2010/main" val="734622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RIKEN	</a:t>
            </a:r>
            <a:endParaRPr lang="en-US" dirty="0"/>
          </a:p>
        </p:txBody>
      </p:sp>
      <p:sp>
        <p:nvSpPr>
          <p:cNvPr id="3" name="Content Placeholder 2"/>
          <p:cNvSpPr>
            <a:spLocks noGrp="1"/>
          </p:cNvSpPr>
          <p:nvPr>
            <p:ph idx="1"/>
          </p:nvPr>
        </p:nvSpPr>
        <p:spPr/>
        <p:txBody>
          <a:bodyPr/>
          <a:lstStyle/>
          <a:p>
            <a:r>
              <a:rPr lang="en-US" dirty="0" smtClean="0"/>
              <a:t>Suggestion to base design for compact </a:t>
            </a:r>
            <a:br>
              <a:rPr lang="en-US" dirty="0" smtClean="0"/>
            </a:br>
            <a:r>
              <a:rPr lang="en-US" dirty="0" smtClean="0"/>
              <a:t>q/A=0.5 machine on FRC</a:t>
            </a:r>
          </a:p>
          <a:p>
            <a:pPr lvl="1"/>
            <a:r>
              <a:rPr lang="en-US" dirty="0" smtClean="0"/>
              <a:t>K = 700, scaling down to K=240 reduces size</a:t>
            </a:r>
          </a:p>
          <a:p>
            <a:pPr lvl="1"/>
            <a:r>
              <a:rPr lang="en-US" dirty="0" smtClean="0"/>
              <a:t>Compact:  4-sector design reduces steel weight (possibly by factor of 2)</a:t>
            </a:r>
          </a:p>
          <a:p>
            <a:pPr lvl="2"/>
            <a:r>
              <a:rPr lang="en-US" dirty="0" smtClean="0"/>
              <a:t>Could reduce access/assembly problems at </a:t>
            </a:r>
            <a:r>
              <a:rPr lang="en-US" dirty="0" err="1" smtClean="0"/>
              <a:t>KamLAND</a:t>
            </a:r>
            <a:endParaRPr lang="en-US" dirty="0" smtClean="0"/>
          </a:p>
          <a:p>
            <a:pPr lvl="3"/>
            <a:r>
              <a:rPr lang="en-US" dirty="0" smtClean="0"/>
              <a:t>Smaller pieces</a:t>
            </a:r>
          </a:p>
          <a:p>
            <a:pPr lvl="1"/>
            <a:r>
              <a:rPr lang="en-US" dirty="0" smtClean="0"/>
              <a:t>Injection could be problem</a:t>
            </a:r>
          </a:p>
          <a:p>
            <a:pPr lvl="2"/>
            <a:r>
              <a:rPr lang="en-US" dirty="0" smtClean="0"/>
              <a:t>Maybe a higher-energy RFQ system would work?</a:t>
            </a:r>
            <a:endParaRPr lang="en-US" dirty="0"/>
          </a:p>
        </p:txBody>
      </p:sp>
    </p:spTree>
    <p:extLst>
      <p:ext uri="{BB962C8B-B14F-4D97-AF65-F5344CB8AC3E}">
        <p14:creationId xmlns:p14="http://schemas.microsoft.com/office/powerpoint/2010/main" val="668738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r>
              <a:rPr lang="en-US" dirty="0" smtClean="0"/>
              <a:t>Up to a certain size, usual choice is a single vendor.</a:t>
            </a:r>
          </a:p>
          <a:p>
            <a:r>
              <a:rPr lang="en-US" dirty="0" smtClean="0"/>
              <a:t>Above this, machines are usually built by consortia.</a:t>
            </a:r>
          </a:p>
          <a:p>
            <a:pPr lvl="1"/>
            <a:r>
              <a:rPr lang="en-US" dirty="0" smtClean="0"/>
              <a:t>E.g.  RIKEN SRC, HIMAC, SNS (Oak Ridge, USA)</a:t>
            </a:r>
          </a:p>
          <a:p>
            <a:r>
              <a:rPr lang="en-US" dirty="0" smtClean="0"/>
              <a:t>Could high-current, K&gt;160 cyclotron be above this threshold?</a:t>
            </a:r>
            <a:endParaRPr lang="en-US" dirty="0"/>
          </a:p>
        </p:txBody>
      </p:sp>
    </p:spTree>
    <p:extLst>
      <p:ext uri="{BB962C8B-B14F-4D97-AF65-F5344CB8AC3E}">
        <p14:creationId xmlns:p14="http://schemas.microsoft.com/office/powerpoint/2010/main" val="265632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Goals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Question 4:</a:t>
            </a:r>
          </a:p>
          <a:p>
            <a:pPr marL="0" indent="0">
              <a:buNone/>
            </a:pPr>
            <a:r>
              <a:rPr lang="en-US" dirty="0" smtClean="0">
                <a:solidFill>
                  <a:srgbClr val="FF0000"/>
                </a:solidFill>
              </a:rPr>
              <a:t>Can we begin to think of possible collaborations amongst the interested Laboratories and Universities to share ideas, and jointly develop </a:t>
            </a:r>
            <a:r>
              <a:rPr lang="en-US" dirty="0">
                <a:solidFill>
                  <a:srgbClr val="FF0000"/>
                </a:solidFill>
              </a:rPr>
              <a:t>p</a:t>
            </a:r>
            <a:r>
              <a:rPr lang="en-US" dirty="0" smtClean="0">
                <a:solidFill>
                  <a:srgbClr val="FF0000"/>
                </a:solidFill>
              </a:rPr>
              <a:t>lans towards furthering the experiments and projects built around these high-power cyclotrons?</a:t>
            </a:r>
            <a:endParaRPr lang="en-US" dirty="0">
              <a:solidFill>
                <a:srgbClr val="FF0000"/>
              </a:solidFill>
            </a:endParaRPr>
          </a:p>
        </p:txBody>
      </p:sp>
    </p:spTree>
    <p:extLst>
      <p:ext uri="{BB962C8B-B14F-4D97-AF65-F5344CB8AC3E}">
        <p14:creationId xmlns:p14="http://schemas.microsoft.com/office/powerpoint/2010/main" val="25941232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r>
              <a:rPr lang="en-US" dirty="0" smtClean="0"/>
              <a:t>The science represented at this Workshop covers very different fields</a:t>
            </a:r>
          </a:p>
          <a:p>
            <a:pPr lvl="1"/>
            <a:r>
              <a:rPr lang="en-US" dirty="0" smtClean="0"/>
              <a:t>Collaboration on the scientific front is not likely to be of benefit</a:t>
            </a:r>
          </a:p>
          <a:p>
            <a:r>
              <a:rPr lang="en-US" dirty="0" smtClean="0"/>
              <a:t>But all “customers” could benefit from technical collaborations to obtain these challenging machines!</a:t>
            </a:r>
            <a:endParaRPr lang="en-US" dirty="0"/>
          </a:p>
        </p:txBody>
      </p:sp>
    </p:spTree>
    <p:extLst>
      <p:ext uri="{BB962C8B-B14F-4D97-AF65-F5344CB8AC3E}">
        <p14:creationId xmlns:p14="http://schemas.microsoft.com/office/powerpoint/2010/main" val="1133478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Scenario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Physics Design performed by collaboration of laboratories/universities</a:t>
            </a:r>
          </a:p>
          <a:p>
            <a:r>
              <a:rPr lang="en-US" dirty="0" smtClean="0"/>
              <a:t>This produces detailed specifications for cyclotrons</a:t>
            </a:r>
          </a:p>
          <a:p>
            <a:pPr lvl="1"/>
            <a:r>
              <a:rPr lang="en-US" dirty="0" smtClean="0"/>
              <a:t>Designed to meet performance goals of each project</a:t>
            </a:r>
          </a:p>
          <a:p>
            <a:pPr lvl="1"/>
            <a:r>
              <a:rPr lang="en-US" dirty="0" smtClean="0"/>
              <a:t>Aim to maximize commonality of subsystems</a:t>
            </a:r>
          </a:p>
          <a:p>
            <a:r>
              <a:rPr lang="en-US" dirty="0" smtClean="0"/>
              <a:t>These specifications form the Tenders for each of the Projects</a:t>
            </a:r>
          </a:p>
          <a:p>
            <a:r>
              <a:rPr lang="en-US" dirty="0" smtClean="0"/>
              <a:t>Industry can respond to these Tenders by also forming consortia for subsystems</a:t>
            </a:r>
            <a:endParaRPr lang="en-US" dirty="0"/>
          </a:p>
        </p:txBody>
      </p:sp>
    </p:spTree>
    <p:extLst>
      <p:ext uri="{BB962C8B-B14F-4D97-AF65-F5344CB8AC3E}">
        <p14:creationId xmlns:p14="http://schemas.microsoft.com/office/powerpoint/2010/main" val="1277136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ko-KR" sz="3200" dirty="0">
                <a:latin typeface="맑은 고딕" charset="0"/>
                <a:ea typeface="맑은 고딕" charset="0"/>
                <a:cs typeface="맑은 고딕" charset="0"/>
              </a:rPr>
              <a:t>Physics Design: </a:t>
            </a:r>
            <a:br>
              <a:rPr lang="en-US" altLang="ko-KR" sz="3200" dirty="0">
                <a:latin typeface="맑은 고딕" charset="0"/>
                <a:ea typeface="맑은 고딕" charset="0"/>
                <a:cs typeface="맑은 고딕" charset="0"/>
              </a:rPr>
            </a:br>
            <a:r>
              <a:rPr lang="en-US" altLang="ko-KR" sz="3200" dirty="0">
                <a:latin typeface="맑은 고딕" charset="0"/>
                <a:ea typeface="맑은 고딕" charset="0"/>
                <a:cs typeface="맑은 고딕" charset="0"/>
              </a:rPr>
              <a:t>International collaboration plan</a:t>
            </a:r>
            <a:endParaRPr lang="en-US" sz="3200" dirty="0"/>
          </a:p>
        </p:txBody>
      </p:sp>
      <p:sp>
        <p:nvSpPr>
          <p:cNvPr id="3" name="Content Placeholder 2"/>
          <p:cNvSpPr>
            <a:spLocks noGrp="1"/>
          </p:cNvSpPr>
          <p:nvPr>
            <p:ph idx="1"/>
          </p:nvPr>
        </p:nvSpPr>
        <p:spPr/>
        <p:txBody>
          <a:bodyPr>
            <a:normAutofit fontScale="92500"/>
          </a:bodyPr>
          <a:lstStyle/>
          <a:p>
            <a:r>
              <a:rPr lang="en-US" altLang="ko-KR" sz="2800" dirty="0">
                <a:latin typeface="맑은 고딕" charset="0"/>
                <a:ea typeface="맑은 고딕" charset="0"/>
                <a:cs typeface="맑은 고딕" charset="0"/>
              </a:rPr>
              <a:t>Beam optics (PSI, INFN..., RISP</a:t>
            </a:r>
            <a:r>
              <a:rPr lang="en-US" altLang="ko-KR" sz="2800" dirty="0" smtClean="0">
                <a:latin typeface="맑은 고딕" charset="0"/>
                <a:ea typeface="맑은 고딕" charset="0"/>
                <a:cs typeface="맑은 고딕" charset="0"/>
              </a:rPr>
              <a:t>)</a:t>
            </a:r>
          </a:p>
          <a:p>
            <a:pPr lvl="1"/>
            <a:r>
              <a:rPr lang="en-US" altLang="ko-KR" sz="2400" dirty="0">
                <a:latin typeface="맑은 고딕" charset="0"/>
                <a:ea typeface="맑은 고딕" charset="0"/>
                <a:cs typeface="맑은 고딕" charset="0"/>
              </a:rPr>
              <a:t>isochronous fields </a:t>
            </a:r>
            <a:endParaRPr lang="en-US" altLang="ko-KR" sz="2400" dirty="0" smtClean="0">
              <a:latin typeface="맑은 고딕" charset="0"/>
              <a:ea typeface="맑은 고딕" charset="0"/>
              <a:cs typeface="맑은 고딕" charset="0"/>
            </a:endParaRPr>
          </a:p>
          <a:p>
            <a:pPr lvl="1"/>
            <a:r>
              <a:rPr lang="en-US" altLang="ko-KR" sz="2400" dirty="0">
                <a:latin typeface="맑은 고딕" charset="0"/>
                <a:ea typeface="맑은 고딕" charset="0"/>
                <a:cs typeface="맑은 고딕" charset="0"/>
              </a:rPr>
              <a:t>central region to accept 1-5 mA</a:t>
            </a:r>
          </a:p>
          <a:p>
            <a:pPr lvl="1"/>
            <a:r>
              <a:rPr lang="en-US" altLang="ko-KR" sz="2400" dirty="0">
                <a:latin typeface="맑은 고딕" charset="0"/>
                <a:ea typeface="맑은 고딕" charset="0"/>
                <a:cs typeface="맑은 고딕" charset="0"/>
              </a:rPr>
              <a:t>extraction with the removal of beam halo</a:t>
            </a:r>
          </a:p>
          <a:p>
            <a:pPr lvl="1"/>
            <a:r>
              <a:rPr lang="en-US" altLang="ko-KR" sz="2400" dirty="0">
                <a:latin typeface="맑은 고딕" charset="0"/>
                <a:ea typeface="맑은 고딕" charset="0"/>
                <a:cs typeface="맑은 고딕" charset="0"/>
              </a:rPr>
              <a:t>estimation on beam losses depending on loss mechanism </a:t>
            </a:r>
          </a:p>
          <a:p>
            <a:r>
              <a:rPr lang="en-US" altLang="ko-KR" sz="2800" dirty="0">
                <a:latin typeface="맑은 고딕" charset="0"/>
                <a:ea typeface="맑은 고딕" charset="0"/>
                <a:cs typeface="맑은 고딕" charset="0"/>
              </a:rPr>
              <a:t>RF cavity (PSI, INFN…, RISP)</a:t>
            </a:r>
          </a:p>
          <a:p>
            <a:pPr lvl="1"/>
            <a:r>
              <a:rPr lang="en-US" altLang="ko-KR" sz="2400" dirty="0">
                <a:latin typeface="맑은 고딕" charset="0"/>
                <a:ea typeface="맑은 고딕" charset="0"/>
                <a:cs typeface="맑은 고딕" charset="0"/>
              </a:rPr>
              <a:t>Cavity design for high voltage </a:t>
            </a:r>
            <a:r>
              <a:rPr lang="en-US" altLang="ko-KR" sz="2400" dirty="0" smtClean="0">
                <a:latin typeface="맑은 고딕" charset="0"/>
                <a:ea typeface="맑은 고딕" charset="0"/>
                <a:cs typeface="맑은 고딕" charset="0"/>
              </a:rPr>
              <a:t>slope</a:t>
            </a:r>
          </a:p>
          <a:p>
            <a:pPr lvl="1"/>
            <a:r>
              <a:rPr lang="en-US" altLang="ko-KR" sz="2400" dirty="0">
                <a:latin typeface="맑은 고딕" charset="0"/>
                <a:ea typeface="맑은 고딕" charset="0"/>
                <a:cs typeface="맑은 고딕" charset="0"/>
              </a:rPr>
              <a:t>Design to lessen activation </a:t>
            </a:r>
            <a:r>
              <a:rPr lang="en-US" altLang="ko-KR" sz="2400" dirty="0" smtClean="0">
                <a:latin typeface="맑은 고딕" charset="0"/>
                <a:ea typeface="맑은 고딕" charset="0"/>
                <a:cs typeface="맑은 고딕" charset="0"/>
              </a:rPr>
              <a:t>issue</a:t>
            </a:r>
          </a:p>
          <a:p>
            <a:r>
              <a:rPr lang="en-US" altLang="ko-KR" sz="2800" dirty="0">
                <a:latin typeface="맑은 고딕" charset="0"/>
                <a:ea typeface="맑은 고딕" charset="0"/>
                <a:cs typeface="맑은 고딕" charset="0"/>
              </a:rPr>
              <a:t>Parameters applicable to either 40 or 60 MeV</a:t>
            </a:r>
            <a:r>
              <a:rPr lang="en-US" altLang="ko-KR" sz="2800" dirty="0" smtClean="0">
                <a:latin typeface="맑은 고딕" charset="0"/>
                <a:ea typeface="맑은 고딕" charset="0"/>
                <a:cs typeface="맑은 고딕" charset="0"/>
              </a:rPr>
              <a:t>/A, </a:t>
            </a:r>
            <a:br>
              <a:rPr lang="en-US" altLang="ko-KR" sz="2800" dirty="0" smtClean="0">
                <a:latin typeface="맑은 고딕" charset="0"/>
                <a:ea typeface="맑은 고딕" charset="0"/>
                <a:cs typeface="맑은 고딕" charset="0"/>
              </a:rPr>
            </a:br>
            <a:r>
              <a:rPr lang="en-US" altLang="ko-KR" sz="2800" dirty="0" smtClean="0">
                <a:latin typeface="맑은 고딕" charset="0"/>
                <a:ea typeface="맑은 고딕" charset="0"/>
                <a:cs typeface="맑은 고딕" charset="0"/>
              </a:rPr>
              <a:t>q</a:t>
            </a:r>
            <a:r>
              <a:rPr lang="en-US" altLang="ko-KR" sz="2800" dirty="0">
                <a:latin typeface="맑은 고딕" charset="0"/>
                <a:ea typeface="맑은 고딕" charset="0"/>
                <a:cs typeface="맑은 고딕" charset="0"/>
              </a:rPr>
              <a:t>/A = 0.5</a:t>
            </a:r>
          </a:p>
          <a:p>
            <a:endParaRPr lang="en-US" altLang="ko-KR" sz="2800" dirty="0">
              <a:latin typeface="맑은 고딕" charset="0"/>
              <a:ea typeface="맑은 고딕" charset="0"/>
              <a:cs typeface="맑은 고딕" charset="0"/>
            </a:endParaRPr>
          </a:p>
        </p:txBody>
      </p:sp>
    </p:spTree>
    <p:extLst>
      <p:ext uri="{BB962C8B-B14F-4D97-AF65-F5344CB8AC3E}">
        <p14:creationId xmlns:p14="http://schemas.microsoft.com/office/powerpoint/2010/main" val="3388109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Participation</a:t>
            </a:r>
            <a:endParaRPr lang="en-US" dirty="0"/>
          </a:p>
        </p:txBody>
      </p:sp>
      <p:sp>
        <p:nvSpPr>
          <p:cNvPr id="3" name="Content Placeholder 2"/>
          <p:cNvSpPr>
            <a:spLocks noGrp="1"/>
          </p:cNvSpPr>
          <p:nvPr>
            <p:ph idx="1"/>
          </p:nvPr>
        </p:nvSpPr>
        <p:spPr/>
        <p:txBody>
          <a:bodyPr/>
          <a:lstStyle/>
          <a:p>
            <a:r>
              <a:rPr lang="en-US" dirty="0" smtClean="0"/>
              <a:t>Physics design forms basis for Tenders</a:t>
            </a:r>
          </a:p>
          <a:p>
            <a:r>
              <a:rPr lang="en-US" dirty="0" smtClean="0"/>
              <a:t>Industry response possibilities:</a:t>
            </a:r>
          </a:p>
          <a:p>
            <a:pPr lvl="1"/>
            <a:r>
              <a:rPr lang="en-US" dirty="0" smtClean="0"/>
              <a:t>Sole vendor</a:t>
            </a:r>
          </a:p>
          <a:p>
            <a:pPr lvl="1"/>
            <a:r>
              <a:rPr lang="en-US" dirty="0" smtClean="0"/>
              <a:t>Consortium of vendors with shared responsibilities</a:t>
            </a:r>
          </a:p>
          <a:p>
            <a:pPr lvl="2"/>
            <a:r>
              <a:rPr lang="en-US" dirty="0" smtClean="0"/>
              <a:t>One vendor leads, subcontracts others</a:t>
            </a:r>
          </a:p>
          <a:p>
            <a:pPr lvl="1"/>
            <a:r>
              <a:rPr lang="en-US" dirty="0" smtClean="0"/>
              <a:t>Can propose other technical options beyond “physics design”</a:t>
            </a:r>
            <a:endParaRPr lang="en-US" dirty="0"/>
          </a:p>
        </p:txBody>
      </p:sp>
    </p:spTree>
    <p:extLst>
      <p:ext uri="{BB962C8B-B14F-4D97-AF65-F5344CB8AC3E}">
        <p14:creationId xmlns:p14="http://schemas.microsoft.com/office/powerpoint/2010/main" val="1383003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Excellent exchanges of ideas and information</a:t>
            </a:r>
          </a:p>
          <a:p>
            <a:r>
              <a:rPr lang="en-US" dirty="0" smtClean="0"/>
              <a:t>High level of interest in high-intensity cyclotrons</a:t>
            </a:r>
          </a:p>
          <a:p>
            <a:r>
              <a:rPr lang="en-US" dirty="0" smtClean="0"/>
              <a:t>Groundwork laid for rapid progress in collaborations and designs</a:t>
            </a:r>
          </a:p>
          <a:p>
            <a:r>
              <a:rPr lang="en-US" dirty="0" smtClean="0"/>
              <a:t>Our sincere thanks to Hiroki </a:t>
            </a:r>
            <a:r>
              <a:rPr lang="en-US" dirty="0" err="1" smtClean="0"/>
              <a:t>Okuno</a:t>
            </a:r>
            <a:r>
              <a:rPr lang="en-US" dirty="0" smtClean="0"/>
              <a:t> and RIKEN for hosting this most interesting workshop!</a:t>
            </a:r>
          </a:p>
        </p:txBody>
      </p:sp>
    </p:spTree>
    <p:extLst>
      <p:ext uri="{BB962C8B-B14F-4D97-AF65-F5344CB8AC3E}">
        <p14:creationId xmlns:p14="http://schemas.microsoft.com/office/powerpoint/2010/main" val="2002070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75"/>
            <a:ext cx="8229600" cy="1143000"/>
          </a:xfrm>
        </p:spPr>
        <p:txBody>
          <a:bodyPr>
            <a:normAutofit/>
          </a:bodyPr>
          <a:lstStyle/>
          <a:p>
            <a:r>
              <a:rPr lang="en-US" sz="3600" dirty="0" smtClean="0"/>
              <a:t>Goals of Workshop</a:t>
            </a:r>
            <a:endParaRPr lang="en-US" sz="3600" dirty="0"/>
          </a:p>
        </p:txBody>
      </p:sp>
      <p:sp>
        <p:nvSpPr>
          <p:cNvPr id="3" name="Content Placeholder 2"/>
          <p:cNvSpPr>
            <a:spLocks noGrp="1"/>
          </p:cNvSpPr>
          <p:nvPr>
            <p:ph idx="1"/>
          </p:nvPr>
        </p:nvSpPr>
        <p:spPr>
          <a:xfrm>
            <a:off x="457200" y="1027691"/>
            <a:ext cx="8229600" cy="5556870"/>
          </a:xfrm>
        </p:spPr>
        <p:txBody>
          <a:bodyPr>
            <a:normAutofit fontScale="85000" lnSpcReduction="20000"/>
          </a:bodyPr>
          <a:lstStyle/>
          <a:p>
            <a:r>
              <a:rPr lang="en-US" dirty="0" smtClean="0"/>
              <a:t>Question 1</a:t>
            </a:r>
          </a:p>
          <a:p>
            <a:pPr lvl="1"/>
            <a:r>
              <a:rPr lang="en-US" dirty="0" smtClean="0"/>
              <a:t>Is there a realistic need for high-power (&gt;100 kW) cyclotrons of K &gt; 160 for q/A </a:t>
            </a:r>
            <a:r>
              <a:rPr lang="en-US" dirty="0" smtClean="0"/>
              <a:t>≤ </a:t>
            </a:r>
            <a:r>
              <a:rPr lang="en-US" dirty="0" smtClean="0"/>
              <a:t>0.5?</a:t>
            </a:r>
          </a:p>
          <a:p>
            <a:r>
              <a:rPr lang="en-US" dirty="0" smtClean="0"/>
              <a:t>Question 2</a:t>
            </a:r>
          </a:p>
          <a:p>
            <a:pPr lvl="1"/>
            <a:r>
              <a:rPr lang="en-US" dirty="0"/>
              <a:t>Can we establish the actual requirements for each of the applications?</a:t>
            </a:r>
          </a:p>
          <a:p>
            <a:r>
              <a:rPr lang="en-US" dirty="0" smtClean="0"/>
              <a:t>Question 3</a:t>
            </a:r>
          </a:p>
          <a:p>
            <a:pPr lvl="1"/>
            <a:r>
              <a:rPr lang="en-US" dirty="0"/>
              <a:t>Can these machines be built? And more importantly, under what circumstances would vendors be interested in bidding and signing contracts to develop and build them?</a:t>
            </a:r>
          </a:p>
          <a:p>
            <a:r>
              <a:rPr lang="en-US" dirty="0" smtClean="0"/>
              <a:t>Question 4</a:t>
            </a:r>
          </a:p>
          <a:p>
            <a:pPr lvl="1"/>
            <a:r>
              <a:rPr lang="en-US" dirty="0"/>
              <a:t>Can we begin to think of possible collaborations amongst the interested Laboratories and Universities to share ideas, and jointly develop plans towards furthering the experiments and projects built around these high-power cyclotrons</a:t>
            </a:r>
            <a:r>
              <a:rPr lang="en-US" dirty="0" smtClean="0"/>
              <a:t>?</a:t>
            </a:r>
            <a:endParaRPr lang="en-US" dirty="0"/>
          </a:p>
        </p:txBody>
      </p:sp>
    </p:spTree>
    <p:extLst>
      <p:ext uri="{BB962C8B-B14F-4D97-AF65-F5344CB8AC3E}">
        <p14:creationId xmlns:p14="http://schemas.microsoft.com/office/powerpoint/2010/main" val="2992516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Goals</a:t>
            </a:r>
            <a:endParaRPr lang="en-US" dirty="0">
              <a:solidFill>
                <a:srgbClr val="FF0000"/>
              </a:solidFill>
            </a:endParaRPr>
          </a:p>
        </p:txBody>
      </p:sp>
      <p:sp>
        <p:nvSpPr>
          <p:cNvPr id="3" name="Content Placeholder 2"/>
          <p:cNvSpPr>
            <a:spLocks noGrp="1"/>
          </p:cNvSpPr>
          <p:nvPr>
            <p:ph idx="1"/>
          </p:nvPr>
        </p:nvSpPr>
        <p:spPr>
          <a:xfrm>
            <a:off x="457199" y="1600200"/>
            <a:ext cx="8448195" cy="4525963"/>
          </a:xfrm>
        </p:spPr>
        <p:txBody>
          <a:bodyPr>
            <a:normAutofit fontScale="92500" lnSpcReduction="10000"/>
          </a:bodyPr>
          <a:lstStyle/>
          <a:p>
            <a:pPr marL="0" indent="0">
              <a:buNone/>
            </a:pPr>
            <a:r>
              <a:rPr lang="en-US" b="1" dirty="0" smtClean="0">
                <a:solidFill>
                  <a:srgbClr val="FF0000"/>
                </a:solidFill>
              </a:rPr>
              <a:t>Question 1:</a:t>
            </a:r>
          </a:p>
          <a:p>
            <a:pPr marL="0" lvl="1" indent="0">
              <a:buNone/>
            </a:pPr>
            <a:r>
              <a:rPr lang="en-US" dirty="0">
                <a:solidFill>
                  <a:srgbClr val="FF0000"/>
                </a:solidFill>
              </a:rPr>
              <a:t>Is there a realistic need for high-power (&gt;100 kW) cyclotrons of K &gt; </a:t>
            </a:r>
            <a:r>
              <a:rPr lang="en-US" dirty="0" smtClean="0">
                <a:solidFill>
                  <a:srgbClr val="FF0000"/>
                </a:solidFill>
              </a:rPr>
              <a:t>160 for q/A </a:t>
            </a:r>
            <a:r>
              <a:rPr lang="en-US" dirty="0" smtClean="0">
                <a:solidFill>
                  <a:srgbClr val="FF0000"/>
                </a:solidFill>
              </a:rPr>
              <a:t>≤ </a:t>
            </a:r>
            <a:r>
              <a:rPr lang="en-US" dirty="0" smtClean="0">
                <a:solidFill>
                  <a:srgbClr val="FF0000"/>
                </a:solidFill>
              </a:rPr>
              <a:t>0.5?</a:t>
            </a:r>
            <a:endParaRPr lang="en-US" dirty="0">
              <a:solidFill>
                <a:srgbClr val="FF0000"/>
              </a:solidFill>
            </a:endParaRPr>
          </a:p>
          <a:p>
            <a:pPr marL="0" indent="0">
              <a:buNone/>
            </a:pPr>
            <a:r>
              <a:rPr lang="en-US" b="1" dirty="0" smtClean="0"/>
              <a:t>Response:</a:t>
            </a:r>
          </a:p>
          <a:p>
            <a:pPr marL="0" indent="0">
              <a:buNone/>
            </a:pPr>
            <a:r>
              <a:rPr lang="en-US" dirty="0" smtClean="0"/>
              <a:t>Three cases were made:</a:t>
            </a:r>
          </a:p>
          <a:p>
            <a:pPr marL="0" indent="0">
              <a:buNone/>
            </a:pPr>
            <a:r>
              <a:rPr lang="en-US" dirty="0" smtClean="0"/>
              <a:t>   	</a:t>
            </a:r>
            <a:r>
              <a:rPr lang="en-US" dirty="0" err="1" smtClean="0"/>
              <a:t>IsoDAR</a:t>
            </a:r>
            <a:r>
              <a:rPr lang="en-US" dirty="0" smtClean="0"/>
              <a:t> (Sterile neutrino search at </a:t>
            </a:r>
            <a:r>
              <a:rPr lang="en-US" dirty="0" err="1" smtClean="0"/>
              <a:t>KamLAND</a:t>
            </a:r>
            <a:r>
              <a:rPr lang="en-US" dirty="0" smtClean="0"/>
              <a:t>)</a:t>
            </a:r>
            <a:endParaRPr lang="en-US" dirty="0"/>
          </a:p>
          <a:p>
            <a:pPr marL="0" indent="0">
              <a:buNone/>
            </a:pPr>
            <a:r>
              <a:rPr lang="en-US" dirty="0" smtClean="0"/>
              <a:t>   	RISP (Radioactive Ion Beam facility, </a:t>
            </a:r>
            <a:r>
              <a:rPr lang="en-US" dirty="0" err="1" smtClean="0"/>
              <a:t>Daejon</a:t>
            </a:r>
            <a:r>
              <a:rPr lang="en-US" dirty="0" smtClean="0"/>
              <a:t>, </a:t>
            </a:r>
            <a:r>
              <a:rPr lang="en-US" dirty="0" smtClean="0"/>
              <a:t>Korea)</a:t>
            </a:r>
          </a:p>
          <a:p>
            <a:pPr marL="0" indent="0">
              <a:buNone/>
            </a:pPr>
            <a:r>
              <a:rPr lang="en-US" dirty="0"/>
              <a:t>	</a:t>
            </a:r>
            <a:r>
              <a:rPr lang="en-US" dirty="0" smtClean="0"/>
              <a:t>RIBF (Uranium intensity upgrade at RIKEN)</a:t>
            </a:r>
          </a:p>
          <a:p>
            <a:pPr marL="0" indent="0">
              <a:buNone/>
            </a:pPr>
            <a:r>
              <a:rPr lang="en-US" dirty="0" smtClean="0"/>
              <a:t>Speculation regarding other potential applications</a:t>
            </a:r>
          </a:p>
          <a:p>
            <a:pPr marL="0" indent="0">
              <a:buNone/>
            </a:pPr>
            <a:endParaRPr lang="en-US" b="1" dirty="0" smtClean="0">
              <a:solidFill>
                <a:srgbClr val="FF0000"/>
              </a:solidFill>
            </a:endParaRPr>
          </a:p>
        </p:txBody>
      </p:sp>
    </p:spTree>
    <p:extLst>
      <p:ext uri="{BB962C8B-B14F-4D97-AF65-F5344CB8AC3E}">
        <p14:creationId xmlns:p14="http://schemas.microsoft.com/office/powerpoint/2010/main" val="35147489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IsoDAR</a:t>
            </a:r>
            <a:endParaRPr lang="en-US" dirty="0"/>
          </a:p>
        </p:txBody>
      </p:sp>
      <p:sp>
        <p:nvSpPr>
          <p:cNvPr id="3" name="Content Placeholder 2"/>
          <p:cNvSpPr>
            <a:spLocks noGrp="1"/>
          </p:cNvSpPr>
          <p:nvPr>
            <p:ph idx="1"/>
          </p:nvPr>
        </p:nvSpPr>
        <p:spPr/>
        <p:txBody>
          <a:bodyPr>
            <a:normAutofit fontScale="85000" lnSpcReduction="10000"/>
          </a:bodyPr>
          <a:lstStyle/>
          <a:p>
            <a:r>
              <a:rPr lang="en-US" sz="3600" dirty="0" smtClean="0"/>
              <a:t>Baseline design:</a:t>
            </a:r>
          </a:p>
          <a:p>
            <a:pPr lvl="1"/>
            <a:r>
              <a:rPr lang="en-US" dirty="0" smtClean="0"/>
              <a:t>H</a:t>
            </a:r>
            <a:r>
              <a:rPr lang="en-US" baseline="-25000" dirty="0" smtClean="0"/>
              <a:t>2</a:t>
            </a:r>
            <a:r>
              <a:rPr lang="en-US" baseline="30000" dirty="0" smtClean="0"/>
              <a:t>+</a:t>
            </a:r>
            <a:r>
              <a:rPr lang="en-US" dirty="0" smtClean="0"/>
              <a:t>   (reduced space charge, higher currents)</a:t>
            </a:r>
          </a:p>
          <a:p>
            <a:pPr lvl="1"/>
            <a:r>
              <a:rPr lang="en-US" dirty="0" smtClean="0"/>
              <a:t>5 mA (10 mA protons on target)</a:t>
            </a:r>
          </a:p>
          <a:p>
            <a:pPr lvl="1"/>
            <a:r>
              <a:rPr lang="en-US" dirty="0"/>
              <a:t>60 MeV</a:t>
            </a:r>
            <a:r>
              <a:rPr lang="en-US" dirty="0" smtClean="0"/>
              <a:t>/A  (Optimizes neutron production in Be target)</a:t>
            </a:r>
          </a:p>
          <a:p>
            <a:r>
              <a:rPr lang="en-US" dirty="0" smtClean="0"/>
              <a:t>Option (not considered at present):</a:t>
            </a:r>
          </a:p>
          <a:p>
            <a:pPr lvl="1"/>
            <a:r>
              <a:rPr lang="en-US" dirty="0" smtClean="0"/>
              <a:t>Deuteron 40 MeV/</a:t>
            </a:r>
            <a:r>
              <a:rPr lang="en-US" dirty="0"/>
              <a:t>A</a:t>
            </a:r>
            <a:endParaRPr lang="en-US" dirty="0" smtClean="0"/>
          </a:p>
          <a:p>
            <a:pPr lvl="2"/>
            <a:r>
              <a:rPr lang="en-US" dirty="0"/>
              <a:t>A</a:t>
            </a:r>
            <a:r>
              <a:rPr lang="en-US" dirty="0" smtClean="0"/>
              <a:t>ctivation is a very serious problem in the low-background </a:t>
            </a:r>
            <a:r>
              <a:rPr lang="en-US" dirty="0" err="1" smtClean="0"/>
              <a:t>KamLAND</a:t>
            </a:r>
            <a:r>
              <a:rPr lang="en-US" dirty="0" smtClean="0"/>
              <a:t> environment</a:t>
            </a:r>
          </a:p>
          <a:p>
            <a:pPr lvl="3"/>
            <a:r>
              <a:rPr lang="en-US" dirty="0" smtClean="0"/>
              <a:t>Beam loss leads to high-energy neutrons that are very difficult to shield</a:t>
            </a:r>
          </a:p>
          <a:p>
            <a:pPr lvl="2"/>
            <a:r>
              <a:rPr lang="en-US" dirty="0" smtClean="0"/>
              <a:t>Advantages:  better size, easier access to </a:t>
            </a:r>
            <a:r>
              <a:rPr lang="en-US" dirty="0" err="1" smtClean="0"/>
              <a:t>KamLAND</a:t>
            </a:r>
            <a:r>
              <a:rPr lang="en-US" dirty="0" smtClean="0"/>
              <a:t>, lower cost</a:t>
            </a:r>
          </a:p>
          <a:p>
            <a:pPr lvl="2"/>
            <a:r>
              <a:rPr lang="en-US" dirty="0" smtClean="0"/>
              <a:t>Problem:  machine is no longer the </a:t>
            </a:r>
            <a:r>
              <a:rPr lang="en-US" dirty="0" err="1" smtClean="0"/>
              <a:t>DAE</a:t>
            </a:r>
            <a:r>
              <a:rPr lang="en-US" dirty="0" err="1" smtClean="0">
                <a:latin typeface="Symbol" charset="2"/>
                <a:cs typeface="Symbol" charset="2"/>
              </a:rPr>
              <a:t>d</a:t>
            </a:r>
            <a:r>
              <a:rPr lang="en-US" dirty="0" err="1" smtClean="0"/>
              <a:t>ALUS</a:t>
            </a:r>
            <a:r>
              <a:rPr lang="en-US" dirty="0" smtClean="0"/>
              <a:t>* </a:t>
            </a:r>
            <a:r>
              <a:rPr lang="en-US" dirty="0" smtClean="0"/>
              <a:t>injector</a:t>
            </a:r>
          </a:p>
          <a:p>
            <a:pPr lvl="3"/>
            <a:r>
              <a:rPr lang="en-US" dirty="0"/>
              <a:t>B</a:t>
            </a:r>
            <a:r>
              <a:rPr lang="en-US" dirty="0" smtClean="0"/>
              <a:t>ut is demonstrator of concepts</a:t>
            </a:r>
          </a:p>
        </p:txBody>
      </p:sp>
      <p:sp>
        <p:nvSpPr>
          <p:cNvPr id="4" name="TextBox 3"/>
          <p:cNvSpPr txBox="1"/>
          <p:nvPr/>
        </p:nvSpPr>
        <p:spPr>
          <a:xfrm>
            <a:off x="3500208" y="6126163"/>
            <a:ext cx="5515114" cy="646331"/>
          </a:xfrm>
          <a:prstGeom prst="rect">
            <a:avLst/>
          </a:prstGeom>
          <a:noFill/>
        </p:spPr>
        <p:txBody>
          <a:bodyPr wrap="none" rtlCol="0">
            <a:spAutoFit/>
          </a:bodyPr>
          <a:lstStyle/>
          <a:p>
            <a:r>
              <a:rPr lang="en-US" dirty="0" smtClean="0"/>
              <a:t>*</a:t>
            </a:r>
            <a:r>
              <a:rPr lang="en-US" dirty="0" err="1" smtClean="0"/>
              <a:t>DAE</a:t>
            </a:r>
            <a:r>
              <a:rPr lang="en-US" dirty="0" err="1" smtClean="0">
                <a:latin typeface="Symbol" charset="2"/>
                <a:cs typeface="Symbol" charset="2"/>
              </a:rPr>
              <a:t>d</a:t>
            </a:r>
            <a:r>
              <a:rPr lang="en-US" dirty="0" err="1" smtClean="0"/>
              <a:t>ALUS</a:t>
            </a:r>
            <a:r>
              <a:rPr lang="en-US" dirty="0" smtClean="0"/>
              <a:t> concept has </a:t>
            </a:r>
            <a:r>
              <a:rPr lang="en-US" dirty="0" err="1" smtClean="0"/>
              <a:t>IsoDAR</a:t>
            </a:r>
            <a:r>
              <a:rPr lang="en-US" dirty="0" smtClean="0"/>
              <a:t> cyclotron as the injector </a:t>
            </a:r>
          </a:p>
          <a:p>
            <a:r>
              <a:rPr lang="en-US" dirty="0"/>
              <a:t>	</a:t>
            </a:r>
            <a:r>
              <a:rPr lang="en-US" dirty="0" smtClean="0"/>
              <a:t>to a RIKEN-like SRC for 800 MeV/A H</a:t>
            </a:r>
            <a:r>
              <a:rPr lang="en-US" baseline="-25000" dirty="0" smtClean="0"/>
              <a:t>2</a:t>
            </a:r>
            <a:r>
              <a:rPr lang="en-US" baseline="30000" dirty="0" smtClean="0"/>
              <a:t>+</a:t>
            </a:r>
            <a:r>
              <a:rPr lang="en-US" dirty="0" smtClean="0"/>
              <a:t> beams</a:t>
            </a:r>
          </a:p>
        </p:txBody>
      </p:sp>
    </p:spTree>
    <p:extLst>
      <p:ext uri="{BB962C8B-B14F-4D97-AF65-F5344CB8AC3E}">
        <p14:creationId xmlns:p14="http://schemas.microsoft.com/office/powerpoint/2010/main" val="66354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343"/>
            <a:ext cx="8229600" cy="1143000"/>
          </a:xfrm>
        </p:spPr>
        <p:txBody>
          <a:bodyPr/>
          <a:lstStyle/>
          <a:p>
            <a:r>
              <a:rPr lang="en-US" dirty="0" smtClean="0"/>
              <a:t>RISP</a:t>
            </a:r>
            <a:endParaRPr lang="en-US" dirty="0"/>
          </a:p>
        </p:txBody>
      </p:sp>
      <p:sp>
        <p:nvSpPr>
          <p:cNvPr id="3" name="Content Placeholder 2"/>
          <p:cNvSpPr>
            <a:spLocks noGrp="1"/>
          </p:cNvSpPr>
          <p:nvPr>
            <p:ph idx="1"/>
          </p:nvPr>
        </p:nvSpPr>
        <p:spPr>
          <a:xfrm>
            <a:off x="457200" y="1238990"/>
            <a:ext cx="8432800" cy="4887174"/>
          </a:xfrm>
        </p:spPr>
        <p:txBody>
          <a:bodyPr>
            <a:normAutofit fontScale="70000" lnSpcReduction="20000"/>
          </a:bodyPr>
          <a:lstStyle/>
          <a:p>
            <a:r>
              <a:rPr lang="en-US" dirty="0" smtClean="0"/>
              <a:t>Baseline is 70 MeV proton, 1 mA</a:t>
            </a:r>
          </a:p>
          <a:p>
            <a:r>
              <a:rPr lang="en-US" dirty="0" smtClean="0"/>
              <a:t>Change to q/A = 0.5, 40 MeV/A presents attractive options</a:t>
            </a:r>
          </a:p>
          <a:p>
            <a:pPr lvl="1"/>
            <a:r>
              <a:rPr lang="en-US" dirty="0" smtClean="0"/>
              <a:t>Greater flexibility in research possibilities</a:t>
            </a:r>
          </a:p>
          <a:p>
            <a:pPr lvl="2"/>
            <a:r>
              <a:rPr lang="en-US" dirty="0" smtClean="0"/>
              <a:t>H</a:t>
            </a:r>
            <a:r>
              <a:rPr lang="en-US" baseline="-25000" dirty="0" smtClean="0"/>
              <a:t>2</a:t>
            </a:r>
            <a:r>
              <a:rPr lang="en-US" baseline="30000" dirty="0" smtClean="0"/>
              <a:t>+ </a:t>
            </a:r>
            <a:r>
              <a:rPr lang="en-US" dirty="0" smtClean="0"/>
              <a:t>(protons), deuterons, He</a:t>
            </a:r>
            <a:r>
              <a:rPr lang="en-US" baseline="30000" dirty="0" smtClean="0"/>
              <a:t>++</a:t>
            </a:r>
            <a:r>
              <a:rPr lang="en-US" dirty="0" smtClean="0"/>
              <a:t> easily interchangeable</a:t>
            </a:r>
          </a:p>
          <a:p>
            <a:pPr lvl="1"/>
            <a:r>
              <a:rPr lang="en-US" dirty="0"/>
              <a:t>C</a:t>
            </a:r>
            <a:r>
              <a:rPr lang="en-US" dirty="0" smtClean="0"/>
              <a:t>ost is higher</a:t>
            </a:r>
          </a:p>
          <a:p>
            <a:r>
              <a:rPr lang="en-US" dirty="0" smtClean="0"/>
              <a:t>MORE IMPORTANT is time! </a:t>
            </a:r>
          </a:p>
          <a:p>
            <a:pPr lvl="1"/>
            <a:r>
              <a:rPr lang="en-US" dirty="0" smtClean="0"/>
              <a:t>2020 timetable for installation completion</a:t>
            </a:r>
          </a:p>
          <a:p>
            <a:pPr lvl="2"/>
            <a:r>
              <a:rPr lang="en-US" dirty="0" smtClean="0"/>
              <a:t>Estimate extra year to develop new q/A = 0.5 </a:t>
            </a:r>
            <a:r>
              <a:rPr lang="en-US" dirty="0" err="1" smtClean="0"/>
              <a:t>vs</a:t>
            </a:r>
            <a:r>
              <a:rPr lang="en-US" dirty="0" smtClean="0"/>
              <a:t> existing proton machines</a:t>
            </a:r>
          </a:p>
          <a:p>
            <a:pPr lvl="2"/>
            <a:r>
              <a:rPr lang="en-US" dirty="0" smtClean="0"/>
              <a:t>60 MeV/A machine might take an additional 6 months</a:t>
            </a:r>
            <a:endParaRPr lang="en-US" dirty="0"/>
          </a:p>
          <a:p>
            <a:pPr lvl="1"/>
            <a:r>
              <a:rPr lang="en-US" dirty="0" smtClean="0"/>
              <a:t>Whatever </a:t>
            </a:r>
            <a:r>
              <a:rPr lang="en-US" dirty="0" smtClean="0"/>
              <a:t>option selected, want to sign cyclotron contract soon!</a:t>
            </a:r>
          </a:p>
          <a:p>
            <a:r>
              <a:rPr lang="en-US" dirty="0" smtClean="0"/>
              <a:t>Cost comparison*:  (NOTE difference between “cost” and “price”)</a:t>
            </a:r>
          </a:p>
          <a:p>
            <a:pPr lvl="1"/>
            <a:r>
              <a:rPr lang="en-US" dirty="0" smtClean="0"/>
              <a:t>70 MeV proton 	    	~$16M (cost) [$17M price] </a:t>
            </a:r>
          </a:p>
          <a:p>
            <a:pPr lvl="1"/>
            <a:r>
              <a:rPr lang="en-US" dirty="0" smtClean="0"/>
              <a:t>40 MeV/A q/A = 0.5	~ $20-22M (cost) [not showstopper for RISP]</a:t>
            </a:r>
          </a:p>
          <a:p>
            <a:pPr lvl="1"/>
            <a:r>
              <a:rPr lang="en-US" dirty="0" smtClean="0"/>
              <a:t>60 MeV/A q/A = 0.5   	~ $24-30M (cost)</a:t>
            </a:r>
          </a:p>
          <a:p>
            <a:pPr marL="457200" lvl="1" indent="0">
              <a:buNone/>
            </a:pPr>
            <a:r>
              <a:rPr lang="en-US" dirty="0"/>
              <a:t>	</a:t>
            </a:r>
            <a:r>
              <a:rPr lang="en-US" dirty="0" smtClean="0"/>
              <a:t>							* Numbers from Luciano</a:t>
            </a:r>
            <a:endParaRPr lang="en-US" dirty="0"/>
          </a:p>
        </p:txBody>
      </p:sp>
    </p:spTree>
    <p:extLst>
      <p:ext uri="{BB962C8B-B14F-4D97-AF65-F5344CB8AC3E}">
        <p14:creationId xmlns:p14="http://schemas.microsoft.com/office/powerpoint/2010/main" val="1933850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RIBF</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Intensity upgrade for existing cyclotron chain</a:t>
            </a:r>
          </a:p>
          <a:p>
            <a:pPr lvl="1"/>
            <a:r>
              <a:rPr lang="en-US" dirty="0"/>
              <a:t>E</a:t>
            </a:r>
            <a:r>
              <a:rPr lang="en-US" dirty="0" smtClean="0"/>
              <a:t>liminate one stripping stage</a:t>
            </a:r>
          </a:p>
          <a:p>
            <a:pPr lvl="2"/>
            <a:r>
              <a:rPr lang="en-US" dirty="0"/>
              <a:t>G</a:t>
            </a:r>
            <a:r>
              <a:rPr lang="en-US" dirty="0" smtClean="0"/>
              <a:t>ain:  factor of 5 to 10</a:t>
            </a:r>
          </a:p>
          <a:p>
            <a:pPr lvl="1"/>
            <a:r>
              <a:rPr lang="en-US" dirty="0" smtClean="0"/>
              <a:t>All ions, especially U</a:t>
            </a:r>
            <a:r>
              <a:rPr lang="en-US" baseline="30000" dirty="0" smtClean="0"/>
              <a:t>35+</a:t>
            </a:r>
            <a:r>
              <a:rPr lang="en-US" dirty="0" smtClean="0"/>
              <a:t>  q/A &gt; 1/7</a:t>
            </a:r>
          </a:p>
          <a:p>
            <a:r>
              <a:rPr lang="en-US" dirty="0" smtClean="0"/>
              <a:t>Separated sector cyclotron, superconducting coils  </a:t>
            </a:r>
          </a:p>
          <a:p>
            <a:pPr lvl="1"/>
            <a:r>
              <a:rPr lang="en-US" dirty="0" smtClean="0"/>
              <a:t>3.2 T maximum field</a:t>
            </a:r>
          </a:p>
          <a:p>
            <a:pPr lvl="1"/>
            <a:r>
              <a:rPr lang="en-US" dirty="0" smtClean="0"/>
              <a:t>48 MeV/A</a:t>
            </a:r>
          </a:p>
          <a:p>
            <a:r>
              <a:rPr lang="en-US" dirty="0" smtClean="0"/>
              <a:t>Would compact cyclotron (same specs as </a:t>
            </a:r>
            <a:r>
              <a:rPr lang="en-US" dirty="0" err="1" smtClean="0"/>
              <a:t>IsoDAR</a:t>
            </a:r>
            <a:r>
              <a:rPr lang="en-US" dirty="0" smtClean="0"/>
              <a:t>) be useful in injection? </a:t>
            </a:r>
          </a:p>
          <a:p>
            <a:pPr lvl="1"/>
            <a:r>
              <a:rPr lang="en-US" dirty="0"/>
              <a:t>P</a:t>
            </a:r>
            <a:r>
              <a:rPr lang="en-US" dirty="0" smtClean="0"/>
              <a:t>robably not</a:t>
            </a:r>
          </a:p>
          <a:p>
            <a:pPr lvl="1"/>
            <a:r>
              <a:rPr lang="en-US" dirty="0" smtClean="0"/>
              <a:t>RF may be problem for lower q/A (turn separation)</a:t>
            </a:r>
          </a:p>
          <a:p>
            <a:endParaRPr lang="en-US" dirty="0"/>
          </a:p>
        </p:txBody>
      </p:sp>
    </p:spTree>
    <p:extLst>
      <p:ext uri="{BB962C8B-B14F-4D97-AF65-F5344CB8AC3E}">
        <p14:creationId xmlns:p14="http://schemas.microsoft.com/office/powerpoint/2010/main" val="324092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ADS</a:t>
            </a:r>
          </a:p>
          <a:p>
            <a:pPr lvl="1"/>
            <a:r>
              <a:rPr lang="en-US" dirty="0" smtClean="0"/>
              <a:t>Cyclotron community not geared to ADS type project, </a:t>
            </a:r>
            <a:r>
              <a:rPr lang="en-US" dirty="0" err="1" smtClean="0"/>
              <a:t>linac</a:t>
            </a:r>
            <a:r>
              <a:rPr lang="en-US" dirty="0" smtClean="0"/>
              <a:t> community better organized, politically more coordinated</a:t>
            </a:r>
          </a:p>
          <a:p>
            <a:pPr lvl="1"/>
            <a:r>
              <a:rPr lang="en-US" dirty="0" smtClean="0"/>
              <a:t>Cyclotron option more cost-competitive</a:t>
            </a:r>
          </a:p>
          <a:p>
            <a:pPr lvl="1"/>
            <a:r>
              <a:rPr lang="en-US" dirty="0" smtClean="0"/>
              <a:t>Lower intensity, but better platform for ADS application development</a:t>
            </a:r>
          </a:p>
          <a:p>
            <a:pPr lvl="1"/>
            <a:r>
              <a:rPr lang="en-US" dirty="0" err="1" smtClean="0"/>
              <a:t>DAE</a:t>
            </a:r>
            <a:r>
              <a:rPr lang="en-US" dirty="0" err="1" smtClean="0">
                <a:latin typeface="Symbol" charset="2"/>
                <a:cs typeface="Symbol" charset="2"/>
              </a:rPr>
              <a:t>d</a:t>
            </a:r>
            <a:r>
              <a:rPr lang="en-US" dirty="0" err="1" smtClean="0"/>
              <a:t>ALUS</a:t>
            </a:r>
            <a:r>
              <a:rPr lang="en-US" dirty="0" smtClean="0"/>
              <a:t> type configuration could be excellent prototype</a:t>
            </a:r>
          </a:p>
          <a:p>
            <a:pPr lvl="1"/>
            <a:r>
              <a:rPr lang="en-US" dirty="0" smtClean="0"/>
              <a:t>How to break into this field?</a:t>
            </a:r>
          </a:p>
        </p:txBody>
      </p:sp>
    </p:spTree>
    <p:extLst>
      <p:ext uri="{BB962C8B-B14F-4D97-AF65-F5344CB8AC3E}">
        <p14:creationId xmlns:p14="http://schemas.microsoft.com/office/powerpoint/2010/main" val="962565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Applications</a:t>
            </a:r>
            <a:endParaRPr lang="en-US" dirty="0"/>
          </a:p>
        </p:txBody>
      </p:sp>
      <p:sp>
        <p:nvSpPr>
          <p:cNvPr id="3" name="Content Placeholder 2"/>
          <p:cNvSpPr>
            <a:spLocks noGrp="1"/>
          </p:cNvSpPr>
          <p:nvPr>
            <p:ph idx="1"/>
          </p:nvPr>
        </p:nvSpPr>
        <p:spPr/>
        <p:txBody>
          <a:bodyPr>
            <a:normAutofit lnSpcReduction="10000"/>
          </a:bodyPr>
          <a:lstStyle/>
          <a:p>
            <a:r>
              <a:rPr lang="en-US" dirty="0" err="1" smtClean="0"/>
              <a:t>IsoDAR</a:t>
            </a:r>
            <a:r>
              <a:rPr lang="en-US" dirty="0" smtClean="0"/>
              <a:t>-type cyclotron for medical isotope production?</a:t>
            </a:r>
          </a:p>
          <a:p>
            <a:pPr lvl="1"/>
            <a:r>
              <a:rPr lang="en-US" dirty="0" smtClean="0"/>
              <a:t>Biggest impediment is cost for much larger machine</a:t>
            </a:r>
          </a:p>
          <a:p>
            <a:pPr lvl="2"/>
            <a:r>
              <a:rPr lang="en-US" dirty="0" smtClean="0"/>
              <a:t>Very competitive market</a:t>
            </a:r>
          </a:p>
          <a:p>
            <a:pPr lvl="1"/>
            <a:r>
              <a:rPr lang="en-US" dirty="0" smtClean="0"/>
              <a:t>Higher currents produce greater yields</a:t>
            </a:r>
          </a:p>
          <a:p>
            <a:pPr lvl="2"/>
            <a:r>
              <a:rPr lang="en-US" dirty="0"/>
              <a:t>BUT:  higher power presents serious target </a:t>
            </a:r>
            <a:r>
              <a:rPr lang="en-US" dirty="0" smtClean="0"/>
              <a:t>problems</a:t>
            </a:r>
          </a:p>
          <a:p>
            <a:pPr lvl="1"/>
            <a:r>
              <a:rPr lang="en-US" dirty="0" smtClean="0"/>
              <a:t>Reliability argument indicates better option is several smaller machines so maintenance downtime can be staggered</a:t>
            </a:r>
          </a:p>
        </p:txBody>
      </p:sp>
    </p:spTree>
    <p:extLst>
      <p:ext uri="{BB962C8B-B14F-4D97-AF65-F5344CB8AC3E}">
        <p14:creationId xmlns:p14="http://schemas.microsoft.com/office/powerpoint/2010/main" val="1809920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7481</TotalTime>
  <Words>1657</Words>
  <Application>Microsoft Macintosh PowerPoint</Application>
  <PresentationFormat>On-screen Show (4:3)</PresentationFormat>
  <Paragraphs>274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RIKEN Workshop on High-Power Heavy-Ion (q/A ≤ 0.5) Cyclotrons</vt:lpstr>
      <vt:lpstr>Workshop Participants</vt:lpstr>
      <vt:lpstr>Goals of Workshop</vt:lpstr>
      <vt:lpstr>Goals</vt:lpstr>
      <vt:lpstr>IsoDAR</vt:lpstr>
      <vt:lpstr>RISP</vt:lpstr>
      <vt:lpstr>RIBF</vt:lpstr>
      <vt:lpstr>Other Applications:</vt:lpstr>
      <vt:lpstr>Other Applications</vt:lpstr>
      <vt:lpstr>Goals </vt:lpstr>
      <vt:lpstr>IsoDAR</vt:lpstr>
      <vt:lpstr>RISP</vt:lpstr>
      <vt:lpstr>PowerPoint Presentation</vt:lpstr>
      <vt:lpstr>Commonalities</vt:lpstr>
      <vt:lpstr>Staging and Commissioning</vt:lpstr>
      <vt:lpstr>Commissioning Thoughts</vt:lpstr>
      <vt:lpstr>Goals</vt:lpstr>
      <vt:lpstr>IBA</vt:lpstr>
      <vt:lpstr>Best Cyclotron Systems</vt:lpstr>
      <vt:lpstr>Sumitomo</vt:lpstr>
      <vt:lpstr>RIKEN </vt:lpstr>
      <vt:lpstr>Observation</vt:lpstr>
      <vt:lpstr>Goals</vt:lpstr>
      <vt:lpstr>Observation</vt:lpstr>
      <vt:lpstr>Possible Scenario</vt:lpstr>
      <vt:lpstr>Physics Design:  International collaboration plan</vt:lpstr>
      <vt:lpstr>Industrial Participation</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RIKEN Workshop on High-Power Cyclotrons</dc:title>
  <dc:creator>Jose Alonso</dc:creator>
  <cp:lastModifiedBy>Jose Alonso</cp:lastModifiedBy>
  <cp:revision>74</cp:revision>
  <dcterms:created xsi:type="dcterms:W3CDTF">2015-06-23T21:58:39Z</dcterms:created>
  <dcterms:modified xsi:type="dcterms:W3CDTF">2015-07-10T18:31:39Z</dcterms:modified>
</cp:coreProperties>
</file>