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5" r:id="rId22"/>
    <p:sldId id="283" r:id="rId23"/>
    <p:sldId id="282" r:id="rId24"/>
    <p:sldId id="284" r:id="rId25"/>
    <p:sldId id="274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8FA7B-D3B0-6A47-80DA-D3A526CD2558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08F5-C23A-CD48-99A6-F571B65BB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C8AEA-8314-D44D-9CF3-CCECCF08300F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444DC-F2B5-4942-A4C3-DD58E42B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21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B7D-0F74-2B46-8DC4-C85CE9FB1EC1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3451-76C6-8C41-9229-84910E0F31A7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B888-B9B1-EE4E-84C8-B9F89EA227AB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5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9858-01A1-9B41-98B2-48911A2CEEE7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4CAD-8B15-9D4F-A57E-2D3A25CBB5EE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00D8-0A41-DC4E-A842-787FF72BFB33}" type="datetime1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9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90E2-CA60-6F4B-BE9B-7F70B541E36A}" type="datetime1">
              <a:rPr lang="en-US" smtClean="0"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71A3-93C9-3A48-9276-A635422A4663}" type="datetime1">
              <a:rPr lang="en-US" smtClean="0"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1028-999A-CD46-80B5-3173C46C62EF}" type="datetime1">
              <a:rPr lang="en-US" smtClean="0"/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5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6EBE-C8E3-9D41-8281-E728ACF23D84}" type="datetime1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D94B-433C-F547-9835-FC738CDEAD03}" type="datetime1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16127-10BF-9E44-843B-6FEF05CB9F36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8BC5-3285-7E4D-AA66-7AA4FD00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odar tit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" y="2198090"/>
            <a:ext cx="7772400" cy="2002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806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Sterile Neutrino Search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2064" y="4550594"/>
            <a:ext cx="4864123" cy="1627725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Jose Alonso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MIT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IBD schemat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sensitivity kamlan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3+1, 3+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6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kamland 3-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IsoDAR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Configuration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9C7-198F-B947-8556-BF2231C74AA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KamLAND-scaled-2D-plan n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36296"/>
          <a:stretch/>
        </p:blipFill>
        <p:spPr>
          <a:xfrm>
            <a:off x="279400" y="1397000"/>
            <a:ext cx="8572500" cy="2286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4" y="4498618"/>
            <a:ext cx="39624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54" y="4117618"/>
            <a:ext cx="31242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41222" y="2469444"/>
            <a:ext cx="118532" cy="21053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65333" y="2469444"/>
            <a:ext cx="637821" cy="24101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2354" y="6175018"/>
            <a:ext cx="357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60 MeV/amu 5 mA  H</a:t>
            </a:r>
            <a:r>
              <a:rPr lang="en-US" sz="1800" baseline="-25000"/>
              <a:t>2</a:t>
            </a:r>
            <a:r>
              <a:rPr lang="en-US" sz="1800" baseline="30000"/>
              <a:t>+</a:t>
            </a:r>
            <a:r>
              <a:rPr lang="en-US" sz="1800"/>
              <a:t> Cyclotron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55354" y="6327418"/>
            <a:ext cx="2797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aseline="30000" dirty="0">
                <a:sym typeface="Symbol" charset="0"/>
              </a:rPr>
              <a:t>9</a:t>
            </a:r>
            <a:r>
              <a:rPr lang="en-US" sz="1800" dirty="0">
                <a:sym typeface="Symbol" charset="0"/>
              </a:rPr>
              <a:t>Be/</a:t>
            </a:r>
            <a:r>
              <a:rPr lang="en-US" sz="1800" baseline="30000" dirty="0">
                <a:sym typeface="Symbol" charset="0"/>
              </a:rPr>
              <a:t>7</a:t>
            </a:r>
            <a:r>
              <a:rPr lang="en-US" sz="1800" dirty="0">
                <a:sym typeface="Symbol" charset="0"/>
              </a:rPr>
              <a:t>Li Target </a:t>
            </a:r>
            <a:r>
              <a:rPr lang="en-US" sz="1800" dirty="0" smtClean="0">
                <a:sym typeface="Symbol" charset="0"/>
              </a:rPr>
              <a:t>and ̅</a:t>
            </a:r>
            <a:r>
              <a:rPr lang="en-US" sz="1800" baseline="-25000" dirty="0" smtClean="0">
                <a:sym typeface="Symbol" charset="0"/>
              </a:rPr>
              <a:t>e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>
                <a:sym typeface="Symbol" charset="0"/>
              </a:rPr>
              <a:t>Source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39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:\Current Jobs\DAEdALUS\isoDAR target model-01\renderings\11-15-13\1 - isoDAR target-05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b="4145"/>
          <a:stretch/>
        </p:blipFill>
        <p:spPr bwMode="auto">
          <a:xfrm>
            <a:off x="38100" y="1263650"/>
            <a:ext cx="8472488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3257550" y="48280"/>
            <a:ext cx="586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+mj-lt"/>
              </a:rPr>
              <a:t>Cross section </a:t>
            </a:r>
            <a:r>
              <a:rPr lang="en-US" sz="2800" dirty="0">
                <a:latin typeface="+mj-lt"/>
              </a:rPr>
              <a:t>of the </a:t>
            </a:r>
            <a:r>
              <a:rPr lang="en-US" sz="2800" dirty="0" err="1" smtClean="0">
                <a:latin typeface="+mj-lt"/>
              </a:rPr>
              <a:t>IsoDAR</a:t>
            </a:r>
            <a:r>
              <a:rPr lang="en-US" sz="2800" dirty="0" smtClean="0">
                <a:latin typeface="+mj-lt"/>
              </a:rPr>
              <a:t> target</a:t>
            </a:r>
            <a:endParaRPr lang="en-US" sz="2800" dirty="0">
              <a:latin typeface="+mj-lt"/>
            </a:endParaRP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762000" y="863600"/>
            <a:ext cx="1166813" cy="4000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2000" dirty="0"/>
              <a:t>Concrete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1263650"/>
            <a:ext cx="1295401" cy="69850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349250" y="6254750"/>
            <a:ext cx="2347913" cy="4000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Graphite in container</a:t>
            </a:r>
          </a:p>
        </p:txBody>
      </p:sp>
      <p:cxnSp>
        <p:nvCxnSpPr>
          <p:cNvPr id="10" name="Straight Arrow Connector 9"/>
          <p:cNvCxnSpPr>
            <a:stCxn id="52229" idx="0"/>
          </p:cNvCxnSpPr>
          <p:nvPr/>
        </p:nvCxnSpPr>
        <p:spPr>
          <a:xfrm flipV="1">
            <a:off x="1523207" y="4521200"/>
            <a:ext cx="1435893" cy="173355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2959100" y="5953264"/>
            <a:ext cx="1714500" cy="707886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aseline="30000" dirty="0"/>
              <a:t>7</a:t>
            </a:r>
            <a:r>
              <a:rPr lang="en-US" sz="2000" dirty="0"/>
              <a:t>Li (</a:t>
            </a:r>
            <a:r>
              <a:rPr lang="en-US" sz="2000" dirty="0" err="1"/>
              <a:t>FLiBe</a:t>
            </a:r>
            <a:r>
              <a:rPr lang="en-US" sz="2000" dirty="0"/>
              <a:t>) </a:t>
            </a:r>
            <a:endParaRPr lang="en-US" sz="2000" dirty="0" smtClean="0"/>
          </a:p>
          <a:p>
            <a:pPr algn="ctr"/>
            <a:r>
              <a:rPr lang="en-US" sz="2000" dirty="0" smtClean="0"/>
              <a:t>in </a:t>
            </a:r>
            <a:r>
              <a:rPr lang="en-US" sz="2000" dirty="0"/>
              <a:t>tank</a:t>
            </a:r>
          </a:p>
        </p:txBody>
      </p:sp>
      <p:cxnSp>
        <p:nvCxnSpPr>
          <p:cNvPr id="13" name="Straight Arrow Connector 12"/>
          <p:cNvCxnSpPr>
            <a:stCxn id="52231" idx="0"/>
          </p:cNvCxnSpPr>
          <p:nvPr/>
        </p:nvCxnSpPr>
        <p:spPr>
          <a:xfrm flipV="1">
            <a:off x="3816350" y="4521200"/>
            <a:ext cx="958850" cy="1432064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3" name="TextBox 13"/>
          <p:cNvSpPr txBox="1">
            <a:spLocks noChangeArrowheads="1"/>
          </p:cNvSpPr>
          <p:nvPr/>
        </p:nvSpPr>
        <p:spPr bwMode="auto">
          <a:xfrm>
            <a:off x="2762250" y="663575"/>
            <a:ext cx="2520950" cy="7080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Beam line and window assembly</a:t>
            </a:r>
          </a:p>
        </p:txBody>
      </p:sp>
      <p:cxnSp>
        <p:nvCxnSpPr>
          <p:cNvPr id="16" name="Straight Arrow Connector 15"/>
          <p:cNvCxnSpPr>
            <a:stCxn id="52233" idx="2"/>
          </p:cNvCxnSpPr>
          <p:nvPr/>
        </p:nvCxnSpPr>
        <p:spPr>
          <a:xfrm>
            <a:off x="4022725" y="1371600"/>
            <a:ext cx="155575" cy="237490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5" name="TextBox 16"/>
          <p:cNvSpPr txBox="1">
            <a:spLocks noChangeArrowheads="1"/>
          </p:cNvSpPr>
          <p:nvPr/>
        </p:nvSpPr>
        <p:spPr bwMode="auto">
          <a:xfrm>
            <a:off x="7010400" y="971550"/>
            <a:ext cx="1828800" cy="4000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Target assembly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79702" y="1371600"/>
            <a:ext cx="3389598" cy="237490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target closeup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r="6801" b="14010"/>
          <a:stretch/>
        </p:blipFill>
        <p:spPr>
          <a:xfrm>
            <a:off x="4979701" y="5086350"/>
            <a:ext cx="4177000" cy="178434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7937500" y="1371600"/>
            <a:ext cx="431800" cy="402590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59802"/>
            <a:ext cx="64389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IsoDAR</a:t>
            </a:r>
            <a:r>
              <a:rPr lang="en-US" dirty="0" smtClean="0"/>
              <a:t> Cyclotron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9C7-198F-B947-8556-BF2231C74AA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Larry's IsoD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39756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54400" y="1790700"/>
            <a:ext cx="464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8900" y="1587500"/>
            <a:ext cx="12276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~ 6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06"/>
            <a:ext cx="8229600" cy="1143000"/>
          </a:xfrm>
        </p:spPr>
        <p:txBody>
          <a:bodyPr/>
          <a:lstStyle/>
          <a:p>
            <a:r>
              <a:rPr lang="en-US" dirty="0" smtClean="0"/>
              <a:t>Requirements for </a:t>
            </a:r>
            <a:r>
              <a:rPr lang="en-US" dirty="0" err="1" smtClean="0"/>
              <a:t>IsoDAR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749"/>
            <a:ext cx="8229600" cy="1164829"/>
          </a:xfrm>
        </p:spPr>
        <p:txBody>
          <a:bodyPr/>
          <a:lstStyle/>
          <a:p>
            <a:r>
              <a:rPr lang="en-US" dirty="0" smtClean="0"/>
              <a:t>10 mA (CW) protons at 60 MeV</a:t>
            </a:r>
          </a:p>
          <a:p>
            <a:pPr lvl="1"/>
            <a:r>
              <a:rPr lang="en-US" dirty="0" smtClean="0"/>
              <a:t>Lower current requires longer running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776" y="2252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Scenario and Constraints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109" y="33465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H2+ compact cyclotron</a:t>
            </a:r>
          </a:p>
          <a:p>
            <a:pPr lvl="1"/>
            <a:r>
              <a:rPr lang="en-US" dirty="0" smtClean="0"/>
              <a:t>H2+ offers </a:t>
            </a:r>
            <a:r>
              <a:rPr lang="en-US" i="1" dirty="0" smtClean="0"/>
              <a:t>lower risk </a:t>
            </a:r>
            <a:r>
              <a:rPr lang="en-US" dirty="0" smtClean="0"/>
              <a:t>path to highest currents</a:t>
            </a:r>
            <a:endParaRPr lang="en-US" dirty="0"/>
          </a:p>
          <a:p>
            <a:pPr lvl="2"/>
            <a:r>
              <a:rPr lang="en-US" dirty="0" smtClean="0"/>
              <a:t>Lower space-charge forces</a:t>
            </a:r>
            <a:endParaRPr lang="en-US" dirty="0"/>
          </a:p>
          <a:p>
            <a:r>
              <a:rPr lang="en-US" dirty="0" smtClean="0"/>
              <a:t>Conventional (septum electrostatic) extraction</a:t>
            </a:r>
          </a:p>
          <a:p>
            <a:pPr lvl="1"/>
            <a:r>
              <a:rPr lang="en-US" dirty="0" smtClean="0"/>
              <a:t>Preserve H2+ ions for future uses</a:t>
            </a:r>
          </a:p>
        </p:txBody>
      </p:sp>
    </p:spTree>
    <p:extLst>
      <p:ext uri="{BB962C8B-B14F-4D97-AF65-F5344CB8AC3E}">
        <p14:creationId xmlns:p14="http://schemas.microsoft.com/office/powerpoint/2010/main" val="216771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LEBT</a:t>
            </a:r>
          </a:p>
          <a:p>
            <a:pPr lvl="1"/>
            <a:r>
              <a:rPr lang="en-US" dirty="0" smtClean="0"/>
              <a:t>Requires high-current source of H2+</a:t>
            </a:r>
          </a:p>
          <a:p>
            <a:pPr lvl="1"/>
            <a:r>
              <a:rPr lang="en-US" dirty="0" smtClean="0"/>
              <a:t>Requires effective separation of protons from H2+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source_lebt_cyclo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21" y="3355110"/>
            <a:ext cx="5476479" cy="30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74"/>
            <a:ext cx="8229600" cy="4525963"/>
          </a:xfrm>
        </p:spPr>
        <p:txBody>
          <a:bodyPr/>
          <a:lstStyle/>
          <a:p>
            <a:r>
              <a:rPr lang="en-US" dirty="0" smtClean="0"/>
              <a:t>RFQ </a:t>
            </a:r>
            <a:r>
              <a:rPr lang="en-US" dirty="0" err="1" smtClean="0"/>
              <a:t>buncher</a:t>
            </a:r>
            <a:r>
              <a:rPr lang="en-US" dirty="0" smtClean="0"/>
              <a:t>  (~80% efficiency)</a:t>
            </a:r>
          </a:p>
          <a:p>
            <a:pPr lvl="1"/>
            <a:r>
              <a:rPr lang="en-US" dirty="0" smtClean="0"/>
              <a:t>Conventional sources adequate</a:t>
            </a:r>
          </a:p>
          <a:p>
            <a:pPr lvl="1"/>
            <a:r>
              <a:rPr lang="en-US" dirty="0" smtClean="0"/>
              <a:t>Very compact</a:t>
            </a:r>
          </a:p>
          <a:p>
            <a:pPr lvl="2"/>
            <a:r>
              <a:rPr lang="en-US" dirty="0" smtClean="0"/>
              <a:t>Must be very close to spiral inflector to prevent </a:t>
            </a:r>
            <a:r>
              <a:rPr lang="en-US" dirty="0" err="1" smtClean="0"/>
              <a:t>debunching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source_rfq_cyclo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01" y="3733608"/>
            <a:ext cx="4874320" cy="2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Neutrino Oscillation Physics</a:t>
            </a:r>
          </a:p>
          <a:p>
            <a:r>
              <a:rPr lang="en-US" dirty="0" smtClean="0"/>
              <a:t>Anomalies</a:t>
            </a:r>
          </a:p>
          <a:p>
            <a:pPr lvl="1"/>
            <a:r>
              <a:rPr lang="en-US" dirty="0" smtClean="0"/>
              <a:t>Indications for Sterile Neutrinos?</a:t>
            </a:r>
          </a:p>
          <a:p>
            <a:r>
              <a:rPr lang="en-US" dirty="0" err="1" smtClean="0"/>
              <a:t>IsoDAR</a:t>
            </a:r>
            <a:r>
              <a:rPr lang="en-US" dirty="0" smtClean="0"/>
              <a:t> at </a:t>
            </a:r>
            <a:r>
              <a:rPr lang="en-US" dirty="0" err="1" smtClean="0"/>
              <a:t>KamLAND</a:t>
            </a:r>
            <a:endParaRPr lang="en-US" dirty="0" smtClean="0"/>
          </a:p>
          <a:p>
            <a:r>
              <a:rPr lang="en-US" dirty="0" smtClean="0"/>
              <a:t>Longer Range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conventional septum extraction</a:t>
            </a:r>
          </a:p>
          <a:p>
            <a:pPr lvl="1"/>
            <a:r>
              <a:rPr lang="en-US" dirty="0" smtClean="0"/>
              <a:t>Preserve H2+ ions</a:t>
            </a:r>
          </a:p>
          <a:p>
            <a:r>
              <a:rPr lang="en-US" dirty="0" err="1" smtClean="0"/>
              <a:t>IsoDAR</a:t>
            </a:r>
            <a:r>
              <a:rPr lang="en-US" dirty="0" smtClean="0"/>
              <a:t> cyclotron design will be the</a:t>
            </a:r>
            <a:br>
              <a:rPr lang="en-US" dirty="0" smtClean="0"/>
            </a:br>
            <a:r>
              <a:rPr lang="en-US" dirty="0" smtClean="0"/>
              <a:t> injection stage for the </a:t>
            </a:r>
            <a:r>
              <a:rPr lang="en-US" dirty="0" err="1" smtClean="0"/>
              <a:t>DAE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ALUS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pi decay spectr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67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799667"/>
            <a:ext cx="2264833" cy="1058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1"/>
            <a:ext cx="8229600" cy="1143000"/>
          </a:xfrm>
        </p:spPr>
        <p:txBody>
          <a:bodyPr/>
          <a:lstStyle/>
          <a:p>
            <a:r>
              <a:rPr lang="en-US"/>
              <a:t>DAE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ALUS</a:t>
            </a:r>
            <a:br>
              <a:rPr lang="en-US"/>
            </a:br>
            <a:r>
              <a:rPr lang="en-US" sz="2000"/>
              <a:t>(Decay At rest Experiment for </a:t>
            </a:r>
            <a:r>
              <a:rPr lang="en-US" sz="2000">
                <a:latin typeface="Symbol" charset="2"/>
                <a:cs typeface="Symbol" charset="2"/>
              </a:rPr>
              <a:t>d</a:t>
            </a:r>
            <a:r>
              <a:rPr lang="en-US" sz="2000" baseline="-25000"/>
              <a:t>CP</a:t>
            </a:r>
            <a:r>
              <a:rPr lang="en-US" sz="2000"/>
              <a:t> At Laboratory for Underground Science)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60" y="1425591"/>
            <a:ext cx="8229600" cy="17335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Three identical accelerator/target stations at different distances</a:t>
            </a:r>
          </a:p>
          <a:p>
            <a:r>
              <a:rPr lang="en-US" dirty="0" smtClean="0"/>
              <a:t>CP violation experiment based on </a:t>
            </a:r>
            <a:r>
              <a:rPr lang="en-US" dirty="0" err="1" smtClean="0">
                <a:latin typeface="Symbol" charset="2"/>
                <a:cs typeface="Symbol" charset="2"/>
              </a:rPr>
              <a:t>n̅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appearance</a:t>
            </a:r>
          </a:p>
          <a:p>
            <a:r>
              <a:rPr lang="en-US" dirty="0" smtClean="0"/>
              <a:t>Very high sensitivity, especially when coupled with long-baseline beam in same detector (e.g. T2HK)</a:t>
            </a:r>
          </a:p>
          <a:p>
            <a:endParaRPr 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C08EE-5972-A04C-8FF2-4DABE15278A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near-med-far config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/>
          <a:stretch/>
        </p:blipFill>
        <p:spPr>
          <a:xfrm>
            <a:off x="1344074" y="3894373"/>
            <a:ext cx="7800914" cy="2963627"/>
          </a:xfrm>
          <a:prstGeom prst="rect">
            <a:avLst/>
          </a:prstGeom>
        </p:spPr>
      </p:pic>
      <p:pic>
        <p:nvPicPr>
          <p:cNvPr id="6" name="Chart 16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b="14435"/>
          <a:stretch/>
        </p:blipFill>
        <p:spPr bwMode="auto">
          <a:xfrm flipH="1">
            <a:off x="2010829" y="2476499"/>
            <a:ext cx="6424080" cy="147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5334" y="2921000"/>
            <a:ext cx="569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~4%</a:t>
            </a:r>
          </a:p>
        </p:txBody>
      </p:sp>
    </p:spTree>
    <p:extLst>
      <p:ext uri="{BB962C8B-B14F-4D97-AF65-F5344CB8AC3E}">
        <p14:creationId xmlns:p14="http://schemas.microsoft.com/office/powerpoint/2010/main" val="3976661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DAE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ALUS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C08EE-5972-A04C-8FF2-4DABE15278A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DAEdALUS accelerator concep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56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21200" y="1107440"/>
            <a:ext cx="4196080" cy="416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800" y="3616960"/>
            <a:ext cx="7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20" y="25908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DSRC</a:t>
            </a:r>
          </a:p>
        </p:txBody>
      </p:sp>
    </p:spTree>
    <p:extLst>
      <p:ext uri="{BB962C8B-B14F-4D97-AF65-F5344CB8AC3E}">
        <p14:creationId xmlns:p14="http://schemas.microsoft.com/office/powerpoint/2010/main" val="368222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riken src comparis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0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2" descr="c44 central reg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b="11647"/>
          <a:stretch>
            <a:fillRect/>
          </a:stretch>
        </p:blipFill>
        <p:spPr bwMode="auto">
          <a:xfrm rot="17990173" flipH="1">
            <a:off x="3778250" y="2159001"/>
            <a:ext cx="247173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c 1"/>
          <p:cNvSpPr/>
          <p:nvPr/>
        </p:nvSpPr>
        <p:spPr bwMode="auto">
          <a:xfrm>
            <a:off x="3454400" y="1389063"/>
            <a:ext cx="3690938" cy="3470275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2895600" y="795338"/>
            <a:ext cx="4826000" cy="4775200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42938" y="660400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Extraction Process</a:t>
            </a: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4945063" y="11176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4910138" y="406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_</a:t>
            </a:r>
          </a:p>
        </p:txBody>
      </p:sp>
      <p:cxnSp>
        <p:nvCxnSpPr>
          <p:cNvPr id="26631" name="Straight Arrow Connector 16"/>
          <p:cNvCxnSpPr>
            <a:cxnSpLocks noChangeShapeType="1"/>
          </p:cNvCxnSpPr>
          <p:nvPr/>
        </p:nvCxnSpPr>
        <p:spPr bwMode="auto">
          <a:xfrm flipH="1">
            <a:off x="5148263" y="1625600"/>
            <a:ext cx="25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607050" y="220663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Extraction Channel</a:t>
            </a:r>
          </a:p>
        </p:txBody>
      </p:sp>
      <p:sp>
        <p:nvSpPr>
          <p:cNvPr id="26633" name="TextBox 19"/>
          <p:cNvSpPr txBox="1">
            <a:spLocks noChangeArrowheads="1"/>
          </p:cNvSpPr>
          <p:nvPr/>
        </p:nvSpPr>
        <p:spPr bwMode="auto">
          <a:xfrm>
            <a:off x="6316663" y="3995738"/>
            <a:ext cx="138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ja-JP" altLang="en-US"/>
              <a:t>“</a:t>
            </a:r>
            <a:r>
              <a:rPr lang="en-US" altLang="ja-JP"/>
              <a:t>Septum</a:t>
            </a:r>
            <a:r>
              <a:rPr lang="ja-JP" altLang="en-US"/>
              <a:t>”</a:t>
            </a:r>
            <a:endParaRPr lang="en-US"/>
          </a:p>
        </p:txBody>
      </p:sp>
      <p:cxnSp>
        <p:nvCxnSpPr>
          <p:cNvPr id="26634" name="Straight Arrow Connector 21"/>
          <p:cNvCxnSpPr>
            <a:cxnSpLocks noChangeShapeType="1"/>
          </p:cNvCxnSpPr>
          <p:nvPr/>
        </p:nvCxnSpPr>
        <p:spPr bwMode="auto">
          <a:xfrm flipV="1">
            <a:off x="6789738" y="2725738"/>
            <a:ext cx="187325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Rectangle 2"/>
          <p:cNvSpPr>
            <a:spLocks noChangeArrowheads="1"/>
          </p:cNvSpPr>
          <p:nvPr/>
        </p:nvSpPr>
        <p:spPr bwMode="auto">
          <a:xfrm>
            <a:off x="381000" y="47244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4) Avoid beam losses on the </a:t>
            </a:r>
          </a:p>
          <a:p>
            <a:r>
              <a:rPr lang="en-US">
                <a:solidFill>
                  <a:srgbClr val="FF0000"/>
                </a:solidFill>
              </a:rPr>
              <a:t>     electrostatic extraction septum</a:t>
            </a:r>
          </a:p>
          <a:p>
            <a:r>
              <a:rPr lang="en-US">
                <a:solidFill>
                  <a:srgbClr val="FF0000"/>
                </a:solidFill>
              </a:rPr>
              <a:t>     (protecting with a stripper foil,</a:t>
            </a:r>
          </a:p>
          <a:p>
            <a:r>
              <a:rPr lang="en-US">
                <a:solidFill>
                  <a:srgbClr val="FF0000"/>
                </a:solidFill>
              </a:rPr>
              <a:t>     removing 50 </a:t>
            </a:r>
            <a:r>
              <a:rPr lang="en-US">
                <a:solidFill>
                  <a:srgbClr val="FF0000"/>
                </a:solidFill>
                <a:latin typeface="Symbol" charset="0"/>
                <a:cs typeface="Symbol" charset="0"/>
              </a:rPr>
              <a:t>m</a:t>
            </a:r>
            <a:r>
              <a:rPr lang="en-US">
                <a:solidFill>
                  <a:srgbClr val="FF0000"/>
                </a:solidFill>
                <a:cs typeface="Symbol" charset="0"/>
              </a:rPr>
              <a:t>A of beam)</a:t>
            </a:r>
          </a:p>
        </p:txBody>
      </p:sp>
      <p:sp>
        <p:nvSpPr>
          <p:cNvPr id="26636" name="TextBox 3"/>
          <p:cNvSpPr txBox="1">
            <a:spLocks noChangeArrowheads="1"/>
          </p:cNvSpPr>
          <p:nvPr/>
        </p:nvSpPr>
        <p:spPr bwMode="auto">
          <a:xfrm>
            <a:off x="4594225" y="1123950"/>
            <a:ext cx="739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390475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 bwMode="auto">
          <a:xfrm>
            <a:off x="3454400" y="1389063"/>
            <a:ext cx="3690938" cy="3470275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2895600" y="795338"/>
            <a:ext cx="4826000" cy="4775200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3522663" y="1658938"/>
            <a:ext cx="3352800" cy="3352800"/>
            <a:chOff x="3471343" y="1862661"/>
            <a:chExt cx="3352807" cy="3352807"/>
          </a:xfrm>
        </p:grpSpPr>
        <p:sp>
          <p:nvSpPr>
            <p:cNvPr id="4" name="Arc 3"/>
            <p:cNvSpPr/>
            <p:nvPr/>
          </p:nvSpPr>
          <p:spPr bwMode="auto">
            <a:xfrm rot="5400000">
              <a:off x="3538812" y="1795192"/>
              <a:ext cx="3217869" cy="3352807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606280" y="1862661"/>
              <a:ext cx="3217870" cy="3352807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42938" y="660400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Extraction Process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4945063" y="11176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4910138" y="406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_</a:t>
            </a:r>
          </a:p>
        </p:txBody>
      </p:sp>
      <p:cxnSp>
        <p:nvCxnSpPr>
          <p:cNvPr id="27655" name="Straight Arrow Connector 16"/>
          <p:cNvCxnSpPr>
            <a:cxnSpLocks noChangeShapeType="1"/>
          </p:cNvCxnSpPr>
          <p:nvPr/>
        </p:nvCxnSpPr>
        <p:spPr bwMode="auto">
          <a:xfrm flipH="1">
            <a:off x="5080000" y="1658938"/>
            <a:ext cx="25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Box 17"/>
          <p:cNvSpPr txBox="1">
            <a:spLocks noChangeArrowheads="1"/>
          </p:cNvSpPr>
          <p:nvPr/>
        </p:nvSpPr>
        <p:spPr bwMode="auto">
          <a:xfrm>
            <a:off x="4233863" y="43005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Nth turn</a:t>
            </a:r>
          </a:p>
        </p:txBody>
      </p:sp>
      <p:sp>
        <p:nvSpPr>
          <p:cNvPr id="27657" name="TextBox 18"/>
          <p:cNvSpPr txBox="1">
            <a:spLocks noChangeArrowheads="1"/>
          </p:cNvSpPr>
          <p:nvPr/>
        </p:nvSpPr>
        <p:spPr bwMode="auto">
          <a:xfrm>
            <a:off x="5607050" y="220663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Extraction Channel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4594225" y="1123950"/>
            <a:ext cx="739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20475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 bwMode="auto">
          <a:xfrm>
            <a:off x="3454400" y="1389063"/>
            <a:ext cx="3690938" cy="3470275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2895600" y="795338"/>
            <a:ext cx="4826000" cy="4775200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642938" y="660400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Extraction Process</a:t>
            </a:r>
          </a:p>
        </p:txBody>
      </p: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4945063" y="11176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4910138" y="406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_</a:t>
            </a: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6807200" y="5300663"/>
            <a:ext cx="1751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(N+1)th turn</a:t>
            </a: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5607050" y="220663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Extraction Channel</a:t>
            </a:r>
          </a:p>
        </p:txBody>
      </p:sp>
      <p:grpSp>
        <p:nvGrpSpPr>
          <p:cNvPr id="28680" name="Group 12"/>
          <p:cNvGrpSpPr>
            <a:grpSpLocks/>
          </p:cNvGrpSpPr>
          <p:nvPr/>
        </p:nvGrpSpPr>
        <p:grpSpPr bwMode="auto">
          <a:xfrm>
            <a:off x="3200400" y="1100138"/>
            <a:ext cx="4249738" cy="4454525"/>
            <a:chOff x="3589868" y="1777999"/>
            <a:chExt cx="3098798" cy="3251197"/>
          </a:xfrm>
        </p:grpSpPr>
        <p:sp>
          <p:nvSpPr>
            <p:cNvPr id="16" name="Arc 15"/>
            <p:cNvSpPr/>
            <p:nvPr/>
          </p:nvSpPr>
          <p:spPr bwMode="auto">
            <a:xfrm>
              <a:off x="3589868" y="1777999"/>
              <a:ext cx="3098798" cy="3251197"/>
            </a:xfrm>
            <a:prstGeom prst="arc">
              <a:avLst>
                <a:gd name="adj1" fmla="val 16141986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9525" cmpd="sng">
                  <a:solidFill>
                    <a:schemeClr val="tx1"/>
                  </a:solidFill>
                </a:ln>
                <a:ea typeface="+mn-ea"/>
                <a:cs typeface="+mn-cs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 rot="5400000">
              <a:off x="3581418" y="1888346"/>
              <a:ext cx="3183995" cy="3030501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cxnSp>
        <p:nvCxnSpPr>
          <p:cNvPr id="28681" name="Straight Arrow Connector 20"/>
          <p:cNvCxnSpPr>
            <a:cxnSpLocks noChangeShapeType="1"/>
          </p:cNvCxnSpPr>
          <p:nvPr/>
        </p:nvCxnSpPr>
        <p:spPr bwMode="auto">
          <a:xfrm flipH="1" flipV="1">
            <a:off x="4351338" y="998538"/>
            <a:ext cx="1106487" cy="103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82" name="Group 21"/>
          <p:cNvGrpSpPr>
            <a:grpSpLocks/>
          </p:cNvGrpSpPr>
          <p:nvPr/>
        </p:nvGrpSpPr>
        <p:grpSpPr bwMode="auto">
          <a:xfrm>
            <a:off x="3522663" y="1658938"/>
            <a:ext cx="3352800" cy="3352800"/>
            <a:chOff x="3471343" y="1862661"/>
            <a:chExt cx="3352807" cy="3352807"/>
          </a:xfrm>
        </p:grpSpPr>
        <p:sp>
          <p:nvSpPr>
            <p:cNvPr id="23" name="Arc 22"/>
            <p:cNvSpPr/>
            <p:nvPr/>
          </p:nvSpPr>
          <p:spPr bwMode="auto">
            <a:xfrm rot="5400000">
              <a:off x="3538812" y="1795192"/>
              <a:ext cx="3217869" cy="3352807"/>
            </a:xfrm>
            <a:prstGeom prst="arc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>
              <a:off x="3606280" y="1862661"/>
              <a:ext cx="3217870" cy="3352807"/>
            </a:xfrm>
            <a:prstGeom prst="arc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28683" name="TextBox 2"/>
          <p:cNvSpPr txBox="1">
            <a:spLocks noChangeArrowheads="1"/>
          </p:cNvSpPr>
          <p:nvPr/>
        </p:nvSpPr>
        <p:spPr bwMode="auto">
          <a:xfrm>
            <a:off x="6045200" y="4605338"/>
            <a:ext cx="744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Symbol" charset="0"/>
                <a:cs typeface="Symbol" charset="0"/>
              </a:rPr>
              <a:t>D</a:t>
            </a:r>
            <a:r>
              <a:rPr lang="en-US">
                <a:solidFill>
                  <a:srgbClr val="FF0000"/>
                </a:solidFill>
                <a:cs typeface="Symbol" charset="0"/>
              </a:rPr>
              <a:t>E</a:t>
            </a:r>
          </a:p>
        </p:txBody>
      </p:sp>
      <p:cxnSp>
        <p:nvCxnSpPr>
          <p:cNvPr id="28684" name="Straight Arrow Connector 6"/>
          <p:cNvCxnSpPr>
            <a:cxnSpLocks noChangeShapeType="1"/>
          </p:cNvCxnSpPr>
          <p:nvPr/>
        </p:nvCxnSpPr>
        <p:spPr bwMode="auto">
          <a:xfrm>
            <a:off x="6451600" y="4335463"/>
            <a:ext cx="457200" cy="355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4594225" y="1123950"/>
            <a:ext cx="739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89718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 bwMode="auto">
          <a:xfrm>
            <a:off x="3454400" y="1389063"/>
            <a:ext cx="3690938" cy="3470275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5400000">
            <a:off x="3826669" y="1794669"/>
            <a:ext cx="3217862" cy="335280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2895600" y="795338"/>
            <a:ext cx="4826000" cy="4775200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642938" y="660400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Extraction Process</a:t>
            </a: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5402263" y="5486400"/>
            <a:ext cx="1814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ja-JP" altLang="en-US"/>
              <a:t>“</a:t>
            </a:r>
            <a:r>
              <a:rPr lang="en-US" altLang="ja-JP"/>
              <a:t>Problem</a:t>
            </a:r>
            <a:r>
              <a:rPr lang="ja-JP" altLang="en-US"/>
              <a:t>”</a:t>
            </a:r>
            <a:endParaRPr lang="en-US" altLang="ja-JP"/>
          </a:p>
          <a:p>
            <a:pPr algn="ctr"/>
            <a:r>
              <a:rPr lang="en-US"/>
              <a:t>(120 W max)  </a:t>
            </a:r>
          </a:p>
        </p:txBody>
      </p:sp>
      <p:grpSp>
        <p:nvGrpSpPr>
          <p:cNvPr id="29702" name="Group 11"/>
          <p:cNvGrpSpPr>
            <a:grpSpLocks/>
          </p:cNvGrpSpPr>
          <p:nvPr/>
        </p:nvGrpSpPr>
        <p:grpSpPr bwMode="auto">
          <a:xfrm>
            <a:off x="3522663" y="1658938"/>
            <a:ext cx="3352800" cy="3352800"/>
            <a:chOff x="3471343" y="1862661"/>
            <a:chExt cx="3352807" cy="3352807"/>
          </a:xfrm>
        </p:grpSpPr>
        <p:sp>
          <p:nvSpPr>
            <p:cNvPr id="13" name="Arc 12"/>
            <p:cNvSpPr/>
            <p:nvPr/>
          </p:nvSpPr>
          <p:spPr bwMode="auto">
            <a:xfrm rot="5400000">
              <a:off x="3538812" y="1795192"/>
              <a:ext cx="3217869" cy="3352807"/>
            </a:xfrm>
            <a:prstGeom prst="arc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606280" y="1862661"/>
              <a:ext cx="3217870" cy="3352807"/>
            </a:xfrm>
            <a:prstGeom prst="arc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29703" name="Group 14"/>
          <p:cNvGrpSpPr>
            <a:grpSpLocks/>
          </p:cNvGrpSpPr>
          <p:nvPr/>
        </p:nvGrpSpPr>
        <p:grpSpPr bwMode="auto">
          <a:xfrm>
            <a:off x="3200400" y="1100138"/>
            <a:ext cx="4249738" cy="4454525"/>
            <a:chOff x="3589868" y="1777999"/>
            <a:chExt cx="3098798" cy="3251197"/>
          </a:xfrm>
        </p:grpSpPr>
        <p:sp>
          <p:nvSpPr>
            <p:cNvPr id="16" name="Arc 15"/>
            <p:cNvSpPr/>
            <p:nvPr/>
          </p:nvSpPr>
          <p:spPr bwMode="auto">
            <a:xfrm>
              <a:off x="3589868" y="1777999"/>
              <a:ext cx="3098798" cy="3251197"/>
            </a:xfrm>
            <a:prstGeom prst="arc">
              <a:avLst>
                <a:gd name="adj1" fmla="val 16141986"/>
                <a:gd name="adj2" fmla="val 0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9525" cmpd="sng">
                  <a:solidFill>
                    <a:schemeClr val="tx1"/>
                  </a:solidFill>
                </a:ln>
                <a:ea typeface="+mn-ea"/>
                <a:cs typeface="+mn-cs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 rot="5400000">
              <a:off x="3581418" y="1888346"/>
              <a:ext cx="3183995" cy="3030501"/>
            </a:xfrm>
            <a:prstGeom prst="arc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pic>
        <p:nvPicPr>
          <p:cNvPr id="29704" name="Picture 17" descr="DIC last beam siz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12135" r="9261" b="27187"/>
          <a:stretch>
            <a:fillRect/>
          </a:stretch>
        </p:blipFill>
        <p:spPr bwMode="auto">
          <a:xfrm>
            <a:off x="271463" y="2747963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5" name="Straight Arrow Connector 19"/>
          <p:cNvCxnSpPr>
            <a:cxnSpLocks noChangeShapeType="1"/>
          </p:cNvCxnSpPr>
          <p:nvPr/>
        </p:nvCxnSpPr>
        <p:spPr bwMode="auto">
          <a:xfrm>
            <a:off x="1897063" y="2319338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extBox 20"/>
          <p:cNvSpPr txBox="1">
            <a:spLocks noChangeArrowheads="1"/>
          </p:cNvSpPr>
          <p:nvPr/>
        </p:nvSpPr>
        <p:spPr bwMode="auto">
          <a:xfrm>
            <a:off x="635000" y="4386263"/>
            <a:ext cx="2589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~0.02% intercepted</a:t>
            </a:r>
          </a:p>
          <a:p>
            <a:pPr algn="ctr"/>
            <a:r>
              <a:rPr lang="en-US"/>
              <a:t>on septum</a:t>
            </a:r>
          </a:p>
        </p:txBody>
      </p:sp>
    </p:spTree>
    <p:extLst>
      <p:ext uri="{BB962C8B-B14F-4D97-AF65-F5344CB8AC3E}">
        <p14:creationId xmlns:p14="http://schemas.microsoft.com/office/powerpoint/2010/main" val="34179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osc phys-tou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1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 bwMode="auto">
          <a:xfrm>
            <a:off x="3454400" y="1389063"/>
            <a:ext cx="3690938" cy="3470275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5400000">
            <a:off x="3826669" y="1794669"/>
            <a:ext cx="3217862" cy="335280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2895600" y="795338"/>
            <a:ext cx="4826000" cy="4775200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Arc 7"/>
          <p:cNvSpPr/>
          <p:nvPr/>
        </p:nvSpPr>
        <p:spPr bwMode="auto">
          <a:xfrm rot="21406482">
            <a:off x="4800600" y="2451100"/>
            <a:ext cx="2301875" cy="2024063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6992938" y="3403600"/>
            <a:ext cx="187325" cy="5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642938" y="660400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Extraction Process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4894263" y="3386138"/>
            <a:ext cx="162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stripper foil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5689600" y="5113338"/>
            <a:ext cx="62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 baseline="30000"/>
              <a:t>+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960938" y="2522538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Protons</a:t>
            </a:r>
          </a:p>
        </p:txBody>
      </p:sp>
      <p:cxnSp>
        <p:nvCxnSpPr>
          <p:cNvPr id="30730" name="Straight Arrow Connector 14"/>
          <p:cNvCxnSpPr>
            <a:cxnSpLocks noChangeShapeType="1"/>
            <a:stCxn id="30727" idx="3"/>
          </p:cNvCxnSpPr>
          <p:nvPr/>
        </p:nvCxnSpPr>
        <p:spPr bwMode="auto">
          <a:xfrm flipV="1">
            <a:off x="6523038" y="3471863"/>
            <a:ext cx="352425" cy="146050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990600" y="2514600"/>
            <a:ext cx="2005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Notice protons</a:t>
            </a:r>
          </a:p>
          <a:p>
            <a:r>
              <a:rPr lang="en-US"/>
              <a:t>cross the </a:t>
            </a:r>
          </a:p>
          <a:p>
            <a:r>
              <a:rPr lang="en-US"/>
              <a:t>cyclotron</a:t>
            </a:r>
          </a:p>
          <a:p>
            <a:r>
              <a:rPr lang="en-US"/>
              <a:t>to exit!</a:t>
            </a:r>
          </a:p>
          <a:p>
            <a:r>
              <a:rPr lang="en-US"/>
              <a:t>That’s ok!</a:t>
            </a:r>
          </a:p>
        </p:txBody>
      </p:sp>
    </p:spTree>
    <p:extLst>
      <p:ext uri="{BB962C8B-B14F-4D97-AF65-F5344CB8AC3E}">
        <p14:creationId xmlns:p14="http://schemas.microsoft.com/office/powerpoint/2010/main" val="93680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osc phys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osc phys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nomali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51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1060" y="1508198"/>
            <a:ext cx="740780" cy="2301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00395" y="2712110"/>
            <a:ext cx="343933" cy="4762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osc phys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1 ev^2 oscil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63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77417" y="1825625"/>
            <a:ext cx="63500" cy="529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0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Alonso (MIT)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BC5-3285-7E4D-AA66-7AA4FD00C9E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isodar schemat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439</Words>
  <Application>Microsoft Macintosh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Sterile Neutrino Search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IsoDAR Configuration</vt:lpstr>
      <vt:lpstr>PowerPoint Presentation</vt:lpstr>
      <vt:lpstr>IsoDAR Cyclotron</vt:lpstr>
      <vt:lpstr>Requirements for IsoDAR</vt:lpstr>
      <vt:lpstr>Injection</vt:lpstr>
      <vt:lpstr>Injection</vt:lpstr>
      <vt:lpstr>Extraction</vt:lpstr>
      <vt:lpstr>PowerPoint Presentation</vt:lpstr>
      <vt:lpstr>DAEdALUS (Decay At rest Experiment for dCP At Laboratory for Underground Science)</vt:lpstr>
      <vt:lpstr>DAEdALUS Concept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Sanford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Sterile Neutrino Search at KamLAND:   IsoDAR</dc:title>
  <dc:creator>Jose Alonso User</dc:creator>
  <cp:lastModifiedBy>Jose Alonso User</cp:lastModifiedBy>
  <cp:revision>11</cp:revision>
  <dcterms:created xsi:type="dcterms:W3CDTF">2015-06-24T17:57:56Z</dcterms:created>
  <dcterms:modified xsi:type="dcterms:W3CDTF">2015-06-25T23:51:35Z</dcterms:modified>
</cp:coreProperties>
</file>