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291" r:id="rId3"/>
    <p:sldId id="296" r:id="rId4"/>
    <p:sldId id="263" r:id="rId5"/>
    <p:sldId id="353" r:id="rId6"/>
    <p:sldId id="356" r:id="rId7"/>
    <p:sldId id="269" r:id="rId8"/>
    <p:sldId id="268" r:id="rId9"/>
    <p:sldId id="360" r:id="rId10"/>
    <p:sldId id="270" r:id="rId11"/>
    <p:sldId id="361" r:id="rId12"/>
    <p:sldId id="359" r:id="rId13"/>
    <p:sldId id="274" r:id="rId14"/>
    <p:sldId id="358" r:id="rId15"/>
    <p:sldId id="336" r:id="rId16"/>
    <p:sldId id="338" r:id="rId17"/>
    <p:sldId id="339" r:id="rId18"/>
    <p:sldId id="374" r:id="rId19"/>
    <p:sldId id="337" r:id="rId20"/>
    <p:sldId id="345" r:id="rId21"/>
    <p:sldId id="346" r:id="rId22"/>
    <p:sldId id="377" r:id="rId23"/>
    <p:sldId id="340" r:id="rId24"/>
    <p:sldId id="341" r:id="rId25"/>
    <p:sldId id="344" r:id="rId26"/>
    <p:sldId id="347" r:id="rId27"/>
    <p:sldId id="363" r:id="rId28"/>
    <p:sldId id="362" r:id="rId29"/>
    <p:sldId id="306" r:id="rId30"/>
    <p:sldId id="307" r:id="rId31"/>
    <p:sldId id="309" r:id="rId32"/>
    <p:sldId id="366" r:id="rId33"/>
    <p:sldId id="310" r:id="rId34"/>
    <p:sldId id="329" r:id="rId35"/>
    <p:sldId id="333" r:id="rId36"/>
    <p:sldId id="368" r:id="rId37"/>
    <p:sldId id="335" r:id="rId38"/>
    <p:sldId id="372" r:id="rId39"/>
    <p:sldId id="373" r:id="rId40"/>
    <p:sldId id="352" r:id="rId41"/>
    <p:sldId id="378" r:id="rId42"/>
    <p:sldId id="37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66FF"/>
    <a:srgbClr val="FF00FF"/>
    <a:srgbClr val="0409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304" autoAdjust="0"/>
  </p:normalViewPr>
  <p:slideViewPr>
    <p:cSldViewPr>
      <p:cViewPr>
        <p:scale>
          <a:sx n="100" d="100"/>
          <a:sy n="100" d="100"/>
        </p:scale>
        <p:origin x="-1784" y="-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ma\Desktop\ISODA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Amministratore:Desktop:BEST%2028%20MeV:Gas%20&amp;%20Lorentz%20dissociation:perdita%20fascio%20Isodar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Amministratore:Desktop:BEST%2028%20MeV:Gas%20&amp;%20Lorentz%20dissociation:perdita%20fascio%20Isodar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Amministratore:Desktop:BEST%2028%20MeV:Gas%20&amp;%20Lorentz%20dissociation:perdita%20fascio%20Isodar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BE" dirty="0"/>
              <a:t>Dee voltage vs radius @ 100kW/</a:t>
            </a:r>
            <a:r>
              <a:rPr lang="fr-BE" baseline="0" dirty="0"/>
              <a:t> </a:t>
            </a:r>
            <a:r>
              <a:rPr lang="fr-BE" baseline="0" dirty="0" err="1" smtClean="0"/>
              <a:t>cavity</a:t>
            </a:r>
            <a:r>
              <a:rPr lang="fr-BE" baseline="0" dirty="0" smtClean="0"/>
              <a:t> (70% of </a:t>
            </a:r>
            <a:r>
              <a:rPr lang="fr-BE" baseline="0" dirty="0" err="1" smtClean="0"/>
              <a:t>theorethical</a:t>
            </a:r>
            <a:r>
              <a:rPr lang="fr-BE" baseline="0" dirty="0" smtClean="0"/>
              <a:t> Q)</a:t>
            </a:r>
            <a:endParaRPr lang="fr-BE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Sheet1!$O$5</c:f>
              <c:strCache>
                <c:ptCount val="1"/>
                <c:pt idx="0">
                  <c:v>E gain/gap (keV)</c:v>
                </c:pt>
              </c:strCache>
            </c:strRef>
          </c:tx>
          <c:marker>
            <c:symbol val="none"/>
          </c:marker>
          <c:xVal>
            <c:numRef>
              <c:f>Sheet1!$N$6:$N$12</c:f>
              <c:numCache>
                <c:formatCode>0</c:formatCode>
                <c:ptCount val="7"/>
                <c:pt idx="0">
                  <c:v>100.0</c:v>
                </c:pt>
                <c:pt idx="1">
                  <c:v>400.0</c:v>
                </c:pt>
                <c:pt idx="2">
                  <c:v>700.0</c:v>
                </c:pt>
                <c:pt idx="3">
                  <c:v>1000.0</c:v>
                </c:pt>
                <c:pt idx="4">
                  <c:v>1300.0</c:v>
                </c:pt>
                <c:pt idx="5">
                  <c:v>1600.0</c:v>
                </c:pt>
                <c:pt idx="6">
                  <c:v>1900.0</c:v>
                </c:pt>
              </c:numCache>
            </c:numRef>
          </c:xVal>
          <c:yVal>
            <c:numRef>
              <c:f>Sheet1!$O$6:$O$12</c:f>
              <c:numCache>
                <c:formatCode>0</c:formatCode>
                <c:ptCount val="7"/>
                <c:pt idx="0">
                  <c:v>61.61455340655615</c:v>
                </c:pt>
                <c:pt idx="1">
                  <c:v>72.83288946097114</c:v>
                </c:pt>
                <c:pt idx="2">
                  <c:v>83.27457148084973</c:v>
                </c:pt>
                <c:pt idx="3">
                  <c:v>102.604627451534</c:v>
                </c:pt>
                <c:pt idx="4">
                  <c:v>132.721545013002</c:v>
                </c:pt>
                <c:pt idx="5">
                  <c:v>162.234398325386</c:v>
                </c:pt>
                <c:pt idx="6">
                  <c:v>185.016250005121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Sheet1!$P$5</c:f>
              <c:strCache>
                <c:ptCount val="1"/>
                <c:pt idx="0">
                  <c:v>Vdee peak(kV)</c:v>
                </c:pt>
              </c:strCache>
            </c:strRef>
          </c:tx>
          <c:marker>
            <c:symbol val="none"/>
          </c:marker>
          <c:xVal>
            <c:numRef>
              <c:f>Sheet1!$N$6:$N$12</c:f>
              <c:numCache>
                <c:formatCode>0</c:formatCode>
                <c:ptCount val="7"/>
                <c:pt idx="0">
                  <c:v>100.0</c:v>
                </c:pt>
                <c:pt idx="1">
                  <c:v>400.0</c:v>
                </c:pt>
                <c:pt idx="2">
                  <c:v>700.0</c:v>
                </c:pt>
                <c:pt idx="3">
                  <c:v>1000.0</c:v>
                </c:pt>
                <c:pt idx="4">
                  <c:v>1300.0</c:v>
                </c:pt>
                <c:pt idx="5">
                  <c:v>1600.0</c:v>
                </c:pt>
                <c:pt idx="6">
                  <c:v>1900.0</c:v>
                </c:pt>
              </c:numCache>
            </c:numRef>
          </c:xVal>
          <c:yVal>
            <c:numRef>
              <c:f>Sheet1!$P$6:$P$12</c:f>
              <c:numCache>
                <c:formatCode>0</c:formatCode>
                <c:ptCount val="7"/>
                <c:pt idx="0">
                  <c:v>78.0105830245473</c:v>
                </c:pt>
                <c:pt idx="1">
                  <c:v>79.56389109361993</c:v>
                </c:pt>
                <c:pt idx="2">
                  <c:v>87.9344956880683</c:v>
                </c:pt>
                <c:pt idx="3">
                  <c:v>111.1478218314346</c:v>
                </c:pt>
                <c:pt idx="4">
                  <c:v>139.3662517529247</c:v>
                </c:pt>
                <c:pt idx="5">
                  <c:v>170.259823348929</c:v>
                </c:pt>
                <c:pt idx="6">
                  <c:v>194.1635086341055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6477480"/>
        <c:axId val="2086482056"/>
      </c:scatterChart>
      <c:valAx>
        <c:axId val="2086477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/>
                  <a:t>Radius (mm)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2086482056"/>
        <c:crosses val="autoZero"/>
        <c:crossBetween val="midCat"/>
      </c:valAx>
      <c:valAx>
        <c:axId val="20864820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/>
                  <a:t>Voltage (kV)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20864774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18494422028989"/>
          <c:y val="0.275016167829918"/>
          <c:w val="0.195414601629629"/>
          <c:h val="0.131763339647275"/>
        </c:manualLayout>
      </c:layout>
      <c:overlay val="0"/>
      <c:txPr>
        <a:bodyPr/>
        <a:lstStyle/>
        <a:p>
          <a:pPr>
            <a:defRPr sz="1400"/>
          </a:pPr>
          <a:endParaRPr lang="it-I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Times New Roman"/>
                <a:ea typeface="Arial"/>
                <a:cs typeface="Times New Roman"/>
              </a:defRPr>
            </a:pP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Beam losses vs. R (H2+, I=5 mA), Vacuum 1.33*</a:t>
            </a:r>
            <a:r>
              <a:rPr lang="it-IT" sz="2000" b="1" i="0" u="none" strike="noStrike" baseline="0" dirty="0" smtClean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10</a:t>
            </a:r>
            <a:r>
              <a:rPr lang="it-IT" sz="2000" b="1" i="0" u="none" strike="noStrike" baseline="30000" dirty="0" smtClean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-</a:t>
            </a:r>
            <a:r>
              <a:rPr lang="it-IT" sz="2000" b="1" i="0" u="none" strike="noStrike" baseline="3000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6 </a:t>
            </a: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Pa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Times New Roman"/>
                <a:ea typeface="Arial"/>
                <a:cs typeface="Times New Roman"/>
              </a:defRPr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40% Hidrogen, 60% Nitrogen</a:t>
            </a:r>
          </a:p>
        </c:rich>
      </c:tx>
      <c:layout>
        <c:manualLayout>
          <c:xMode val="edge"/>
          <c:yMode val="edge"/>
          <c:x val="0.184407631534562"/>
          <c:y val="0.0706183667189099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5244785389459"/>
          <c:y val="0.198335919230307"/>
          <c:w val="0.811468712336752"/>
          <c:h val="0.601270997245561"/>
        </c:manualLayout>
      </c:layout>
      <c:scatterChart>
        <c:scatterStyle val="lineMarker"/>
        <c:varyColors val="0"/>
        <c:ser>
          <c:idx val="0"/>
          <c:order val="0"/>
          <c:spPr>
            <a:ln w="38100">
              <a:solidFill>
                <a:srgbClr val="000090"/>
              </a:solidFill>
              <a:prstDash val="solid"/>
            </a:ln>
          </c:spPr>
          <c:marker>
            <c:symbol val="circle"/>
            <c:size val="3"/>
            <c:spPr>
              <a:solidFill>
                <a:srgbClr val="000090"/>
              </a:solidFill>
              <a:ln>
                <a:solidFill>
                  <a:srgbClr val="000090"/>
                </a:solidFill>
                <a:prstDash val="solid"/>
              </a:ln>
            </c:spPr>
          </c:marker>
          <c:xVal>
            <c:numRef>
              <c:f>IsoDAR!$J$21:$J$131</c:f>
              <c:numCache>
                <c:formatCode>General</c:formatCode>
                <c:ptCount val="111"/>
                <c:pt idx="0">
                  <c:v>0.3</c:v>
                </c:pt>
                <c:pt idx="1">
                  <c:v>0.85</c:v>
                </c:pt>
                <c:pt idx="2">
                  <c:v>1.4</c:v>
                </c:pt>
                <c:pt idx="3">
                  <c:v>1.95</c:v>
                </c:pt>
                <c:pt idx="4">
                  <c:v>2.5</c:v>
                </c:pt>
                <c:pt idx="5">
                  <c:v>3.05</c:v>
                </c:pt>
                <c:pt idx="6">
                  <c:v>3.6</c:v>
                </c:pt>
                <c:pt idx="7">
                  <c:v>4.149999999999999</c:v>
                </c:pt>
                <c:pt idx="8">
                  <c:v>4.7</c:v>
                </c:pt>
                <c:pt idx="9">
                  <c:v>5.25</c:v>
                </c:pt>
                <c:pt idx="10">
                  <c:v>5.8</c:v>
                </c:pt>
                <c:pt idx="11">
                  <c:v>6.35</c:v>
                </c:pt>
                <c:pt idx="12">
                  <c:v>6.9</c:v>
                </c:pt>
                <c:pt idx="13">
                  <c:v>7.45</c:v>
                </c:pt>
                <c:pt idx="14">
                  <c:v>8.000000000000001</c:v>
                </c:pt>
                <c:pt idx="15">
                  <c:v>8.55</c:v>
                </c:pt>
                <c:pt idx="16">
                  <c:v>9.100000000000001</c:v>
                </c:pt>
                <c:pt idx="17">
                  <c:v>9.650000000000002</c:v>
                </c:pt>
                <c:pt idx="18">
                  <c:v>10.2</c:v>
                </c:pt>
                <c:pt idx="19">
                  <c:v>10.75</c:v>
                </c:pt>
                <c:pt idx="20">
                  <c:v>11.3</c:v>
                </c:pt>
                <c:pt idx="21">
                  <c:v>11.85</c:v>
                </c:pt>
                <c:pt idx="22">
                  <c:v>12.4</c:v>
                </c:pt>
                <c:pt idx="23">
                  <c:v>12.95</c:v>
                </c:pt>
                <c:pt idx="24">
                  <c:v>13.5</c:v>
                </c:pt>
                <c:pt idx="25">
                  <c:v>14.05</c:v>
                </c:pt>
                <c:pt idx="26">
                  <c:v>14.6</c:v>
                </c:pt>
                <c:pt idx="27">
                  <c:v>15.15</c:v>
                </c:pt>
                <c:pt idx="28">
                  <c:v>15.7</c:v>
                </c:pt>
                <c:pt idx="29">
                  <c:v>16.25</c:v>
                </c:pt>
                <c:pt idx="30">
                  <c:v>16.8</c:v>
                </c:pt>
                <c:pt idx="31">
                  <c:v>17.35</c:v>
                </c:pt>
                <c:pt idx="32">
                  <c:v>17.9</c:v>
                </c:pt>
                <c:pt idx="33">
                  <c:v>18.45</c:v>
                </c:pt>
                <c:pt idx="34">
                  <c:v>19.0</c:v>
                </c:pt>
                <c:pt idx="35">
                  <c:v>19.55</c:v>
                </c:pt>
                <c:pt idx="36">
                  <c:v>20.1</c:v>
                </c:pt>
                <c:pt idx="37">
                  <c:v>20.65</c:v>
                </c:pt>
                <c:pt idx="38">
                  <c:v>21.2</c:v>
                </c:pt>
                <c:pt idx="39">
                  <c:v>21.75</c:v>
                </c:pt>
                <c:pt idx="40">
                  <c:v>22.3</c:v>
                </c:pt>
                <c:pt idx="41">
                  <c:v>22.85</c:v>
                </c:pt>
                <c:pt idx="42">
                  <c:v>23.4</c:v>
                </c:pt>
                <c:pt idx="43">
                  <c:v>23.95</c:v>
                </c:pt>
                <c:pt idx="44">
                  <c:v>24.5</c:v>
                </c:pt>
                <c:pt idx="45">
                  <c:v>25.05</c:v>
                </c:pt>
                <c:pt idx="46">
                  <c:v>25.6</c:v>
                </c:pt>
                <c:pt idx="47">
                  <c:v>26.15</c:v>
                </c:pt>
                <c:pt idx="48">
                  <c:v>26.7</c:v>
                </c:pt>
                <c:pt idx="49">
                  <c:v>27.25</c:v>
                </c:pt>
                <c:pt idx="50">
                  <c:v>27.8</c:v>
                </c:pt>
                <c:pt idx="51">
                  <c:v>28.35</c:v>
                </c:pt>
                <c:pt idx="52">
                  <c:v>28.9</c:v>
                </c:pt>
                <c:pt idx="53">
                  <c:v>29.45</c:v>
                </c:pt>
                <c:pt idx="54">
                  <c:v>30.0</c:v>
                </c:pt>
                <c:pt idx="55">
                  <c:v>30.55</c:v>
                </c:pt>
                <c:pt idx="56">
                  <c:v>31.1</c:v>
                </c:pt>
                <c:pt idx="57">
                  <c:v>31.65</c:v>
                </c:pt>
                <c:pt idx="58">
                  <c:v>32.2</c:v>
                </c:pt>
                <c:pt idx="59">
                  <c:v>32.75</c:v>
                </c:pt>
                <c:pt idx="60">
                  <c:v>33.3</c:v>
                </c:pt>
                <c:pt idx="61">
                  <c:v>33.85</c:v>
                </c:pt>
                <c:pt idx="62">
                  <c:v>34.4</c:v>
                </c:pt>
                <c:pt idx="63">
                  <c:v>34.95</c:v>
                </c:pt>
                <c:pt idx="64">
                  <c:v>35.5</c:v>
                </c:pt>
                <c:pt idx="65">
                  <c:v>36.05</c:v>
                </c:pt>
                <c:pt idx="66">
                  <c:v>36.6</c:v>
                </c:pt>
                <c:pt idx="67">
                  <c:v>37.15</c:v>
                </c:pt>
                <c:pt idx="68">
                  <c:v>37.7</c:v>
                </c:pt>
                <c:pt idx="69">
                  <c:v>38.25</c:v>
                </c:pt>
                <c:pt idx="70">
                  <c:v>38.8</c:v>
                </c:pt>
                <c:pt idx="71">
                  <c:v>39.35</c:v>
                </c:pt>
                <c:pt idx="72">
                  <c:v>39.9</c:v>
                </c:pt>
                <c:pt idx="73">
                  <c:v>40.45</c:v>
                </c:pt>
                <c:pt idx="74">
                  <c:v>41.0</c:v>
                </c:pt>
                <c:pt idx="75">
                  <c:v>41.55</c:v>
                </c:pt>
                <c:pt idx="76">
                  <c:v>42.1</c:v>
                </c:pt>
                <c:pt idx="77">
                  <c:v>42.65</c:v>
                </c:pt>
                <c:pt idx="78">
                  <c:v>43.2</c:v>
                </c:pt>
                <c:pt idx="79">
                  <c:v>43.75</c:v>
                </c:pt>
                <c:pt idx="80">
                  <c:v>44.3</c:v>
                </c:pt>
                <c:pt idx="81">
                  <c:v>44.85</c:v>
                </c:pt>
                <c:pt idx="82">
                  <c:v>45.4</c:v>
                </c:pt>
                <c:pt idx="83">
                  <c:v>45.95</c:v>
                </c:pt>
                <c:pt idx="84">
                  <c:v>46.5</c:v>
                </c:pt>
                <c:pt idx="85">
                  <c:v>47.05</c:v>
                </c:pt>
                <c:pt idx="86">
                  <c:v>47.6</c:v>
                </c:pt>
                <c:pt idx="87">
                  <c:v>48.15</c:v>
                </c:pt>
                <c:pt idx="88">
                  <c:v>48.7</c:v>
                </c:pt>
                <c:pt idx="89">
                  <c:v>49.25</c:v>
                </c:pt>
                <c:pt idx="90">
                  <c:v>49.8</c:v>
                </c:pt>
                <c:pt idx="91">
                  <c:v>50.35</c:v>
                </c:pt>
                <c:pt idx="92">
                  <c:v>50.9</c:v>
                </c:pt>
                <c:pt idx="93">
                  <c:v>51.45</c:v>
                </c:pt>
                <c:pt idx="94">
                  <c:v>52.0</c:v>
                </c:pt>
                <c:pt idx="95">
                  <c:v>52.55</c:v>
                </c:pt>
                <c:pt idx="96">
                  <c:v>53.1</c:v>
                </c:pt>
                <c:pt idx="97">
                  <c:v>53.65</c:v>
                </c:pt>
                <c:pt idx="98">
                  <c:v>54.2</c:v>
                </c:pt>
                <c:pt idx="99">
                  <c:v>54.75</c:v>
                </c:pt>
                <c:pt idx="100">
                  <c:v>55.3</c:v>
                </c:pt>
                <c:pt idx="101">
                  <c:v>55.85</c:v>
                </c:pt>
                <c:pt idx="102">
                  <c:v>56.4</c:v>
                </c:pt>
                <c:pt idx="103">
                  <c:v>56.95</c:v>
                </c:pt>
                <c:pt idx="104">
                  <c:v>57.5</c:v>
                </c:pt>
                <c:pt idx="105">
                  <c:v>58.05</c:v>
                </c:pt>
                <c:pt idx="106">
                  <c:v>58.6</c:v>
                </c:pt>
                <c:pt idx="107">
                  <c:v>59.15</c:v>
                </c:pt>
                <c:pt idx="108">
                  <c:v>59.7</c:v>
                </c:pt>
                <c:pt idx="109">
                  <c:v>60.25</c:v>
                </c:pt>
                <c:pt idx="110">
                  <c:v>60.8</c:v>
                </c:pt>
              </c:numCache>
            </c:numRef>
          </c:xVal>
          <c:yVal>
            <c:numRef>
              <c:f>IsoDAR!$T$21:$T$131</c:f>
              <c:numCache>
                <c:formatCode>0.00E+00</c:formatCode>
                <c:ptCount val="111"/>
                <c:pt idx="0">
                  <c:v>0.274568996180278</c:v>
                </c:pt>
                <c:pt idx="1">
                  <c:v>0.736906895130323</c:v>
                </c:pt>
                <c:pt idx="2">
                  <c:v>1.330493032484537</c:v>
                </c:pt>
                <c:pt idx="3">
                  <c:v>2.031319691969111</c:v>
                </c:pt>
                <c:pt idx="4">
                  <c:v>2.825170827650618</c:v>
                </c:pt>
                <c:pt idx="5">
                  <c:v>3.70236587797408</c:v>
                </c:pt>
                <c:pt idx="6">
                  <c:v>4.655767100701632</c:v>
                </c:pt>
                <c:pt idx="7">
                  <c:v>5.679831954306974</c:v>
                </c:pt>
                <c:pt idx="8">
                  <c:v>6.770096487752748</c:v>
                </c:pt>
                <c:pt idx="9">
                  <c:v>7.922866343020448</c:v>
                </c:pt>
                <c:pt idx="10">
                  <c:v>9.135019034272865</c:v>
                </c:pt>
                <c:pt idx="11">
                  <c:v>10.40387074543314</c:v>
                </c:pt>
                <c:pt idx="12">
                  <c:v>11.72708286915431</c:v>
                </c:pt>
                <c:pt idx="13">
                  <c:v>13.10259423238986</c:v>
                </c:pt>
                <c:pt idx="14">
                  <c:v>14.52857058941972</c:v>
                </c:pt>
                <c:pt idx="15">
                  <c:v>16.00336610840768</c:v>
                </c:pt>
                <c:pt idx="16">
                  <c:v>17.52549342171515</c:v>
                </c:pt>
                <c:pt idx="17">
                  <c:v>19.09359993786788</c:v>
                </c:pt>
                <c:pt idx="18">
                  <c:v>20.70644882673702</c:v>
                </c:pt>
                <c:pt idx="19">
                  <c:v>22.36290355608717</c:v>
                </c:pt>
                <c:pt idx="20">
                  <c:v>24.06191516981298</c:v>
                </c:pt>
                <c:pt idx="21">
                  <c:v>25.80251171332775</c:v>
                </c:pt>
                <c:pt idx="22">
                  <c:v>27.5837893616058</c:v>
                </c:pt>
                <c:pt idx="23">
                  <c:v>29.40490491300352</c:v>
                </c:pt>
                <c:pt idx="24">
                  <c:v>31.26506939006049</c:v>
                </c:pt>
                <c:pt idx="25">
                  <c:v>33.16354254600628</c:v>
                </c:pt>
                <c:pt idx="26">
                  <c:v>35.0996281185533</c:v>
                </c:pt>
                <c:pt idx="27">
                  <c:v>37.07266970522637</c:v>
                </c:pt>
                <c:pt idx="28">
                  <c:v>39.08204715949688</c:v>
                </c:pt>
                <c:pt idx="29">
                  <c:v>41.12717342619316</c:v>
                </c:pt>
                <c:pt idx="30">
                  <c:v>43.20749174941037</c:v>
                </c:pt>
                <c:pt idx="31">
                  <c:v>45.32247319893167</c:v>
                </c:pt>
                <c:pt idx="32">
                  <c:v>47.47161446945179</c:v>
                </c:pt>
                <c:pt idx="33">
                  <c:v>49.654435915446</c:v>
                </c:pt>
                <c:pt idx="34">
                  <c:v>51.87047979009454</c:v>
                </c:pt>
                <c:pt idx="35">
                  <c:v>54.1193086619045</c:v>
                </c:pt>
                <c:pt idx="36">
                  <c:v>56.40050398658022</c:v>
                </c:pt>
                <c:pt idx="37">
                  <c:v>58.71366481515629</c:v>
                </c:pt>
                <c:pt idx="38">
                  <c:v>61.05840662206091</c:v>
                </c:pt>
                <c:pt idx="39">
                  <c:v>63.43436023944477</c:v>
                </c:pt>
                <c:pt idx="40">
                  <c:v>65.84117088518077</c:v>
                </c:pt>
                <c:pt idx="41">
                  <c:v>68.27849727497014</c:v>
                </c:pt>
                <c:pt idx="42">
                  <c:v>70.74601080867433</c:v>
                </c:pt>
                <c:pt idx="43">
                  <c:v>73.24339482353135</c:v>
                </c:pt>
                <c:pt idx="44">
                  <c:v>75.77034390737417</c:v>
                </c:pt>
                <c:pt idx="45">
                  <c:v>78.3265632656163</c:v>
                </c:pt>
                <c:pt idx="46">
                  <c:v>80.91176813656838</c:v>
                </c:pt>
                <c:pt idx="47">
                  <c:v>83.52568325121656</c:v>
                </c:pt>
                <c:pt idx="48">
                  <c:v>86.16804233199576</c:v>
                </c:pt>
                <c:pt idx="49">
                  <c:v>88.83858762822801</c:v>
                </c:pt>
                <c:pt idx="50">
                  <c:v>91.5370694839976</c:v>
                </c:pt>
                <c:pt idx="51">
                  <c:v>94.26324593609478</c:v>
                </c:pt>
                <c:pt idx="52">
                  <c:v>97.01688233910171</c:v>
                </c:pt>
                <c:pt idx="53">
                  <c:v>99.7977510155806</c:v>
                </c:pt>
                <c:pt idx="54">
                  <c:v>102.6056309290518</c:v>
                </c:pt>
                <c:pt idx="55">
                  <c:v>105.4403073777934</c:v>
                </c:pt>
                <c:pt idx="56">
                  <c:v>108.3015717082228</c:v>
                </c:pt>
                <c:pt idx="57">
                  <c:v>111.1892210459054</c:v>
                </c:pt>
                <c:pt idx="58">
                  <c:v>114.1030580426676</c:v>
                </c:pt>
                <c:pt idx="59">
                  <c:v>117.0428906392502</c:v>
                </c:pt>
                <c:pt idx="60">
                  <c:v>120.0085318417194</c:v>
                </c:pt>
                <c:pt idx="61">
                  <c:v>122.9997995106313</c:v>
                </c:pt>
                <c:pt idx="62">
                  <c:v>126.0165161626383</c:v>
                </c:pt>
                <c:pt idx="63">
                  <c:v>129.058508782728</c:v>
                </c:pt>
                <c:pt idx="64">
                  <c:v>132.125608647058</c:v>
                </c:pt>
                <c:pt idx="65">
                  <c:v>135.2176511554601</c:v>
                </c:pt>
                <c:pt idx="66">
                  <c:v>138.3344756728225</c:v>
                </c:pt>
                <c:pt idx="67">
                  <c:v>141.4759253787414</c:v>
                </c:pt>
                <c:pt idx="68">
                  <c:v>144.6418471250856</c:v>
                </c:pt>
                <c:pt idx="69">
                  <c:v>147.8320913008872</c:v>
                </c:pt>
                <c:pt idx="70">
                  <c:v>151.0465117037863</c:v>
                </c:pt>
                <c:pt idx="71">
                  <c:v>154.2849654182706</c:v>
                </c:pt>
                <c:pt idx="72">
                  <c:v>157.547312699549</c:v>
                </c:pt>
                <c:pt idx="73">
                  <c:v>160.8334168631542</c:v>
                </c:pt>
                <c:pt idx="74">
                  <c:v>164.1431441797801</c:v>
                </c:pt>
                <c:pt idx="75">
                  <c:v>167.4763637752164</c:v>
                </c:pt>
                <c:pt idx="76">
                  <c:v>170.8329475348351</c:v>
                </c:pt>
                <c:pt idx="77">
                  <c:v>174.2127700122136</c:v>
                </c:pt>
                <c:pt idx="78">
                  <c:v>177.615708342227</c:v>
                </c:pt>
                <c:pt idx="79">
                  <c:v>181.0416421580605</c:v>
                </c:pt>
                <c:pt idx="80">
                  <c:v>184.490453511482</c:v>
                </c:pt>
                <c:pt idx="81">
                  <c:v>187.9620267971204</c:v>
                </c:pt>
                <c:pt idx="82">
                  <c:v>191.4562486795534</c:v>
                </c:pt>
                <c:pt idx="83">
                  <c:v>194.9730080236934</c:v>
                </c:pt>
                <c:pt idx="84">
                  <c:v>198.5121958280081</c:v>
                </c:pt>
                <c:pt idx="85">
                  <c:v>202.0737051607562</c:v>
                </c:pt>
                <c:pt idx="86">
                  <c:v>205.6574310985677</c:v>
                </c:pt>
                <c:pt idx="87">
                  <c:v>209.2632706677136</c:v>
                </c:pt>
                <c:pt idx="88">
                  <c:v>212.8911227874117</c:v>
                </c:pt>
                <c:pt idx="89">
                  <c:v>216.540888215928</c:v>
                </c:pt>
                <c:pt idx="90">
                  <c:v>220.2124694983135</c:v>
                </c:pt>
                <c:pt idx="91">
                  <c:v>223.9057709162421</c:v>
                </c:pt>
                <c:pt idx="92">
                  <c:v>227.6206984400106</c:v>
                </c:pt>
                <c:pt idx="93">
                  <c:v>231.3571596822974</c:v>
                </c:pt>
                <c:pt idx="94">
                  <c:v>235.1150638533315</c:v>
                </c:pt>
                <c:pt idx="95">
                  <c:v>238.8943217181368</c:v>
                </c:pt>
                <c:pt idx="96">
                  <c:v>242.694845555095</c:v>
                </c:pt>
                <c:pt idx="97">
                  <c:v>246.516549116454</c:v>
                </c:pt>
                <c:pt idx="98">
                  <c:v>250.359347589348</c:v>
                </c:pt>
                <c:pt idx="99">
                  <c:v>254.2231575592431</c:v>
                </c:pt>
                <c:pt idx="100">
                  <c:v>258.1078969740928</c:v>
                </c:pt>
                <c:pt idx="101">
                  <c:v>262.013485109757</c:v>
                </c:pt>
                <c:pt idx="102">
                  <c:v>265.939842536812</c:v>
                </c:pt>
                <c:pt idx="103">
                  <c:v>269.8868910885311</c:v>
                </c:pt>
                <c:pt idx="104">
                  <c:v>273.8545538296147</c:v>
                </c:pt>
                <c:pt idx="105">
                  <c:v>277.8427550264478</c:v>
                </c:pt>
                <c:pt idx="106">
                  <c:v>281.8514201179242</c:v>
                </c:pt>
                <c:pt idx="107">
                  <c:v>285.8804756874695</c:v>
                </c:pt>
                <c:pt idx="108">
                  <c:v>289.9298494357781</c:v>
                </c:pt>
                <c:pt idx="109">
                  <c:v>293.9994701550917</c:v>
                </c:pt>
                <c:pt idx="110">
                  <c:v>298.0892677031683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4022232"/>
        <c:axId val="2084031048"/>
      </c:scatterChart>
      <c:valAx>
        <c:axId val="2084022232"/>
        <c:scaling>
          <c:orientation val="minMax"/>
          <c:max val="65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90"/>
                    </a:solidFill>
                    <a:latin typeface="Times New Roman"/>
                    <a:ea typeface="Arial"/>
                    <a:cs typeface="Times New Roman"/>
                  </a:defRPr>
                </a:pPr>
                <a:r>
                  <a:rPr lang="it-IT" sz="2400" dirty="0">
                    <a:latin typeface="Times New Roman"/>
                    <a:cs typeface="Times New Roman"/>
                  </a:rPr>
                  <a:t>E</a:t>
                </a:r>
                <a:r>
                  <a:rPr lang="it-IT" sz="2400" dirty="0" smtClean="0">
                    <a:latin typeface="Times New Roman"/>
                    <a:cs typeface="Times New Roman"/>
                  </a:rPr>
                  <a:t>[AMeV</a:t>
                </a:r>
                <a:r>
                  <a:rPr lang="it-IT" sz="2400" dirty="0">
                    <a:latin typeface="Times New Roman"/>
                    <a:cs typeface="Times New Roman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807370816939015"/>
              <c:y val="0.85008798465398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084031048"/>
        <c:crosses val="autoZero"/>
        <c:crossBetween val="midCat"/>
        <c:majorUnit val="10.0"/>
      </c:valAx>
      <c:valAx>
        <c:axId val="208403104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90"/>
                    </a:solidFill>
                    <a:latin typeface="Times New Roman"/>
                    <a:ea typeface="Arial"/>
                    <a:cs typeface="Times New Roman"/>
                  </a:defRPr>
                </a:pPr>
                <a:r>
                  <a:rPr lang="it-IT" sz="2000" dirty="0">
                    <a:latin typeface="Times New Roman"/>
                    <a:cs typeface="Times New Roman"/>
                  </a:rPr>
                  <a:t>Beam losses [W]</a:t>
                </a:r>
              </a:p>
            </c:rich>
          </c:tx>
          <c:layout>
            <c:manualLayout>
              <c:xMode val="edge"/>
              <c:yMode val="edge"/>
              <c:x val="0.0356716412582626"/>
              <c:y val="0.33460166319571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084022232"/>
        <c:crosses val="autoZero"/>
        <c:crossBetween val="midCat"/>
        <c:majorUnit val="100.0"/>
      </c:valAx>
      <c:spPr>
        <a:solidFill>
          <a:srgbClr val="FCF305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Times New Roman"/>
                <a:ea typeface="Arial"/>
                <a:cs typeface="Times New Roman"/>
              </a:defRPr>
            </a:pP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Beam losses vs. </a:t>
            </a:r>
            <a:r>
              <a:rPr lang="it-IT" sz="2000" b="1" i="0" u="none" strike="noStrike" baseline="0" dirty="0" err="1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R</a:t>
            </a: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it-IT" sz="2000" b="1" i="0" u="none" strike="noStrike" baseline="0" dirty="0" smtClean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(D-, </a:t>
            </a: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I</a:t>
            </a:r>
            <a:r>
              <a:rPr lang="it-IT" sz="2000" b="1" i="0" u="none" strike="noStrike" baseline="0" dirty="0" smtClean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=1 </a:t>
            </a: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mA), Vacuum 1.33*10^-6 Pa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Times New Roman"/>
                <a:ea typeface="Arial"/>
                <a:cs typeface="Times New Roman"/>
              </a:defRPr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40% Hidrogen, 60% Nitrogen</a:t>
            </a:r>
          </a:p>
        </c:rich>
      </c:tx>
      <c:layout>
        <c:manualLayout>
          <c:xMode val="edge"/>
          <c:yMode val="edge"/>
          <c:x val="0.184407631534562"/>
          <c:y val="0.0706183667189099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5244785389459"/>
          <c:y val="0.198335919230307"/>
          <c:w val="0.811468712336752"/>
          <c:h val="0.601270997245561"/>
        </c:manualLayout>
      </c:layout>
      <c:scatterChart>
        <c:scatterStyle val="lineMarker"/>
        <c:varyColors val="0"/>
        <c:ser>
          <c:idx val="0"/>
          <c:order val="0"/>
          <c:spPr>
            <a:ln w="38100">
              <a:solidFill>
                <a:srgbClr val="000090"/>
              </a:solidFill>
              <a:prstDash val="solid"/>
            </a:ln>
          </c:spPr>
          <c:marker>
            <c:symbol val="circle"/>
            <c:size val="3"/>
            <c:spPr>
              <a:solidFill>
                <a:srgbClr val="000090"/>
              </a:solidFill>
              <a:ln>
                <a:solidFill>
                  <a:srgbClr val="000090"/>
                </a:solidFill>
                <a:prstDash val="solid"/>
              </a:ln>
            </c:spPr>
          </c:marker>
          <c:xVal>
            <c:numRef>
              <c:f>IsoDAR!$J$21:$J$131</c:f>
              <c:numCache>
                <c:formatCode>General</c:formatCode>
                <c:ptCount val="111"/>
                <c:pt idx="0">
                  <c:v>0.3</c:v>
                </c:pt>
                <c:pt idx="1">
                  <c:v>0.85</c:v>
                </c:pt>
                <c:pt idx="2">
                  <c:v>1.4</c:v>
                </c:pt>
                <c:pt idx="3">
                  <c:v>1.95</c:v>
                </c:pt>
                <c:pt idx="4">
                  <c:v>2.5</c:v>
                </c:pt>
                <c:pt idx="5">
                  <c:v>3.05</c:v>
                </c:pt>
                <c:pt idx="6">
                  <c:v>3.6</c:v>
                </c:pt>
                <c:pt idx="7">
                  <c:v>4.149999999999999</c:v>
                </c:pt>
                <c:pt idx="8">
                  <c:v>4.7</c:v>
                </c:pt>
                <c:pt idx="9">
                  <c:v>5.25</c:v>
                </c:pt>
                <c:pt idx="10">
                  <c:v>5.8</c:v>
                </c:pt>
                <c:pt idx="11">
                  <c:v>6.35</c:v>
                </c:pt>
                <c:pt idx="12">
                  <c:v>6.9</c:v>
                </c:pt>
                <c:pt idx="13">
                  <c:v>7.45</c:v>
                </c:pt>
                <c:pt idx="14">
                  <c:v>8.000000000000001</c:v>
                </c:pt>
                <c:pt idx="15">
                  <c:v>8.55</c:v>
                </c:pt>
                <c:pt idx="16">
                  <c:v>9.100000000000001</c:v>
                </c:pt>
                <c:pt idx="17">
                  <c:v>9.650000000000002</c:v>
                </c:pt>
                <c:pt idx="18">
                  <c:v>10.2</c:v>
                </c:pt>
                <c:pt idx="19">
                  <c:v>10.75</c:v>
                </c:pt>
                <c:pt idx="20">
                  <c:v>11.3</c:v>
                </c:pt>
                <c:pt idx="21">
                  <c:v>11.85</c:v>
                </c:pt>
                <c:pt idx="22">
                  <c:v>12.4</c:v>
                </c:pt>
                <c:pt idx="23">
                  <c:v>12.95</c:v>
                </c:pt>
                <c:pt idx="24">
                  <c:v>13.5</c:v>
                </c:pt>
                <c:pt idx="25">
                  <c:v>14.05</c:v>
                </c:pt>
                <c:pt idx="26">
                  <c:v>14.6</c:v>
                </c:pt>
                <c:pt idx="27">
                  <c:v>15.15</c:v>
                </c:pt>
                <c:pt idx="28">
                  <c:v>15.7</c:v>
                </c:pt>
                <c:pt idx="29">
                  <c:v>16.25</c:v>
                </c:pt>
                <c:pt idx="30">
                  <c:v>16.8</c:v>
                </c:pt>
                <c:pt idx="31">
                  <c:v>17.35</c:v>
                </c:pt>
                <c:pt idx="32">
                  <c:v>17.9</c:v>
                </c:pt>
                <c:pt idx="33">
                  <c:v>18.45</c:v>
                </c:pt>
                <c:pt idx="34">
                  <c:v>19.0</c:v>
                </c:pt>
                <c:pt idx="35">
                  <c:v>19.55</c:v>
                </c:pt>
                <c:pt idx="36">
                  <c:v>20.1</c:v>
                </c:pt>
                <c:pt idx="37">
                  <c:v>20.65</c:v>
                </c:pt>
                <c:pt idx="38">
                  <c:v>21.2</c:v>
                </c:pt>
                <c:pt idx="39">
                  <c:v>21.75</c:v>
                </c:pt>
                <c:pt idx="40">
                  <c:v>22.3</c:v>
                </c:pt>
                <c:pt idx="41">
                  <c:v>22.85</c:v>
                </c:pt>
                <c:pt idx="42">
                  <c:v>23.4</c:v>
                </c:pt>
                <c:pt idx="43">
                  <c:v>23.95</c:v>
                </c:pt>
                <c:pt idx="44">
                  <c:v>24.5</c:v>
                </c:pt>
                <c:pt idx="45">
                  <c:v>25.05</c:v>
                </c:pt>
                <c:pt idx="46">
                  <c:v>25.6</c:v>
                </c:pt>
                <c:pt idx="47">
                  <c:v>26.15</c:v>
                </c:pt>
                <c:pt idx="48">
                  <c:v>26.7</c:v>
                </c:pt>
                <c:pt idx="49">
                  <c:v>27.25</c:v>
                </c:pt>
                <c:pt idx="50">
                  <c:v>27.8</c:v>
                </c:pt>
                <c:pt idx="51">
                  <c:v>28.35</c:v>
                </c:pt>
                <c:pt idx="52">
                  <c:v>28.9</c:v>
                </c:pt>
                <c:pt idx="53">
                  <c:v>29.45</c:v>
                </c:pt>
                <c:pt idx="54">
                  <c:v>30.0</c:v>
                </c:pt>
                <c:pt idx="55">
                  <c:v>30.55</c:v>
                </c:pt>
                <c:pt idx="56">
                  <c:v>31.1</c:v>
                </c:pt>
                <c:pt idx="57">
                  <c:v>31.65</c:v>
                </c:pt>
                <c:pt idx="58">
                  <c:v>32.2</c:v>
                </c:pt>
                <c:pt idx="59">
                  <c:v>32.75</c:v>
                </c:pt>
                <c:pt idx="60">
                  <c:v>33.3</c:v>
                </c:pt>
                <c:pt idx="61">
                  <c:v>33.85</c:v>
                </c:pt>
                <c:pt idx="62">
                  <c:v>34.4</c:v>
                </c:pt>
                <c:pt idx="63">
                  <c:v>34.95</c:v>
                </c:pt>
                <c:pt idx="64">
                  <c:v>35.5</c:v>
                </c:pt>
                <c:pt idx="65">
                  <c:v>36.05</c:v>
                </c:pt>
                <c:pt idx="66">
                  <c:v>36.6</c:v>
                </c:pt>
                <c:pt idx="67">
                  <c:v>37.15</c:v>
                </c:pt>
                <c:pt idx="68">
                  <c:v>37.7</c:v>
                </c:pt>
                <c:pt idx="69">
                  <c:v>38.25</c:v>
                </c:pt>
                <c:pt idx="70">
                  <c:v>38.8</c:v>
                </c:pt>
                <c:pt idx="71">
                  <c:v>39.35</c:v>
                </c:pt>
                <c:pt idx="72">
                  <c:v>39.9</c:v>
                </c:pt>
                <c:pt idx="73">
                  <c:v>40.45</c:v>
                </c:pt>
                <c:pt idx="74">
                  <c:v>41.0</c:v>
                </c:pt>
                <c:pt idx="75">
                  <c:v>41.55</c:v>
                </c:pt>
                <c:pt idx="76">
                  <c:v>42.1</c:v>
                </c:pt>
                <c:pt idx="77">
                  <c:v>42.65</c:v>
                </c:pt>
                <c:pt idx="78">
                  <c:v>43.2</c:v>
                </c:pt>
                <c:pt idx="79">
                  <c:v>43.75</c:v>
                </c:pt>
                <c:pt idx="80">
                  <c:v>44.3</c:v>
                </c:pt>
                <c:pt idx="81">
                  <c:v>44.85</c:v>
                </c:pt>
                <c:pt idx="82">
                  <c:v>45.4</c:v>
                </c:pt>
                <c:pt idx="83">
                  <c:v>45.95</c:v>
                </c:pt>
                <c:pt idx="84">
                  <c:v>46.5</c:v>
                </c:pt>
                <c:pt idx="85">
                  <c:v>47.05</c:v>
                </c:pt>
                <c:pt idx="86">
                  <c:v>47.6</c:v>
                </c:pt>
                <c:pt idx="87">
                  <c:v>48.15</c:v>
                </c:pt>
                <c:pt idx="88">
                  <c:v>48.7</c:v>
                </c:pt>
                <c:pt idx="89">
                  <c:v>49.25</c:v>
                </c:pt>
                <c:pt idx="90">
                  <c:v>49.8</c:v>
                </c:pt>
                <c:pt idx="91">
                  <c:v>50.35</c:v>
                </c:pt>
                <c:pt idx="92">
                  <c:v>50.9</c:v>
                </c:pt>
                <c:pt idx="93">
                  <c:v>51.45</c:v>
                </c:pt>
                <c:pt idx="94">
                  <c:v>52.0</c:v>
                </c:pt>
                <c:pt idx="95">
                  <c:v>52.55</c:v>
                </c:pt>
                <c:pt idx="96">
                  <c:v>53.1</c:v>
                </c:pt>
                <c:pt idx="97">
                  <c:v>53.65</c:v>
                </c:pt>
                <c:pt idx="98">
                  <c:v>54.2</c:v>
                </c:pt>
                <c:pt idx="99">
                  <c:v>54.75</c:v>
                </c:pt>
                <c:pt idx="100">
                  <c:v>55.3</c:v>
                </c:pt>
                <c:pt idx="101">
                  <c:v>55.85</c:v>
                </c:pt>
                <c:pt idx="102">
                  <c:v>56.4</c:v>
                </c:pt>
                <c:pt idx="103">
                  <c:v>56.95</c:v>
                </c:pt>
                <c:pt idx="104">
                  <c:v>57.5</c:v>
                </c:pt>
                <c:pt idx="105">
                  <c:v>58.05</c:v>
                </c:pt>
                <c:pt idx="106">
                  <c:v>58.6</c:v>
                </c:pt>
                <c:pt idx="107">
                  <c:v>59.15</c:v>
                </c:pt>
                <c:pt idx="108">
                  <c:v>59.7</c:v>
                </c:pt>
                <c:pt idx="109">
                  <c:v>60.25</c:v>
                </c:pt>
                <c:pt idx="110">
                  <c:v>60.8</c:v>
                </c:pt>
              </c:numCache>
            </c:numRef>
          </c:xVal>
          <c:yVal>
            <c:numRef>
              <c:f>IsoDAR!$T$21:$T$131</c:f>
              <c:numCache>
                <c:formatCode>0.00E+00</c:formatCode>
                <c:ptCount val="111"/>
                <c:pt idx="0">
                  <c:v>0.274568996180278</c:v>
                </c:pt>
                <c:pt idx="1">
                  <c:v>0.736906895130323</c:v>
                </c:pt>
                <c:pt idx="2">
                  <c:v>1.330493032484537</c:v>
                </c:pt>
                <c:pt idx="3">
                  <c:v>2.031319691969111</c:v>
                </c:pt>
                <c:pt idx="4">
                  <c:v>2.825170827650618</c:v>
                </c:pt>
                <c:pt idx="5">
                  <c:v>3.70236587797408</c:v>
                </c:pt>
                <c:pt idx="6">
                  <c:v>4.655767100701632</c:v>
                </c:pt>
                <c:pt idx="7">
                  <c:v>5.679831954306974</c:v>
                </c:pt>
                <c:pt idx="8">
                  <c:v>6.770096487752748</c:v>
                </c:pt>
                <c:pt idx="9">
                  <c:v>7.922866343020448</c:v>
                </c:pt>
                <c:pt idx="10">
                  <c:v>9.135019034272865</c:v>
                </c:pt>
                <c:pt idx="11">
                  <c:v>10.40387074543314</c:v>
                </c:pt>
                <c:pt idx="12">
                  <c:v>11.72708286915431</c:v>
                </c:pt>
                <c:pt idx="13">
                  <c:v>13.10259423238986</c:v>
                </c:pt>
                <c:pt idx="14">
                  <c:v>14.52857058941972</c:v>
                </c:pt>
                <c:pt idx="15">
                  <c:v>16.00336610840768</c:v>
                </c:pt>
                <c:pt idx="16">
                  <c:v>17.52549342171515</c:v>
                </c:pt>
                <c:pt idx="17">
                  <c:v>19.09359993786788</c:v>
                </c:pt>
                <c:pt idx="18">
                  <c:v>20.70644882673702</c:v>
                </c:pt>
                <c:pt idx="19">
                  <c:v>22.36290355608717</c:v>
                </c:pt>
                <c:pt idx="20">
                  <c:v>24.06191516981298</c:v>
                </c:pt>
                <c:pt idx="21">
                  <c:v>25.80251171332775</c:v>
                </c:pt>
                <c:pt idx="22">
                  <c:v>27.5837893616058</c:v>
                </c:pt>
                <c:pt idx="23">
                  <c:v>29.40490491300352</c:v>
                </c:pt>
                <c:pt idx="24">
                  <c:v>31.26506939006049</c:v>
                </c:pt>
                <c:pt idx="25">
                  <c:v>33.16354254600628</c:v>
                </c:pt>
                <c:pt idx="26">
                  <c:v>35.0996281185533</c:v>
                </c:pt>
                <c:pt idx="27">
                  <c:v>37.07266970522635</c:v>
                </c:pt>
                <c:pt idx="28">
                  <c:v>39.08204715949686</c:v>
                </c:pt>
                <c:pt idx="29">
                  <c:v>41.12717342619316</c:v>
                </c:pt>
                <c:pt idx="30">
                  <c:v>43.20749174941037</c:v>
                </c:pt>
                <c:pt idx="31">
                  <c:v>45.32247319893167</c:v>
                </c:pt>
                <c:pt idx="32">
                  <c:v>47.47161446945179</c:v>
                </c:pt>
                <c:pt idx="33">
                  <c:v>49.654435915446</c:v>
                </c:pt>
                <c:pt idx="34">
                  <c:v>51.87047979009454</c:v>
                </c:pt>
                <c:pt idx="35">
                  <c:v>54.1193086619045</c:v>
                </c:pt>
                <c:pt idx="36">
                  <c:v>56.40050398658022</c:v>
                </c:pt>
                <c:pt idx="37">
                  <c:v>58.71366481515629</c:v>
                </c:pt>
                <c:pt idx="38">
                  <c:v>61.05840662206091</c:v>
                </c:pt>
                <c:pt idx="39">
                  <c:v>63.43436023944477</c:v>
                </c:pt>
                <c:pt idx="40">
                  <c:v>65.84117088518077</c:v>
                </c:pt>
                <c:pt idx="41">
                  <c:v>68.27849727497014</c:v>
                </c:pt>
                <c:pt idx="42">
                  <c:v>70.74601080867433</c:v>
                </c:pt>
                <c:pt idx="43">
                  <c:v>73.24339482353135</c:v>
                </c:pt>
                <c:pt idx="44">
                  <c:v>75.77034390737417</c:v>
                </c:pt>
                <c:pt idx="45">
                  <c:v>78.3265632656163</c:v>
                </c:pt>
                <c:pt idx="46">
                  <c:v>80.91176813656836</c:v>
                </c:pt>
                <c:pt idx="47">
                  <c:v>83.52568325121656</c:v>
                </c:pt>
                <c:pt idx="48">
                  <c:v>86.16804233199572</c:v>
                </c:pt>
                <c:pt idx="49">
                  <c:v>88.83858762822801</c:v>
                </c:pt>
                <c:pt idx="50">
                  <c:v>91.5370694839976</c:v>
                </c:pt>
                <c:pt idx="51">
                  <c:v>94.26324593609478</c:v>
                </c:pt>
                <c:pt idx="52">
                  <c:v>97.01688233910168</c:v>
                </c:pt>
                <c:pt idx="53">
                  <c:v>99.79775101558057</c:v>
                </c:pt>
                <c:pt idx="54">
                  <c:v>102.6056309290518</c:v>
                </c:pt>
                <c:pt idx="55">
                  <c:v>105.4403073777934</c:v>
                </c:pt>
                <c:pt idx="56">
                  <c:v>108.3015717082228</c:v>
                </c:pt>
                <c:pt idx="57">
                  <c:v>111.1892210459054</c:v>
                </c:pt>
                <c:pt idx="58">
                  <c:v>114.1030580426676</c:v>
                </c:pt>
                <c:pt idx="59">
                  <c:v>117.0428906392502</c:v>
                </c:pt>
                <c:pt idx="60">
                  <c:v>120.0085318417194</c:v>
                </c:pt>
                <c:pt idx="61">
                  <c:v>122.9997995106313</c:v>
                </c:pt>
                <c:pt idx="62">
                  <c:v>126.0165161626383</c:v>
                </c:pt>
                <c:pt idx="63">
                  <c:v>129.058508782728</c:v>
                </c:pt>
                <c:pt idx="64">
                  <c:v>132.125608647058</c:v>
                </c:pt>
                <c:pt idx="65">
                  <c:v>135.2176511554601</c:v>
                </c:pt>
                <c:pt idx="66">
                  <c:v>138.3344756728225</c:v>
                </c:pt>
                <c:pt idx="67">
                  <c:v>141.4759253787414</c:v>
                </c:pt>
                <c:pt idx="68">
                  <c:v>144.6418471250856</c:v>
                </c:pt>
                <c:pt idx="69">
                  <c:v>147.8320913008872</c:v>
                </c:pt>
                <c:pt idx="70">
                  <c:v>151.0465117037863</c:v>
                </c:pt>
                <c:pt idx="71">
                  <c:v>154.2849654182706</c:v>
                </c:pt>
                <c:pt idx="72">
                  <c:v>157.547312699549</c:v>
                </c:pt>
                <c:pt idx="73">
                  <c:v>160.8334168631542</c:v>
                </c:pt>
                <c:pt idx="74">
                  <c:v>164.1431441797801</c:v>
                </c:pt>
                <c:pt idx="75">
                  <c:v>167.4763637752164</c:v>
                </c:pt>
                <c:pt idx="76">
                  <c:v>170.8329475348351</c:v>
                </c:pt>
                <c:pt idx="77">
                  <c:v>174.2127700122136</c:v>
                </c:pt>
                <c:pt idx="78">
                  <c:v>177.615708342227</c:v>
                </c:pt>
                <c:pt idx="79">
                  <c:v>181.0416421580605</c:v>
                </c:pt>
                <c:pt idx="80">
                  <c:v>184.490453511482</c:v>
                </c:pt>
                <c:pt idx="81">
                  <c:v>187.9620267971204</c:v>
                </c:pt>
                <c:pt idx="82">
                  <c:v>191.4562486795534</c:v>
                </c:pt>
                <c:pt idx="83">
                  <c:v>194.9730080236934</c:v>
                </c:pt>
                <c:pt idx="84">
                  <c:v>198.5121958280081</c:v>
                </c:pt>
                <c:pt idx="85">
                  <c:v>202.073705160756</c:v>
                </c:pt>
                <c:pt idx="86">
                  <c:v>205.6574310985677</c:v>
                </c:pt>
                <c:pt idx="87">
                  <c:v>209.2632706677136</c:v>
                </c:pt>
                <c:pt idx="88">
                  <c:v>212.8911227874117</c:v>
                </c:pt>
                <c:pt idx="89">
                  <c:v>216.540888215928</c:v>
                </c:pt>
                <c:pt idx="90">
                  <c:v>220.2124694983135</c:v>
                </c:pt>
                <c:pt idx="91">
                  <c:v>223.9057709162421</c:v>
                </c:pt>
                <c:pt idx="92">
                  <c:v>227.6206984400106</c:v>
                </c:pt>
                <c:pt idx="93">
                  <c:v>231.3571596822974</c:v>
                </c:pt>
                <c:pt idx="94">
                  <c:v>235.1150638533315</c:v>
                </c:pt>
                <c:pt idx="95">
                  <c:v>238.8943217181368</c:v>
                </c:pt>
                <c:pt idx="96">
                  <c:v>242.694845555095</c:v>
                </c:pt>
                <c:pt idx="97">
                  <c:v>246.516549116454</c:v>
                </c:pt>
                <c:pt idx="98">
                  <c:v>250.359347589348</c:v>
                </c:pt>
                <c:pt idx="99">
                  <c:v>254.2231575592431</c:v>
                </c:pt>
                <c:pt idx="100">
                  <c:v>258.1078969740928</c:v>
                </c:pt>
                <c:pt idx="101">
                  <c:v>262.013485109757</c:v>
                </c:pt>
                <c:pt idx="102">
                  <c:v>265.939842536812</c:v>
                </c:pt>
                <c:pt idx="103">
                  <c:v>269.8868910885311</c:v>
                </c:pt>
                <c:pt idx="104">
                  <c:v>273.8545538296147</c:v>
                </c:pt>
                <c:pt idx="105">
                  <c:v>277.8427550264478</c:v>
                </c:pt>
                <c:pt idx="106">
                  <c:v>281.8514201179242</c:v>
                </c:pt>
                <c:pt idx="107">
                  <c:v>285.8804756874695</c:v>
                </c:pt>
                <c:pt idx="108">
                  <c:v>289.9298494357781</c:v>
                </c:pt>
                <c:pt idx="109">
                  <c:v>293.9994701550917</c:v>
                </c:pt>
                <c:pt idx="110">
                  <c:v>298.0892677031683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4102424"/>
        <c:axId val="2084111400"/>
      </c:scatterChart>
      <c:valAx>
        <c:axId val="2084102424"/>
        <c:scaling>
          <c:orientation val="minMax"/>
          <c:max val="65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90"/>
                    </a:solidFill>
                    <a:latin typeface="Times New Roman"/>
                    <a:ea typeface="Arial"/>
                    <a:cs typeface="Times New Roman"/>
                  </a:defRPr>
                </a:pPr>
                <a:r>
                  <a:rPr lang="it-IT" sz="2400" dirty="0">
                    <a:latin typeface="Times New Roman"/>
                    <a:cs typeface="Times New Roman"/>
                  </a:rPr>
                  <a:t>E</a:t>
                </a:r>
                <a:r>
                  <a:rPr lang="it-IT" sz="2400" dirty="0" smtClean="0">
                    <a:latin typeface="Times New Roman"/>
                    <a:cs typeface="Times New Roman"/>
                  </a:rPr>
                  <a:t>[AMeV</a:t>
                </a:r>
                <a:r>
                  <a:rPr lang="it-IT" sz="2400" dirty="0">
                    <a:latin typeface="Times New Roman"/>
                    <a:cs typeface="Times New Roman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807370816939015"/>
              <c:y val="0.85008798465398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084111400"/>
        <c:crosses val="autoZero"/>
        <c:crossBetween val="midCat"/>
        <c:majorUnit val="10.0"/>
      </c:valAx>
      <c:valAx>
        <c:axId val="208411140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90"/>
                    </a:solidFill>
                    <a:latin typeface="Times New Roman"/>
                    <a:ea typeface="Arial"/>
                    <a:cs typeface="Times New Roman"/>
                  </a:defRPr>
                </a:pPr>
                <a:r>
                  <a:rPr lang="it-IT" sz="2000" dirty="0">
                    <a:latin typeface="Times New Roman"/>
                    <a:cs typeface="Times New Roman"/>
                  </a:rPr>
                  <a:t>Beam losses [W]</a:t>
                </a:r>
              </a:p>
            </c:rich>
          </c:tx>
          <c:layout>
            <c:manualLayout>
              <c:xMode val="edge"/>
              <c:yMode val="edge"/>
              <c:x val="0.0356716412582626"/>
              <c:y val="0.33460166319571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084102424"/>
        <c:crosses val="autoZero"/>
        <c:crossBetween val="midCat"/>
        <c:majorUnit val="100.0"/>
      </c:valAx>
      <c:spPr>
        <a:solidFill>
          <a:srgbClr val="FCF305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Times New Roman"/>
                <a:ea typeface="Arial"/>
                <a:cs typeface="Times New Roman"/>
              </a:defRPr>
            </a:pP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Beam losses vs. </a:t>
            </a:r>
            <a:r>
              <a:rPr lang="it-IT" sz="2000" b="1" i="0" u="none" strike="noStrike" baseline="0" dirty="0" err="1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R</a:t>
            </a: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it-IT" sz="2000" b="1" i="0" u="none" strike="noStrike" baseline="0" dirty="0" smtClean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(D+</a:t>
            </a: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, I</a:t>
            </a:r>
            <a:r>
              <a:rPr lang="it-IT" sz="2000" b="1" i="0" u="none" strike="noStrike" baseline="0" dirty="0" smtClean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=1 </a:t>
            </a: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mA), Vacuum 1.33*</a:t>
            </a:r>
            <a:r>
              <a:rPr lang="it-IT" sz="2000" b="1" i="0" u="none" strike="noStrike" baseline="0" dirty="0" smtClean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10</a:t>
            </a:r>
            <a:r>
              <a:rPr lang="it-IT" sz="2000" b="1" i="0" u="none" strike="noStrike" baseline="30000" dirty="0" smtClean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-4 </a:t>
            </a:r>
            <a:r>
              <a:rPr lang="it-IT" sz="2000" b="1" i="0" u="none" strike="noStrike" baseline="0" dirty="0">
                <a:solidFill>
                  <a:srgbClr val="000090"/>
                </a:solidFill>
                <a:latin typeface="Times New Roman"/>
                <a:ea typeface="Arial"/>
                <a:cs typeface="Times New Roman"/>
              </a:rPr>
              <a:t>Pa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Times New Roman"/>
                <a:ea typeface="Arial"/>
                <a:cs typeface="Times New Roman"/>
              </a:defRPr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40% Hidrogen, 60% Nitrogen</a:t>
            </a:r>
          </a:p>
        </c:rich>
      </c:tx>
      <c:layout>
        <c:manualLayout>
          <c:xMode val="edge"/>
          <c:yMode val="edge"/>
          <c:x val="0.184407631534562"/>
          <c:y val="0.0706183667189099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5244785389459"/>
          <c:y val="0.198335919230307"/>
          <c:w val="0.811468712336752"/>
          <c:h val="0.601270997245561"/>
        </c:manualLayout>
      </c:layout>
      <c:scatterChart>
        <c:scatterStyle val="lineMarker"/>
        <c:varyColors val="0"/>
        <c:ser>
          <c:idx val="0"/>
          <c:order val="0"/>
          <c:spPr>
            <a:ln w="38100">
              <a:solidFill>
                <a:srgbClr val="000090"/>
              </a:solidFill>
              <a:prstDash val="solid"/>
            </a:ln>
          </c:spPr>
          <c:marker>
            <c:symbol val="circle"/>
            <c:size val="3"/>
            <c:spPr>
              <a:solidFill>
                <a:srgbClr val="000090"/>
              </a:solidFill>
              <a:ln>
                <a:solidFill>
                  <a:srgbClr val="000090"/>
                </a:solidFill>
                <a:prstDash val="solid"/>
              </a:ln>
            </c:spPr>
          </c:marker>
          <c:xVal>
            <c:numRef>
              <c:f>IsoDAR!$J$21:$J$131</c:f>
              <c:numCache>
                <c:formatCode>General</c:formatCode>
                <c:ptCount val="111"/>
                <c:pt idx="0">
                  <c:v>0.3</c:v>
                </c:pt>
                <c:pt idx="1">
                  <c:v>0.85</c:v>
                </c:pt>
                <c:pt idx="2">
                  <c:v>1.4</c:v>
                </c:pt>
                <c:pt idx="3">
                  <c:v>1.95</c:v>
                </c:pt>
                <c:pt idx="4">
                  <c:v>2.5</c:v>
                </c:pt>
                <c:pt idx="5">
                  <c:v>3.05</c:v>
                </c:pt>
                <c:pt idx="6">
                  <c:v>3.6</c:v>
                </c:pt>
                <c:pt idx="7">
                  <c:v>4.149999999999999</c:v>
                </c:pt>
                <c:pt idx="8">
                  <c:v>4.7</c:v>
                </c:pt>
                <c:pt idx="9">
                  <c:v>5.25</c:v>
                </c:pt>
                <c:pt idx="10">
                  <c:v>5.8</c:v>
                </c:pt>
                <c:pt idx="11">
                  <c:v>6.35</c:v>
                </c:pt>
                <c:pt idx="12">
                  <c:v>6.9</c:v>
                </c:pt>
                <c:pt idx="13">
                  <c:v>7.45</c:v>
                </c:pt>
                <c:pt idx="14">
                  <c:v>8.000000000000001</c:v>
                </c:pt>
                <c:pt idx="15">
                  <c:v>8.55</c:v>
                </c:pt>
                <c:pt idx="16">
                  <c:v>9.100000000000001</c:v>
                </c:pt>
                <c:pt idx="17">
                  <c:v>9.650000000000002</c:v>
                </c:pt>
                <c:pt idx="18">
                  <c:v>10.2</c:v>
                </c:pt>
                <c:pt idx="19">
                  <c:v>10.75</c:v>
                </c:pt>
                <c:pt idx="20">
                  <c:v>11.3</c:v>
                </c:pt>
                <c:pt idx="21">
                  <c:v>11.85</c:v>
                </c:pt>
                <c:pt idx="22">
                  <c:v>12.4</c:v>
                </c:pt>
                <c:pt idx="23">
                  <c:v>12.95</c:v>
                </c:pt>
                <c:pt idx="24">
                  <c:v>13.5</c:v>
                </c:pt>
                <c:pt idx="25">
                  <c:v>14.05</c:v>
                </c:pt>
                <c:pt idx="26">
                  <c:v>14.6</c:v>
                </c:pt>
                <c:pt idx="27">
                  <c:v>15.15</c:v>
                </c:pt>
                <c:pt idx="28">
                  <c:v>15.7</c:v>
                </c:pt>
                <c:pt idx="29">
                  <c:v>16.25</c:v>
                </c:pt>
                <c:pt idx="30">
                  <c:v>16.8</c:v>
                </c:pt>
                <c:pt idx="31">
                  <c:v>17.35</c:v>
                </c:pt>
                <c:pt idx="32">
                  <c:v>17.9</c:v>
                </c:pt>
                <c:pt idx="33">
                  <c:v>18.45</c:v>
                </c:pt>
                <c:pt idx="34">
                  <c:v>19.0</c:v>
                </c:pt>
                <c:pt idx="35">
                  <c:v>19.55</c:v>
                </c:pt>
                <c:pt idx="36">
                  <c:v>20.1</c:v>
                </c:pt>
                <c:pt idx="37">
                  <c:v>20.65</c:v>
                </c:pt>
                <c:pt idx="38">
                  <c:v>21.2</c:v>
                </c:pt>
                <c:pt idx="39">
                  <c:v>21.75</c:v>
                </c:pt>
                <c:pt idx="40">
                  <c:v>22.3</c:v>
                </c:pt>
                <c:pt idx="41">
                  <c:v>22.85</c:v>
                </c:pt>
                <c:pt idx="42">
                  <c:v>23.4</c:v>
                </c:pt>
                <c:pt idx="43">
                  <c:v>23.95</c:v>
                </c:pt>
                <c:pt idx="44">
                  <c:v>24.5</c:v>
                </c:pt>
                <c:pt idx="45">
                  <c:v>25.05</c:v>
                </c:pt>
                <c:pt idx="46">
                  <c:v>25.6</c:v>
                </c:pt>
                <c:pt idx="47">
                  <c:v>26.15</c:v>
                </c:pt>
                <c:pt idx="48">
                  <c:v>26.7</c:v>
                </c:pt>
                <c:pt idx="49">
                  <c:v>27.25</c:v>
                </c:pt>
                <c:pt idx="50">
                  <c:v>27.8</c:v>
                </c:pt>
                <c:pt idx="51">
                  <c:v>28.35</c:v>
                </c:pt>
                <c:pt idx="52">
                  <c:v>28.9</c:v>
                </c:pt>
                <c:pt idx="53">
                  <c:v>29.45</c:v>
                </c:pt>
                <c:pt idx="54">
                  <c:v>30.0</c:v>
                </c:pt>
                <c:pt idx="55">
                  <c:v>30.55</c:v>
                </c:pt>
                <c:pt idx="56">
                  <c:v>31.1</c:v>
                </c:pt>
                <c:pt idx="57">
                  <c:v>31.65</c:v>
                </c:pt>
                <c:pt idx="58">
                  <c:v>32.2</c:v>
                </c:pt>
                <c:pt idx="59">
                  <c:v>32.75</c:v>
                </c:pt>
                <c:pt idx="60">
                  <c:v>33.3</c:v>
                </c:pt>
                <c:pt idx="61">
                  <c:v>33.85</c:v>
                </c:pt>
                <c:pt idx="62">
                  <c:v>34.4</c:v>
                </c:pt>
                <c:pt idx="63">
                  <c:v>34.95</c:v>
                </c:pt>
                <c:pt idx="64">
                  <c:v>35.5</c:v>
                </c:pt>
                <c:pt idx="65">
                  <c:v>36.05</c:v>
                </c:pt>
                <c:pt idx="66">
                  <c:v>36.6</c:v>
                </c:pt>
                <c:pt idx="67">
                  <c:v>37.15</c:v>
                </c:pt>
                <c:pt idx="68">
                  <c:v>37.7</c:v>
                </c:pt>
                <c:pt idx="69">
                  <c:v>38.25</c:v>
                </c:pt>
                <c:pt idx="70">
                  <c:v>38.8</c:v>
                </c:pt>
                <c:pt idx="71">
                  <c:v>39.35</c:v>
                </c:pt>
                <c:pt idx="72">
                  <c:v>39.9</c:v>
                </c:pt>
                <c:pt idx="73">
                  <c:v>40.45</c:v>
                </c:pt>
                <c:pt idx="74">
                  <c:v>41.0</c:v>
                </c:pt>
                <c:pt idx="75">
                  <c:v>41.55</c:v>
                </c:pt>
                <c:pt idx="76">
                  <c:v>42.1</c:v>
                </c:pt>
                <c:pt idx="77">
                  <c:v>42.65</c:v>
                </c:pt>
                <c:pt idx="78">
                  <c:v>43.2</c:v>
                </c:pt>
                <c:pt idx="79">
                  <c:v>43.75</c:v>
                </c:pt>
                <c:pt idx="80">
                  <c:v>44.3</c:v>
                </c:pt>
                <c:pt idx="81">
                  <c:v>44.85</c:v>
                </c:pt>
                <c:pt idx="82">
                  <c:v>45.4</c:v>
                </c:pt>
                <c:pt idx="83">
                  <c:v>45.95</c:v>
                </c:pt>
                <c:pt idx="84">
                  <c:v>46.5</c:v>
                </c:pt>
                <c:pt idx="85">
                  <c:v>47.05</c:v>
                </c:pt>
                <c:pt idx="86">
                  <c:v>47.6</c:v>
                </c:pt>
                <c:pt idx="87">
                  <c:v>48.15</c:v>
                </c:pt>
                <c:pt idx="88">
                  <c:v>48.7</c:v>
                </c:pt>
                <c:pt idx="89">
                  <c:v>49.25</c:v>
                </c:pt>
                <c:pt idx="90">
                  <c:v>49.8</c:v>
                </c:pt>
                <c:pt idx="91">
                  <c:v>50.35</c:v>
                </c:pt>
                <c:pt idx="92">
                  <c:v>50.9</c:v>
                </c:pt>
                <c:pt idx="93">
                  <c:v>51.45</c:v>
                </c:pt>
                <c:pt idx="94">
                  <c:v>52.0</c:v>
                </c:pt>
                <c:pt idx="95">
                  <c:v>52.55</c:v>
                </c:pt>
                <c:pt idx="96">
                  <c:v>53.1</c:v>
                </c:pt>
                <c:pt idx="97">
                  <c:v>53.65</c:v>
                </c:pt>
                <c:pt idx="98">
                  <c:v>54.2</c:v>
                </c:pt>
                <c:pt idx="99">
                  <c:v>54.75</c:v>
                </c:pt>
                <c:pt idx="100">
                  <c:v>55.3</c:v>
                </c:pt>
                <c:pt idx="101">
                  <c:v>55.85</c:v>
                </c:pt>
                <c:pt idx="102">
                  <c:v>56.4</c:v>
                </c:pt>
                <c:pt idx="103">
                  <c:v>56.95</c:v>
                </c:pt>
                <c:pt idx="104">
                  <c:v>57.5</c:v>
                </c:pt>
                <c:pt idx="105">
                  <c:v>58.05</c:v>
                </c:pt>
                <c:pt idx="106">
                  <c:v>58.6</c:v>
                </c:pt>
                <c:pt idx="107">
                  <c:v>59.15</c:v>
                </c:pt>
                <c:pt idx="108">
                  <c:v>59.7</c:v>
                </c:pt>
                <c:pt idx="109">
                  <c:v>60.25</c:v>
                </c:pt>
                <c:pt idx="110">
                  <c:v>60.8</c:v>
                </c:pt>
              </c:numCache>
            </c:numRef>
          </c:xVal>
          <c:yVal>
            <c:numRef>
              <c:f>IsoDAR!$T$21:$T$131</c:f>
              <c:numCache>
                <c:formatCode>0.00E+00</c:formatCode>
                <c:ptCount val="111"/>
                <c:pt idx="0">
                  <c:v>0.274568996180278</c:v>
                </c:pt>
                <c:pt idx="1">
                  <c:v>0.736906895130323</c:v>
                </c:pt>
                <c:pt idx="2">
                  <c:v>1.330493032484537</c:v>
                </c:pt>
                <c:pt idx="3">
                  <c:v>2.031319691969111</c:v>
                </c:pt>
                <c:pt idx="4">
                  <c:v>2.825170827650618</c:v>
                </c:pt>
                <c:pt idx="5">
                  <c:v>3.70236587797408</c:v>
                </c:pt>
                <c:pt idx="6">
                  <c:v>4.655767100701632</c:v>
                </c:pt>
                <c:pt idx="7">
                  <c:v>5.679831954306974</c:v>
                </c:pt>
                <c:pt idx="8">
                  <c:v>6.770096487752748</c:v>
                </c:pt>
                <c:pt idx="9">
                  <c:v>7.922866343020448</c:v>
                </c:pt>
                <c:pt idx="10">
                  <c:v>9.135019034272865</c:v>
                </c:pt>
                <c:pt idx="11">
                  <c:v>10.40387074543314</c:v>
                </c:pt>
                <c:pt idx="12">
                  <c:v>11.72708286915431</c:v>
                </c:pt>
                <c:pt idx="13">
                  <c:v>13.10259423238986</c:v>
                </c:pt>
                <c:pt idx="14">
                  <c:v>14.52857058941972</c:v>
                </c:pt>
                <c:pt idx="15">
                  <c:v>16.00336610840768</c:v>
                </c:pt>
                <c:pt idx="16">
                  <c:v>17.52549342171515</c:v>
                </c:pt>
                <c:pt idx="17">
                  <c:v>19.09359993786788</c:v>
                </c:pt>
                <c:pt idx="18">
                  <c:v>20.70644882673702</c:v>
                </c:pt>
                <c:pt idx="19">
                  <c:v>22.36290355608717</c:v>
                </c:pt>
                <c:pt idx="20">
                  <c:v>24.06191516981298</c:v>
                </c:pt>
                <c:pt idx="21">
                  <c:v>25.80251171332775</c:v>
                </c:pt>
                <c:pt idx="22">
                  <c:v>27.5837893616058</c:v>
                </c:pt>
                <c:pt idx="23">
                  <c:v>29.40490491300352</c:v>
                </c:pt>
                <c:pt idx="24">
                  <c:v>31.26506939006049</c:v>
                </c:pt>
                <c:pt idx="25">
                  <c:v>33.16354254600628</c:v>
                </c:pt>
                <c:pt idx="26">
                  <c:v>35.0996281185533</c:v>
                </c:pt>
                <c:pt idx="27">
                  <c:v>37.07266970522635</c:v>
                </c:pt>
                <c:pt idx="28">
                  <c:v>39.08204715949686</c:v>
                </c:pt>
                <c:pt idx="29">
                  <c:v>41.12717342619316</c:v>
                </c:pt>
                <c:pt idx="30">
                  <c:v>43.20749174941037</c:v>
                </c:pt>
                <c:pt idx="31">
                  <c:v>45.32247319893167</c:v>
                </c:pt>
                <c:pt idx="32">
                  <c:v>47.47161446945179</c:v>
                </c:pt>
                <c:pt idx="33">
                  <c:v>49.654435915446</c:v>
                </c:pt>
                <c:pt idx="34">
                  <c:v>51.87047979009454</c:v>
                </c:pt>
                <c:pt idx="35">
                  <c:v>54.1193086619045</c:v>
                </c:pt>
                <c:pt idx="36">
                  <c:v>56.40050398658022</c:v>
                </c:pt>
                <c:pt idx="37">
                  <c:v>58.71366481515629</c:v>
                </c:pt>
                <c:pt idx="38">
                  <c:v>61.05840662206091</c:v>
                </c:pt>
                <c:pt idx="39">
                  <c:v>63.43436023944477</c:v>
                </c:pt>
                <c:pt idx="40">
                  <c:v>65.84117088518077</c:v>
                </c:pt>
                <c:pt idx="41">
                  <c:v>68.27849727497014</c:v>
                </c:pt>
                <c:pt idx="42">
                  <c:v>70.74601080867433</c:v>
                </c:pt>
                <c:pt idx="43">
                  <c:v>73.24339482353135</c:v>
                </c:pt>
                <c:pt idx="44">
                  <c:v>75.77034390737417</c:v>
                </c:pt>
                <c:pt idx="45">
                  <c:v>78.3265632656163</c:v>
                </c:pt>
                <c:pt idx="46">
                  <c:v>80.91176813656836</c:v>
                </c:pt>
                <c:pt idx="47">
                  <c:v>83.52568325121656</c:v>
                </c:pt>
                <c:pt idx="48">
                  <c:v>86.16804233199572</c:v>
                </c:pt>
                <c:pt idx="49">
                  <c:v>88.83858762822801</c:v>
                </c:pt>
                <c:pt idx="50">
                  <c:v>91.5370694839976</c:v>
                </c:pt>
                <c:pt idx="51">
                  <c:v>94.26324593609478</c:v>
                </c:pt>
                <c:pt idx="52">
                  <c:v>97.01688233910168</c:v>
                </c:pt>
                <c:pt idx="53">
                  <c:v>99.79775101558057</c:v>
                </c:pt>
                <c:pt idx="54">
                  <c:v>102.6056309290518</c:v>
                </c:pt>
                <c:pt idx="55">
                  <c:v>105.4403073777934</c:v>
                </c:pt>
                <c:pt idx="56">
                  <c:v>108.3015717082228</c:v>
                </c:pt>
                <c:pt idx="57">
                  <c:v>111.1892210459054</c:v>
                </c:pt>
                <c:pt idx="58">
                  <c:v>114.1030580426676</c:v>
                </c:pt>
                <c:pt idx="59">
                  <c:v>117.0428906392502</c:v>
                </c:pt>
                <c:pt idx="60">
                  <c:v>120.0085318417194</c:v>
                </c:pt>
                <c:pt idx="61">
                  <c:v>122.9997995106313</c:v>
                </c:pt>
                <c:pt idx="62">
                  <c:v>126.0165161626383</c:v>
                </c:pt>
                <c:pt idx="63">
                  <c:v>129.058508782728</c:v>
                </c:pt>
                <c:pt idx="64">
                  <c:v>132.125608647058</c:v>
                </c:pt>
                <c:pt idx="65">
                  <c:v>135.2176511554601</c:v>
                </c:pt>
                <c:pt idx="66">
                  <c:v>138.3344756728225</c:v>
                </c:pt>
                <c:pt idx="67">
                  <c:v>141.4759253787414</c:v>
                </c:pt>
                <c:pt idx="68">
                  <c:v>144.6418471250856</c:v>
                </c:pt>
                <c:pt idx="69">
                  <c:v>147.8320913008872</c:v>
                </c:pt>
                <c:pt idx="70">
                  <c:v>151.0465117037863</c:v>
                </c:pt>
                <c:pt idx="71">
                  <c:v>154.2849654182706</c:v>
                </c:pt>
                <c:pt idx="72">
                  <c:v>157.547312699549</c:v>
                </c:pt>
                <c:pt idx="73">
                  <c:v>160.8334168631542</c:v>
                </c:pt>
                <c:pt idx="74">
                  <c:v>164.1431441797801</c:v>
                </c:pt>
                <c:pt idx="75">
                  <c:v>167.4763637752164</c:v>
                </c:pt>
                <c:pt idx="76">
                  <c:v>170.8329475348351</c:v>
                </c:pt>
                <c:pt idx="77">
                  <c:v>174.2127700122136</c:v>
                </c:pt>
                <c:pt idx="78">
                  <c:v>177.615708342227</c:v>
                </c:pt>
                <c:pt idx="79">
                  <c:v>181.0416421580605</c:v>
                </c:pt>
                <c:pt idx="80">
                  <c:v>184.490453511482</c:v>
                </c:pt>
                <c:pt idx="81">
                  <c:v>187.9620267971204</c:v>
                </c:pt>
                <c:pt idx="82">
                  <c:v>191.4562486795534</c:v>
                </c:pt>
                <c:pt idx="83">
                  <c:v>194.9730080236934</c:v>
                </c:pt>
                <c:pt idx="84">
                  <c:v>198.5121958280081</c:v>
                </c:pt>
                <c:pt idx="85">
                  <c:v>202.073705160756</c:v>
                </c:pt>
                <c:pt idx="86">
                  <c:v>205.6574310985677</c:v>
                </c:pt>
                <c:pt idx="87">
                  <c:v>209.2632706677136</c:v>
                </c:pt>
                <c:pt idx="88">
                  <c:v>212.8911227874117</c:v>
                </c:pt>
                <c:pt idx="89">
                  <c:v>216.540888215928</c:v>
                </c:pt>
                <c:pt idx="90">
                  <c:v>220.2124694983135</c:v>
                </c:pt>
                <c:pt idx="91">
                  <c:v>223.9057709162421</c:v>
                </c:pt>
                <c:pt idx="92">
                  <c:v>227.6206984400106</c:v>
                </c:pt>
                <c:pt idx="93">
                  <c:v>231.3571596822974</c:v>
                </c:pt>
                <c:pt idx="94">
                  <c:v>235.1150638533315</c:v>
                </c:pt>
                <c:pt idx="95">
                  <c:v>238.8943217181368</c:v>
                </c:pt>
                <c:pt idx="96">
                  <c:v>242.694845555095</c:v>
                </c:pt>
                <c:pt idx="97">
                  <c:v>246.516549116454</c:v>
                </c:pt>
                <c:pt idx="98">
                  <c:v>250.359347589348</c:v>
                </c:pt>
                <c:pt idx="99">
                  <c:v>254.2231575592431</c:v>
                </c:pt>
                <c:pt idx="100">
                  <c:v>258.1078969740928</c:v>
                </c:pt>
                <c:pt idx="101">
                  <c:v>262.013485109757</c:v>
                </c:pt>
                <c:pt idx="102">
                  <c:v>265.939842536812</c:v>
                </c:pt>
                <c:pt idx="103">
                  <c:v>269.8868910885311</c:v>
                </c:pt>
                <c:pt idx="104">
                  <c:v>273.8545538296147</c:v>
                </c:pt>
                <c:pt idx="105">
                  <c:v>277.8427550264478</c:v>
                </c:pt>
                <c:pt idx="106">
                  <c:v>281.8514201179242</c:v>
                </c:pt>
                <c:pt idx="107">
                  <c:v>285.8804756874695</c:v>
                </c:pt>
                <c:pt idx="108">
                  <c:v>289.9298494357781</c:v>
                </c:pt>
                <c:pt idx="109">
                  <c:v>293.9994701550917</c:v>
                </c:pt>
                <c:pt idx="110">
                  <c:v>298.0892677031683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905192"/>
        <c:axId val="2116914120"/>
      </c:scatterChart>
      <c:valAx>
        <c:axId val="2116905192"/>
        <c:scaling>
          <c:orientation val="minMax"/>
          <c:max val="65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90"/>
                    </a:solidFill>
                    <a:latin typeface="Times New Roman"/>
                    <a:ea typeface="Arial"/>
                    <a:cs typeface="Times New Roman"/>
                  </a:defRPr>
                </a:pPr>
                <a:r>
                  <a:rPr lang="it-IT" sz="2400" dirty="0">
                    <a:latin typeface="Times New Roman"/>
                    <a:cs typeface="Times New Roman"/>
                  </a:rPr>
                  <a:t>E</a:t>
                </a:r>
                <a:r>
                  <a:rPr lang="it-IT" sz="2400" dirty="0" smtClean="0">
                    <a:latin typeface="Times New Roman"/>
                    <a:cs typeface="Times New Roman"/>
                  </a:rPr>
                  <a:t>[AMeV</a:t>
                </a:r>
                <a:r>
                  <a:rPr lang="it-IT" sz="2400" dirty="0">
                    <a:latin typeface="Times New Roman"/>
                    <a:cs typeface="Times New Roman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807370816939015"/>
              <c:y val="0.85008798465398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116914120"/>
        <c:crosses val="autoZero"/>
        <c:crossBetween val="midCat"/>
        <c:majorUnit val="10.0"/>
      </c:valAx>
      <c:valAx>
        <c:axId val="211691412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90"/>
                    </a:solidFill>
                    <a:latin typeface="Times New Roman"/>
                    <a:ea typeface="Arial"/>
                    <a:cs typeface="Times New Roman"/>
                  </a:defRPr>
                </a:pPr>
                <a:r>
                  <a:rPr lang="it-IT" sz="2000" dirty="0">
                    <a:latin typeface="Times New Roman"/>
                    <a:cs typeface="Times New Roman"/>
                  </a:rPr>
                  <a:t>Beam losses [W]</a:t>
                </a:r>
              </a:p>
            </c:rich>
          </c:tx>
          <c:layout>
            <c:manualLayout>
              <c:xMode val="edge"/>
              <c:yMode val="edge"/>
              <c:x val="0.0356716412582626"/>
              <c:y val="0.33460166319571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116905192"/>
        <c:crosses val="autoZero"/>
        <c:crossBetween val="midCat"/>
        <c:majorUnit val="100.0"/>
      </c:valAx>
      <c:spPr>
        <a:solidFill>
          <a:srgbClr val="FCF305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7FFA0-84F0-C74E-8D57-C032753C88EE}" type="datetimeFigureOut">
              <a:rPr lang="it-IT" smtClean="0"/>
              <a:t>25/06/15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81574-2778-9145-990F-E61DB607CE4F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243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58275-B6B9-4DA8-AE71-21866D446D34}" type="datetimeFigureOut">
              <a:rPr lang="it-IT" smtClean="0"/>
              <a:pPr/>
              <a:t>25/06/15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EBB45-FD4A-4D0B-B9DA-3BDB7625C1A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4064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C864A-E78C-48CE-9BE2-38DF133C2F44}" type="slidenum">
              <a:rPr lang="en-US"/>
              <a:pPr/>
              <a:t>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C864A-E78C-48CE-9BE2-38DF133C2F44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Break</a:t>
            </a:r>
          </a:p>
          <a:p>
            <a:r>
              <a:rPr lang="it-IT" dirty="0" smtClean="0"/>
              <a:t>Comunque, a parita di energia di fascio incidente ed a parita di protoni estratti diciamo 100 protoni estratti, nel caso di H2+ abbiamo strippato 50 elettroni, mentre nel caso di H- ne abbiamo strippato 200! é l'energia degli elettroni che danneggia primariamente lo stripper. Un'altra considerazione per sapere quanto vale l'energia degli elettroni strippati. Per un fascio di 100 MeV di H- l'energia di ciascun elettrone strippato è di 1/2000 quindi di 50 keV, pertanto l'energia dei due elettroni strippati è di 100 keV. Nel caso di H2+ da 100 MeV/amu (protoni finali sempre da 100 MeV), l'energia dell'elettrone strippato è ancora di 50 keV, ma a fronte di estrarre due protoni da 100 MeV. In potenza se estraiamo un fascio di protoni da 100 kW accelerati con H-, la potenza degli elettroni strippati è di 100W, mentre se lo abbiamo accelerato con H2+ la potenza degli elettroni strippati è di solo 25 W!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EBB45-FD4A-4D0B-B9DA-3BDB7625C1A8}" type="slidenum">
              <a:rPr lang="it-IT" smtClean="0"/>
              <a:pPr/>
              <a:t>8</a:t>
            </a:fld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Break</a:t>
            </a:r>
          </a:p>
          <a:p>
            <a:r>
              <a:rPr lang="it-IT" dirty="0" smtClean="0"/>
              <a:t>Comunque, a parita di energia di fascio incidente ed a parita di protoni estratti diciamo 100 protoni estratti, nel caso di H2+ abbiamo strippato 50 elettroni, mentre nel caso di H- ne abbiamo strippato 200! é l'energia degli elettroni che danneggia primariamente lo stripper. Un'altra considerazione per sapere quanto vale l'energia degli elettroni strippati. Per un fascio di 100 MeV di H- l'energia di ciascun elettrone strippato è di 1/2000 quindi di 50 keV, pertanto l'energia dei due elettroni strippati è di 100 keV. Nel caso di H2+ da 100 MeV/amu (protoni finali sempre da 100 MeV), l'energia dell'elettrone strippato è ancora di 50 keV, ma a fronte di estrarre due protoni da 100 MeV. In potenza se estraiamo un fascio di protoni da 100 kW accelerati con H-, la potenza degli elettroni strippati è di 100W, mentre se lo abbiamo accelerato con H2+ la potenza degli elettroni strippati è di solo 25 W!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EBB45-FD4A-4D0B-B9DA-3BDB7625C1A8}" type="slidenum">
              <a:rPr lang="it-IT" smtClean="0"/>
              <a:pPr/>
              <a:t>9</a:t>
            </a:fld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85995-041A-FA4F-BA28-290D24A4E40A}" type="datetime1">
              <a:rPr lang="it-IT" smtClean="0"/>
              <a:t>25/06/15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7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FE4A83-3B31-7F4D-8125-1243FFFB6B9D}" type="datetime1">
              <a:rPr lang="it-IT" smtClean="0"/>
              <a:t>25/06/15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4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1275E4-163E-8841-8FAE-CF31DD56C1C0}" type="datetime1">
              <a:rPr lang="it-IT" smtClean="0"/>
              <a:t>25/06/15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0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F6F9C9-C3BA-0045-BBD4-2EDE391C6A69}" type="datetime1">
              <a:rPr lang="it-IT" smtClean="0"/>
              <a:t>25/06/15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E73850-766E-474A-B64B-5AC1E5AC5818}" type="datetime1">
              <a:rPr lang="it-IT" smtClean="0"/>
              <a:t>25/06/15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FAF165-6D50-D24C-8398-2A3988199DD2}" type="datetime1">
              <a:rPr lang="it-IT" smtClean="0"/>
              <a:t>25/06/15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99C7FC-2548-BD47-9199-C81613C2DCFD}" type="datetime1">
              <a:rPr lang="it-IT" smtClean="0"/>
              <a:t>25/06/15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52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5CEDB8-7559-8D45-A019-442375034C91}" type="datetime1">
              <a:rPr lang="it-IT" smtClean="0"/>
              <a:t>25/06/15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AF34A9-3475-CA45-B675-AAF3571D4860}" type="datetime1">
              <a:rPr lang="it-IT" smtClean="0"/>
              <a:t>25/06/15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FFD138-D146-384E-B173-D7E09E99C881}" type="datetime1">
              <a:rPr lang="it-IT" smtClean="0"/>
              <a:t>25/06/15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49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A3125A-D320-3448-8A6D-A7EF41712DBA}" type="datetime1">
              <a:rPr lang="it-IT" smtClean="0"/>
              <a:t>25/06/15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6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91680" y="6356350"/>
            <a:ext cx="5616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Workshop on Compact Cyclotron for H.P., RIKEN, 26-Juin-2015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532440" y="6356350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00"/>
                </a:solidFill>
              </a:defRPr>
            </a:lvl1pPr>
          </a:lstStyle>
          <a:p>
            <a:fld id="{03922654-EAA5-4E7B-82E3-5AB555E09A97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9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331640" y="47526"/>
            <a:ext cx="7845648" cy="5847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GB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IsoDAR</a:t>
            </a:r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Cyclotron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432619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Luciano </a:t>
            </a:r>
            <a:r>
              <a:rPr lang="en-GB" sz="24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Calabretta</a:t>
            </a:r>
            <a:r>
              <a:rPr lang="en-GB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GB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INFN-LNS, Catania, Italy</a:t>
            </a:r>
            <a:endParaRPr lang="en-GB" sz="2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Workshop on Compact Cyclotron for H.P., RIKEN, 26-Juin-2015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0" y="620688"/>
            <a:ext cx="9144000" cy="1077218"/>
          </a:xfrm>
          <a:prstGeom prst="rect">
            <a:avLst/>
          </a:prstGeom>
          <a:solidFill>
            <a:srgbClr val="000090">
              <a:alpha val="4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…or a compact cyclotron to accelerate </a:t>
            </a:r>
          </a:p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32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32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Deuteron</a:t>
            </a:r>
            <a:r>
              <a:rPr lang="en-GB" sz="32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+,-</a:t>
            </a:r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and fully stripped light ions</a:t>
            </a:r>
            <a:endParaRPr lang="en-GB" sz="3200" b="1" baseline="30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tella a 5 punte 1"/>
          <p:cNvSpPr/>
          <p:nvPr/>
        </p:nvSpPr>
        <p:spPr>
          <a:xfrm>
            <a:off x="5436096" y="3573016"/>
            <a:ext cx="432048" cy="41034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INFN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4"/>
            <a:ext cx="1320801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8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95" y="1196752"/>
            <a:ext cx="8960001" cy="418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0" y="5085184"/>
            <a:ext cx="914596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Vertical beam size vs. turns number for different beam currents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Beam size acceptable!</a:t>
            </a:r>
            <a:r>
              <a:rPr lang="en-US" sz="2400" dirty="0" smtClean="0">
                <a:latin typeface="Times New Roman"/>
                <a:cs typeface="Times New Roman"/>
              </a:rPr>
              <a:t> Initial normalized emittance is 0.6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mm.mrad</a:t>
            </a:r>
            <a:r>
              <a:rPr lang="en-US" sz="2400" dirty="0" smtClean="0">
                <a:latin typeface="Times New Roman"/>
                <a:cs typeface="Times New Roman"/>
              </a:rPr>
              <a:t>!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Realistic normalized beam emittance inside the cyclotron 1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mm.mrad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Connettore 2 13"/>
          <p:cNvCxnSpPr>
            <a:cxnSpLocks noChangeShapeType="1"/>
          </p:cNvCxnSpPr>
          <p:nvPr/>
        </p:nvCxnSpPr>
        <p:spPr bwMode="auto">
          <a:xfrm>
            <a:off x="1458913" y="2204815"/>
            <a:ext cx="0" cy="2160587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" name="CasellaDiTesto 14"/>
          <p:cNvSpPr txBox="1">
            <a:spLocks noChangeArrowheads="1"/>
          </p:cNvSpPr>
          <p:nvPr/>
        </p:nvSpPr>
        <p:spPr bwMode="auto">
          <a:xfrm>
            <a:off x="1042988" y="1835433"/>
            <a:ext cx="1080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itchFamily="18" charset="0"/>
                <a:cs typeface="Times New Roman" pitchFamily="18" charset="0"/>
              </a:rPr>
              <a:t>1 MeV/n </a:t>
            </a:r>
          </a:p>
        </p:txBody>
      </p:sp>
      <p:sp>
        <p:nvSpPr>
          <p:cNvPr id="6" name="CasellaDiTesto 15"/>
          <p:cNvSpPr txBox="1">
            <a:spLocks noChangeArrowheads="1"/>
          </p:cNvSpPr>
          <p:nvPr/>
        </p:nvSpPr>
        <p:spPr bwMode="auto">
          <a:xfrm>
            <a:off x="6876256" y="1630140"/>
            <a:ext cx="1510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itchFamily="18" charset="0"/>
                <a:cs typeface="Times New Roman" pitchFamily="18" charset="0"/>
              </a:rPr>
              <a:t>61.7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MeV/n 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188640"/>
            <a:ext cx="8640960" cy="69215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</a:rPr>
              <a:t>Beam dynamics in DAE</a:t>
            </a:r>
            <a:r>
              <a:rPr lang="el-GR" sz="2400" b="1" dirty="0" smtClean="0">
                <a:latin typeface="Times New Roman" pitchFamily="18" charset="0"/>
              </a:rPr>
              <a:t>δ</a:t>
            </a:r>
            <a:r>
              <a:rPr lang="en-US" sz="2400" b="1" dirty="0" smtClean="0">
                <a:latin typeface="Times New Roman" pitchFamily="18" charset="0"/>
              </a:rPr>
              <a:t>ALUS Injector Cyclotron</a:t>
            </a:r>
          </a:p>
        </p:txBody>
      </p:sp>
      <p:sp>
        <p:nvSpPr>
          <p:cNvPr id="8" name="Rettangolo 7"/>
          <p:cNvSpPr/>
          <p:nvPr/>
        </p:nvSpPr>
        <p:spPr>
          <a:xfrm>
            <a:off x="755576" y="836712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Simulation made by J. Yang and A. Adelman @ PSI, using OPAL code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it-IT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51520" y="980728"/>
            <a:ext cx="61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/>
                <a:cs typeface="Times New Roman"/>
              </a:rPr>
              <a:t>rms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220072" y="3789040"/>
            <a:ext cx="1765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Beam size </a:t>
            </a:r>
            <a:r>
              <a:rPr lang="en-US" sz="2000" b="1" dirty="0" err="1" smtClean="0">
                <a:latin typeface="Times New Roman"/>
                <a:cs typeface="Times New Roman"/>
              </a:rPr>
              <a:t>rms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Immagin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96944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323528" y="4910854"/>
            <a:ext cx="8820472" cy="11900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y-GB" sz="2000" b="1" dirty="0" smtClean="0">
                <a:latin typeface="Times New Roman"/>
                <a:cs typeface="Times New Roman"/>
              </a:rPr>
              <a:t>The first turn start at 1 AMeV and the rms normalized emittance                       in both radial and vertical plane was 0.6 </a:t>
            </a:r>
            <a:r>
              <a:rPr lang="cy-GB" sz="2000" b="1" dirty="0" smtClean="0">
                <a:latin typeface="Symbol" charset="2"/>
                <a:cs typeface="Symbol" charset="2"/>
              </a:rPr>
              <a:t>p</a:t>
            </a:r>
            <a:r>
              <a:rPr lang="cy-GB" sz="2000" b="1" dirty="0" smtClean="0">
                <a:latin typeface="Times New Roman"/>
                <a:cs typeface="Times New Roman"/>
              </a:rPr>
              <a:t> mm.mrad</a:t>
            </a:r>
          </a:p>
          <a:p>
            <a:pPr algn="ctr">
              <a:lnSpc>
                <a:spcPct val="120000"/>
              </a:lnSpc>
            </a:pPr>
            <a:r>
              <a:rPr lang="cy-GB" sz="2000" b="1" dirty="0" smtClean="0">
                <a:latin typeface="Times New Roman"/>
                <a:cs typeface="Times New Roman"/>
              </a:rPr>
              <a:t>The phase acceptance and the energy spread are ±10° RF and ±0.2% </a:t>
            </a:r>
            <a:endParaRPr lang="cy-GB" sz="2000" b="1" dirty="0"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0"/>
            <a:ext cx="8820472" cy="14096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y-GB" sz="2400" b="1" dirty="0" smtClean="0">
                <a:latin typeface="Times New Roman"/>
                <a:cs typeface="Times New Roman"/>
              </a:rPr>
              <a:t>Rms Beam size along the acceleration path (on the left) </a:t>
            </a:r>
          </a:p>
          <a:p>
            <a:pPr algn="ctr">
              <a:lnSpc>
                <a:spcPct val="120000"/>
              </a:lnSpc>
            </a:pPr>
            <a:r>
              <a:rPr lang="cy-GB" sz="2400" b="1" dirty="0" smtClean="0">
                <a:latin typeface="Times New Roman"/>
                <a:cs typeface="Times New Roman"/>
              </a:rPr>
              <a:t>and rms beam size along the last two turns (on the rigth)</a:t>
            </a:r>
          </a:p>
          <a:p>
            <a:pPr algn="ctr">
              <a:lnSpc>
                <a:spcPct val="120000"/>
              </a:lnSpc>
            </a:pPr>
            <a:r>
              <a:rPr lang="cy-GB" sz="2400" b="1" dirty="0" smtClean="0">
                <a:latin typeface="Times New Roman"/>
                <a:cs typeface="Times New Roman"/>
              </a:rPr>
              <a:t>The first turn start at 1 AMeV</a:t>
            </a:r>
            <a:endParaRPr lang="cy-GB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222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1" y="501316"/>
            <a:ext cx="9182484" cy="5880012"/>
            <a:chOff x="1" y="330288"/>
            <a:chExt cx="9182484" cy="5880012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330288"/>
              <a:ext cx="9182484" cy="5880012"/>
            </a:xfrm>
            <a:prstGeom prst="rect">
              <a:avLst/>
            </a:prstGeom>
          </p:spPr>
        </p:pic>
        <p:cxnSp>
          <p:nvCxnSpPr>
            <p:cNvPr id="6" name="Connettore 2 5"/>
            <p:cNvCxnSpPr/>
            <p:nvPr/>
          </p:nvCxnSpPr>
          <p:spPr>
            <a:xfrm>
              <a:off x="6156176" y="3861048"/>
              <a:ext cx="0" cy="57606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/>
            <p:cNvCxnSpPr/>
            <p:nvPr/>
          </p:nvCxnSpPr>
          <p:spPr>
            <a:xfrm>
              <a:off x="7524328" y="4221088"/>
              <a:ext cx="0" cy="57606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7092280" y="3356992"/>
              <a:ext cx="1008112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latin typeface="Times New Roman"/>
                  <a:cs typeface="Times New Roman"/>
                </a:rPr>
                <a:t>E=60</a:t>
              </a:r>
            </a:p>
            <a:p>
              <a:pPr algn="ctr"/>
              <a:r>
                <a:rPr lang="it-IT" sz="2000" b="1" dirty="0" smtClean="0">
                  <a:latin typeface="Times New Roman"/>
                  <a:cs typeface="Times New Roman"/>
                </a:rPr>
                <a:t>AMeV</a:t>
              </a:r>
              <a:endParaRPr lang="it-IT" sz="2000" b="1" dirty="0">
                <a:latin typeface="Times New Roman"/>
                <a:cs typeface="Times New Roman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5724128" y="3140968"/>
              <a:ext cx="100811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latin typeface="Times New Roman"/>
                  <a:cs typeface="Times New Roman"/>
                </a:rPr>
                <a:t>E=40</a:t>
              </a:r>
            </a:p>
            <a:p>
              <a:pPr algn="ctr"/>
              <a:r>
                <a:rPr lang="it-IT" sz="2000" b="1" dirty="0" smtClean="0">
                  <a:latin typeface="Times New Roman"/>
                  <a:cs typeface="Times New Roman"/>
                </a:rPr>
                <a:t>AMeV</a:t>
              </a:r>
              <a:endParaRPr lang="it-IT" sz="20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179512" y="231031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Inter-turn separation vs. &lt;R&gt; just due to RF cavity acceleration!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339752" y="1052736"/>
            <a:ext cx="5616624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A first harmonic precession is able to increase the inter-turn separation at extraction radius up to 20 mm!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903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01008"/>
            <a:ext cx="4114286" cy="290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998730" cy="257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512" y="188640"/>
            <a:ext cx="8229600" cy="69215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</a:rPr>
              <a:t>Beam dynamics in DAE</a:t>
            </a:r>
            <a:r>
              <a:rPr lang="el-GR" sz="2400" b="1" dirty="0" smtClean="0">
                <a:latin typeface="Times New Roman" pitchFamily="18" charset="0"/>
              </a:rPr>
              <a:t>δ</a:t>
            </a:r>
            <a:r>
              <a:rPr lang="en-US" sz="2400" b="1" dirty="0" smtClean="0">
                <a:latin typeface="Times New Roman" pitchFamily="18" charset="0"/>
              </a:rPr>
              <a:t>ALUS Injector Cyclotron</a:t>
            </a:r>
          </a:p>
        </p:txBody>
      </p:sp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2061550" y="3531001"/>
            <a:ext cx="2232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imes New Roman" pitchFamily="18" charset="0"/>
                <a:cs typeface="Times New Roman" pitchFamily="18" charset="0"/>
              </a:rPr>
              <a:t>Deflector </a:t>
            </a:r>
            <a:r>
              <a:rPr lang="it-IT" b="1" dirty="0" err="1">
                <a:latin typeface="Times New Roman" pitchFamily="18" charset="0"/>
                <a:cs typeface="Times New Roman" pitchFamily="18" charset="0"/>
              </a:rPr>
              <a:t>septum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0.5 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mm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width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6"/>
          <p:cNvSpPr txBox="1">
            <a:spLocks noChangeArrowheads="1"/>
          </p:cNvSpPr>
          <p:nvPr/>
        </p:nvSpPr>
        <p:spPr bwMode="auto">
          <a:xfrm>
            <a:off x="4716016" y="3933056"/>
            <a:ext cx="40324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Be careful! The rms beam size </a:t>
            </a:r>
            <a:r>
              <a:rPr lang="en-GB" sz="2400" b="1" u="sng" dirty="0" smtClean="0">
                <a:latin typeface="Times New Roman" pitchFamily="18" charset="0"/>
                <a:cs typeface="Times New Roman" pitchFamily="18" charset="0"/>
              </a:rPr>
              <a:t>could be misleading! </a:t>
            </a:r>
          </a:p>
          <a:p>
            <a:pPr algn="ctr"/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Extraction efficiency 99.98%, if beam power is 600 kW on the septum 120 W!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3141670" y="4249340"/>
            <a:ext cx="0" cy="136815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o 8"/>
          <p:cNvGrpSpPr>
            <a:grpSpLocks noChangeAspect="1"/>
          </p:cNvGrpSpPr>
          <p:nvPr/>
        </p:nvGrpSpPr>
        <p:grpSpPr>
          <a:xfrm>
            <a:off x="4877594" y="749634"/>
            <a:ext cx="3942878" cy="3039406"/>
            <a:chOff x="20667383" y="12980914"/>
            <a:chExt cx="3755122" cy="2894672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67383" y="12980914"/>
              <a:ext cx="3467090" cy="2894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23129255" y="14565090"/>
              <a:ext cx="12932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latin typeface="Times New Roman" pitchFamily="18" charset="0"/>
                  <a:cs typeface="Times New Roman" pitchFamily="18" charset="0"/>
                </a:rPr>
                <a:t>Beam injection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Freccia a destra 11"/>
            <p:cNvSpPr/>
            <p:nvPr/>
          </p:nvSpPr>
          <p:spPr>
            <a:xfrm rot="8884327">
              <a:off x="22640106" y="14860613"/>
              <a:ext cx="550977" cy="457486"/>
            </a:xfrm>
            <a:prstGeom prst="rightArrow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cxnSp>
        <p:nvCxnSpPr>
          <p:cNvPr id="15" name="Connettore 2 14"/>
          <p:cNvCxnSpPr/>
          <p:nvPr/>
        </p:nvCxnSpPr>
        <p:spPr>
          <a:xfrm>
            <a:off x="2699792" y="5229200"/>
            <a:ext cx="936104" cy="0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1115616" y="5229200"/>
            <a:ext cx="792088" cy="0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1047145" y="5373216"/>
            <a:ext cx="93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14 mm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699792" y="5445224"/>
            <a:ext cx="93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 mm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295400"/>
            <a:ext cx="7327900" cy="4254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644008" y="4613066"/>
            <a:ext cx="122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Times New Roman"/>
                <a:cs typeface="Times New Roman"/>
              </a:rPr>
              <a:t>&lt;R&gt; [cm]</a:t>
            </a:r>
            <a:endParaRPr lang="it-IT" sz="2000" b="1" dirty="0">
              <a:latin typeface="Times New Roman"/>
              <a:cs typeface="Times New Roman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6012160" y="2636912"/>
            <a:ext cx="0" cy="1656184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763688" y="692696"/>
            <a:ext cx="664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Times New Roman"/>
                <a:cs typeface="Times New Roman"/>
              </a:rPr>
              <a:t>E=40 AMeV </a:t>
            </a:r>
            <a:r>
              <a:rPr lang="it-IT" sz="2000" b="1" dirty="0" smtClean="0">
                <a:latin typeface="Times New Roman"/>
                <a:cs typeface="Times New Roman"/>
                <a:sym typeface="Wingdings"/>
              </a:rPr>
              <a:t> &lt;R&gt;=163 cm ; E=60 AMeV  &lt;R&gt;=199 cm</a:t>
            </a:r>
            <a:endParaRPr lang="it-IT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966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DE229-8C09-9841-9963-4CE7BD90D71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52227" name="Object 4"/>
          <p:cNvGraphicFramePr>
            <a:graphicFrameLocks noChangeAspect="1"/>
          </p:cNvGraphicFramePr>
          <p:nvPr/>
        </p:nvGraphicFramePr>
        <p:xfrm>
          <a:off x="468313" y="-20638"/>
          <a:ext cx="7056437" cy="650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7" name="Immagine bitmap" r:id="rId3" imgW="5923810" imgH="5458587" progId="Paint.Picture">
                  <p:embed/>
                </p:oleObj>
              </mc:Choice>
              <mc:Fallback>
                <p:oleObj name="Immagine bitmap" r:id="rId3" imgW="5923810" imgH="545858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-20638"/>
                        <a:ext cx="7056437" cy="650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716463" y="5445125"/>
            <a:ext cx="2519362" cy="101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FF"/>
                </a:solidFill>
                <a:cs typeface="Arial" charset="0"/>
              </a:rPr>
              <a:t>The vertical beam halo is </a:t>
            </a:r>
            <a:r>
              <a:rPr lang="en-US" sz="20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±</a:t>
            </a:r>
            <a:r>
              <a:rPr lang="en-US" sz="2000" b="1" dirty="0">
                <a:solidFill>
                  <a:srgbClr val="0000FF"/>
                </a:solidFill>
                <a:cs typeface="Arial" charset="0"/>
              </a:rPr>
              <a:t>10 cm, at this point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5940425" y="4005263"/>
            <a:ext cx="0" cy="129540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dirty="0">
              <a:cs typeface="Arial" charset="0"/>
            </a:endParaRPr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6640513" y="1431925"/>
            <a:ext cx="1243012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FF"/>
                </a:solidFill>
                <a:cs typeface="Arial" charset="0"/>
              </a:rPr>
              <a:t>Stripper at Teta=0°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6011863" y="2060575"/>
            <a:ext cx="1079500" cy="13684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dirty="0">
              <a:cs typeface="Arial" charset="0"/>
            </a:endParaRPr>
          </a:p>
        </p:txBody>
      </p: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4788223" y="2420888"/>
            <a:ext cx="4248273" cy="2879775"/>
            <a:chOff x="5148263" y="2420888"/>
            <a:chExt cx="4248273" cy="2879775"/>
          </a:xfrm>
          <a:solidFill>
            <a:srgbClr val="FFFFFF"/>
          </a:solidFill>
        </p:grpSpPr>
        <p:cxnSp>
          <p:nvCxnSpPr>
            <p:cNvPr id="11" name="Connettore 2 10"/>
            <p:cNvCxnSpPr/>
            <p:nvPr/>
          </p:nvCxnSpPr>
          <p:spPr>
            <a:xfrm flipV="1">
              <a:off x="5867400" y="4149725"/>
              <a:ext cx="144463" cy="21590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V="1">
              <a:off x="6011863" y="3933825"/>
              <a:ext cx="73025" cy="287338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 flipH="1" flipV="1">
              <a:off x="6011863" y="3573463"/>
              <a:ext cx="73025" cy="360362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 flipH="1" flipV="1">
              <a:off x="5795963" y="3357563"/>
              <a:ext cx="215900" cy="21590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/>
            <p:nvPr/>
          </p:nvCxnSpPr>
          <p:spPr>
            <a:xfrm flipH="1">
              <a:off x="5364163" y="3357563"/>
              <a:ext cx="215900" cy="142875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flipH="1">
              <a:off x="5148263" y="3860800"/>
              <a:ext cx="71437" cy="36036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>
              <a:off x="5148263" y="4221163"/>
              <a:ext cx="0" cy="287337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 flipH="1">
              <a:off x="5219700" y="3500438"/>
              <a:ext cx="144463" cy="360362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>
              <a:off x="5219700" y="4868863"/>
              <a:ext cx="215900" cy="43180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5148263" y="4508500"/>
              <a:ext cx="71437" cy="36036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 flipH="1">
              <a:off x="5580063" y="3357563"/>
              <a:ext cx="21590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050"/>
            <p:cNvSpPr txBox="1">
              <a:spLocks noChangeArrowheads="1"/>
            </p:cNvSpPr>
            <p:nvPr/>
          </p:nvSpPr>
          <p:spPr bwMode="auto">
            <a:xfrm>
              <a:off x="7452320" y="2420888"/>
              <a:ext cx="1944216" cy="28623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1800" dirty="0" smtClean="0"/>
                <a:t>If stripper position is between -65° and -10 °</a:t>
              </a:r>
            </a:p>
            <a:p>
              <a:pPr eaLnBrk="1" hangingPunct="1">
                <a:defRPr/>
              </a:pPr>
              <a:r>
                <a:rPr lang="it-IT" sz="1800" dirty="0" smtClean="0"/>
                <a:t>spiral code is not able to evaluate the trajectory and beam envelope. Simulation made with OPERA</a:t>
              </a:r>
            </a:p>
          </p:txBody>
        </p:sp>
        <p:cxnSp>
          <p:nvCxnSpPr>
            <p:cNvPr id="23" name="Connettore 2 22"/>
            <p:cNvCxnSpPr/>
            <p:nvPr/>
          </p:nvCxnSpPr>
          <p:spPr>
            <a:xfrm flipH="1" flipV="1">
              <a:off x="6084888" y="3716340"/>
              <a:ext cx="1511448" cy="692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588224" y="260648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Extraction process for H2+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Safe!</a:t>
            </a:r>
          </a:p>
          <a:p>
            <a:pPr algn="ctr"/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240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2D2D8A"/>
                </a:solidFill>
              </a:rPr>
              <a:t>Workshop on Compact Cyclotron for H.P., RIKEN, 26-Juin-2015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E9D4F-5991-6948-A780-48B1674222DA}" type="slidenum">
              <a:rPr lang="en-US" smtClean="0">
                <a:solidFill>
                  <a:srgbClr val="2D2D8A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54276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33400"/>
            <a:ext cx="85725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34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2D2D8A"/>
                </a:solidFill>
              </a:rPr>
              <a:t>Workshop on Compact Cyclotron for H.P., RIKEN, 26-Juin-2015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36778-95F1-B648-BE2B-289F57E171E3}" type="slidenum">
              <a:rPr lang="en-US" smtClean="0">
                <a:solidFill>
                  <a:srgbClr val="2D2D8A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55300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980728"/>
            <a:ext cx="85852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6683"/>
            <a:ext cx="9144000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May be also for D+ beam could be possible to protect the deflector septum.</a:t>
            </a:r>
          </a:p>
          <a:p>
            <a:pPr algn="ctr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May be the beam envelope of the removed halo could be also smaller in vertical, but 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we need to perform additional simulation. </a:t>
            </a:r>
          </a:p>
        </p:txBody>
      </p:sp>
    </p:spTree>
    <p:extLst>
      <p:ext uri="{BB962C8B-B14F-4D97-AF65-F5344CB8AC3E}">
        <p14:creationId xmlns:p14="http://schemas.microsoft.com/office/powerpoint/2010/main" val="150930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48680"/>
            <a:ext cx="7194870" cy="27363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212976"/>
            <a:ext cx="7378948" cy="294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9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115616" y="332656"/>
            <a:ext cx="7848997" cy="6336432"/>
            <a:chOff x="1115616" y="332656"/>
            <a:chExt cx="7848997" cy="6336432"/>
          </a:xfrm>
        </p:grpSpPr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0" y="387350"/>
              <a:ext cx="7707313" cy="628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tangolo 4"/>
            <p:cNvSpPr/>
            <p:nvPr/>
          </p:nvSpPr>
          <p:spPr>
            <a:xfrm>
              <a:off x="1115616" y="332656"/>
              <a:ext cx="1296144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Connettore 2 3"/>
          <p:cNvCxnSpPr/>
          <p:nvPr/>
        </p:nvCxnSpPr>
        <p:spPr>
          <a:xfrm flipV="1">
            <a:off x="681038" y="4635500"/>
            <a:ext cx="5184775" cy="2159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V="1">
            <a:off x="681038" y="4132263"/>
            <a:ext cx="6481762" cy="36036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681038" y="2474913"/>
            <a:ext cx="0" cy="4194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CasellaDiTesto 10"/>
          <p:cNvSpPr txBox="1">
            <a:spLocks noChangeArrowheads="1"/>
          </p:cNvSpPr>
          <p:nvPr/>
        </p:nvSpPr>
        <p:spPr bwMode="auto">
          <a:xfrm rot="-5400000">
            <a:off x="-1050925" y="3947597"/>
            <a:ext cx="3095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 err="1" smtClean="0">
                <a:latin typeface="Times New Roman"/>
                <a:cs typeface="Times New Roman"/>
              </a:rPr>
              <a:t>Cyclotron</a:t>
            </a:r>
            <a:r>
              <a:rPr lang="it-IT" sz="1800" dirty="0" smtClean="0">
                <a:latin typeface="Times New Roman"/>
                <a:cs typeface="Times New Roman"/>
              </a:rPr>
              <a:t> Center</a:t>
            </a:r>
          </a:p>
        </p:txBody>
      </p:sp>
      <p:sp>
        <p:nvSpPr>
          <p:cNvPr id="13" name="CasellaDiTesto 12"/>
          <p:cNvSpPr txBox="1"/>
          <p:nvPr/>
        </p:nvSpPr>
        <p:spPr>
          <a:xfrm rot="21447566">
            <a:off x="2759075" y="4697413"/>
            <a:ext cx="13112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220 cm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21447566">
            <a:off x="3148013" y="3917950"/>
            <a:ext cx="12509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252 cm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7162800" y="3419475"/>
            <a:ext cx="152400" cy="115252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 rot="16634406">
            <a:off x="6807994" y="3813969"/>
            <a:ext cx="13112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31 cm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260" name="CasellaDiTesto 21"/>
          <p:cNvSpPr txBox="1">
            <a:spLocks noChangeArrowheads="1"/>
          </p:cNvSpPr>
          <p:nvPr/>
        </p:nvSpPr>
        <p:spPr bwMode="auto">
          <a:xfrm rot="-216166">
            <a:off x="3757613" y="5495925"/>
            <a:ext cx="927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hill</a:t>
            </a:r>
            <a:endParaRPr lang="en-US" sz="1800" dirty="0"/>
          </a:p>
        </p:txBody>
      </p:sp>
      <p:sp>
        <p:nvSpPr>
          <p:cNvPr id="53261" name="CasellaDiTesto 22"/>
          <p:cNvSpPr txBox="1">
            <a:spLocks noChangeArrowheads="1"/>
          </p:cNvSpPr>
          <p:nvPr/>
        </p:nvSpPr>
        <p:spPr bwMode="auto">
          <a:xfrm rot="-216166">
            <a:off x="6527800" y="2017713"/>
            <a:ext cx="925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yoke</a:t>
            </a:r>
            <a:endParaRPr lang="en-US" sz="1800" dirty="0"/>
          </a:p>
        </p:txBody>
      </p:sp>
      <p:sp>
        <p:nvSpPr>
          <p:cNvPr id="53262" name="CasellaDiTesto 23"/>
          <p:cNvSpPr txBox="1">
            <a:spLocks noChangeArrowheads="1"/>
          </p:cNvSpPr>
          <p:nvPr/>
        </p:nvSpPr>
        <p:spPr bwMode="auto">
          <a:xfrm rot="-216166">
            <a:off x="1811338" y="3205163"/>
            <a:ext cx="1847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hill upper part</a:t>
            </a:r>
            <a:endParaRPr lang="en-US" sz="1800" dirty="0"/>
          </a:p>
        </p:txBody>
      </p:sp>
      <p:sp>
        <p:nvSpPr>
          <p:cNvPr id="53263" name="CasellaDiTesto 24"/>
          <p:cNvSpPr txBox="1">
            <a:spLocks noChangeArrowheads="1"/>
          </p:cNvSpPr>
          <p:nvPr/>
        </p:nvSpPr>
        <p:spPr bwMode="auto">
          <a:xfrm rot="744337">
            <a:off x="2674938" y="2092325"/>
            <a:ext cx="925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skirt valley </a:t>
            </a:r>
            <a:endParaRPr lang="en-US" sz="18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3251" name="Rettangolo 1"/>
          <p:cNvSpPr>
            <a:spLocks noChangeArrowheads="1"/>
          </p:cNvSpPr>
          <p:nvPr/>
        </p:nvSpPr>
        <p:spPr bwMode="auto">
          <a:xfrm>
            <a:off x="72008" y="40556"/>
            <a:ext cx="3635896" cy="23083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Font typeface="Wingdings" charset="0"/>
              <a:buChar char="ü"/>
            </a:pPr>
            <a:r>
              <a:rPr lang="en-US" dirty="0" smtClean="0">
                <a:latin typeface="Times New Roman" charset="0"/>
                <a:cs typeface="Times New Roman" charset="0"/>
              </a:rPr>
              <a:t>Outer radius of pole </a:t>
            </a:r>
            <a:r>
              <a:rPr lang="en-US" dirty="0" smtClean="0">
                <a:latin typeface="Times New Roman" charset="0"/>
                <a:cs typeface="Times New Roman" charset="0"/>
                <a:sym typeface="Wingdings" charset="0"/>
              </a:rPr>
              <a:t> </a:t>
            </a:r>
            <a:r>
              <a:rPr lang="en-US" dirty="0">
                <a:latin typeface="Times New Roman" charset="0"/>
                <a:cs typeface="Times New Roman" charset="0"/>
                <a:sym typeface="Wingdings" charset="0"/>
              </a:rPr>
              <a:t>220 </a:t>
            </a:r>
            <a:r>
              <a:rPr lang="en-US" dirty="0" smtClean="0">
                <a:latin typeface="Times New Roman" charset="0"/>
                <a:cs typeface="Times New Roman" charset="0"/>
                <a:sym typeface="Wingdings" charset="0"/>
              </a:rPr>
              <a:t>cm</a:t>
            </a:r>
          </a:p>
          <a:p>
            <a:pPr marL="285750" indent="-285750">
              <a:buFont typeface="Wingdings" charset="0"/>
              <a:buChar char="ü"/>
            </a:pPr>
            <a:r>
              <a:rPr lang="en-US" dirty="0" smtClean="0">
                <a:latin typeface="Times New Roman" charset="0"/>
                <a:cs typeface="Times New Roman" charset="0"/>
                <a:sym typeface="Wingdings" charset="0"/>
              </a:rPr>
              <a:t>Inner radius of yoke </a:t>
            </a:r>
            <a:r>
              <a:rPr lang="en-US" dirty="0" smtClean="0">
                <a:latin typeface="Times New Roman" charset="0"/>
                <a:cs typeface="Times New Roman" charset="0"/>
                <a:sym typeface="Wingdings"/>
              </a:rPr>
              <a:t></a:t>
            </a:r>
            <a:r>
              <a:rPr lang="en-US" dirty="0" smtClean="0">
                <a:latin typeface="Times New Roman" charset="0"/>
                <a:cs typeface="Times New Roman" charset="0"/>
                <a:sym typeface="Wingdings" charset="0"/>
              </a:rPr>
              <a:t> </a:t>
            </a:r>
            <a:r>
              <a:rPr lang="en-US" dirty="0">
                <a:latin typeface="Times New Roman" charset="0"/>
                <a:cs typeface="Times New Roman" charset="0"/>
                <a:sym typeface="Wingdings" charset="0"/>
              </a:rPr>
              <a:t>252 </a:t>
            </a:r>
            <a:r>
              <a:rPr lang="en-US" dirty="0" smtClean="0">
                <a:latin typeface="Times New Roman" charset="0"/>
                <a:cs typeface="Times New Roman" charset="0"/>
                <a:sym typeface="Wingdings" charset="0"/>
              </a:rPr>
              <a:t>cm</a:t>
            </a:r>
          </a:p>
          <a:p>
            <a:pPr marL="285750" indent="-285750">
              <a:buFont typeface="Wingdings" charset="0"/>
              <a:buChar char="ü"/>
            </a:pPr>
            <a:r>
              <a:rPr lang="en-US" dirty="0" smtClean="0">
                <a:latin typeface="Times New Roman" charset="0"/>
                <a:cs typeface="Times New Roman" charset="0"/>
                <a:sym typeface="Wingdings" charset="0"/>
              </a:rPr>
              <a:t>Inner </a:t>
            </a:r>
            <a:r>
              <a:rPr lang="en-US" dirty="0" err="1" smtClean="0">
                <a:latin typeface="Times New Roman" charset="0"/>
                <a:cs typeface="Times New Roman" charset="0"/>
                <a:sym typeface="Wingdings" charset="0"/>
              </a:rPr>
              <a:t>radis</a:t>
            </a:r>
            <a:r>
              <a:rPr lang="en-US" dirty="0" smtClean="0">
                <a:latin typeface="Times New Roman" charset="0"/>
                <a:cs typeface="Times New Roman" charset="0"/>
                <a:sym typeface="Wingdings" charset="0"/>
              </a:rPr>
              <a:t> of coil </a:t>
            </a:r>
            <a:r>
              <a:rPr lang="en-US" dirty="0" smtClean="0">
                <a:latin typeface="Times New Roman" charset="0"/>
                <a:cs typeface="Times New Roman" charset="0"/>
                <a:sym typeface="Wingdings"/>
              </a:rPr>
              <a:t> 225 cm</a:t>
            </a:r>
          </a:p>
          <a:p>
            <a:pPr marL="285750" indent="-285750">
              <a:buFont typeface="Wingdings" charset="0"/>
              <a:buChar char="ü"/>
            </a:pPr>
            <a:r>
              <a:rPr lang="en-US" dirty="0" smtClean="0">
                <a:latin typeface="Times New Roman" charset="0"/>
                <a:cs typeface="Times New Roman" charset="0"/>
                <a:sym typeface="Wingdings"/>
              </a:rPr>
              <a:t>Outer radius of coil 250 cm</a:t>
            </a:r>
          </a:p>
          <a:p>
            <a:pPr marL="285750" indent="-285750">
              <a:buFont typeface="Wingdings" charset="0"/>
              <a:buChar char="ü"/>
            </a:pPr>
            <a:r>
              <a:rPr lang="en-US" dirty="0" smtClean="0">
                <a:latin typeface="Times New Roman" charset="0"/>
                <a:cs typeface="Times New Roman" charset="0"/>
                <a:sym typeface="Wingdings"/>
              </a:rPr>
              <a:t>Distance yoke surface below the coil from median plane 31 cm</a:t>
            </a:r>
            <a:endParaRPr lang="en-US" dirty="0">
              <a:latin typeface="Times New Roman" charset="0"/>
              <a:cs typeface="Times New Roman" charset="0"/>
            </a:endParaRPr>
          </a:p>
          <a:p>
            <a:pPr marL="285750" indent="-285750">
              <a:buFont typeface="Wingdings" charset="0"/>
              <a:buChar char="ü"/>
            </a:pPr>
            <a:r>
              <a:rPr lang="en-US" dirty="0" smtClean="0">
                <a:latin typeface="Times New Roman" charset="0"/>
                <a:cs typeface="Times New Roman" charset="0"/>
              </a:rPr>
              <a:t>Coil distance from median plane    </a:t>
            </a:r>
            <a:r>
              <a:rPr lang="en-US" dirty="0" smtClean="0">
                <a:latin typeface="Times New Roman" charset="0"/>
                <a:cs typeface="Times New Roman" charset="0"/>
                <a:sym typeface="Wingdings" charset="0"/>
              </a:rPr>
              <a:t> 10.5 </a:t>
            </a:r>
            <a:r>
              <a:rPr lang="en-US" dirty="0">
                <a:latin typeface="Times New Roman" charset="0"/>
                <a:cs typeface="Times New Roman" charset="0"/>
                <a:sym typeface="Wingdings" charset="0"/>
              </a:rPr>
              <a:t>cm</a:t>
            </a:r>
            <a:r>
              <a:rPr lang="en-US" dirty="0">
                <a:latin typeface="Times New Roman" charset="0"/>
                <a:cs typeface="Times New Roman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8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Accelerator Requirements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6880" y="12141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Times New Roman"/>
                <a:cs typeface="Times New Roman"/>
              </a:rPr>
              <a:t>IsoDAR</a:t>
            </a:r>
            <a:endParaRPr lang="en-US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r>
              <a:rPr lang="en-US" b="1" dirty="0">
                <a:latin typeface="Times New Roman"/>
                <a:cs typeface="Times New Roman"/>
              </a:rPr>
              <a:t>Energy</a:t>
            </a:r>
            <a:r>
              <a:rPr lang="en-US" dirty="0">
                <a:latin typeface="Times New Roman"/>
                <a:cs typeface="Times New Roman"/>
              </a:rPr>
              <a:t>:  Efficient production of neutrons in beryllium target (desired reaction is </a:t>
            </a:r>
            <a:r>
              <a:rPr lang="en-US" baseline="30000" dirty="0">
                <a:latin typeface="Times New Roman"/>
                <a:cs typeface="Times New Roman"/>
              </a:rPr>
              <a:t>7</a:t>
            </a:r>
            <a:r>
              <a:rPr lang="en-US" dirty="0">
                <a:latin typeface="Times New Roman"/>
                <a:cs typeface="Times New Roman"/>
              </a:rPr>
              <a:t>Li(</a:t>
            </a:r>
            <a:r>
              <a:rPr lang="en-US" dirty="0" err="1">
                <a:latin typeface="Times New Roman"/>
                <a:cs typeface="Times New Roman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baseline="30000" dirty="0">
                <a:latin typeface="Times New Roman"/>
                <a:cs typeface="Times New Roman"/>
              </a:rPr>
              <a:t>8</a:t>
            </a:r>
            <a:r>
              <a:rPr lang="en-US" dirty="0">
                <a:latin typeface="Times New Roman"/>
                <a:cs typeface="Times New Roman"/>
              </a:rPr>
              <a:t>Li)</a:t>
            </a:r>
          </a:p>
          <a:p>
            <a:pPr marL="457200" lvl="1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40÷80 </a:t>
            </a:r>
            <a:r>
              <a:rPr lang="en-US" dirty="0">
                <a:latin typeface="Times New Roman"/>
                <a:cs typeface="Times New Roman"/>
              </a:rPr>
              <a:t>MeV</a:t>
            </a:r>
          </a:p>
          <a:p>
            <a:pPr marL="457200" lvl="1" indent="0">
              <a:buNone/>
            </a:pPr>
            <a:r>
              <a:rPr lang="en-US" b="1" dirty="0">
                <a:latin typeface="Times New Roman"/>
                <a:cs typeface="Times New Roman"/>
              </a:rPr>
              <a:t>Beam species</a:t>
            </a:r>
            <a:r>
              <a:rPr lang="en-US" dirty="0">
                <a:latin typeface="Times New Roman"/>
                <a:cs typeface="Times New Roman"/>
              </a:rPr>
              <a:t>:  beam on target:  protons or deuterons</a:t>
            </a:r>
          </a:p>
          <a:p>
            <a:pPr marL="457200" lvl="1" indent="0">
              <a:buNone/>
            </a:pPr>
            <a:r>
              <a:rPr lang="en-US" b="1" dirty="0">
                <a:latin typeface="Times New Roman"/>
                <a:cs typeface="Times New Roman"/>
              </a:rPr>
              <a:t>Beam intensity</a:t>
            </a:r>
            <a:r>
              <a:rPr lang="en-US" dirty="0">
                <a:latin typeface="Times New Roman"/>
                <a:cs typeface="Times New Roman"/>
              </a:rPr>
              <a:t>:  calculated to provide statistics in 5 year </a:t>
            </a:r>
            <a:r>
              <a:rPr lang="en-US" dirty="0" smtClean="0">
                <a:latin typeface="Times New Roman"/>
                <a:cs typeface="Times New Roman"/>
              </a:rPr>
              <a:t>experiment </a:t>
            </a:r>
            <a:r>
              <a:rPr lang="en-US" dirty="0">
                <a:latin typeface="Times New Roman"/>
                <a:cs typeface="Times New Roman"/>
              </a:rPr>
              <a:t>– 10 mA</a:t>
            </a:r>
          </a:p>
          <a:p>
            <a:pPr marL="457200" lvl="1" indent="0">
              <a:buNone/>
            </a:pPr>
            <a:r>
              <a:rPr lang="en-US" b="1" dirty="0">
                <a:latin typeface="Times New Roman"/>
                <a:cs typeface="Times New Roman"/>
              </a:rPr>
              <a:t>Time structure</a:t>
            </a:r>
            <a:r>
              <a:rPr lang="en-US" dirty="0">
                <a:latin typeface="Times New Roman"/>
                <a:cs typeface="Times New Roman"/>
              </a:rPr>
              <a:t>:  No timing requirements, so want greatest possible on-time (for statistics)</a:t>
            </a:r>
          </a:p>
        </p:txBody>
      </p:sp>
    </p:spTree>
    <p:extLst>
      <p:ext uri="{BB962C8B-B14F-4D97-AF65-F5344CB8AC3E}">
        <p14:creationId xmlns:p14="http://schemas.microsoft.com/office/powerpoint/2010/main" val="159874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latin typeface="Times New Roman"/>
                <a:cs typeface="Times New Roman"/>
              </a:rPr>
              <a:t>RF Cavity shape and surface H field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3988" y="2060575"/>
            <a:ext cx="8824912" cy="3600450"/>
          </a:xfrm>
          <a:ln>
            <a:miter lim="800000"/>
            <a:headEnd/>
            <a:tailEnd/>
          </a:ln>
        </p:spPr>
      </p:pic>
      <p:sp>
        <p:nvSpPr>
          <p:cNvPr id="61444" name="CasellaDiTesto 3"/>
          <p:cNvSpPr txBox="1">
            <a:spLocks noChangeArrowheads="1"/>
          </p:cNvSpPr>
          <p:nvPr/>
        </p:nvSpPr>
        <p:spPr bwMode="auto">
          <a:xfrm>
            <a:off x="107504" y="5733256"/>
            <a:ext cx="312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 dirty="0">
                <a:latin typeface="Times New Roman" charset="0"/>
                <a:cs typeface="Times New Roman" charset="0"/>
              </a:rPr>
              <a:t>Courtesy by Michel Abs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8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E field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" y="1951740"/>
            <a:ext cx="9032926" cy="368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CasellaDiTesto 4"/>
          <p:cNvSpPr txBox="1">
            <a:spLocks noChangeArrowheads="1"/>
          </p:cNvSpPr>
          <p:nvPr/>
        </p:nvSpPr>
        <p:spPr bwMode="auto">
          <a:xfrm>
            <a:off x="179512" y="5661248"/>
            <a:ext cx="312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 dirty="0">
                <a:latin typeface="Times New Roman" charset="0"/>
                <a:cs typeface="Times New Roman" charset="0"/>
              </a:rPr>
              <a:t>Courtesy by Michel Abs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2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Times New Roman"/>
                <a:cs typeface="Times New Roman"/>
              </a:rPr>
              <a:t>Coupling to the cavity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711154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It is proposed to couple the power in the median plane via a quarter wave resonant line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>
                <a:latin typeface="Times New Roman"/>
                <a:cs typeface="Times New Roman"/>
                <a:sym typeface="Wingdings" pitchFamily="2" charset="2"/>
              </a:rPr>
              <a:t>The voltage on the RF tube is independent of the load (beam loading)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>
                <a:latin typeface="Times New Roman"/>
                <a:cs typeface="Times New Roman"/>
                <a:sym typeface="Wingdings" pitchFamily="2" charset="2"/>
              </a:rPr>
              <a:t>No fine tuning is needed on the amp side (reactive currents flow to the cavity)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>
                <a:latin typeface="Times New Roman"/>
                <a:cs typeface="Times New Roman"/>
                <a:sym typeface="Wingdings" pitchFamily="2" charset="2"/>
              </a:rPr>
              <a:t>Leaves the bottom of the cyclotron free to place ion source and vacuum pumps.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>
                <a:latin typeface="Times New Roman"/>
                <a:cs typeface="Times New Roman"/>
                <a:sym typeface="Wingdings" pitchFamily="2" charset="2"/>
              </a:rPr>
              <a:t>Clearly the cheapest option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94" y="1038746"/>
            <a:ext cx="892941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44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latin typeface="Times New Roman"/>
                <a:cs typeface="Times New Roman"/>
              </a:rPr>
              <a:t>Dee voltage law vs radius</a:t>
            </a:r>
            <a:endParaRPr lang="en-US" sz="4000" dirty="0">
              <a:latin typeface="Times New Roman"/>
              <a:cs typeface="Times New Roman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230481"/>
              </p:ext>
            </p:extLst>
          </p:nvPr>
        </p:nvGraphicFramePr>
        <p:xfrm>
          <a:off x="22920" y="1628800"/>
          <a:ext cx="8856984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6324" name="CasellaDiTesto 4"/>
          <p:cNvSpPr txBox="1">
            <a:spLocks noChangeArrowheads="1"/>
          </p:cNvSpPr>
          <p:nvPr/>
        </p:nvSpPr>
        <p:spPr bwMode="auto">
          <a:xfrm>
            <a:off x="0" y="5733256"/>
            <a:ext cx="312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 dirty="0">
                <a:latin typeface="Times New Roman" charset="0"/>
                <a:cs typeface="Times New Roman" charset="0"/>
              </a:rPr>
              <a:t>Courtesy by Michel Abs</a:t>
            </a:r>
          </a:p>
        </p:txBody>
      </p:sp>
      <p:sp>
        <p:nvSpPr>
          <p:cNvPr id="56325" name="CasellaDiTesto 2"/>
          <p:cNvSpPr txBox="1">
            <a:spLocks noChangeArrowheads="1"/>
          </p:cNvSpPr>
          <p:nvPr/>
        </p:nvSpPr>
        <p:spPr bwMode="auto">
          <a:xfrm>
            <a:off x="6948264" y="2179638"/>
            <a:ext cx="223202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b="1" dirty="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Scaling Voltage up to 240 kV</a:t>
            </a:r>
          </a:p>
          <a:p>
            <a:pPr eaLnBrk="1" hangingPunct="1">
              <a:lnSpc>
                <a:spcPct val="120000"/>
              </a:lnSpc>
            </a:pPr>
            <a:r>
              <a:rPr lang="en-GB" b="1" dirty="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Power increase up to 160 kW.</a:t>
            </a:r>
          </a:p>
          <a:p>
            <a:pPr eaLnBrk="1" hangingPunct="1">
              <a:lnSpc>
                <a:spcPct val="120000"/>
              </a:lnSpc>
            </a:pPr>
            <a:endParaRPr lang="en-GB" b="1" dirty="0">
              <a:solidFill>
                <a:srgbClr val="3366FF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GB" b="1" dirty="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Beam loading per cavity 150kW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5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Main mechanical parameters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Cavity height: 1800mm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Radial extension: 2100mm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Liner angular aperture: 38°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Dee angle: 34°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Inner Dee vertical gap: 50mm (100mm in the outer radius for deflector location)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Dee plate thickness: 20mm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Dee stems dia.(4/ Dee)= 200/120mm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Dee stiffener: 50mm width</a:t>
            </a:r>
          </a:p>
          <a:p>
            <a:pPr>
              <a:defRPr/>
            </a:pP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57348" name="CasellaDiTesto 3"/>
          <p:cNvSpPr txBox="1">
            <a:spLocks noChangeArrowheads="1"/>
          </p:cNvSpPr>
          <p:nvPr/>
        </p:nvSpPr>
        <p:spPr bwMode="auto">
          <a:xfrm>
            <a:off x="0" y="5805264"/>
            <a:ext cx="312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 dirty="0">
                <a:latin typeface="Times New Roman" charset="0"/>
                <a:cs typeface="Times New Roman" charset="0"/>
              </a:rPr>
              <a:t>Courtesy by Michel Abs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5076825" y="2386013"/>
            <a:ext cx="11334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à"/>
            </a:pPr>
            <a:r>
              <a:rPr lang="en-GB" sz="3200" dirty="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46°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3203575" y="2878138"/>
            <a:ext cx="1133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à"/>
            </a:pPr>
            <a:r>
              <a:rPr lang="en-GB" sz="3200" dirty="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42°</a:t>
            </a:r>
          </a:p>
        </p:txBody>
      </p:sp>
      <p:sp>
        <p:nvSpPr>
          <p:cNvPr id="7" name="Anello 6"/>
          <p:cNvSpPr/>
          <p:nvPr/>
        </p:nvSpPr>
        <p:spPr bwMode="auto">
          <a:xfrm>
            <a:off x="4356100" y="2349500"/>
            <a:ext cx="792163" cy="719138"/>
          </a:xfrm>
          <a:prstGeom prst="donut">
            <a:avLst>
              <a:gd name="adj" fmla="val 736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GB" dirty="0">
              <a:cs typeface="Arial" charset="0"/>
            </a:endParaRPr>
          </a:p>
        </p:txBody>
      </p:sp>
      <p:sp>
        <p:nvSpPr>
          <p:cNvPr id="8" name="Anello 7"/>
          <p:cNvSpPr/>
          <p:nvPr/>
        </p:nvSpPr>
        <p:spPr bwMode="auto">
          <a:xfrm>
            <a:off x="2459038" y="2827338"/>
            <a:ext cx="792162" cy="720725"/>
          </a:xfrm>
          <a:prstGeom prst="donut">
            <a:avLst>
              <a:gd name="adj" fmla="val 736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GB" dirty="0">
              <a:cs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3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Electrical parameters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Unloaded Q= 9540 (theoretical)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Main mode resonance frequency: 32.7MHz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Hmax: 6900A/m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Surface resistance: 1.53mOhms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Max surface dissipation: 3.6W/cm²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0420" name="CasellaDiTesto 3"/>
          <p:cNvSpPr txBox="1">
            <a:spLocks noChangeArrowheads="1"/>
          </p:cNvSpPr>
          <p:nvPr/>
        </p:nvSpPr>
        <p:spPr bwMode="auto">
          <a:xfrm>
            <a:off x="107504" y="4725144"/>
            <a:ext cx="312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 dirty="0">
                <a:latin typeface="Times New Roman" charset="0"/>
                <a:cs typeface="Times New Roman" charset="0"/>
              </a:rPr>
              <a:t>Courtesy by Michel Abs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5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2D2D8A"/>
                </a:solidFill>
              </a:rPr>
              <a:t>Workshop on Compact Cyclotron for H.P., RIKEN, 26-Juin-2015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45F75-DAE8-D74B-8236-A2684EC69204}" type="slidenum">
              <a:rPr lang="en-US" smtClean="0">
                <a:solidFill>
                  <a:srgbClr val="2D2D8A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2D2D8A"/>
              </a:solidFill>
            </a:endParaRPr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895692"/>
              </p:ext>
            </p:extLst>
          </p:nvPr>
        </p:nvGraphicFramePr>
        <p:xfrm>
          <a:off x="-3076" y="0"/>
          <a:ext cx="8964488" cy="5146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3493" name="CasellaDiTesto 6"/>
          <p:cNvSpPr txBox="1">
            <a:spLocks noChangeArrowheads="1"/>
          </p:cNvSpPr>
          <p:nvPr/>
        </p:nvSpPr>
        <p:spPr bwMode="auto">
          <a:xfrm>
            <a:off x="0" y="4508500"/>
            <a:ext cx="4681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*RF Voltage constant=225 kV </a:t>
            </a:r>
            <a:r>
              <a:rPr lang="en-GB" sz="1800" dirty="0">
                <a:sym typeface="Wingdings" charset="0"/>
              </a:rPr>
              <a:t> 109 turns</a:t>
            </a:r>
            <a:endParaRPr lang="en-GB" sz="1800" dirty="0"/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0" y="5157788"/>
            <a:ext cx="9144000" cy="1076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2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Vacuum is challenging! </a:t>
            </a:r>
          </a:p>
          <a:p>
            <a:pPr algn="ctr" eaLnBrk="1" hangingPunct="1"/>
            <a:r>
              <a:rPr lang="en-GB" sz="32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Cryogenic panel and/or </a:t>
            </a:r>
            <a:r>
              <a:rPr lang="en-GB" sz="32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NEG </a:t>
            </a:r>
            <a:r>
              <a:rPr lang="en-GB" sz="32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panel are mandatory!</a:t>
            </a:r>
          </a:p>
        </p:txBody>
      </p:sp>
      <p:cxnSp>
        <p:nvCxnSpPr>
          <p:cNvPr id="7" name="Connettore 1 6"/>
          <p:cNvCxnSpPr/>
          <p:nvPr/>
        </p:nvCxnSpPr>
        <p:spPr>
          <a:xfrm flipV="1">
            <a:off x="5698728" y="2852936"/>
            <a:ext cx="0" cy="1296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80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-3076" y="0"/>
            <a:ext cx="8964488" cy="5146352"/>
            <a:chOff x="-3076" y="0"/>
            <a:chExt cx="8964488" cy="5146352"/>
          </a:xfrm>
        </p:grpSpPr>
        <p:graphicFrame>
          <p:nvGraphicFramePr>
            <p:cNvPr id="6" name="Grafico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78128120"/>
                </p:ext>
              </p:extLst>
            </p:nvPr>
          </p:nvGraphicFramePr>
          <p:xfrm>
            <a:off x="-3076" y="0"/>
            <a:ext cx="8964488" cy="51463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CasellaDiTesto 6"/>
            <p:cNvSpPr txBox="1"/>
            <p:nvPr/>
          </p:nvSpPr>
          <p:spPr>
            <a:xfrm>
              <a:off x="755576" y="911068"/>
              <a:ext cx="432048" cy="25899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smtClean="0">
                  <a:latin typeface="Times New Roman"/>
                  <a:cs typeface="Times New Roman"/>
                </a:rPr>
                <a:t>80</a:t>
              </a:r>
            </a:p>
            <a:p>
              <a:pPr algn="r">
                <a:lnSpc>
                  <a:spcPct val="90000"/>
                </a:lnSpc>
              </a:pPr>
              <a:endParaRPr lang="en-US" dirty="0" smtClean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endParaRPr lang="en-US" dirty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r>
                <a:rPr lang="en-US" dirty="0" smtClean="0">
                  <a:latin typeface="Times New Roman"/>
                  <a:cs typeface="Times New Roman"/>
                </a:rPr>
                <a:t>60</a:t>
              </a:r>
            </a:p>
            <a:p>
              <a:pPr algn="r">
                <a:lnSpc>
                  <a:spcPct val="90000"/>
                </a:lnSpc>
              </a:pPr>
              <a:endParaRPr lang="en-US" dirty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endParaRPr lang="en-US" dirty="0" smtClean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r>
                <a:rPr lang="en-US" dirty="0" smtClean="0">
                  <a:latin typeface="Times New Roman"/>
                  <a:cs typeface="Times New Roman"/>
                </a:rPr>
                <a:t>40</a:t>
              </a:r>
            </a:p>
            <a:p>
              <a:pPr algn="r">
                <a:lnSpc>
                  <a:spcPct val="90000"/>
                </a:lnSpc>
              </a:pPr>
              <a:endParaRPr lang="en-US" dirty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endParaRPr lang="en-US" dirty="0" smtClean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r>
                <a:rPr lang="en-US" dirty="0" smtClean="0">
                  <a:latin typeface="Times New Roman"/>
                  <a:cs typeface="Times New Roman"/>
                </a:rPr>
                <a:t>20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2D2D8A"/>
                </a:solidFill>
              </a:rPr>
              <a:t>Workshop on Compact Cyclotron for H.P., RIKEN, 26-Juin-2015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45F75-DAE8-D74B-8236-A2684EC69204}" type="slidenum">
              <a:rPr lang="en-US" smtClean="0">
                <a:solidFill>
                  <a:srgbClr val="2D2D8A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63493" name="CasellaDiTesto 6"/>
          <p:cNvSpPr txBox="1">
            <a:spLocks noChangeArrowheads="1"/>
          </p:cNvSpPr>
          <p:nvPr/>
        </p:nvSpPr>
        <p:spPr bwMode="auto">
          <a:xfrm>
            <a:off x="0" y="4508500"/>
            <a:ext cx="4681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*RF Voltage constant=225 kV </a:t>
            </a:r>
            <a:r>
              <a:rPr lang="en-GB" sz="1800" dirty="0">
                <a:sym typeface="Wingdings" charset="0"/>
              </a:rPr>
              <a:t> 109 turns</a:t>
            </a:r>
            <a:endParaRPr lang="en-GB" sz="1800" dirty="0"/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0" y="5157788"/>
            <a:ext cx="9144000" cy="1076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2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Vacuum is challenging! </a:t>
            </a:r>
          </a:p>
          <a:p>
            <a:pPr algn="ctr" eaLnBrk="1" hangingPunct="1"/>
            <a:r>
              <a:rPr lang="en-GB" sz="32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Cryogenic panel and/or </a:t>
            </a:r>
            <a:r>
              <a:rPr lang="en-GB" sz="32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NEG </a:t>
            </a:r>
            <a:r>
              <a:rPr lang="en-GB" sz="32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panel are mandatory!</a:t>
            </a:r>
          </a:p>
        </p:txBody>
      </p:sp>
      <p:cxnSp>
        <p:nvCxnSpPr>
          <p:cNvPr id="9" name="Connettore 1 8"/>
          <p:cNvCxnSpPr/>
          <p:nvPr/>
        </p:nvCxnSpPr>
        <p:spPr>
          <a:xfrm flipV="1">
            <a:off x="5698728" y="2852936"/>
            <a:ext cx="0" cy="1296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74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-3076" y="0"/>
            <a:ext cx="8964488" cy="5146352"/>
            <a:chOff x="-3076" y="0"/>
            <a:chExt cx="8964488" cy="5146352"/>
          </a:xfrm>
        </p:grpSpPr>
        <p:graphicFrame>
          <p:nvGraphicFramePr>
            <p:cNvPr id="6" name="Grafico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62641964"/>
                </p:ext>
              </p:extLst>
            </p:nvPr>
          </p:nvGraphicFramePr>
          <p:xfrm>
            <a:off x="-3076" y="0"/>
            <a:ext cx="8964488" cy="51463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CasellaDiTesto 2"/>
            <p:cNvSpPr txBox="1"/>
            <p:nvPr/>
          </p:nvSpPr>
          <p:spPr>
            <a:xfrm>
              <a:off x="755576" y="911068"/>
              <a:ext cx="432048" cy="25899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smtClean="0">
                  <a:latin typeface="Times New Roman"/>
                  <a:cs typeface="Times New Roman"/>
                </a:rPr>
                <a:t>80</a:t>
              </a:r>
            </a:p>
            <a:p>
              <a:pPr algn="r">
                <a:lnSpc>
                  <a:spcPct val="90000"/>
                </a:lnSpc>
              </a:pPr>
              <a:endParaRPr lang="en-US" dirty="0" smtClean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endParaRPr lang="en-US" dirty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r>
                <a:rPr lang="en-US" dirty="0" smtClean="0">
                  <a:latin typeface="Times New Roman"/>
                  <a:cs typeface="Times New Roman"/>
                </a:rPr>
                <a:t>60</a:t>
              </a:r>
            </a:p>
            <a:p>
              <a:pPr algn="r">
                <a:lnSpc>
                  <a:spcPct val="90000"/>
                </a:lnSpc>
              </a:pPr>
              <a:endParaRPr lang="en-US" dirty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endParaRPr lang="en-US" dirty="0" smtClean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r>
                <a:rPr lang="en-US" dirty="0" smtClean="0">
                  <a:latin typeface="Times New Roman"/>
                  <a:cs typeface="Times New Roman"/>
                </a:rPr>
                <a:t>40</a:t>
              </a:r>
            </a:p>
            <a:p>
              <a:pPr algn="r">
                <a:lnSpc>
                  <a:spcPct val="90000"/>
                </a:lnSpc>
              </a:pPr>
              <a:endParaRPr lang="en-US" dirty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endParaRPr lang="en-US" dirty="0" smtClean="0">
                <a:latin typeface="Times New Roman"/>
                <a:cs typeface="Times New Roman"/>
              </a:endParaRPr>
            </a:p>
            <a:p>
              <a:pPr algn="r">
                <a:lnSpc>
                  <a:spcPct val="90000"/>
                </a:lnSpc>
              </a:pPr>
              <a:r>
                <a:rPr lang="en-US" dirty="0" smtClean="0">
                  <a:latin typeface="Times New Roman"/>
                  <a:cs typeface="Times New Roman"/>
                </a:rPr>
                <a:t>20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2D2D8A"/>
                </a:solidFill>
              </a:rPr>
              <a:t>Workshop on Compact Cyclotron for H.P., RIKEN, 26-Juin-2015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45F75-DAE8-D74B-8236-A2684EC69204}" type="slidenum">
              <a:rPr lang="en-US" smtClean="0">
                <a:solidFill>
                  <a:srgbClr val="2D2D8A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63493" name="CasellaDiTesto 6"/>
          <p:cNvSpPr txBox="1">
            <a:spLocks noChangeArrowheads="1"/>
          </p:cNvSpPr>
          <p:nvPr/>
        </p:nvSpPr>
        <p:spPr bwMode="auto">
          <a:xfrm>
            <a:off x="0" y="4508500"/>
            <a:ext cx="4681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*RF Voltage constant=225 kV </a:t>
            </a:r>
            <a:r>
              <a:rPr lang="en-GB" sz="1800" dirty="0">
                <a:sym typeface="Wingdings" charset="0"/>
              </a:rPr>
              <a:t> 109 turns</a:t>
            </a:r>
            <a:endParaRPr lang="en-GB" sz="1800" dirty="0"/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0" y="5157788"/>
            <a:ext cx="9144000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2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Vacuum is </a:t>
            </a:r>
            <a:r>
              <a:rPr lang="en-GB" sz="32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not serious! </a:t>
            </a:r>
            <a:endParaRPr lang="en-GB" sz="3200" b="1" dirty="0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" name="Anello 7"/>
          <p:cNvSpPr/>
          <p:nvPr/>
        </p:nvSpPr>
        <p:spPr>
          <a:xfrm>
            <a:off x="6084168" y="188640"/>
            <a:ext cx="1944216" cy="792088"/>
          </a:xfrm>
          <a:prstGeom prst="donut">
            <a:avLst>
              <a:gd name="adj" fmla="val 0"/>
            </a:avLst>
          </a:prstGeom>
          <a:solidFill>
            <a:srgbClr val="0000FF"/>
          </a:solidFill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 flipV="1">
            <a:off x="5698728" y="2852936"/>
            <a:ext cx="0" cy="1296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98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56000" cy="1747202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Ion Source, 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Injection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38121"/>
            <a:ext cx="8950960" cy="203708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How much H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r>
              <a:rPr lang="en-US" sz="2400" baseline="30000" dirty="0">
                <a:latin typeface="Times New Roman"/>
                <a:cs typeface="Times New Roman"/>
              </a:rPr>
              <a:t>+</a:t>
            </a:r>
            <a:r>
              <a:rPr lang="en-US" sz="2400" dirty="0">
                <a:latin typeface="Times New Roman"/>
                <a:cs typeface="Times New Roman"/>
              </a:rPr>
              <a:t> can we get from a proton source? (VIS Catania)</a:t>
            </a:r>
          </a:p>
          <a:p>
            <a:r>
              <a:rPr lang="en-US" sz="2400" dirty="0">
                <a:latin typeface="Times New Roman"/>
                <a:cs typeface="Times New Roman"/>
              </a:rPr>
              <a:t>How much can we capture in central region?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Tests performed at Best Cyclotron Systems development Lab, Vancouver BC, Summer </a:t>
            </a:r>
            <a:r>
              <a:rPr lang="en-US" sz="2400" dirty="0" smtClean="0">
                <a:latin typeface="Times New Roman"/>
                <a:cs typeface="Times New Roman"/>
              </a:rPr>
              <a:t>2014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7C08EE-5972-A04C-8FF2-4DABE15278AF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420306" y="4465662"/>
            <a:ext cx="6652574" cy="2321218"/>
            <a:chOff x="865373" y="1179992"/>
            <a:chExt cx="7867014" cy="3450428"/>
          </a:xfrm>
        </p:grpSpPr>
        <p:pic>
          <p:nvPicPr>
            <p:cNvPr id="6" name="Immagine 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373" y="1179992"/>
              <a:ext cx="7867014" cy="34504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3112682" y="1534885"/>
              <a:ext cx="10175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/>
                  <a:cs typeface="Times New Roman"/>
                </a:rPr>
                <a:t>Beam Stop</a:t>
              </a:r>
            </a:p>
          </p:txBody>
        </p:sp>
      </p:grpSp>
      <p:pic>
        <p:nvPicPr>
          <p:cNvPr id="8" name="Content Placeholder 5" descr="Test stand plus cr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>
            <a:off x="4338320" y="0"/>
            <a:ext cx="4805680" cy="2642939"/>
          </a:xfrm>
          <a:prstGeom prst="rect">
            <a:avLst/>
          </a:prstGeom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2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0"/>
            <a:ext cx="5832648" cy="2204864"/>
          </a:xfrm>
        </p:spPr>
        <p:txBody>
          <a:bodyPr/>
          <a:lstStyle/>
          <a:p>
            <a:pPr algn="l"/>
            <a:r>
              <a:rPr lang="en-US" sz="3200" dirty="0" smtClean="0">
                <a:latin typeface="Times New Roman"/>
                <a:cs typeface="Times New Roman"/>
              </a:rPr>
              <a:t>Problems to deliver10 mA proton with Cyclotrons:</a:t>
            </a:r>
            <a:br>
              <a:rPr lang="en-US" sz="3200" dirty="0" smtClean="0">
                <a:latin typeface="Times New Roman"/>
                <a:cs typeface="Times New Roman"/>
              </a:rPr>
            </a:br>
            <a:r>
              <a:rPr lang="en-US" sz="3200" dirty="0" smtClean="0">
                <a:latin typeface="Times New Roman"/>
                <a:cs typeface="Times New Roman"/>
              </a:rPr>
              <a:t/>
            </a:r>
            <a:br>
              <a:rPr lang="en-US" sz="3200" dirty="0" smtClean="0">
                <a:latin typeface="Times New Roman"/>
                <a:cs typeface="Times New Roman"/>
              </a:rPr>
            </a:br>
            <a:r>
              <a:rPr lang="en-US" sz="3200" dirty="0" smtClean="0">
                <a:latin typeface="Times New Roman"/>
                <a:cs typeface="Times New Roman"/>
              </a:rPr>
              <a:t>- </a:t>
            </a:r>
            <a:r>
              <a:rPr lang="en-US" sz="3200" b="1" dirty="0" smtClean="0">
                <a:latin typeface="Times New Roman"/>
                <a:cs typeface="Times New Roman"/>
              </a:rPr>
              <a:t>Injection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757512"/>
            <a:ext cx="6696744" cy="34798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Central region:  space-charge blowup</a:t>
            </a:r>
          </a:p>
          <a:p>
            <a:pPr lvl="1"/>
            <a:r>
              <a:rPr lang="en-US" sz="2400" dirty="0">
                <a:latin typeface="Times New Roman"/>
                <a:cs typeface="Times New Roman"/>
              </a:rPr>
              <a:t>Energy is low (~ 30 </a:t>
            </a:r>
            <a:r>
              <a:rPr lang="en-US" sz="2400" dirty="0" smtClean="0">
                <a:latin typeface="Times New Roman"/>
                <a:cs typeface="Times New Roman"/>
              </a:rPr>
              <a:t>÷ </a:t>
            </a:r>
            <a:r>
              <a:rPr lang="en-US" sz="2400" dirty="0">
                <a:latin typeface="Times New Roman"/>
                <a:cs typeface="Times New Roman"/>
              </a:rPr>
              <a:t>8</a:t>
            </a:r>
            <a:r>
              <a:rPr lang="en-US" sz="2400" dirty="0" smtClean="0">
                <a:latin typeface="Times New Roman"/>
                <a:cs typeface="Times New Roman"/>
              </a:rPr>
              <a:t>0 </a:t>
            </a:r>
            <a:r>
              <a:rPr lang="en-US" sz="2400" dirty="0" err="1">
                <a:latin typeface="Times New Roman"/>
                <a:cs typeface="Times New Roman"/>
              </a:rPr>
              <a:t>keV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</a:p>
          <a:p>
            <a:pPr lvl="1"/>
            <a:r>
              <a:rPr lang="en-US" sz="2400" dirty="0">
                <a:latin typeface="Times New Roman"/>
                <a:cs typeface="Times New Roman"/>
              </a:rPr>
              <a:t>Current is high (~ x5 </a:t>
            </a:r>
            <a:r>
              <a:rPr lang="en-US" sz="2400" dirty="0" smtClean="0">
                <a:latin typeface="Times New Roman"/>
                <a:cs typeface="Times New Roman"/>
              </a:rPr>
              <a:t>higher than today values)</a:t>
            </a:r>
            <a:endParaRPr lang="en-US" sz="2400" dirty="0">
              <a:latin typeface="Times New Roman"/>
              <a:cs typeface="Times New Roman"/>
            </a:endParaRPr>
          </a:p>
          <a:p>
            <a:pPr lvl="1"/>
            <a:r>
              <a:rPr lang="en-US" sz="2400" dirty="0">
                <a:latin typeface="Times New Roman"/>
                <a:cs typeface="Times New Roman"/>
              </a:rPr>
              <a:t>Electrostatic forces hard to contain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High “</a:t>
            </a:r>
            <a:r>
              <a:rPr lang="en-US" sz="2800" dirty="0" err="1" smtClean="0">
                <a:latin typeface="Times New Roman"/>
                <a:cs typeface="Times New Roman"/>
              </a:rPr>
              <a:t>Perveance</a:t>
            </a:r>
            <a:r>
              <a:rPr lang="en-US" sz="2800" dirty="0" smtClean="0">
                <a:latin typeface="Times New Roman"/>
                <a:cs typeface="Times New Roman"/>
              </a:rPr>
              <a:t>” value:</a:t>
            </a:r>
            <a:endParaRPr lang="en-US" sz="2800" dirty="0">
              <a:latin typeface="Times New Roman"/>
              <a:cs typeface="Times New Roman"/>
            </a:endParaRPr>
          </a:p>
          <a:p>
            <a:pPr lvl="1"/>
            <a:r>
              <a:rPr lang="en-US" sz="2400" dirty="0">
                <a:latin typeface="Times New Roman"/>
                <a:cs typeface="Times New Roman"/>
              </a:rPr>
              <a:t>(measure of space-charge forces)</a:t>
            </a:r>
          </a:p>
          <a:p>
            <a:pPr marL="457200" lvl="1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		K ∝ I (q/m) (</a:t>
            </a:r>
            <a:r>
              <a:rPr lang="en-US" sz="2400" dirty="0" err="1">
                <a:latin typeface="Symbol" charset="2"/>
                <a:cs typeface="Symbol" charset="2"/>
              </a:rPr>
              <a:t>bg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  <a:r>
              <a:rPr lang="en-US" sz="2400" baseline="30000" dirty="0">
                <a:latin typeface="Times New Roman"/>
                <a:cs typeface="Times New Roman"/>
              </a:rPr>
              <a:t>-3</a:t>
            </a:r>
          </a:p>
        </p:txBody>
      </p:sp>
      <p:pic>
        <p:nvPicPr>
          <p:cNvPr id="5" name="Picture 4" descr="inj 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3193" cy="2832463"/>
          </a:xfrm>
          <a:prstGeom prst="rect">
            <a:avLst/>
          </a:prstGeom>
        </p:spPr>
      </p:pic>
      <p:pic>
        <p:nvPicPr>
          <p:cNvPr id="6" name="Picture 5" descr="inflector phot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87" y="764704"/>
            <a:ext cx="2191813" cy="2769810"/>
          </a:xfrm>
          <a:prstGeom prst="rect">
            <a:avLst/>
          </a:prstGeom>
        </p:spPr>
      </p:pic>
      <p:pic>
        <p:nvPicPr>
          <p:cNvPr id="8" name="Picture 7" descr="c44 central regi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64" y="3645024"/>
            <a:ext cx="2595236" cy="2526131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6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6880" y="0"/>
            <a:ext cx="4409440" cy="3636962"/>
          </a:xfrm>
        </p:spPr>
        <p:txBody>
          <a:bodyPr/>
          <a:lstStyle/>
          <a:p>
            <a:r>
              <a:rPr lang="en-US" sz="2800" dirty="0">
                <a:latin typeface="Times New Roman"/>
                <a:cs typeface="Times New Roman"/>
              </a:rPr>
              <a:t>VIS Source</a:t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/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Allison </a:t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emittance </a:t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scanner</a:t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/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collimator, </a:t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beamstop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7C08EE-5972-A04C-8FF2-4DABE15278AF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 descr="Daniel, Luciano workng on source DSCN92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800"/>
            <a:ext cx="5308374" cy="2997200"/>
          </a:xfrm>
          <a:prstGeom prst="rect">
            <a:avLst/>
          </a:prstGeom>
        </p:spPr>
      </p:pic>
      <p:pic>
        <p:nvPicPr>
          <p:cNvPr id="6" name="Picture 5" descr="source, cle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82721" cy="387360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563359" y="4001588"/>
            <a:ext cx="2580641" cy="2856412"/>
            <a:chOff x="2021840" y="1713104"/>
            <a:chExt cx="4361681" cy="4597708"/>
          </a:xfrm>
        </p:grpSpPr>
        <p:pic>
          <p:nvPicPr>
            <p:cNvPr id="7" name="Picture 6" descr="beam st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172" y="1713104"/>
              <a:ext cx="4355349" cy="4592545"/>
            </a:xfrm>
            <a:prstGeom prst="rect">
              <a:avLst/>
            </a:prstGeom>
          </p:spPr>
        </p:pic>
        <p:pic>
          <p:nvPicPr>
            <p:cNvPr id="8" name="Picture 7" descr="oops fram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840" y="4622800"/>
              <a:ext cx="2250683" cy="1688012"/>
            </a:xfrm>
            <a:prstGeom prst="rect">
              <a:avLst/>
            </a:prstGeom>
          </p:spPr>
        </p:pic>
      </p:grpSp>
      <p:pic>
        <p:nvPicPr>
          <p:cNvPr id="10" name="Picture 9" descr="DSCN912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9" r="18112" b="14286"/>
          <a:stretch/>
        </p:blipFill>
        <p:spPr>
          <a:xfrm>
            <a:off x="6233966" y="0"/>
            <a:ext cx="2910034" cy="306832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2854960" y="518160"/>
            <a:ext cx="1798320" cy="701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923280" y="1798320"/>
            <a:ext cx="99568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014720" y="3332480"/>
            <a:ext cx="1493520" cy="15443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9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915816" y="6165304"/>
            <a:ext cx="2895600" cy="365125"/>
          </a:xfrm>
        </p:spPr>
        <p:txBody>
          <a:bodyPr/>
          <a:lstStyle/>
          <a:p>
            <a:fld id="{B77C08EE-5972-A04C-8FF2-4DABE15278AF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 descr="BeamStopCurrentVsSolenoidCurrent40kV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49" y="908720"/>
            <a:ext cx="4339051" cy="2976880"/>
          </a:xfrm>
          <a:prstGeom prst="rect">
            <a:avLst/>
          </a:prstGeom>
        </p:spPr>
      </p:pic>
      <p:pic>
        <p:nvPicPr>
          <p:cNvPr id="7" name="Picture 6" descr="Figure_5_Alonso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60" y="3765012"/>
            <a:ext cx="6593840" cy="2696148"/>
          </a:xfrm>
          <a:prstGeom prst="rect">
            <a:avLst/>
          </a:prstGeom>
        </p:spPr>
      </p:pic>
      <p:pic>
        <p:nvPicPr>
          <p:cNvPr id="5" name="Picture 4" descr="Upstream, bias OFF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7" t="8000" r="10333" b="18221"/>
          <a:stretch/>
        </p:blipFill>
        <p:spPr>
          <a:xfrm>
            <a:off x="0" y="1142400"/>
            <a:ext cx="2824480" cy="2894220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043608" y="6381328"/>
            <a:ext cx="6696744" cy="365125"/>
          </a:xfrm>
        </p:spPr>
        <p:txBody>
          <a:bodyPr/>
          <a:lstStyle/>
          <a:p>
            <a:r>
              <a:rPr lang="en-US" dirty="0" smtClean="0"/>
              <a:t>Workshop on Compact Cyclotron for H.P., RIKEN, 26-Juin-2015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4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10344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imes New Roman"/>
                <a:cs typeface="Times New Roman"/>
              </a:rPr>
              <a:t>Summary of tests at BEST site in Vancouver</a:t>
            </a:r>
            <a:endParaRPr lang="en-US" sz="3600"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143000"/>
            <a:ext cx="8534400" cy="495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Transport maximum 10 mA of H2+ to cyclotron, focus beam at entrance to spiral inflector. </a:t>
            </a:r>
          </a:p>
          <a:p>
            <a:pPr lvl="1">
              <a:spcAft>
                <a:spcPts val="5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Size: 8 mm (2-rms)</a:t>
            </a:r>
          </a:p>
          <a:p>
            <a:pPr lvl="1">
              <a:spcAft>
                <a:spcPts val="500"/>
              </a:spcAft>
            </a:pPr>
            <a:r>
              <a:rPr lang="en-US" sz="2000" b="1" u="sng" dirty="0" smtClean="0">
                <a:latin typeface="Times New Roman"/>
                <a:cs typeface="Times New Roman"/>
              </a:rPr>
              <a:t>Emittance: 1.2 π-mm-mrad (4-rms, normalized, 86% of beam)</a:t>
            </a:r>
          </a:p>
          <a:p>
            <a:pPr>
              <a:spcAft>
                <a:spcPts val="500"/>
              </a:spcAft>
            </a:pPr>
            <a:r>
              <a:rPr lang="en-US" sz="2000" b="1" u="sng" dirty="0" smtClean="0">
                <a:latin typeface="Times New Roman"/>
                <a:cs typeface="Times New Roman"/>
              </a:rPr>
              <a:t>Transport 95% of beam through spiral inflector </a:t>
            </a:r>
          </a:p>
          <a:p>
            <a:pPr>
              <a:spcAft>
                <a:spcPts val="5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Accelerate 100 µA for four turns in test cyclotron, but </a:t>
            </a:r>
            <a:r>
              <a:rPr lang="en-US" sz="2000" b="1" u="sng" dirty="0" smtClean="0">
                <a:latin typeface="Times New Roman"/>
                <a:cs typeface="Times New Roman"/>
              </a:rPr>
              <a:t>RF Voltage &lt;60 kV</a:t>
            </a:r>
          </a:p>
          <a:p>
            <a:pPr>
              <a:spcAft>
                <a:spcPts val="5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Conclusion: Have good simulation tools in hand</a:t>
            </a:r>
          </a:p>
          <a:p>
            <a:pPr>
              <a:spcAft>
                <a:spcPts val="5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Conclusion: Need more current. </a:t>
            </a:r>
          </a:p>
          <a:p>
            <a:pPr>
              <a:spcAft>
                <a:spcPts val="5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How? Either better source or higher bunching efficiency</a:t>
            </a:r>
          </a:p>
          <a:p>
            <a:pPr>
              <a:spcAft>
                <a:spcPts val="5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Pursue both:</a:t>
            </a:r>
          </a:p>
          <a:p>
            <a:pPr lvl="1">
              <a:spcAft>
                <a:spcPts val="5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Build new ion source (</a:t>
            </a:r>
            <a:r>
              <a:rPr lang="en-US" sz="2000" b="1" dirty="0" err="1" smtClean="0">
                <a:latin typeface="Times New Roman"/>
                <a:cs typeface="Times New Roman"/>
              </a:rPr>
              <a:t>multicusp</a:t>
            </a:r>
            <a:r>
              <a:rPr lang="en-US" sz="2000" b="1" dirty="0" smtClean="0">
                <a:latin typeface="Times New Roman"/>
                <a:cs typeface="Times New Roman"/>
              </a:rPr>
              <a:t>)</a:t>
            </a:r>
          </a:p>
          <a:p>
            <a:pPr lvl="1">
              <a:spcAft>
                <a:spcPts val="5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Develop RFQ direct cyclotron injection design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001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Results to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44272" y="6309320"/>
            <a:ext cx="799728" cy="365125"/>
          </a:xfrm>
        </p:spPr>
        <p:txBody>
          <a:bodyPr/>
          <a:lstStyle/>
          <a:p>
            <a:fld id="{B77C08EE-5972-A04C-8FF2-4DABE15278AF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275081"/>
            <a:ext cx="8640960" cy="31620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√</a:t>
            </a:r>
            <a:r>
              <a:rPr lang="en-US" dirty="0">
                <a:latin typeface="Times New Roman"/>
                <a:cs typeface="Times New Roman"/>
              </a:rPr>
              <a:t>   Characterize VIS source for H</a:t>
            </a:r>
            <a:r>
              <a:rPr lang="en-US" baseline="-25000" dirty="0">
                <a:latin typeface="Times New Roman"/>
                <a:cs typeface="Times New Roman"/>
              </a:rPr>
              <a:t>2</a:t>
            </a:r>
            <a:r>
              <a:rPr lang="en-US" baseline="30000" dirty="0">
                <a:latin typeface="Times New Roman"/>
                <a:cs typeface="Times New Roman"/>
              </a:rPr>
              <a:t>+</a:t>
            </a:r>
          </a:p>
          <a:p>
            <a:pPr marL="0" indent="0">
              <a:buNone/>
            </a:pPr>
            <a:r>
              <a:rPr lang="en-US" baseline="30000" dirty="0">
                <a:latin typeface="Times New Roman"/>
                <a:cs typeface="Times New Roman"/>
              </a:rPr>
              <a:t>	</a:t>
            </a:r>
            <a:r>
              <a:rPr lang="en-US" dirty="0">
                <a:latin typeface="Times New Roman"/>
                <a:cs typeface="Times New Roman"/>
              </a:rPr>
              <a:t> - Max current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 :  12 mA…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we need much more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endParaRPr lang="en-US" dirty="0">
              <a:latin typeface="Times New Roman"/>
              <a:cs typeface="Times New Roman"/>
            </a:endParaRPr>
          </a:p>
          <a:p>
            <a:pPr marL="1028700" lvl="1" indent="0">
              <a:buNone/>
            </a:pPr>
            <a:r>
              <a:rPr lang="en-US" dirty="0">
                <a:latin typeface="Times New Roman"/>
                <a:cs typeface="Times New Roman"/>
              </a:rPr>
              <a:t>-  Emittance 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:  ~ T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wice larger than expected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√</a:t>
            </a:r>
            <a:r>
              <a:rPr lang="en-US" dirty="0">
                <a:latin typeface="Times New Roman"/>
                <a:cs typeface="Times New Roman"/>
              </a:rPr>
              <a:t>   Test beam line for separation of protons/H</a:t>
            </a:r>
            <a:r>
              <a:rPr lang="en-US" baseline="-25000" dirty="0">
                <a:latin typeface="Times New Roman"/>
                <a:cs typeface="Times New Roman"/>
              </a:rPr>
              <a:t>2</a:t>
            </a:r>
            <a:r>
              <a:rPr lang="en-US" baseline="30000" dirty="0">
                <a:latin typeface="Times New Roman"/>
                <a:cs typeface="Times New Roman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~OK</a:t>
            </a:r>
          </a:p>
          <a:p>
            <a:r>
              <a:rPr lang="en-US" dirty="0">
                <a:latin typeface="Times New Roman"/>
                <a:cs typeface="Times New Roman"/>
              </a:rPr>
              <a:t>Inflection/capture in test cyclotron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RF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Voltage &lt;60 kV, instead of the 70 kV required!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187624" y="6376243"/>
            <a:ext cx="6336704" cy="365125"/>
          </a:xfrm>
        </p:spPr>
        <p:txBody>
          <a:bodyPr/>
          <a:lstStyle/>
          <a:p>
            <a:r>
              <a:rPr lang="en-US" dirty="0" smtClean="0"/>
              <a:t>Workshop on Compact Cyclotron for H.P., RIKEN, 26-Juin-2015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39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195D-D5F8-5740-987D-D5C2BEE55C5D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96" y="3000076"/>
            <a:ext cx="2832100" cy="3813300"/>
          </a:xfrm>
          <a:prstGeom prst="rect">
            <a:avLst/>
          </a:prstGeom>
        </p:spPr>
      </p:pic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79512" y="19348"/>
            <a:ext cx="8640960" cy="171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 smtClean="0">
                <a:latin typeface="Times New Roman"/>
                <a:cs typeface="Times New Roman"/>
              </a:rPr>
              <a:t>The main difference between the Test site used in Vancouver and </a:t>
            </a:r>
            <a:r>
              <a:rPr lang="en-US" sz="2400" dirty="0" err="1" smtClean="0">
                <a:latin typeface="Times New Roman"/>
                <a:cs typeface="Times New Roman"/>
              </a:rPr>
              <a:t>IsoDAR</a:t>
            </a:r>
            <a:r>
              <a:rPr lang="en-US" sz="2400" dirty="0" smtClean="0">
                <a:latin typeface="Times New Roman"/>
                <a:cs typeface="Times New Roman"/>
              </a:rPr>
              <a:t> cyclotron is the number of RF cavities ( 4 for </a:t>
            </a:r>
            <a:r>
              <a:rPr lang="en-US" sz="2400" dirty="0" err="1" smtClean="0">
                <a:latin typeface="Times New Roman"/>
                <a:cs typeface="Times New Roman"/>
              </a:rPr>
              <a:t>IsoDAR</a:t>
            </a:r>
            <a:r>
              <a:rPr lang="en-US" sz="2400" dirty="0" smtClean="0">
                <a:latin typeface="Times New Roman"/>
                <a:cs typeface="Times New Roman"/>
              </a:rPr>
              <a:t> instead of 2 in the test site) and the Harmonic mode (4</a:t>
            </a:r>
            <a:r>
              <a:rPr lang="en-US" sz="2400" baseline="30000" dirty="0" smtClean="0">
                <a:latin typeface="Times New Roman"/>
                <a:cs typeface="Times New Roman"/>
              </a:rPr>
              <a:t>th</a:t>
            </a:r>
            <a:r>
              <a:rPr lang="en-US" sz="2400" dirty="0" smtClean="0">
                <a:latin typeface="Times New Roman"/>
                <a:cs typeface="Times New Roman"/>
              </a:rPr>
              <a:t> for </a:t>
            </a:r>
            <a:r>
              <a:rPr lang="en-US" sz="2400" dirty="0" err="1" smtClean="0">
                <a:latin typeface="Times New Roman"/>
                <a:cs typeface="Times New Roman"/>
              </a:rPr>
              <a:t>IsoDAR</a:t>
            </a:r>
            <a:r>
              <a:rPr lang="en-US" sz="2400" dirty="0" smtClean="0">
                <a:latin typeface="Times New Roman"/>
                <a:cs typeface="Times New Roman"/>
              </a:rPr>
              <a:t> instead of 6</a:t>
            </a:r>
            <a:r>
              <a:rPr lang="en-US" sz="2400" baseline="30000" dirty="0" smtClean="0">
                <a:latin typeface="Times New Roman"/>
                <a:cs typeface="Times New Roman"/>
              </a:rPr>
              <a:t>th </a:t>
            </a:r>
            <a:r>
              <a:rPr lang="en-US" sz="2400" dirty="0" smtClean="0">
                <a:latin typeface="Times New Roman"/>
                <a:cs typeface="Times New Roman"/>
              </a:rPr>
              <a:t>for the test stand</a:t>
            </a:r>
            <a:r>
              <a:rPr lang="en-US" sz="2400" dirty="0" smtClean="0">
                <a:latin typeface="Times New Roman"/>
                <a:cs typeface="Times New Roman"/>
              </a:rPr>
              <a:t>). </a:t>
            </a:r>
            <a:r>
              <a:rPr lang="en-US" sz="2400" u="sng" dirty="0" smtClean="0">
                <a:latin typeface="Times New Roman"/>
                <a:cs typeface="Times New Roman"/>
              </a:rPr>
              <a:t>The injection energy was 60 </a:t>
            </a:r>
            <a:r>
              <a:rPr lang="en-US" sz="2400" u="sng" dirty="0" err="1" smtClean="0">
                <a:latin typeface="Times New Roman"/>
                <a:cs typeface="Times New Roman"/>
              </a:rPr>
              <a:t>keV</a:t>
            </a:r>
            <a:r>
              <a:rPr lang="en-US" sz="2400" u="sng" dirty="0" smtClean="0">
                <a:latin typeface="Times New Roman"/>
                <a:cs typeface="Times New Roman"/>
              </a:rPr>
              <a:t>!</a:t>
            </a:r>
            <a:endParaRPr lang="en-US" sz="2400" u="sng" dirty="0">
              <a:latin typeface="Times New Roman"/>
              <a:cs typeface="Times New Roman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07504" y="1745521"/>
            <a:ext cx="88924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The </a:t>
            </a:r>
            <a:r>
              <a:rPr lang="en-US" sz="2400" b="1" dirty="0" smtClean="0">
                <a:latin typeface="Times New Roman"/>
                <a:cs typeface="Times New Roman"/>
              </a:rPr>
              <a:t>test of the </a:t>
            </a:r>
            <a:r>
              <a:rPr lang="en-US" sz="2400" b="1" dirty="0" smtClean="0">
                <a:latin typeface="Times New Roman"/>
                <a:cs typeface="Times New Roman"/>
              </a:rPr>
              <a:t>spiral inflector (15 </a:t>
            </a:r>
            <a:r>
              <a:rPr lang="en-US" sz="2400" b="1" dirty="0">
                <a:latin typeface="Times New Roman"/>
                <a:cs typeface="Times New Roman"/>
              </a:rPr>
              <a:t>mm </a:t>
            </a:r>
            <a:r>
              <a:rPr lang="en-US" sz="2400" b="1" dirty="0" smtClean="0">
                <a:latin typeface="Times New Roman"/>
                <a:cs typeface="Times New Roman"/>
              </a:rPr>
              <a:t>gap)  </a:t>
            </a:r>
            <a:r>
              <a:rPr lang="en-US" sz="2400" b="1" dirty="0" smtClean="0">
                <a:latin typeface="Times New Roman"/>
                <a:cs typeface="Times New Roman"/>
              </a:rPr>
              <a:t>demonstrate that it works with +/-10 kV, when a 60 </a:t>
            </a:r>
            <a:r>
              <a:rPr lang="en-US" sz="2400" b="1" dirty="0" err="1" smtClean="0">
                <a:latin typeface="Times New Roman"/>
                <a:cs typeface="Times New Roman"/>
              </a:rPr>
              <a:t>keV</a:t>
            </a:r>
            <a:r>
              <a:rPr lang="en-US" sz="2400" b="1" dirty="0" smtClean="0">
                <a:latin typeface="Times New Roman"/>
                <a:cs typeface="Times New Roman"/>
              </a:rPr>
              <a:t> H2+ is injected!</a:t>
            </a:r>
          </a:p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Inflector tested up to +/-13.5 kV reliable!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2" y="2996952"/>
            <a:ext cx="3792680" cy="3456384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3851920" y="3068960"/>
            <a:ext cx="2520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It will be possible to inject H2+ with energy of 75-80 </a:t>
            </a:r>
            <a:r>
              <a:rPr lang="en-US" sz="2400" b="1" dirty="0" err="1" smtClean="0">
                <a:latin typeface="Times New Roman"/>
                <a:cs typeface="Times New Roman"/>
              </a:rPr>
              <a:t>keV</a:t>
            </a:r>
            <a:r>
              <a:rPr lang="en-US" sz="2400" b="1" dirty="0" smtClean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In this way the emittance should reduce of a factor 12-15%!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33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ttangolo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cs typeface="Arial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BCAFB-3B32-CD43-AE46-A44E6C92F870}" type="slidenum">
              <a:rPr lang="en-US" smtClean="0">
                <a:solidFill>
                  <a:srgbClr val="2D2D8A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80900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28" y="1772816"/>
            <a:ext cx="667409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CasellaDiTesto 7"/>
          <p:cNvSpPr txBox="1">
            <a:spLocks noChangeArrowheads="1"/>
          </p:cNvSpPr>
          <p:nvPr/>
        </p:nvSpPr>
        <p:spPr bwMode="auto">
          <a:xfrm>
            <a:off x="0" y="260648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dirty="0">
                <a:latin typeface="Times New Roman" charset="0"/>
                <a:cs typeface="Times New Roman" charset="0"/>
              </a:rPr>
              <a:t>The new injection beam line for H2+, including a RF buncher</a:t>
            </a:r>
          </a:p>
          <a:p>
            <a:pPr algn="ctr" eaLnBrk="1" hangingPunct="1"/>
            <a:r>
              <a:rPr lang="en-GB" dirty="0">
                <a:latin typeface="Times New Roman" charset="0"/>
                <a:cs typeface="Times New Roman" charset="0"/>
              </a:rPr>
              <a:t>Will be build by MIT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984" y="1779308"/>
            <a:ext cx="10085984" cy="44580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imes New Roman"/>
                <a:cs typeface="Times New Roman"/>
              </a:rPr>
              <a:t>Alternative option to deliver H2+ &gt;30 mA:</a:t>
            </a:r>
          </a:p>
          <a:p>
            <a:r>
              <a:rPr lang="en-US" sz="3600" dirty="0" smtClean="0">
                <a:latin typeface="Times New Roman"/>
                <a:cs typeface="Times New Roman"/>
              </a:rPr>
              <a:t> RFQ in Test Beam Line</a:t>
            </a:r>
            <a:endParaRPr lang="en-US" sz="3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801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4CE3C-6F39-8640-BC1F-05BDA4897B84}" type="slidenum">
              <a:rPr lang="en-US" smtClean="0">
                <a:solidFill>
                  <a:srgbClr val="00009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3850" y="19050"/>
            <a:ext cx="871220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latin typeface="Times New Roman"/>
                <a:cs typeface="Times New Roman"/>
              </a:rPr>
              <a:t>What have we learned</a:t>
            </a:r>
            <a:r>
              <a:rPr lang="en-US" sz="2400" b="1" dirty="0" smtClean="0">
                <a:latin typeface="Times New Roman"/>
                <a:cs typeface="Times New Roman"/>
              </a:rPr>
              <a:t>?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323850" y="692696"/>
            <a:ext cx="87122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-"/>
            </a:pPr>
            <a:r>
              <a:rPr lang="en-US" dirty="0">
                <a:latin typeface="Times New Roman" charset="0"/>
                <a:cs typeface="Times New Roman" charset="0"/>
              </a:rPr>
              <a:t>Existing Ion source for H</a:t>
            </a:r>
            <a:r>
              <a:rPr lang="en-US" baseline="-25000" dirty="0">
                <a:latin typeface="Times New Roman" charset="0"/>
                <a:cs typeface="Times New Roman" charset="0"/>
              </a:rPr>
              <a:t>2</a:t>
            </a:r>
            <a:r>
              <a:rPr lang="en-US" baseline="30000" dirty="0">
                <a:latin typeface="Times New Roman" charset="0"/>
                <a:cs typeface="Times New Roman" charset="0"/>
              </a:rPr>
              <a:t>+</a:t>
            </a:r>
            <a:r>
              <a:rPr lang="en-US" dirty="0">
                <a:latin typeface="Times New Roman" charset="0"/>
                <a:cs typeface="Times New Roman" charset="0"/>
              </a:rPr>
              <a:t> stay in the territory 15-30 mA;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323850" y="1310233"/>
            <a:ext cx="87122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  <a:buFontTx/>
              <a:buChar char="-"/>
            </a:pPr>
            <a:r>
              <a:rPr lang="en-US" dirty="0">
                <a:latin typeface="Times New Roman" charset="0"/>
                <a:cs typeface="Times New Roman" charset="0"/>
              </a:rPr>
              <a:t>Is convenient to work with Bunching Gain Efficiency as high as possible;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323850" y="2204864"/>
            <a:ext cx="8712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-"/>
            </a:pPr>
            <a:r>
              <a:rPr lang="en-US" dirty="0">
                <a:latin typeface="Times New Roman" charset="0"/>
                <a:cs typeface="Times New Roman" charset="0"/>
              </a:rPr>
              <a:t>ISODAR has an acceptance phase double than PSI injector 2;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323850" y="2781126"/>
            <a:ext cx="8712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  <a:buFontTx/>
              <a:buChar char="-"/>
            </a:pPr>
            <a:r>
              <a:rPr lang="en-US" dirty="0">
                <a:latin typeface="Times New Roman" charset="0"/>
                <a:cs typeface="Times New Roman" charset="0"/>
              </a:rPr>
              <a:t>With H2+ source delivering 30 mA, a bunching efficiency &gt;3 is convenient;</a:t>
            </a: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179512" y="3933056"/>
            <a:ext cx="8712200" cy="18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Times New Roman" charset="0"/>
                <a:cs typeface="Times New Roman" charset="0"/>
              </a:rPr>
              <a:t>The use of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Isodar</a:t>
            </a:r>
            <a:r>
              <a:rPr lang="en-US" dirty="0" smtClean="0">
                <a:latin typeface="Times New Roman" charset="0"/>
                <a:cs typeface="Times New Roman" charset="0"/>
              </a:rPr>
              <a:t> cyclotron to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delyver</a:t>
            </a:r>
            <a:r>
              <a:rPr lang="en-US" dirty="0" smtClean="0">
                <a:latin typeface="Times New Roman" charset="0"/>
                <a:cs typeface="Times New Roman" charset="0"/>
              </a:rPr>
              <a:t> 1 mA D+ beam is feasible</a:t>
            </a:r>
          </a:p>
          <a:p>
            <a:pPr algn="l" eaLnBrk="1" hangingPunct="1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Times New Roman" charset="0"/>
                <a:cs typeface="Times New Roman" charset="0"/>
              </a:rPr>
              <a:t>For a maximum energy of 40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AMeV</a:t>
            </a:r>
            <a:r>
              <a:rPr lang="en-US" dirty="0" smtClean="0">
                <a:latin typeface="Times New Roman" charset="0"/>
                <a:cs typeface="Times New Roman" charset="0"/>
              </a:rPr>
              <a:t> the extraction radius should stay at 1.63 m, 15% smaller than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IsoDAR</a:t>
            </a:r>
            <a:r>
              <a:rPr lang="en-US" dirty="0" smtClean="0">
                <a:latin typeface="Times New Roman" charset="0"/>
                <a:cs typeface="Times New Roman" charset="0"/>
              </a:rPr>
              <a:t> cyclotron;</a:t>
            </a:r>
          </a:p>
          <a:p>
            <a:pPr algn="l" eaLnBrk="1" hangingPunct="1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Times New Roman" charset="0"/>
                <a:cs typeface="Times New Roman" charset="0"/>
              </a:rPr>
              <a:t>Many problem of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IsoDAR</a:t>
            </a:r>
            <a:r>
              <a:rPr lang="en-US" dirty="0" smtClean="0">
                <a:latin typeface="Times New Roman" charset="0"/>
                <a:cs typeface="Times New Roman" charset="0"/>
              </a:rPr>
              <a:t> cyclotron are relaxed!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75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79512" y="404664"/>
            <a:ext cx="8712200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40000"/>
              </a:lnSpc>
              <a:buFontTx/>
              <a:buChar char="-"/>
            </a:pPr>
            <a:r>
              <a:rPr lang="en-US" dirty="0" smtClean="0">
                <a:latin typeface="Times New Roman" charset="0"/>
                <a:cs typeface="Times New Roman" charset="0"/>
              </a:rPr>
              <a:t>The use of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Isodar</a:t>
            </a:r>
            <a:r>
              <a:rPr lang="en-US" dirty="0" smtClean="0">
                <a:latin typeface="Times New Roman" charset="0"/>
                <a:cs typeface="Times New Roman" charset="0"/>
              </a:rPr>
              <a:t> cyclotron to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delyver</a:t>
            </a:r>
            <a:r>
              <a:rPr lang="en-US" dirty="0" smtClean="0">
                <a:latin typeface="Times New Roman" charset="0"/>
                <a:cs typeface="Times New Roman" charset="0"/>
              </a:rPr>
              <a:t> 1 mA D+ beam is feasible</a:t>
            </a:r>
          </a:p>
          <a:p>
            <a:pPr algn="l" eaLnBrk="1" hangingPunct="1">
              <a:lnSpc>
                <a:spcPct val="140000"/>
              </a:lnSpc>
              <a:buFontTx/>
              <a:buChar char="-"/>
            </a:pPr>
            <a:r>
              <a:rPr lang="en-US" dirty="0" smtClean="0">
                <a:latin typeface="Times New Roman" charset="0"/>
                <a:cs typeface="Times New Roman" charset="0"/>
              </a:rPr>
              <a:t>For a maximum energy of 40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AMeV</a:t>
            </a:r>
            <a:r>
              <a:rPr lang="en-US" dirty="0" smtClean="0">
                <a:latin typeface="Times New Roman" charset="0"/>
                <a:cs typeface="Times New Roman" charset="0"/>
              </a:rPr>
              <a:t> the extraction radius should stay at 1.63 m, 15% smaller than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IsoDAR</a:t>
            </a:r>
            <a:r>
              <a:rPr lang="en-US" dirty="0" smtClean="0">
                <a:latin typeface="Times New Roman" charset="0"/>
                <a:cs typeface="Times New Roman" charset="0"/>
              </a:rPr>
              <a:t> cyclotron;</a:t>
            </a:r>
          </a:p>
          <a:p>
            <a:pPr algn="l" eaLnBrk="1" hangingPunct="1">
              <a:lnSpc>
                <a:spcPct val="140000"/>
              </a:lnSpc>
              <a:buFontTx/>
              <a:buChar char="-"/>
            </a:pPr>
            <a:r>
              <a:rPr lang="en-US" dirty="0" smtClean="0">
                <a:latin typeface="Times New Roman" charset="0"/>
                <a:cs typeface="Times New Roman" charset="0"/>
              </a:rPr>
              <a:t>Many problem of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IsoDAR</a:t>
            </a:r>
            <a:r>
              <a:rPr lang="en-US" dirty="0" smtClean="0">
                <a:latin typeface="Times New Roman" charset="0"/>
                <a:cs typeface="Times New Roman" charset="0"/>
              </a:rPr>
              <a:t> cyclotron are relaxed!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0" y="2996952"/>
            <a:ext cx="91440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120000"/>
              </a:lnSpc>
            </a:pPr>
            <a:r>
              <a:rPr lang="en-US" dirty="0" smtClean="0">
                <a:latin typeface="Times New Roman" charset="0"/>
                <a:cs typeface="Times New Roman" charset="0"/>
              </a:rPr>
              <a:t>The main advise to use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IsoDAR</a:t>
            </a:r>
            <a:r>
              <a:rPr lang="en-US" dirty="0" smtClean="0">
                <a:latin typeface="Times New Roman" charset="0"/>
                <a:cs typeface="Times New Roman" charset="0"/>
              </a:rPr>
              <a:t> cyclotron to accelerate Deuteron </a:t>
            </a:r>
          </a:p>
          <a:p>
            <a:pPr marL="0" indent="0" algn="ctr" eaLnBrk="1" hangingPunct="1">
              <a:lnSpc>
                <a:spcPct val="120000"/>
              </a:lnSpc>
            </a:pPr>
            <a:r>
              <a:rPr lang="en-US" dirty="0" smtClean="0">
                <a:latin typeface="Times New Roman" charset="0"/>
                <a:cs typeface="Times New Roman" charset="0"/>
              </a:rPr>
              <a:t>concerns the </a:t>
            </a:r>
            <a:r>
              <a:rPr lang="en-US" dirty="0">
                <a:latin typeface="Times New Roman" charset="0"/>
                <a:cs typeface="Times New Roman" charset="0"/>
              </a:rPr>
              <a:t>a</a:t>
            </a:r>
            <a:r>
              <a:rPr lang="en-US" dirty="0" smtClean="0">
                <a:latin typeface="Times New Roman" charset="0"/>
                <a:cs typeface="Times New Roman" charset="0"/>
              </a:rPr>
              <a:t>ctivation of the cyclotron itself</a:t>
            </a:r>
          </a:p>
          <a:p>
            <a:pPr marL="0" indent="0" algn="ctr" eaLnBrk="1" hangingPunct="1">
              <a:lnSpc>
                <a:spcPct val="120000"/>
              </a:lnSpc>
            </a:pPr>
            <a:r>
              <a:rPr lang="en-US" dirty="0" smtClean="0">
                <a:latin typeface="Times New Roman" charset="0"/>
                <a:cs typeface="Times New Roman" charset="0"/>
              </a:rPr>
              <a:t>and in particular of the RF Cavities copper made.</a:t>
            </a:r>
          </a:p>
          <a:p>
            <a:pPr marL="0" indent="0" algn="ctr" eaLnBrk="1" hangingPunct="1">
              <a:lnSpc>
                <a:spcPct val="120000"/>
              </a:lnSpc>
            </a:pPr>
            <a:r>
              <a:rPr lang="en-US" dirty="0" smtClean="0">
                <a:latin typeface="Times New Roman" charset="0"/>
                <a:cs typeface="Times New Roman" charset="0"/>
              </a:rPr>
              <a:t>May be the activation could be reduced covering all the surfaces of the median plane with 5-10 mm thick graphite layer or Aluminum!</a:t>
            </a:r>
          </a:p>
          <a:p>
            <a:pPr marL="0" indent="0" algn="ctr" eaLnBrk="1" hangingPunct="1">
              <a:lnSpc>
                <a:spcPct val="120000"/>
              </a:lnSpc>
            </a:pPr>
            <a:r>
              <a:rPr lang="en-US" dirty="0" smtClean="0">
                <a:latin typeface="Times New Roman" charset="0"/>
                <a:cs typeface="Times New Roman" charset="0"/>
              </a:rPr>
              <a:t>This layer prevent the production of bad radioisotope of cupper.</a:t>
            </a:r>
          </a:p>
        </p:txBody>
      </p:sp>
    </p:spTree>
    <p:extLst>
      <p:ext uri="{BB962C8B-B14F-4D97-AF65-F5344CB8AC3E}">
        <p14:creationId xmlns:p14="http://schemas.microsoft.com/office/powerpoint/2010/main" val="7741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5292080" cy="39457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952328"/>
            <a:ext cx="4860032" cy="36450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152" y="0"/>
            <a:ext cx="4953848" cy="3212976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0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Immagin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488" y="188640"/>
            <a:ext cx="4788024" cy="163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itle 1"/>
          <p:cNvSpPr txBox="1">
            <a:spLocks/>
          </p:cNvSpPr>
          <p:nvPr/>
        </p:nvSpPr>
        <p:spPr bwMode="auto">
          <a:xfrm>
            <a:off x="251520" y="188640"/>
            <a:ext cx="37444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Proposed solution:</a:t>
            </a:r>
          </a:p>
          <a:p>
            <a:pPr algn="ctr" eaLnBrk="0" hangingPunct="0"/>
            <a:r>
              <a:rPr lang="en-US" sz="2400" b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Acceleration of H</a:t>
            </a:r>
            <a:r>
              <a:rPr lang="en-US" sz="2400" b="1" baseline="-25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ions </a:t>
            </a:r>
          </a:p>
          <a:p>
            <a:pPr algn="ctr" eaLnBrk="0" hangingPunct="0"/>
            <a:r>
              <a:rPr lang="en-US" sz="2400" b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to produce </a:t>
            </a:r>
          </a:p>
          <a:p>
            <a:pPr algn="ctr" eaLnBrk="0" hangingPunct="0"/>
            <a:r>
              <a:rPr lang="en-US" sz="2400" b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high intensity proton beam</a:t>
            </a:r>
            <a:endParaRPr lang="en-US" sz="2400" b="1" dirty="0">
              <a:solidFill>
                <a:srgbClr val="04091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67544" y="2636912"/>
            <a:ext cx="5184576" cy="1296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>
              <a:buNone/>
              <a:defRPr/>
            </a:pPr>
            <a:r>
              <a:rPr lang="en-US" sz="2000" i="1" dirty="0" smtClean="0"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The Generalized Perveance measures the space charge effect and it is defined by the </a:t>
            </a:r>
            <a:r>
              <a:rPr lang="en-US" sz="2000" i="1" dirty="0" err="1" smtClean="0"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Reiser’s</a:t>
            </a:r>
            <a:r>
              <a:rPr lang="en-US" sz="2000" i="1" dirty="0" smtClean="0"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formula: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graphicFrame>
        <p:nvGraphicFramePr>
          <p:cNvPr id="8" name="Object 4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548424"/>
              </p:ext>
            </p:extLst>
          </p:nvPr>
        </p:nvGraphicFramePr>
        <p:xfrm>
          <a:off x="5652120" y="2564904"/>
          <a:ext cx="2777605" cy="86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Equazione" r:id="rId5" imgW="1371324" imgH="431570" progId="Equation.3">
                  <p:embed/>
                </p:oleObj>
              </mc:Choice>
              <mc:Fallback>
                <p:oleObj name="Equazione" r:id="rId5" imgW="1371324" imgH="43157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564904"/>
                        <a:ext cx="2777605" cy="86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251520" y="1916832"/>
            <a:ext cx="8229600" cy="5760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040910"/>
                </a:solidFill>
                <a:latin typeface="Times New Roman"/>
                <a:cs typeface="Times New Roman"/>
              </a:rPr>
              <a:t>Two protons for every ion (1 </a:t>
            </a:r>
            <a:r>
              <a:rPr lang="en-US" sz="2400" dirty="0" err="1" smtClean="0">
                <a:solidFill>
                  <a:srgbClr val="040910"/>
                </a:solidFill>
                <a:latin typeface="Times New Roman"/>
                <a:cs typeface="Times New Roman"/>
              </a:rPr>
              <a:t>emA</a:t>
            </a:r>
            <a:r>
              <a:rPr lang="en-US" sz="2400" dirty="0" smtClean="0">
                <a:solidFill>
                  <a:srgbClr val="040910"/>
                </a:solidFill>
                <a:latin typeface="Times New Roman"/>
                <a:cs typeface="Times New Roman"/>
              </a:rPr>
              <a:t> = 2 </a:t>
            </a:r>
            <a:r>
              <a:rPr lang="en-US" sz="2400" dirty="0" err="1" smtClean="0">
                <a:solidFill>
                  <a:srgbClr val="040910"/>
                </a:solidFill>
                <a:latin typeface="Times New Roman"/>
                <a:cs typeface="Times New Roman"/>
              </a:rPr>
              <a:t>pmA</a:t>
            </a:r>
            <a:r>
              <a:rPr lang="en-US" sz="2400" dirty="0" smtClean="0">
                <a:solidFill>
                  <a:srgbClr val="040910"/>
                </a:solidFill>
                <a:latin typeface="Times New Roman"/>
                <a:cs typeface="Times New Roman"/>
              </a:rPr>
              <a:t>).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3528" y="3645024"/>
            <a:ext cx="3744416" cy="86409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Perveance of 5 </a:t>
            </a:r>
            <a:r>
              <a:rPr lang="en-US" sz="2400" dirty="0" err="1" smtClean="0">
                <a:latin typeface="Times New Roman"/>
                <a:cs typeface="Times New Roman"/>
              </a:rPr>
              <a:t>emA</a:t>
            </a:r>
            <a:r>
              <a:rPr lang="en-US" sz="2400" dirty="0" smtClean="0">
                <a:latin typeface="Times New Roman"/>
                <a:cs typeface="Times New Roman"/>
              </a:rPr>
              <a:t> H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baseline="30000" dirty="0" smtClean="0">
                <a:latin typeface="Times New Roman"/>
                <a:cs typeface="Times New Roman"/>
              </a:rPr>
              <a:t>+</a:t>
            </a:r>
            <a:r>
              <a:rPr lang="en-US" sz="2400" dirty="0" smtClean="0">
                <a:latin typeface="Times New Roman"/>
                <a:cs typeface="Times New Roman"/>
              </a:rPr>
              <a:t> at 35 keV/amu same as 2 </a:t>
            </a:r>
            <a:r>
              <a:rPr lang="en-US" sz="2400" dirty="0" err="1" smtClean="0">
                <a:latin typeface="Times New Roman"/>
                <a:cs typeface="Times New Roman"/>
              </a:rPr>
              <a:t>emA</a:t>
            </a:r>
            <a:r>
              <a:rPr lang="en-US" sz="2400" dirty="0" smtClean="0">
                <a:latin typeface="Times New Roman"/>
                <a:cs typeface="Times New Roman"/>
              </a:rPr>
              <a:t> of 30 keV protons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7504" y="5013176"/>
            <a:ext cx="8856984" cy="115212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Extraction with stripping foil </a:t>
            </a:r>
            <a:r>
              <a:rPr lang="en-US" sz="2400" dirty="0" smtClean="0">
                <a:latin typeface="Times New Roman"/>
                <a:cs typeface="Times New Roman"/>
              </a:rPr>
              <a:t>may be is feasible. It </a:t>
            </a:r>
            <a:r>
              <a:rPr lang="en-US" sz="2400" dirty="0" smtClean="0">
                <a:latin typeface="Times New Roman"/>
                <a:cs typeface="Times New Roman"/>
              </a:rPr>
              <a:t>requires a high-acceptance extraction channel </a:t>
            </a:r>
            <a:r>
              <a:rPr lang="en-US" sz="2400" dirty="0" smtClean="0">
                <a:latin typeface="Times New Roman"/>
                <a:cs typeface="Times New Roman"/>
              </a:rPr>
              <a:t>but not </a:t>
            </a:r>
            <a:r>
              <a:rPr lang="en-US" sz="2400" dirty="0" smtClean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  <a:sym typeface="Wingdings" pitchFamily="2" charset="2"/>
              </a:rPr>
              <a:t> c</a:t>
            </a:r>
            <a:r>
              <a:rPr lang="en-US" sz="2400" dirty="0" smtClean="0">
                <a:latin typeface="Times New Roman"/>
                <a:cs typeface="Times New Roman"/>
              </a:rPr>
              <a:t>lean turn separation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May be there is a problem with the life time of stripper foil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076056" y="3789040"/>
            <a:ext cx="367240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Times New Roman"/>
                <a:ea typeface="ＭＳ Ｐゴシック" charset="0"/>
                <a:cs typeface="Times New Roman"/>
                <a:sym typeface="Wingdings" pitchFamily="2" charset="2"/>
              </a:rPr>
              <a:t>  a</a:t>
            </a:r>
            <a:r>
              <a:rPr lang="en-US" sz="2400" dirty="0" smtClean="0">
                <a:latin typeface="Times New Roman"/>
                <a:ea typeface="ＭＳ Ｐゴシック" charset="0"/>
                <a:cs typeface="Times New Roman"/>
              </a:rPr>
              <a:t>xial injection of 2 </a:t>
            </a:r>
            <a:r>
              <a:rPr lang="en-US" sz="2400" dirty="0" err="1" smtClean="0">
                <a:latin typeface="Times New Roman"/>
                <a:ea typeface="ＭＳ Ｐゴシック" charset="0"/>
                <a:cs typeface="Times New Roman"/>
              </a:rPr>
              <a:t>emA</a:t>
            </a:r>
            <a:r>
              <a:rPr lang="en-US" sz="2400" dirty="0" smtClean="0">
                <a:latin typeface="Times New Roman"/>
                <a:ea typeface="ＭＳ Ｐゴシック" charset="0"/>
                <a:cs typeface="Times New Roman"/>
              </a:rPr>
              <a:t> protons at 30 keV is an upper limit</a:t>
            </a:r>
          </a:p>
        </p:txBody>
      </p:sp>
      <p:sp>
        <p:nvSpPr>
          <p:cNvPr id="14" name="Freccia a destra 13"/>
          <p:cNvSpPr/>
          <p:nvPr/>
        </p:nvSpPr>
        <p:spPr>
          <a:xfrm>
            <a:off x="4139952" y="3861048"/>
            <a:ext cx="936104" cy="720080"/>
          </a:xfrm>
          <a:prstGeom prst="rightArrow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691680" y="6356350"/>
            <a:ext cx="5760640" cy="3651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Workshop on Compact Cyclotron for H.P., RIKEN, 26-Juin-2015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300192" y="2492896"/>
            <a:ext cx="252132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charset="0"/>
              </a:rPr>
              <a:t>Thanks for your attention!</a:t>
            </a:r>
          </a:p>
        </p:txBody>
      </p:sp>
      <p:pic>
        <p:nvPicPr>
          <p:cNvPr id="7" name="Picture 7" descr="INFN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" y="0"/>
            <a:ext cx="1320801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00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889"/>
            <a:ext cx="9144000" cy="515743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31640" y="109081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Range of 40 MeV proton in Uranium target </a:t>
            </a:r>
            <a:r>
              <a:rPr lang="en-US" sz="2000" b="1" dirty="0" smtClean="0">
                <a:latin typeface="Times New Roman"/>
                <a:cs typeface="Times New Roman"/>
                <a:sym typeface="Wingdings"/>
              </a:rPr>
              <a:t>1.85 mm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Range </a:t>
            </a:r>
            <a:r>
              <a:rPr lang="en-US" sz="2000" b="1" dirty="0">
                <a:latin typeface="Times New Roman"/>
                <a:cs typeface="Times New Roman"/>
              </a:rPr>
              <a:t>of 40 </a:t>
            </a:r>
            <a:r>
              <a:rPr lang="en-US" sz="2000" b="1" dirty="0" smtClean="0">
                <a:latin typeface="Times New Roman"/>
                <a:cs typeface="Times New Roman"/>
              </a:rPr>
              <a:t>MeV Deuteron in </a:t>
            </a:r>
            <a:r>
              <a:rPr lang="en-US" sz="2000" b="1" dirty="0">
                <a:latin typeface="Times New Roman"/>
                <a:cs typeface="Times New Roman"/>
              </a:rPr>
              <a:t>Uranium target </a:t>
            </a:r>
            <a:r>
              <a:rPr lang="en-US" sz="2000" b="1" dirty="0" smtClean="0">
                <a:latin typeface="Times New Roman"/>
                <a:cs typeface="Times New Roman"/>
                <a:sym typeface="Wingdings"/>
              </a:rPr>
              <a:t> 1.18 mm</a:t>
            </a:r>
            <a:endParaRPr lang="en-US" sz="2000" b="1" dirty="0">
              <a:latin typeface="Times New Roman"/>
              <a:cs typeface="Times New Roman"/>
              <a:sym typeface="Wingdings"/>
            </a:endParaRPr>
          </a:p>
          <a:p>
            <a:r>
              <a:rPr lang="en-US" sz="2000" b="1" dirty="0">
                <a:latin typeface="Times New Roman"/>
                <a:cs typeface="Times New Roman"/>
              </a:rPr>
              <a:t>Range of </a:t>
            </a:r>
            <a:r>
              <a:rPr lang="en-US" sz="2000" b="1" dirty="0" smtClean="0">
                <a:latin typeface="Times New Roman"/>
                <a:cs typeface="Times New Roman"/>
              </a:rPr>
              <a:t>40 </a:t>
            </a:r>
            <a:r>
              <a:rPr lang="en-US" sz="2000" b="1" dirty="0" err="1" smtClean="0">
                <a:latin typeface="Times New Roman"/>
                <a:cs typeface="Times New Roman"/>
              </a:rPr>
              <a:t>AMeV</a:t>
            </a:r>
            <a:r>
              <a:rPr lang="en-US" sz="2000" b="1" dirty="0" smtClean="0">
                <a:latin typeface="Times New Roman"/>
                <a:cs typeface="Times New Roman"/>
              </a:rPr>
              <a:t> Deuteron in </a:t>
            </a:r>
            <a:r>
              <a:rPr lang="en-US" sz="2000" b="1" dirty="0">
                <a:latin typeface="Times New Roman"/>
                <a:cs typeface="Times New Roman"/>
              </a:rPr>
              <a:t>Uranium target </a:t>
            </a:r>
            <a:r>
              <a:rPr lang="en-US" sz="2000" b="1" dirty="0" smtClean="0">
                <a:latin typeface="Times New Roman"/>
                <a:cs typeface="Times New Roman"/>
                <a:sym typeface="Wingdings"/>
              </a:rPr>
              <a:t> 3.77 mm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843808" y="2348880"/>
            <a:ext cx="0" cy="345638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3203848" y="2348880"/>
            <a:ext cx="0" cy="345638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 rot="16200000">
            <a:off x="1869111" y="4682972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40 </a:t>
            </a:r>
            <a:r>
              <a:rPr lang="en-US" sz="2400" dirty="0" err="1" smtClean="0">
                <a:latin typeface="Times New Roman"/>
                <a:cs typeface="Times New Roman"/>
              </a:rPr>
              <a:t>AMeV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2703589" y="4678141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6</a:t>
            </a:r>
            <a:r>
              <a:rPr lang="en-US" sz="2400" dirty="0" smtClean="0">
                <a:latin typeface="Times New Roman"/>
                <a:cs typeface="Times New Roman"/>
              </a:rPr>
              <a:t>0 </a:t>
            </a:r>
            <a:r>
              <a:rPr lang="en-US" sz="2400" dirty="0" err="1" smtClean="0">
                <a:latin typeface="Times New Roman"/>
                <a:cs typeface="Times New Roman"/>
              </a:rPr>
              <a:t>AMeV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331640" y="1333217"/>
            <a:ext cx="770485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Times New Roman"/>
                <a:cs typeface="Times New Roman"/>
                <a:sym typeface="Wingdings"/>
              </a:rPr>
              <a:t>Gain a factor 1.6 due to cross section, + a factor 2 for double range, + a x factor due to the secondary neutron production and the fragments are more neutron rich!</a:t>
            </a:r>
            <a:endParaRPr lang="en-US" sz="2000" b="1" i="1" dirty="0">
              <a:latin typeface="Times New Roman"/>
              <a:cs typeface="Times New Roman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40857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" name="Immagine 3" descr="d40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6" y="0"/>
            <a:ext cx="3678312" cy="3215770"/>
          </a:xfrm>
          <a:prstGeom prst="rect">
            <a:avLst/>
          </a:prstGeom>
        </p:spPr>
      </p:pic>
      <p:pic>
        <p:nvPicPr>
          <p:cNvPr id="5" name="Immagine 4" descr="d8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36" y="0"/>
            <a:ext cx="3737000" cy="3267078"/>
          </a:xfrm>
          <a:prstGeom prst="rect">
            <a:avLst/>
          </a:prstGeom>
        </p:spPr>
      </p:pic>
      <p:pic>
        <p:nvPicPr>
          <p:cNvPr id="6" name="Immagine 5" descr="p40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89804"/>
            <a:ext cx="3707904" cy="3241640"/>
          </a:xfrm>
          <a:prstGeom prst="rect">
            <a:avLst/>
          </a:prstGeom>
        </p:spPr>
      </p:pic>
      <p:pic>
        <p:nvPicPr>
          <p:cNvPr id="7" name="Immagine 6" descr="p80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73963"/>
            <a:ext cx="3751064" cy="32793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63688" y="1196752"/>
            <a:ext cx="143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 @ 40 MeV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436096" y="1580599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D @ 80 MeV</a:t>
            </a:r>
          </a:p>
          <a:p>
            <a:pPr algn="ctr"/>
            <a:endParaRPr lang="en-US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500 </a:t>
            </a:r>
            <a:r>
              <a:rPr lang="en-US" b="1" dirty="0" err="1" smtClean="0">
                <a:latin typeface="Times New Roman"/>
                <a:cs typeface="Times New Roman"/>
              </a:rPr>
              <a:t>microA</a:t>
            </a:r>
            <a:r>
              <a:rPr lang="en-US" b="1" dirty="0" smtClean="0">
                <a:latin typeface="Times New Roman"/>
                <a:cs typeface="Times New Roman"/>
              </a:rPr>
              <a:t>    </a:t>
            </a:r>
            <a:r>
              <a:rPr lang="en-US" b="1" dirty="0" smtClean="0">
                <a:latin typeface="Times New Roman"/>
                <a:cs typeface="Times New Roman"/>
                <a:sym typeface="Wingdings"/>
              </a:rPr>
              <a:t> 40 kW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916088" y="4725144"/>
            <a:ext cx="1431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p</a:t>
            </a:r>
            <a:r>
              <a:rPr lang="en-US" b="1" dirty="0" smtClean="0">
                <a:latin typeface="Times New Roman"/>
                <a:cs typeface="Times New Roman"/>
              </a:rPr>
              <a:t> @ 40 MeV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500 </a:t>
            </a:r>
            <a:r>
              <a:rPr lang="en-US" b="1" dirty="0" err="1" smtClean="0">
                <a:latin typeface="Times New Roman"/>
                <a:cs typeface="Times New Roman"/>
              </a:rPr>
              <a:t>microA</a:t>
            </a:r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/>
                <a:cs typeface="Times New Roman"/>
                <a:sym typeface="Wingdings"/>
              </a:rPr>
              <a:t> 20 kW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99992" y="4725144"/>
            <a:ext cx="138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 @ 80 MeV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652120" y="692696"/>
            <a:ext cx="1080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Range 3.77 mm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123728" y="3933056"/>
            <a:ext cx="1080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Range 1.85 mm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114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/>
          <p:cNvGrpSpPr/>
          <p:nvPr/>
        </p:nvGrpSpPr>
        <p:grpSpPr>
          <a:xfrm>
            <a:off x="5259619" y="303039"/>
            <a:ext cx="3416837" cy="1685801"/>
            <a:chOff x="5148064" y="116632"/>
            <a:chExt cx="3416837" cy="1685801"/>
          </a:xfrm>
        </p:grpSpPr>
        <p:grpSp>
          <p:nvGrpSpPr>
            <p:cNvPr id="28" name="Gruppo 27"/>
            <p:cNvGrpSpPr/>
            <p:nvPr/>
          </p:nvGrpSpPr>
          <p:grpSpPr>
            <a:xfrm>
              <a:off x="5148064" y="764704"/>
              <a:ext cx="2808312" cy="792088"/>
              <a:chOff x="7524328" y="1124744"/>
              <a:chExt cx="2808312" cy="792088"/>
            </a:xfrm>
          </p:grpSpPr>
          <p:sp>
            <p:nvSpPr>
              <p:cNvPr id="19" name="Ovale 18"/>
              <p:cNvSpPr/>
              <p:nvPr/>
            </p:nvSpPr>
            <p:spPr>
              <a:xfrm>
                <a:off x="7524328" y="1124744"/>
                <a:ext cx="2808312" cy="792088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0" cmpd="sng">
                <a:solidFill>
                  <a:srgbClr val="FF66FF"/>
                </a:solidFill>
                <a:prstDash val="solid"/>
              </a:ln>
              <a:effectLst>
                <a:glow rad="1905000">
                  <a:srgbClr val="FF00FF">
                    <a:alpha val="66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3" name="Ovale 22"/>
              <p:cNvSpPr/>
              <p:nvPr/>
            </p:nvSpPr>
            <p:spPr>
              <a:xfrm>
                <a:off x="8639944" y="1484784"/>
                <a:ext cx="1008112" cy="144016"/>
              </a:xfrm>
              <a:prstGeom prst="ellipse">
                <a:avLst/>
              </a:prstGeom>
              <a:solidFill>
                <a:srgbClr val="FF00FF">
                  <a:alpha val="51000"/>
                </a:srgbClr>
              </a:solidFill>
              <a:ln w="0" cmpd="sng">
                <a:solidFill>
                  <a:srgbClr val="FF66FF"/>
                </a:solidFill>
                <a:prstDash val="solid"/>
              </a:ln>
              <a:effectLst>
                <a:glow rad="1905000">
                  <a:srgbClr val="FF00FF">
                    <a:alpha val="66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5652120" y="116632"/>
              <a:ext cx="2912781" cy="1685801"/>
              <a:chOff x="5652120" y="116632"/>
              <a:chExt cx="2912781" cy="1685801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5652120" y="260648"/>
                <a:ext cx="2511996" cy="1541785"/>
                <a:chOff x="5580112" y="3399383"/>
                <a:chExt cx="2511996" cy="1541785"/>
              </a:xfrm>
            </p:grpSpPr>
            <p:sp>
              <p:nvSpPr>
                <p:cNvPr id="6" name="CasellaDiTesto 5"/>
                <p:cNvSpPr txBox="1"/>
                <p:nvPr/>
              </p:nvSpPr>
              <p:spPr>
                <a:xfrm>
                  <a:off x="7668344" y="4479503"/>
                  <a:ext cx="4237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dirty="0" smtClean="0">
                      <a:latin typeface="Times New Roman"/>
                      <a:cs typeface="Times New Roman"/>
                    </a:rPr>
                    <a:t>e-</a:t>
                  </a:r>
                  <a:endParaRPr lang="it-IT" sz="24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1" name="CasellaDiTesto 20"/>
                <p:cNvSpPr txBox="1"/>
                <p:nvPr/>
              </p:nvSpPr>
              <p:spPr>
                <a:xfrm>
                  <a:off x="5580112" y="3399383"/>
                  <a:ext cx="4237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dirty="0" smtClean="0">
                      <a:latin typeface="Times New Roman"/>
                      <a:cs typeface="Times New Roman"/>
                    </a:rPr>
                    <a:t>e-</a:t>
                  </a:r>
                  <a:endParaRPr lang="it-IT" sz="2400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26" name="CasellaDiTesto 25"/>
              <p:cNvSpPr txBox="1"/>
              <p:nvPr/>
            </p:nvSpPr>
            <p:spPr>
              <a:xfrm>
                <a:off x="8028384" y="116632"/>
                <a:ext cx="5365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b="1" dirty="0" smtClean="0">
                    <a:latin typeface="Times New Roman"/>
                    <a:cs typeface="Times New Roman"/>
                  </a:rPr>
                  <a:t>D</a:t>
                </a:r>
                <a:r>
                  <a:rPr lang="it-IT" sz="2800" b="1" baseline="30000" dirty="0" smtClean="0">
                    <a:latin typeface="Times New Roman"/>
                    <a:cs typeface="Times New Roman"/>
                  </a:rPr>
                  <a:t>-</a:t>
                </a:r>
                <a:endParaRPr lang="it-IT" sz="2800" b="1" baseline="30000" dirty="0"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395536" y="2132856"/>
            <a:ext cx="5184576" cy="1296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>
              <a:buNone/>
              <a:defRPr/>
            </a:pPr>
            <a:r>
              <a:rPr lang="en-US" sz="2000" i="1" dirty="0" smtClean="0"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The Generalized Perveance measures the space charge effect and it is defined by the </a:t>
            </a:r>
            <a:r>
              <a:rPr lang="en-US" sz="2000" i="1" dirty="0" err="1" smtClean="0"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Reiser’s</a:t>
            </a:r>
            <a:r>
              <a:rPr lang="en-US" sz="2000" i="1" dirty="0" smtClean="0"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formula: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graphicFrame>
        <p:nvGraphicFramePr>
          <p:cNvPr id="8" name="Object 4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711482"/>
              </p:ext>
            </p:extLst>
          </p:nvPr>
        </p:nvGraphicFramePr>
        <p:xfrm>
          <a:off x="5580112" y="2492896"/>
          <a:ext cx="2777605" cy="86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4" name="Equazione" r:id="rId4" imgW="1371324" imgH="431570" progId="Equation.3">
                  <p:embed/>
                </p:oleObj>
              </mc:Choice>
              <mc:Fallback>
                <p:oleObj name="Equazione" r:id="rId4" imgW="1371324" imgH="4315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2492896"/>
                        <a:ext cx="2777605" cy="86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251520" y="1556792"/>
            <a:ext cx="4104456" cy="5760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040910"/>
                </a:solidFill>
                <a:latin typeface="Times New Roman"/>
                <a:cs typeface="Times New Roman"/>
              </a:rPr>
              <a:t>1 Deuteron for every ion.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3528" y="3356992"/>
            <a:ext cx="3888432" cy="86409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Perveance of 1 </a:t>
            </a:r>
            <a:r>
              <a:rPr lang="en-US" sz="2400" dirty="0" err="1" smtClean="0">
                <a:latin typeface="Times New Roman"/>
                <a:cs typeface="Times New Roman"/>
              </a:rPr>
              <a:t>emA</a:t>
            </a:r>
            <a:r>
              <a:rPr lang="en-US" sz="2400" dirty="0" smtClean="0">
                <a:latin typeface="Times New Roman"/>
                <a:cs typeface="Times New Roman"/>
              </a:rPr>
              <a:t> D</a:t>
            </a:r>
            <a:r>
              <a:rPr lang="en-US" sz="2400" baseline="30000" dirty="0" smtClean="0">
                <a:latin typeface="Times New Roman"/>
                <a:cs typeface="Times New Roman"/>
              </a:rPr>
              <a:t>+</a:t>
            </a:r>
            <a:r>
              <a:rPr lang="en-US" sz="2400" dirty="0" smtClean="0">
                <a:latin typeface="Times New Roman"/>
                <a:cs typeface="Times New Roman"/>
              </a:rPr>
              <a:t> or D</a:t>
            </a:r>
            <a:r>
              <a:rPr lang="en-US" sz="2400" baseline="30000" dirty="0" smtClean="0">
                <a:latin typeface="Times New Roman"/>
                <a:cs typeface="Times New Roman"/>
              </a:rPr>
              <a:t>-  </a:t>
            </a:r>
            <a:r>
              <a:rPr lang="en-US" sz="2400" dirty="0" smtClean="0">
                <a:latin typeface="Times New Roman"/>
                <a:cs typeface="Times New Roman"/>
              </a:rPr>
              <a:t> at 35 keV/amu same as 0.4 </a:t>
            </a:r>
            <a:r>
              <a:rPr lang="en-US" sz="2400" dirty="0" err="1" smtClean="0">
                <a:latin typeface="Times New Roman"/>
                <a:cs typeface="Times New Roman"/>
              </a:rPr>
              <a:t>emA</a:t>
            </a:r>
            <a:r>
              <a:rPr lang="en-US" sz="2400" dirty="0" smtClean="0">
                <a:latin typeface="Times New Roman"/>
                <a:cs typeface="Times New Roman"/>
              </a:rPr>
              <a:t> of 30 keV protons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1520" y="4725144"/>
            <a:ext cx="8712968" cy="79208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  <a:defRPr/>
            </a:pPr>
            <a:r>
              <a:rPr lang="en-US" sz="2400" dirty="0">
                <a:latin typeface="Times New Roman"/>
                <a:cs typeface="Times New Roman"/>
              </a:rPr>
              <a:t>Use of D</a:t>
            </a:r>
            <a:r>
              <a:rPr lang="en-US" sz="2400" baseline="30000" dirty="0">
                <a:latin typeface="Times New Roman"/>
                <a:cs typeface="Times New Roman"/>
              </a:rPr>
              <a:t>+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is convenient to minimize the beam losses along the acceleration and due to interaction with the residual gas!</a:t>
            </a:r>
          </a:p>
          <a:p>
            <a:pPr marL="0" indent="0">
              <a:buNone/>
              <a:defRPr/>
            </a:pP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004048" y="3356992"/>
            <a:ext cx="367240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Times New Roman"/>
                <a:ea typeface="ＭＳ Ｐゴシック" charset="0"/>
                <a:cs typeface="Times New Roman"/>
                <a:sym typeface="Wingdings" pitchFamily="2" charset="2"/>
              </a:rPr>
              <a:t>  a</a:t>
            </a:r>
            <a:r>
              <a:rPr lang="en-US" sz="2400" dirty="0" smtClean="0">
                <a:latin typeface="Times New Roman"/>
                <a:ea typeface="ＭＳ Ｐゴシック" charset="0"/>
                <a:cs typeface="Times New Roman"/>
              </a:rPr>
              <a:t>xial injection of 2 </a:t>
            </a:r>
            <a:r>
              <a:rPr lang="en-US" sz="2400" dirty="0" err="1" smtClean="0">
                <a:latin typeface="Times New Roman"/>
                <a:ea typeface="ＭＳ Ｐゴシック" charset="0"/>
                <a:cs typeface="Times New Roman"/>
              </a:rPr>
              <a:t>emA</a:t>
            </a:r>
            <a:r>
              <a:rPr lang="en-US" sz="2400" dirty="0" smtClean="0">
                <a:latin typeface="Times New Roman"/>
                <a:ea typeface="ＭＳ Ｐゴシック" charset="0"/>
                <a:cs typeface="Times New Roman"/>
              </a:rPr>
              <a:t> protons at 30 keV is an upper limit</a:t>
            </a:r>
          </a:p>
        </p:txBody>
      </p:sp>
      <p:sp>
        <p:nvSpPr>
          <p:cNvPr id="14" name="Freccia a destra 13"/>
          <p:cNvSpPr/>
          <p:nvPr/>
        </p:nvSpPr>
        <p:spPr>
          <a:xfrm>
            <a:off x="4139952" y="4038163"/>
            <a:ext cx="936104" cy="720080"/>
          </a:xfrm>
          <a:prstGeom prst="rightArrow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151564" y="6304235"/>
            <a:ext cx="956568" cy="365125"/>
          </a:xfrm>
        </p:spPr>
        <p:txBody>
          <a:bodyPr/>
          <a:lstStyle/>
          <a:p>
            <a:fld id="{03922654-EAA5-4E7B-82E3-5AB555E09A9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116632"/>
            <a:ext cx="4193704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Regarding space charge acceleration of </a:t>
            </a:r>
            <a:r>
              <a:rPr lang="en-US" sz="2400" b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baseline="30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 ions </a:t>
            </a:r>
          </a:p>
          <a:p>
            <a:pPr algn="ctr" eaLnBrk="0" hangingPunct="0"/>
            <a:r>
              <a:rPr lang="en-US" sz="2400" b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is similar to accelerate H</a:t>
            </a:r>
            <a:r>
              <a:rPr lang="en-US" sz="2400" b="1" baseline="-25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4091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6300192" y="961564"/>
            <a:ext cx="900608" cy="523220"/>
            <a:chOff x="6300192" y="961564"/>
            <a:chExt cx="900608" cy="523220"/>
          </a:xfrm>
        </p:grpSpPr>
        <p:grpSp>
          <p:nvGrpSpPr>
            <p:cNvPr id="4" name="Gruppo 3"/>
            <p:cNvGrpSpPr/>
            <p:nvPr/>
          </p:nvGrpSpPr>
          <p:grpSpPr>
            <a:xfrm>
              <a:off x="6372200" y="1052736"/>
              <a:ext cx="828600" cy="432048"/>
              <a:chOff x="6012160" y="4653136"/>
              <a:chExt cx="828600" cy="432048"/>
            </a:xfrm>
          </p:grpSpPr>
          <p:sp>
            <p:nvSpPr>
              <p:cNvPr id="20" name="Ovale 19"/>
              <p:cNvSpPr/>
              <p:nvPr/>
            </p:nvSpPr>
            <p:spPr>
              <a:xfrm>
                <a:off x="6012160" y="4653136"/>
                <a:ext cx="396552" cy="432048"/>
              </a:xfrm>
              <a:prstGeom prst="ellipse">
                <a:avLst/>
              </a:prstGeom>
              <a:solidFill>
                <a:srgbClr val="FFFF00">
                  <a:alpha val="85000"/>
                </a:srgbClr>
              </a:solidFill>
              <a:ln>
                <a:solidFill>
                  <a:srgbClr val="FFFF0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6444208" y="4653136"/>
                <a:ext cx="396552" cy="4320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32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3" name="CasellaDiTesto 2"/>
            <p:cNvSpPr txBox="1"/>
            <p:nvPr/>
          </p:nvSpPr>
          <p:spPr>
            <a:xfrm>
              <a:off x="6300192" y="961564"/>
              <a:ext cx="878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smtClean="0">
                  <a:latin typeface="Times New Roman"/>
                  <a:cs typeface="Times New Roman"/>
                </a:rPr>
                <a:t>p+ n</a:t>
              </a:r>
              <a:endParaRPr lang="it-IT" sz="28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4860032" y="1052736"/>
            <a:ext cx="59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latin typeface="Times New Roman"/>
                <a:cs typeface="Times New Roman"/>
              </a:rPr>
              <a:t>D</a:t>
            </a:r>
            <a:r>
              <a:rPr lang="it-IT" sz="2800" b="1" baseline="30000" dirty="0" smtClean="0">
                <a:latin typeface="Times New Roman"/>
                <a:cs typeface="Times New Roman"/>
              </a:rPr>
              <a:t>+</a:t>
            </a:r>
            <a:endParaRPr lang="it-IT" sz="2800" b="1" baseline="30000" dirty="0">
              <a:latin typeface="Times New Roman"/>
              <a:cs typeface="Times New Roman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51520" y="5517232"/>
            <a:ext cx="8712968" cy="1800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Use of D</a:t>
            </a:r>
            <a:r>
              <a:rPr lang="en-US" sz="2400" baseline="30000" dirty="0" smtClean="0">
                <a:latin typeface="Times New Roman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cs typeface="Times New Roman"/>
              </a:rPr>
              <a:t> is convenient for the extraction! But vacuum problems!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A Cyclotron for H</a:t>
            </a:r>
            <a:r>
              <a:rPr lang="en-US" sz="2400" b="1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b="1" baseline="30000" dirty="0" smtClean="0">
                <a:latin typeface="Times New Roman"/>
                <a:cs typeface="Times New Roman"/>
              </a:rPr>
              <a:t>+</a:t>
            </a:r>
            <a:r>
              <a:rPr lang="en-US" sz="2400" b="1" dirty="0" smtClean="0">
                <a:latin typeface="Times New Roman"/>
                <a:cs typeface="Times New Roman"/>
              </a:rPr>
              <a:t> is usable for D</a:t>
            </a:r>
            <a:r>
              <a:rPr lang="en-US" sz="2400" b="1" baseline="30000" dirty="0" smtClean="0">
                <a:latin typeface="Times New Roman"/>
                <a:cs typeface="Times New Roman"/>
              </a:rPr>
              <a:t>+</a:t>
            </a:r>
            <a:r>
              <a:rPr lang="en-US" sz="2400" b="1" dirty="0" smtClean="0">
                <a:latin typeface="Times New Roman"/>
                <a:cs typeface="Times New Roman"/>
              </a:rPr>
              <a:t> and also for D</a:t>
            </a:r>
            <a:r>
              <a:rPr lang="en-US" sz="2400" b="1" baseline="30000" dirty="0" smtClean="0">
                <a:latin typeface="Times New Roman"/>
                <a:cs typeface="Times New Roman"/>
              </a:rPr>
              <a:t>-</a:t>
            </a:r>
          </a:p>
          <a:p>
            <a:pPr>
              <a:buFont typeface="Wingdings" pitchFamily="2" charset="2"/>
              <a:buChar char="ü"/>
              <a:defRPr/>
            </a:pP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3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107504" y="116632"/>
            <a:ext cx="7128792" cy="6552728"/>
            <a:chOff x="107504" y="116632"/>
            <a:chExt cx="7128792" cy="6552728"/>
          </a:xfrm>
        </p:grpSpPr>
        <p:grpSp>
          <p:nvGrpSpPr>
            <p:cNvPr id="8" name="Gruppo 7"/>
            <p:cNvGrpSpPr/>
            <p:nvPr/>
          </p:nvGrpSpPr>
          <p:grpSpPr>
            <a:xfrm>
              <a:off x="107504" y="188640"/>
              <a:ext cx="7128792" cy="6480720"/>
              <a:chOff x="107504" y="188640"/>
              <a:chExt cx="7128792" cy="6480720"/>
            </a:xfrm>
          </p:grpSpPr>
          <p:grpSp>
            <p:nvGrpSpPr>
              <p:cNvPr id="197" name="Gruppo 196"/>
              <p:cNvGrpSpPr/>
              <p:nvPr/>
            </p:nvGrpSpPr>
            <p:grpSpPr>
              <a:xfrm>
                <a:off x="107504" y="188640"/>
                <a:ext cx="7128792" cy="6480720"/>
                <a:chOff x="184076" y="301519"/>
                <a:chExt cx="7418856" cy="6308724"/>
              </a:xfrm>
            </p:grpSpPr>
            <p:pic>
              <p:nvPicPr>
                <p:cNvPr id="5" name="Immagine 4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076" y="301519"/>
                  <a:ext cx="7418856" cy="6308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8" name="Gruppo 97"/>
                <p:cNvGrpSpPr/>
                <p:nvPr/>
              </p:nvGrpSpPr>
              <p:grpSpPr>
                <a:xfrm>
                  <a:off x="4347354" y="5266490"/>
                  <a:ext cx="1481701" cy="1068298"/>
                  <a:chOff x="4347354" y="5266490"/>
                  <a:chExt cx="1481701" cy="1068298"/>
                </a:xfrm>
              </p:grpSpPr>
              <p:pic>
                <p:nvPicPr>
                  <p:cNvPr id="50" name="Immagine 4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9681624">
                    <a:off x="4924313" y="5421319"/>
                    <a:ext cx="408949" cy="165100"/>
                  </a:xfrm>
                  <a:prstGeom prst="rect">
                    <a:avLst/>
                  </a:prstGeom>
                </p:spPr>
              </p:pic>
              <p:grpSp>
                <p:nvGrpSpPr>
                  <p:cNvPr id="55" name="Gruppo 54"/>
                  <p:cNvGrpSpPr/>
                  <p:nvPr/>
                </p:nvGrpSpPr>
                <p:grpSpPr>
                  <a:xfrm>
                    <a:off x="4347354" y="5266490"/>
                    <a:ext cx="1481701" cy="1068298"/>
                    <a:chOff x="4347354" y="5266490"/>
                    <a:chExt cx="1481701" cy="1068298"/>
                  </a:xfrm>
                </p:grpSpPr>
                <p:grpSp>
                  <p:nvGrpSpPr>
                    <p:cNvPr id="39" name="Gruppo 38"/>
                    <p:cNvGrpSpPr/>
                    <p:nvPr/>
                  </p:nvGrpSpPr>
                  <p:grpSpPr>
                    <a:xfrm>
                      <a:off x="4347354" y="5664112"/>
                      <a:ext cx="505871" cy="670676"/>
                      <a:chOff x="6309504" y="5632898"/>
                      <a:chExt cx="505871" cy="670676"/>
                    </a:xfrm>
                  </p:grpSpPr>
                  <p:pic>
                    <p:nvPicPr>
                      <p:cNvPr id="3" name="Immagine 2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 rot="1847576">
                        <a:off x="6366887" y="5747908"/>
                        <a:ext cx="419100" cy="34682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9" name="Immagine 18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 rot="1847576">
                        <a:off x="6396275" y="5847832"/>
                        <a:ext cx="419100" cy="34682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5" name="Immagine 24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 rot="18288458">
                        <a:off x="6367399" y="6129725"/>
                        <a:ext cx="226173" cy="12152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1" name="Immagine 30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 rot="21296326">
                        <a:off x="6485442" y="6172434"/>
                        <a:ext cx="182877" cy="12352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2" name="Immagine 31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 rot="4554217">
                        <a:off x="6295791" y="5892360"/>
                        <a:ext cx="621518" cy="10259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6" name="Immagine 15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 rot="20905756">
                        <a:off x="6446693" y="5667824"/>
                        <a:ext cx="115915" cy="589579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8" name="Immagine 17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 rot="20905756">
                        <a:off x="6338964" y="5724248"/>
                        <a:ext cx="156782" cy="55877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7" name="Immagine 36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 rot="20905756">
                        <a:off x="6309504" y="5694201"/>
                        <a:ext cx="156782" cy="57431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" name="Gruppo 45"/>
                    <p:cNvGrpSpPr/>
                    <p:nvPr/>
                  </p:nvGrpSpPr>
                  <p:grpSpPr>
                    <a:xfrm>
                      <a:off x="4622800" y="5664542"/>
                      <a:ext cx="995467" cy="480004"/>
                      <a:chOff x="4622800" y="5664542"/>
                      <a:chExt cx="995467" cy="480004"/>
                    </a:xfrm>
                  </p:grpSpPr>
                  <p:pic>
                    <p:nvPicPr>
                      <p:cNvPr id="40" name="Immagine 39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22800" y="5664542"/>
                        <a:ext cx="330200" cy="165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1" name="Immagine 40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17973" y="5816942"/>
                        <a:ext cx="330200" cy="165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2" name="Immagine 41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5696292"/>
                        <a:ext cx="330200" cy="165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3" name="Immagine 42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 rot="19684255">
                        <a:off x="4728079" y="5878073"/>
                        <a:ext cx="556864" cy="26647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4" name="Immagine 43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26050" y="5696292"/>
                        <a:ext cx="330200" cy="165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Immagine 44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 rot="19870795">
                        <a:off x="5133232" y="5763832"/>
                        <a:ext cx="485035" cy="214979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4" name="Gruppo 53"/>
                    <p:cNvGrpSpPr/>
                    <p:nvPr/>
                  </p:nvGrpSpPr>
                  <p:grpSpPr>
                    <a:xfrm>
                      <a:off x="5079481" y="5266490"/>
                      <a:ext cx="749574" cy="431809"/>
                      <a:chOff x="5079481" y="5266490"/>
                      <a:chExt cx="749574" cy="431809"/>
                    </a:xfrm>
                  </p:grpSpPr>
                  <p:pic>
                    <p:nvPicPr>
                      <p:cNvPr id="48" name="Immagine 47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 rot="20028550">
                        <a:off x="5498855" y="5533199"/>
                        <a:ext cx="330200" cy="165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9" name="Immagine 48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 rot="20028550">
                        <a:off x="5263126" y="5368652"/>
                        <a:ext cx="548337" cy="29555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1" name="Immagine 50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 rot="19074277">
                        <a:off x="5079481" y="5266490"/>
                        <a:ext cx="556864" cy="266473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52" name="Immagine 5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20028550">
                    <a:off x="4782973" y="5534201"/>
                    <a:ext cx="330200" cy="1651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3" name="Immagine 5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V="1">
                  <a:off x="3424445" y="6037396"/>
                  <a:ext cx="621959" cy="181050"/>
                </a:xfrm>
                <a:prstGeom prst="rect">
                  <a:avLst/>
                </a:prstGeom>
              </p:spPr>
            </p:pic>
            <p:grpSp>
              <p:nvGrpSpPr>
                <p:cNvPr id="123" name="Gruppo 122"/>
                <p:cNvGrpSpPr/>
                <p:nvPr/>
              </p:nvGrpSpPr>
              <p:grpSpPr>
                <a:xfrm>
                  <a:off x="5457053" y="1410286"/>
                  <a:ext cx="1226900" cy="1448144"/>
                  <a:chOff x="5457053" y="1410286"/>
                  <a:chExt cx="1226900" cy="1448144"/>
                </a:xfrm>
              </p:grpSpPr>
              <p:pic>
                <p:nvPicPr>
                  <p:cNvPr id="100" name="Immagine 9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4010347">
                    <a:off x="5608440" y="2035157"/>
                    <a:ext cx="408949" cy="165100"/>
                  </a:xfrm>
                  <a:prstGeom prst="rect">
                    <a:avLst/>
                  </a:prstGeom>
                </p:spPr>
              </p:pic>
              <p:grpSp>
                <p:nvGrpSpPr>
                  <p:cNvPr id="103" name="Gruppo 102"/>
                  <p:cNvGrpSpPr/>
                  <p:nvPr/>
                </p:nvGrpSpPr>
                <p:grpSpPr>
                  <a:xfrm rot="15928723">
                    <a:off x="6095679" y="2270157"/>
                    <a:ext cx="505871" cy="670676"/>
                    <a:chOff x="6309504" y="5632898"/>
                    <a:chExt cx="505871" cy="670676"/>
                  </a:xfrm>
                </p:grpSpPr>
                <p:pic>
                  <p:nvPicPr>
                    <p:cNvPr id="115" name="Immagine 114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847576">
                      <a:off x="6366887" y="5747908"/>
                      <a:ext cx="419100" cy="34682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6" name="Immagine 115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847576">
                      <a:off x="6396275" y="5847832"/>
                      <a:ext cx="419100" cy="34682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7" name="Immagine 116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18288458">
                      <a:off x="6367399" y="6129725"/>
                      <a:ext cx="226173" cy="1215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8" name="Immagine 117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rot="21296326">
                      <a:off x="6485442" y="6172434"/>
                      <a:ext cx="182877" cy="12352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9" name="Immagine 118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rot="4554217">
                      <a:off x="6295791" y="5892360"/>
                      <a:ext cx="621518" cy="10259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0" name="Immagine 119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20905756">
                      <a:off x="6446693" y="5667824"/>
                      <a:ext cx="115915" cy="5895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1" name="Immagine 120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20905756">
                      <a:off x="6338964" y="5724248"/>
                      <a:ext cx="156782" cy="55877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2" name="Immagine 121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20905756">
                      <a:off x="6309504" y="5694201"/>
                      <a:ext cx="156782" cy="57431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9" name="Immagine 10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5928723">
                    <a:off x="5917153" y="2355811"/>
                    <a:ext cx="3302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110" name="Immagine 10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5928723">
                    <a:off x="6013612" y="2149174"/>
                    <a:ext cx="393472" cy="247327"/>
                  </a:xfrm>
                  <a:prstGeom prst="rect">
                    <a:avLst/>
                  </a:prstGeom>
                </p:spPr>
              </p:pic>
              <p:pic>
                <p:nvPicPr>
                  <p:cNvPr id="111" name="Immagine 11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4729088">
                    <a:off x="6312471" y="2200408"/>
                    <a:ext cx="3302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112" name="Immagine 1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4012978">
                    <a:off x="6035675" y="1994022"/>
                    <a:ext cx="556864" cy="266473"/>
                  </a:xfrm>
                  <a:prstGeom prst="rect">
                    <a:avLst/>
                  </a:prstGeom>
                </p:spPr>
              </p:pic>
              <p:pic>
                <p:nvPicPr>
                  <p:cNvPr id="113" name="Immagine 11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5928723">
                    <a:off x="5901250" y="1751936"/>
                    <a:ext cx="3302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114" name="Immagine 11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4199518">
                    <a:off x="5917238" y="1735059"/>
                    <a:ext cx="485035" cy="214979"/>
                  </a:xfrm>
                  <a:prstGeom prst="rect">
                    <a:avLst/>
                  </a:prstGeom>
                </p:spPr>
              </p:pic>
              <p:pic>
                <p:nvPicPr>
                  <p:cNvPr id="106" name="Immagine 10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4020299">
                    <a:off x="5793360" y="1492836"/>
                    <a:ext cx="3302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107" name="Immagine 10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3184543">
                    <a:off x="5637208" y="1611713"/>
                    <a:ext cx="548337" cy="295557"/>
                  </a:xfrm>
                  <a:prstGeom prst="rect">
                    <a:avLst/>
                  </a:prstGeom>
                </p:spPr>
              </p:pic>
              <p:pic>
                <p:nvPicPr>
                  <p:cNvPr id="108" name="Immagine 10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3403000">
                    <a:off x="5457053" y="1764268"/>
                    <a:ext cx="556864" cy="266473"/>
                  </a:xfrm>
                  <a:prstGeom prst="rect">
                    <a:avLst/>
                  </a:prstGeom>
                </p:spPr>
              </p:pic>
              <p:pic>
                <p:nvPicPr>
                  <p:cNvPr id="102" name="Immagine 10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4357273">
                    <a:off x="5774591" y="2206411"/>
                    <a:ext cx="330200" cy="1651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5" name="Gruppo 144"/>
                <p:cNvGrpSpPr/>
                <p:nvPr/>
              </p:nvGrpSpPr>
              <p:grpSpPr>
                <a:xfrm>
                  <a:off x="1612728" y="635336"/>
                  <a:ext cx="1460844" cy="1210059"/>
                  <a:chOff x="1612728" y="635336"/>
                  <a:chExt cx="1460844" cy="1210059"/>
                </a:xfrm>
              </p:grpSpPr>
              <p:pic>
                <p:nvPicPr>
                  <p:cNvPr id="125" name="Immagine 12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8610347">
                    <a:off x="2109325" y="1398425"/>
                    <a:ext cx="408949" cy="165100"/>
                  </a:xfrm>
                  <a:prstGeom prst="rect">
                    <a:avLst/>
                  </a:prstGeom>
                </p:spPr>
              </p:pic>
              <p:grpSp>
                <p:nvGrpSpPr>
                  <p:cNvPr id="126" name="Gruppo 125"/>
                  <p:cNvGrpSpPr/>
                  <p:nvPr/>
                </p:nvGrpSpPr>
                <p:grpSpPr>
                  <a:xfrm rot="10528723">
                    <a:off x="2567701" y="635336"/>
                    <a:ext cx="505871" cy="670676"/>
                    <a:chOff x="6309504" y="5632898"/>
                    <a:chExt cx="505871" cy="670676"/>
                  </a:xfrm>
                </p:grpSpPr>
                <p:pic>
                  <p:nvPicPr>
                    <p:cNvPr id="137" name="Immagine 136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847576">
                      <a:off x="6366887" y="5747908"/>
                      <a:ext cx="419100" cy="34682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8" name="Immagine 137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847576">
                      <a:off x="6396275" y="5847832"/>
                      <a:ext cx="419100" cy="34682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9" name="Immagine 138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18288458">
                      <a:off x="6367399" y="6129725"/>
                      <a:ext cx="226173" cy="1215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0" name="Immagine 139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rot="21296326">
                      <a:off x="6485442" y="6172434"/>
                      <a:ext cx="182877" cy="12352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1" name="Immagine 140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rot="4554217">
                      <a:off x="6295791" y="5892360"/>
                      <a:ext cx="621518" cy="10259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2" name="Immagine 141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20905756">
                      <a:off x="6446693" y="5667824"/>
                      <a:ext cx="115915" cy="5895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3" name="Immagine 142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20905756">
                      <a:off x="6338964" y="5724248"/>
                      <a:ext cx="156782" cy="55877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4" name="Immagine 143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20905756">
                      <a:off x="6309504" y="5694201"/>
                      <a:ext cx="156782" cy="57431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7" name="Immagine 12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0528723">
                    <a:off x="2488403" y="1154486"/>
                    <a:ext cx="3302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128" name="Immagine 12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0528723">
                    <a:off x="2291244" y="985278"/>
                    <a:ext cx="393472" cy="247327"/>
                  </a:xfrm>
                  <a:prstGeom prst="rect">
                    <a:avLst/>
                  </a:prstGeom>
                </p:spPr>
              </p:pic>
              <p:pic>
                <p:nvPicPr>
                  <p:cNvPr id="129" name="Immagine 12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9329088">
                    <a:off x="2333000" y="759168"/>
                    <a:ext cx="3302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130" name="Immagine 12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8612978">
                    <a:off x="2063969" y="871946"/>
                    <a:ext cx="556864" cy="266473"/>
                  </a:xfrm>
                  <a:prstGeom prst="rect">
                    <a:avLst/>
                  </a:prstGeom>
                </p:spPr>
              </p:pic>
              <p:pic>
                <p:nvPicPr>
                  <p:cNvPr id="131" name="Immagine 13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0528723">
                    <a:off x="1884528" y="1170389"/>
                    <a:ext cx="3302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132" name="Immagine 13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8799518">
                    <a:off x="1815173" y="1020294"/>
                    <a:ext cx="485035" cy="214979"/>
                  </a:xfrm>
                  <a:prstGeom prst="rect">
                    <a:avLst/>
                  </a:prstGeom>
                </p:spPr>
              </p:pic>
              <p:pic>
                <p:nvPicPr>
                  <p:cNvPr id="133" name="Immagine 13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8620299">
                    <a:off x="1612728" y="1252879"/>
                    <a:ext cx="3302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134" name="Immagine 13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7784543">
                    <a:off x="1700465" y="1260134"/>
                    <a:ext cx="548337" cy="295557"/>
                  </a:xfrm>
                  <a:prstGeom prst="rect">
                    <a:avLst/>
                  </a:prstGeom>
                </p:spPr>
              </p:pic>
              <p:pic>
                <p:nvPicPr>
                  <p:cNvPr id="135" name="Immagine 13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8003000">
                    <a:off x="1799006" y="1402401"/>
                    <a:ext cx="619514" cy="266473"/>
                  </a:xfrm>
                  <a:prstGeom prst="rect">
                    <a:avLst/>
                  </a:prstGeom>
                </p:spPr>
              </p:pic>
              <p:pic>
                <p:nvPicPr>
                  <p:cNvPr id="136" name="Immagine 13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8957273">
                    <a:off x="2339003" y="1297048"/>
                    <a:ext cx="330200" cy="1651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6" name="Gruppo 195"/>
                <p:cNvGrpSpPr/>
                <p:nvPr/>
              </p:nvGrpSpPr>
              <p:grpSpPr>
                <a:xfrm>
                  <a:off x="759898" y="4090977"/>
                  <a:ext cx="1232669" cy="1429609"/>
                  <a:chOff x="759898" y="4090977"/>
                  <a:chExt cx="1232669" cy="1429609"/>
                </a:xfrm>
              </p:grpSpPr>
              <p:pic>
                <p:nvPicPr>
                  <p:cNvPr id="147" name="Immagine 14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3210347">
                    <a:off x="1432231" y="4747573"/>
                    <a:ext cx="408949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159" name="Immagine 158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6976299">
                    <a:off x="939327" y="4179177"/>
                    <a:ext cx="419100" cy="346827"/>
                  </a:xfrm>
                  <a:prstGeom prst="rect">
                    <a:avLst/>
                  </a:prstGeom>
                </p:spPr>
              </p:pic>
              <p:pic>
                <p:nvPicPr>
                  <p:cNvPr id="160" name="Immagine 15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6976299">
                    <a:off x="842031" y="4216351"/>
                    <a:ext cx="419100" cy="346827"/>
                  </a:xfrm>
                  <a:prstGeom prst="rect">
                    <a:avLst/>
                  </a:prstGeom>
                </p:spPr>
              </p:pic>
              <p:pic>
                <p:nvPicPr>
                  <p:cNvPr id="161" name="Immagine 16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17181">
                    <a:off x="759898" y="4217393"/>
                    <a:ext cx="226173" cy="121526"/>
                  </a:xfrm>
                  <a:prstGeom prst="rect">
                    <a:avLst/>
                  </a:prstGeom>
                </p:spPr>
              </p:pic>
              <p:pic>
                <p:nvPicPr>
                  <p:cNvPr id="162" name="Immagine 16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4825049">
                    <a:off x="745571" y="4315933"/>
                    <a:ext cx="182877" cy="123528"/>
                  </a:xfrm>
                  <a:prstGeom prst="rect">
                    <a:avLst/>
                  </a:prstGeom>
                </p:spPr>
              </p:pic>
              <p:pic>
                <p:nvPicPr>
                  <p:cNvPr id="164" name="Immagine 163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4434479">
                    <a:off x="1044098" y="3989493"/>
                    <a:ext cx="115915" cy="589579"/>
                  </a:xfrm>
                  <a:prstGeom prst="rect">
                    <a:avLst/>
                  </a:prstGeom>
                </p:spPr>
              </p:pic>
              <p:pic>
                <p:nvPicPr>
                  <p:cNvPr id="165" name="Immagine 164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4434479">
                    <a:off x="975887" y="3921104"/>
                    <a:ext cx="156782" cy="558778"/>
                  </a:xfrm>
                  <a:prstGeom prst="rect">
                    <a:avLst/>
                  </a:prstGeom>
                </p:spPr>
              </p:pic>
              <p:pic>
                <p:nvPicPr>
                  <p:cNvPr id="166" name="Immagine 16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4434479">
                    <a:off x="995776" y="3882212"/>
                    <a:ext cx="156782" cy="574311"/>
                  </a:xfrm>
                  <a:prstGeom prst="rect">
                    <a:avLst/>
                  </a:prstGeom>
                </p:spPr>
              </p:pic>
              <p:pic>
                <p:nvPicPr>
                  <p:cNvPr id="150" name="Immagine 14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5827702">
                    <a:off x="935320" y="4563752"/>
                    <a:ext cx="577830" cy="281786"/>
                  </a:xfrm>
                  <a:prstGeom prst="rect">
                    <a:avLst/>
                  </a:prstGeom>
                </p:spPr>
              </p:pic>
              <p:pic>
                <p:nvPicPr>
                  <p:cNvPr id="151" name="Immagine 15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3929088">
                    <a:off x="839177" y="4532202"/>
                    <a:ext cx="330200" cy="235944"/>
                  </a:xfrm>
                  <a:prstGeom prst="rect">
                    <a:avLst/>
                  </a:prstGeom>
                </p:spPr>
              </p:pic>
              <p:pic>
                <p:nvPicPr>
                  <p:cNvPr id="152" name="Immagine 15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3212978">
                    <a:off x="979958" y="4796447"/>
                    <a:ext cx="339741" cy="223814"/>
                  </a:xfrm>
                  <a:prstGeom prst="rect">
                    <a:avLst/>
                  </a:prstGeom>
                </p:spPr>
              </p:pic>
              <p:pic>
                <p:nvPicPr>
                  <p:cNvPr id="153" name="Immagine 15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6205966">
                    <a:off x="1169367" y="5073449"/>
                    <a:ext cx="208085" cy="106349"/>
                  </a:xfrm>
                  <a:prstGeom prst="rect">
                    <a:avLst/>
                  </a:prstGeom>
                </p:spPr>
              </p:pic>
              <p:pic>
                <p:nvPicPr>
                  <p:cNvPr id="154" name="Immagine 15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6722781">
                    <a:off x="1160953" y="5025852"/>
                    <a:ext cx="750468" cy="107213"/>
                  </a:xfrm>
                  <a:prstGeom prst="rect">
                    <a:avLst/>
                  </a:prstGeom>
                </p:spPr>
              </p:pic>
              <p:pic>
                <p:nvPicPr>
                  <p:cNvPr id="155" name="Immagine 15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3220299">
                    <a:off x="1395029" y="5324786"/>
                    <a:ext cx="261066" cy="130533"/>
                  </a:xfrm>
                  <a:prstGeom prst="rect">
                    <a:avLst/>
                  </a:prstGeom>
                </p:spPr>
              </p:pic>
              <p:pic>
                <p:nvPicPr>
                  <p:cNvPr id="156" name="Immagine 15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2384543">
                    <a:off x="1433527" y="5101805"/>
                    <a:ext cx="356749" cy="295557"/>
                  </a:xfrm>
                  <a:prstGeom prst="rect">
                    <a:avLst/>
                  </a:prstGeom>
                </p:spPr>
              </p:pic>
              <p:pic>
                <p:nvPicPr>
                  <p:cNvPr id="157" name="Immagine 15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2603000">
                    <a:off x="1435703" y="4917089"/>
                    <a:ext cx="556864" cy="266473"/>
                  </a:xfrm>
                  <a:prstGeom prst="rect">
                    <a:avLst/>
                  </a:prstGeom>
                </p:spPr>
              </p:pic>
              <p:pic>
                <p:nvPicPr>
                  <p:cNvPr id="188" name="Immagine 18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6205966">
                    <a:off x="1151400" y="4984842"/>
                    <a:ext cx="208085" cy="128922"/>
                  </a:xfrm>
                  <a:prstGeom prst="rect">
                    <a:avLst/>
                  </a:prstGeom>
                </p:spPr>
              </p:pic>
              <p:pic>
                <p:nvPicPr>
                  <p:cNvPr id="189" name="Immagine 18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6205966">
                    <a:off x="1429165" y="5334834"/>
                    <a:ext cx="208085" cy="106349"/>
                  </a:xfrm>
                  <a:prstGeom prst="rect">
                    <a:avLst/>
                  </a:prstGeom>
                </p:spPr>
              </p:pic>
              <p:pic>
                <p:nvPicPr>
                  <p:cNvPr id="190" name="Immagine 18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5686689">
                    <a:off x="1449536" y="4609548"/>
                    <a:ext cx="195930" cy="100137"/>
                  </a:xfrm>
                  <a:prstGeom prst="rect">
                    <a:avLst/>
                  </a:prstGeom>
                </p:spPr>
              </p:pic>
              <p:pic>
                <p:nvPicPr>
                  <p:cNvPr id="163" name="Immagine 16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9682940">
                    <a:off x="923236" y="4331949"/>
                    <a:ext cx="461628" cy="76201"/>
                  </a:xfrm>
                  <a:prstGeom prst="rect">
                    <a:avLst/>
                  </a:prstGeom>
                </p:spPr>
              </p:pic>
              <p:pic>
                <p:nvPicPr>
                  <p:cNvPr id="191" name="Immagine 19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9682940">
                    <a:off x="836148" y="4351595"/>
                    <a:ext cx="461628" cy="76201"/>
                  </a:xfrm>
                  <a:prstGeom prst="rect">
                    <a:avLst/>
                  </a:prstGeom>
                </p:spPr>
              </p:pic>
              <p:pic>
                <p:nvPicPr>
                  <p:cNvPr id="192" name="Immagine 19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6941560">
                    <a:off x="1217755" y="4388782"/>
                    <a:ext cx="208085" cy="10634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3" name="Immagine 19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 flipV="1">
                  <a:off x="631220" y="3415149"/>
                  <a:ext cx="621959" cy="181050"/>
                </a:xfrm>
                <a:prstGeom prst="rect">
                  <a:avLst/>
                </a:prstGeom>
              </p:spPr>
            </p:pic>
            <p:pic>
              <p:nvPicPr>
                <p:cNvPr id="194" name="Immagine 19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 flipV="1">
                  <a:off x="6183046" y="3403537"/>
                  <a:ext cx="621959" cy="181050"/>
                </a:xfrm>
                <a:prstGeom prst="rect">
                  <a:avLst/>
                </a:prstGeom>
              </p:spPr>
            </p:pic>
            <p:pic>
              <p:nvPicPr>
                <p:cNvPr id="195" name="Immagine 19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V="1">
                  <a:off x="3405395" y="726511"/>
                  <a:ext cx="621959" cy="181050"/>
                </a:xfrm>
                <a:prstGeom prst="rect">
                  <a:avLst/>
                </a:prstGeom>
              </p:spPr>
            </p:pic>
          </p:grpSp>
          <p:cxnSp>
            <p:nvCxnSpPr>
              <p:cNvPr id="4" name="Connettore 2 3"/>
              <p:cNvCxnSpPr/>
              <p:nvPr/>
            </p:nvCxnSpPr>
            <p:spPr>
              <a:xfrm flipH="1">
                <a:off x="1115616" y="5805264"/>
                <a:ext cx="72008" cy="504056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ttore 2 168"/>
              <p:cNvCxnSpPr/>
              <p:nvPr/>
            </p:nvCxnSpPr>
            <p:spPr>
              <a:xfrm flipV="1">
                <a:off x="5076056" y="4149080"/>
                <a:ext cx="207640" cy="216024"/>
              </a:xfrm>
              <a:prstGeom prst="straightConnector1">
                <a:avLst/>
              </a:prstGeom>
              <a:ln w="38100" cmpd="sng">
                <a:solidFill>
                  <a:srgbClr val="66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nettore 2 96"/>
            <p:cNvCxnSpPr>
              <a:cxnSpLocks noChangeShapeType="1"/>
            </p:cNvCxnSpPr>
            <p:nvPr/>
          </p:nvCxnSpPr>
          <p:spPr bwMode="auto">
            <a:xfrm flipH="1">
              <a:off x="4067944" y="826403"/>
              <a:ext cx="1824952" cy="719145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Connettore 2 98"/>
            <p:cNvCxnSpPr>
              <a:cxnSpLocks noChangeShapeType="1"/>
            </p:cNvCxnSpPr>
            <p:nvPr/>
          </p:nvCxnSpPr>
          <p:spPr bwMode="auto">
            <a:xfrm flipH="1">
              <a:off x="4980419" y="826403"/>
              <a:ext cx="912476" cy="1269403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" name="CasellaDiTesto 104"/>
            <p:cNvSpPr txBox="1">
              <a:spLocks noChangeArrowheads="1"/>
            </p:cNvSpPr>
            <p:nvPr/>
          </p:nvSpPr>
          <p:spPr bwMode="auto">
            <a:xfrm>
              <a:off x="4997826" y="116632"/>
              <a:ext cx="172931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000" b="1" dirty="0">
                  <a:solidFill>
                    <a:srgbClr val="800000"/>
                  </a:solidFill>
                  <a:latin typeface="Times New Roman"/>
                  <a:cs typeface="Times New Roman"/>
                </a:rPr>
                <a:t>Electrostatic Deflectors</a:t>
              </a:r>
              <a:endParaRPr lang="it-IT" sz="2000" dirty="0">
                <a:solidFill>
                  <a:srgbClr val="800000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158" name="Gruppo 157"/>
            <p:cNvGrpSpPr/>
            <p:nvPr/>
          </p:nvGrpSpPr>
          <p:grpSpPr>
            <a:xfrm>
              <a:off x="179512" y="188640"/>
              <a:ext cx="2014279" cy="1356908"/>
              <a:chOff x="179512" y="188640"/>
              <a:chExt cx="2014279" cy="1356908"/>
            </a:xfrm>
          </p:grpSpPr>
          <p:sp>
            <p:nvSpPr>
              <p:cNvPr id="167" name="CasellaDiTesto 166"/>
              <p:cNvSpPr txBox="1"/>
              <p:nvPr/>
            </p:nvSpPr>
            <p:spPr>
              <a:xfrm>
                <a:off x="179512" y="188640"/>
                <a:ext cx="18858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This is one of the two coils of ISODAR</a:t>
                </a:r>
                <a:endParaRPr lang="en-US" b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cxnSp>
            <p:nvCxnSpPr>
              <p:cNvPr id="168" name="Connettore 2 167"/>
              <p:cNvCxnSpPr>
                <a:cxnSpLocks noChangeShapeType="1"/>
                <a:stCxn id="167" idx="2"/>
              </p:cNvCxnSpPr>
              <p:nvPr/>
            </p:nvCxnSpPr>
            <p:spPr bwMode="auto">
              <a:xfrm>
                <a:off x="1122457" y="1111970"/>
                <a:ext cx="1071334" cy="433578"/>
              </a:xfrm>
              <a:prstGeom prst="straightConnector1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1" name="CasellaDiTesto 100"/>
          <p:cNvSpPr txBox="1">
            <a:spLocks noChangeArrowheads="1"/>
          </p:cNvSpPr>
          <p:nvPr/>
        </p:nvSpPr>
        <p:spPr bwMode="auto">
          <a:xfrm>
            <a:off x="611560" y="3757401"/>
            <a:ext cx="795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MC2</a:t>
            </a:r>
            <a:endParaRPr lang="it-IT" sz="1800" dirty="0">
              <a:latin typeface="Times New Roman" charset="0"/>
              <a:cs typeface="Times New Roman" charset="0"/>
            </a:endParaRPr>
          </a:p>
        </p:txBody>
      </p:sp>
      <p:cxnSp>
        <p:nvCxnSpPr>
          <p:cNvPr id="104" name="Connettore 2 103"/>
          <p:cNvCxnSpPr>
            <a:cxnSpLocks noChangeShapeType="1"/>
          </p:cNvCxnSpPr>
          <p:nvPr/>
        </p:nvCxnSpPr>
        <p:spPr bwMode="auto">
          <a:xfrm flipH="1" flipV="1">
            <a:off x="4218183" y="5269314"/>
            <a:ext cx="2010001" cy="679966"/>
          </a:xfrm>
          <a:prstGeom prst="straightConnector1">
            <a:avLst/>
          </a:prstGeom>
          <a:noFill/>
          <a:ln w="57150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" name="CasellaDiTesto 123"/>
          <p:cNvSpPr txBox="1">
            <a:spLocks noChangeArrowheads="1"/>
          </p:cNvSpPr>
          <p:nvPr/>
        </p:nvSpPr>
        <p:spPr bwMode="auto">
          <a:xfrm>
            <a:off x="6084168" y="5733256"/>
            <a:ext cx="16061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b="1" dirty="0">
                <a:solidFill>
                  <a:srgbClr val="00B0F0"/>
                </a:solidFill>
                <a:latin typeface="Times New Roman"/>
                <a:cs typeface="Times New Roman"/>
              </a:rPr>
              <a:t>Equilibrium Orbit</a:t>
            </a:r>
            <a:endParaRPr lang="it-IT" sz="1800" dirty="0">
              <a:latin typeface="Times New Roman"/>
              <a:cs typeface="Times New Roman"/>
            </a:endParaRPr>
          </a:p>
        </p:txBody>
      </p:sp>
      <p:sp>
        <p:nvSpPr>
          <p:cNvPr id="146" name="CasellaDiTesto 145"/>
          <p:cNvSpPr txBox="1">
            <a:spLocks noChangeArrowheads="1"/>
          </p:cNvSpPr>
          <p:nvPr/>
        </p:nvSpPr>
        <p:spPr bwMode="auto">
          <a:xfrm>
            <a:off x="868119" y="2726211"/>
            <a:ext cx="684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MC1</a:t>
            </a:r>
            <a:endParaRPr lang="it-IT" sz="1800" dirty="0">
              <a:latin typeface="Times New Roman"/>
              <a:cs typeface="Times New Roman"/>
            </a:endParaRPr>
          </a:p>
        </p:txBody>
      </p:sp>
      <p:sp>
        <p:nvSpPr>
          <p:cNvPr id="148" name="CasellaDiTesto 147"/>
          <p:cNvSpPr txBox="1">
            <a:spLocks noChangeArrowheads="1"/>
          </p:cNvSpPr>
          <p:nvPr/>
        </p:nvSpPr>
        <p:spPr bwMode="auto">
          <a:xfrm rot="18597085">
            <a:off x="2213424" y="3873999"/>
            <a:ext cx="1752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RF Cavity</a:t>
            </a:r>
            <a:endParaRPr lang="it-IT" sz="1800" dirty="0">
              <a:latin typeface="Times New Roman"/>
              <a:cs typeface="Times New Roman"/>
            </a:endParaRPr>
          </a:p>
        </p:txBody>
      </p:sp>
      <p:sp>
        <p:nvSpPr>
          <p:cNvPr id="149" name="CasellaDiTesto 148"/>
          <p:cNvSpPr txBox="1"/>
          <p:nvPr/>
        </p:nvSpPr>
        <p:spPr>
          <a:xfrm>
            <a:off x="6421086" y="500474"/>
            <a:ext cx="27594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extraction trajectory for H</a:t>
            </a:r>
            <a:r>
              <a:rPr lang="en-US" sz="2000" b="1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b="1" baseline="30000" dirty="0" smtClean="0">
                <a:latin typeface="Times New Roman"/>
                <a:cs typeface="Times New Roman"/>
              </a:rPr>
              <a:t>+</a:t>
            </a:r>
            <a:r>
              <a:rPr lang="en-US" sz="2000" b="1" dirty="0" smtClean="0">
                <a:latin typeface="Times New Roman"/>
                <a:cs typeface="Times New Roman"/>
              </a:rPr>
              <a:t> or D</a:t>
            </a:r>
            <a:r>
              <a:rPr lang="en-US" sz="2000" b="1" baseline="30000" dirty="0" smtClean="0">
                <a:latin typeface="Times New Roman"/>
                <a:cs typeface="Times New Roman"/>
              </a:rPr>
              <a:t>+</a:t>
            </a:r>
          </a:p>
          <a:p>
            <a:pPr algn="ctr"/>
            <a:endParaRPr lang="en-US" sz="20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Despite we extract just one beam, </a:t>
            </a:r>
            <a:endParaRPr lang="en-US" sz="2000" b="1" dirty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Anyway 4 extraction channel are drilled in the iron yoke to maintain the symmetry of the magnetic field!</a:t>
            </a:r>
          </a:p>
          <a:p>
            <a:pPr algn="ctr"/>
            <a:endParaRPr lang="en-US" sz="2000" b="1" dirty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The RF Cavity in this layout have an angular width of </a:t>
            </a:r>
            <a:r>
              <a:rPr lang="en-US" sz="2000" b="1" dirty="0" smtClean="0">
                <a:latin typeface="Times New Roman"/>
                <a:cs typeface="Times New Roman"/>
              </a:rPr>
              <a:t>30°</a:t>
            </a:r>
            <a:r>
              <a:rPr lang="en-US" sz="2000" b="1" dirty="0" smtClean="0">
                <a:latin typeface="Times New Roman"/>
                <a:cs typeface="Times New Roman"/>
              </a:rPr>
              <a:t>, in the  </a:t>
            </a:r>
            <a:r>
              <a:rPr lang="en-US" sz="2000" b="1" dirty="0" smtClean="0">
                <a:latin typeface="Times New Roman"/>
                <a:cs typeface="Times New Roman"/>
              </a:rPr>
              <a:t>final project could be </a:t>
            </a:r>
            <a:r>
              <a:rPr lang="en-US" sz="2000" b="1" dirty="0" smtClean="0">
                <a:latin typeface="Times New Roman"/>
                <a:cs typeface="Times New Roman"/>
              </a:rPr>
              <a:t>larger, about </a:t>
            </a:r>
            <a:r>
              <a:rPr lang="en-US" sz="2000" b="1" dirty="0" smtClean="0">
                <a:latin typeface="Times New Roman"/>
                <a:cs typeface="Times New Roman"/>
              </a:rPr>
              <a:t>40÷44</a:t>
            </a:r>
            <a:r>
              <a:rPr lang="en-US" sz="2000" b="1" dirty="0" smtClean="0">
                <a:latin typeface="Times New Roman"/>
                <a:cs typeface="Times New Roman"/>
              </a:rPr>
              <a:t>°, 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72480"/>
            <a:ext cx="4657656" cy="428471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6632"/>
            <a:ext cx="9144000" cy="69215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</a:rPr>
              <a:t>DAE</a:t>
            </a:r>
            <a:r>
              <a:rPr lang="el-GR" sz="2400" b="1" dirty="0" smtClean="0">
                <a:latin typeface="Times New Roman" pitchFamily="18" charset="0"/>
              </a:rPr>
              <a:t>δ</a:t>
            </a:r>
            <a:r>
              <a:rPr lang="en-US" sz="2400" b="1" dirty="0" smtClean="0">
                <a:latin typeface="Times New Roman" pitchFamily="18" charset="0"/>
              </a:rPr>
              <a:t>ALUS Injector Cyclotron: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Peak </a:t>
            </a:r>
            <a:r>
              <a:rPr lang="en-US" sz="24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current 5 mA H</a:t>
            </a:r>
            <a:r>
              <a:rPr lang="en-US" sz="2400" b="1" baseline="-25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+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</a:rPr>
              <a:t>, &lt;I&gt;= 1mA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9512" y="6021288"/>
            <a:ext cx="3704219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arXiv.org</a:t>
            </a:r>
            <a:r>
              <a:rPr lang="it-IT" b="1" dirty="0" smtClean="0">
                <a:solidFill>
                  <a:schemeClr val="bg1"/>
                </a:solidFill>
              </a:rPr>
              <a:t> &gt; </a:t>
            </a:r>
            <a:r>
              <a:rPr lang="it-IT" b="1" dirty="0" err="1" smtClean="0">
                <a:solidFill>
                  <a:schemeClr val="bg1"/>
                </a:solidFill>
              </a:rPr>
              <a:t>physics</a:t>
            </a:r>
            <a:r>
              <a:rPr lang="it-IT" b="1" dirty="0" smtClean="0">
                <a:solidFill>
                  <a:schemeClr val="bg1"/>
                </a:solidFill>
              </a:rPr>
              <a:t> &gt; </a:t>
            </a:r>
            <a:r>
              <a:rPr lang="it-IT" b="1" dirty="0" err="1" smtClean="0">
                <a:solidFill>
                  <a:schemeClr val="bg1"/>
                </a:solidFill>
              </a:rPr>
              <a:t>arXiv</a:t>
            </a:r>
            <a:r>
              <a:rPr lang="it-IT" b="1" dirty="0" smtClean="0">
                <a:solidFill>
                  <a:schemeClr val="bg1"/>
                </a:solidFill>
              </a:rPr>
              <a:t>:1207.4895</a:t>
            </a:r>
            <a:endParaRPr lang="it-IT" dirty="0">
              <a:solidFill>
                <a:schemeClr val="bg1"/>
              </a:solidFill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26214"/>
              </p:ext>
            </p:extLst>
          </p:nvPr>
        </p:nvGraphicFramePr>
        <p:xfrm>
          <a:off x="4175447" y="864569"/>
          <a:ext cx="4861049" cy="5260936"/>
        </p:xfrm>
        <a:graphic>
          <a:graphicData uri="http://schemas.openxmlformats.org/drawingml/2006/table">
            <a:tbl>
              <a:tblPr/>
              <a:tblGrid>
                <a:gridCol w="1192672"/>
                <a:gridCol w="1144485"/>
                <a:gridCol w="1281021"/>
                <a:gridCol w="1242871"/>
              </a:tblGrid>
              <a:tr h="51643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E</a:t>
                      </a:r>
                      <a:r>
                        <a:rPr lang="en-GB" sz="1800" b="1" kern="800" baseline="-250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inj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35 </a:t>
                      </a:r>
                      <a:r>
                        <a:rPr lang="en-GB" sz="1800" b="1" kern="800" dirty="0" err="1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AkeV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E</a:t>
                      </a:r>
                      <a:r>
                        <a:rPr lang="en-GB" sz="1800" b="1" kern="800" baseline="-250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max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61.7 </a:t>
                      </a:r>
                      <a:r>
                        <a:rPr lang="en-GB" sz="1800" b="1" kern="800" dirty="0" err="1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AMeV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43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B</a:t>
                      </a:r>
                      <a:r>
                        <a:rPr lang="en-GB" sz="1800" b="1" kern="800" baseline="-250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0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1.075 T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&lt;B&gt; at R</a:t>
                      </a:r>
                      <a:r>
                        <a:rPr lang="en-GB" sz="1800" b="1" kern="800" baseline="-250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ext</a:t>
                      </a:r>
                      <a:endParaRPr lang="it-IT" sz="1800" b="1" kern="5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1.166 T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43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&lt;R</a:t>
                      </a:r>
                      <a:r>
                        <a:rPr lang="en-GB" sz="1800" b="1" kern="800" baseline="-250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inj</a:t>
                      </a: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&gt;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51.58 mm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&lt;R</a:t>
                      </a:r>
                      <a:r>
                        <a:rPr lang="en-GB" sz="1800" b="1" kern="800" baseline="-250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ext</a:t>
                      </a:r>
                      <a:r>
                        <a:rPr lang="en-GB" sz="1800" b="1" kern="8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&gt;</a:t>
                      </a:r>
                      <a:endParaRPr lang="it-IT" sz="1800" b="1" kern="5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2000 mm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18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N. Sectors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4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Hill width</a:t>
                      </a:r>
                      <a:endParaRPr lang="it-IT" sz="1800" b="1" kern="5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u="sng" kern="8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25.5° ÷ 36.5°</a:t>
                      </a:r>
                      <a:endParaRPr lang="it-IT" sz="1800" b="1" u="sng" kern="50" dirty="0">
                        <a:solidFill>
                          <a:srgbClr val="0000FF"/>
                        </a:solidFill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05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Valley gap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1800 mm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Hill </a:t>
                      </a: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gap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100 mm</a:t>
                      </a:r>
                      <a:endParaRPr lang="it-IT" sz="1800" b="1" kern="5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43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Diameter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6240 mm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Full height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2700 mm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43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N. Cavities</a:t>
                      </a:r>
                      <a:endParaRPr lang="it-IT" sz="1800" b="1" kern="5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4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Cavities λ/2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Double gap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43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RF Harmonic</a:t>
                      </a:r>
                      <a:endParaRPr lang="it-IT" sz="1800" b="1" kern="5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baseline="0" dirty="0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4</a:t>
                      </a:r>
                      <a:r>
                        <a:rPr lang="en-GB" sz="1800" b="1" kern="800" baseline="30000" dirty="0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th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RF frequency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32.8 </a:t>
                      </a: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MHz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43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Acc. Voltage</a:t>
                      </a:r>
                      <a:endParaRPr lang="it-IT" sz="1800" b="1" kern="5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70 </a:t>
                      </a: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  <a:sym typeface="Symbol"/>
                        </a:rPr>
                        <a:t></a:t>
                      </a: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 250 kV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Power/cavity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&lt;160 kW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64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Coil </a:t>
                      </a:r>
                      <a:r>
                        <a:rPr lang="en-GB" sz="1800" b="1" kern="800" dirty="0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size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174419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800" dirty="0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200x250 mm</a:t>
                      </a:r>
                      <a:r>
                        <a:rPr lang="en-GB" sz="1800" b="1" kern="800" baseline="30000" dirty="0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</a:t>
                      </a:r>
                      <a:r>
                        <a:rPr lang="en-GB" sz="1800" b="1" kern="800" dirty="0" smtClean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 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Current density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3.17 A/mm</a:t>
                      </a:r>
                      <a:r>
                        <a:rPr lang="en-GB" sz="1800" b="1" kern="800" baseline="30000" dirty="0"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</a:t>
                      </a:r>
                      <a:endParaRPr lang="it-IT" sz="1800" b="1" kern="50" dirty="0"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2699792" y="458112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Equilibrium </a:t>
            </a:r>
            <a:r>
              <a:rPr lang="it-IT"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lang="it-IT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rbit</a:t>
            </a:r>
            <a:endParaRPr lang="it-IT" sz="1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51520" y="5085184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IsoDAR cyclotron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Ipeak= &lt;I&gt; =5 mA H</a:t>
            </a:r>
            <a:r>
              <a:rPr lang="en-US" sz="2400" b="1" baseline="-250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+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cxnSp>
        <p:nvCxnSpPr>
          <p:cNvPr id="216" name="Connettore 2 215"/>
          <p:cNvCxnSpPr>
            <a:cxnSpLocks noChangeShapeType="1"/>
            <a:stCxn id="9" idx="0"/>
          </p:cNvCxnSpPr>
          <p:nvPr/>
        </p:nvCxnSpPr>
        <p:spPr bwMode="auto">
          <a:xfrm flipH="1" flipV="1">
            <a:off x="2987824" y="3933056"/>
            <a:ext cx="324036" cy="648072"/>
          </a:xfrm>
          <a:prstGeom prst="straightConnector1">
            <a:avLst/>
          </a:prstGeom>
          <a:noFill/>
          <a:ln w="38100" cmpd="sng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CasellaDiTesto 3"/>
          <p:cNvSpPr txBox="1"/>
          <p:nvPr/>
        </p:nvSpPr>
        <p:spPr>
          <a:xfrm>
            <a:off x="7740352" y="2492896"/>
            <a:ext cx="1256298" cy="400110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up to 44°! 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79834" y="3140918"/>
            <a:ext cx="4248150" cy="3600450"/>
            <a:chOff x="0" y="1706"/>
            <a:chExt cx="2676" cy="2268"/>
          </a:xfrm>
        </p:grpSpPr>
        <p:grpSp>
          <p:nvGrpSpPr>
            <p:cNvPr id="3" name="Group 61"/>
            <p:cNvGrpSpPr>
              <a:grpSpLocks/>
            </p:cNvGrpSpPr>
            <p:nvPr/>
          </p:nvGrpSpPr>
          <p:grpSpPr bwMode="auto">
            <a:xfrm>
              <a:off x="0" y="1706"/>
              <a:ext cx="2676" cy="2268"/>
              <a:chOff x="0" y="1706"/>
              <a:chExt cx="2676" cy="2268"/>
            </a:xfrm>
          </p:grpSpPr>
          <p:sp>
            <p:nvSpPr>
              <p:cNvPr id="14350" name="Rectangle 59"/>
              <p:cNvSpPr>
                <a:spLocks noChangeArrowheads="1"/>
              </p:cNvSpPr>
              <p:nvPr/>
            </p:nvSpPr>
            <p:spPr bwMode="auto">
              <a:xfrm>
                <a:off x="0" y="1842"/>
                <a:ext cx="431" cy="21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51" name="Rectangle 40"/>
              <p:cNvSpPr>
                <a:spLocks noChangeArrowheads="1"/>
              </p:cNvSpPr>
              <p:nvPr/>
            </p:nvSpPr>
            <p:spPr bwMode="auto">
              <a:xfrm>
                <a:off x="68" y="1842"/>
                <a:ext cx="2608" cy="21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52" name="Line 29"/>
              <p:cNvSpPr>
                <a:spLocks noChangeShapeType="1"/>
              </p:cNvSpPr>
              <p:nvPr/>
            </p:nvSpPr>
            <p:spPr bwMode="auto">
              <a:xfrm flipH="1" flipV="1">
                <a:off x="1353" y="1916"/>
                <a:ext cx="7" cy="19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lg"/>
                <a:tailEnd type="none" w="sm" len="sm"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53" name="Rectangle 30"/>
              <p:cNvSpPr>
                <a:spLocks noChangeArrowheads="1"/>
              </p:cNvSpPr>
              <p:nvPr/>
            </p:nvSpPr>
            <p:spPr bwMode="auto">
              <a:xfrm>
                <a:off x="1429" y="2398"/>
                <a:ext cx="897" cy="3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it-IT" sz="2000" dirty="0">
                    <a:latin typeface="Times New Roman" pitchFamily="18" charset="0"/>
                  </a:rPr>
                  <a:t>Stripper  foil</a:t>
                </a:r>
              </a:p>
            </p:txBody>
          </p:sp>
          <p:sp>
            <p:nvSpPr>
              <p:cNvPr id="14354" name="Rectangle 31"/>
              <p:cNvSpPr>
                <a:spLocks noChangeArrowheads="1"/>
              </p:cNvSpPr>
              <p:nvPr/>
            </p:nvSpPr>
            <p:spPr bwMode="auto">
              <a:xfrm>
                <a:off x="1406" y="3067"/>
                <a:ext cx="724" cy="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>
                  <a:lnSpc>
                    <a:spcPct val="70000"/>
                  </a:lnSpc>
                </a:pPr>
                <a:r>
                  <a:rPr lang="it-IT" sz="2000" dirty="0">
                    <a:latin typeface="Times New Roman" pitchFamily="18" charset="0"/>
                  </a:rPr>
                  <a:t>emerging</a:t>
                </a:r>
              </a:p>
              <a:p>
                <a:pPr algn="l" eaLnBrk="0" hangingPunct="0">
                  <a:lnSpc>
                    <a:spcPct val="70000"/>
                  </a:lnSpc>
                </a:pPr>
                <a:r>
                  <a:rPr lang="it-IT" sz="2000" dirty="0">
                    <a:latin typeface="Times New Roman" pitchFamily="18" charset="0"/>
                  </a:rPr>
                  <a:t>protons</a:t>
                </a:r>
              </a:p>
            </p:txBody>
          </p:sp>
          <p:sp>
            <p:nvSpPr>
              <p:cNvPr id="14355" name="Rectangle 32"/>
              <p:cNvSpPr>
                <a:spLocks noChangeArrowheads="1"/>
              </p:cNvSpPr>
              <p:nvPr/>
            </p:nvSpPr>
            <p:spPr bwMode="auto">
              <a:xfrm>
                <a:off x="907" y="1706"/>
                <a:ext cx="72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it-IT" sz="2000" dirty="0">
                    <a:latin typeface="Times New Roman" pitchFamily="18" charset="0"/>
                  </a:rPr>
                  <a:t>H</a:t>
                </a:r>
                <a:r>
                  <a:rPr lang="it-IT" sz="2000" baseline="-25000" dirty="0">
                    <a:latin typeface="Times New Roman" pitchFamily="18" charset="0"/>
                  </a:rPr>
                  <a:t>2</a:t>
                </a:r>
                <a:r>
                  <a:rPr lang="it-IT" sz="2000" baseline="30000" dirty="0">
                    <a:latin typeface="Times New Roman" pitchFamily="18" charset="0"/>
                  </a:rPr>
                  <a:t>+ </a:t>
                </a:r>
                <a:r>
                  <a:rPr lang="it-IT" sz="2000" dirty="0">
                    <a:latin typeface="Times New Roman" pitchFamily="18" charset="0"/>
                  </a:rPr>
                  <a:t>beam</a:t>
                </a:r>
              </a:p>
            </p:txBody>
          </p:sp>
          <p:sp>
            <p:nvSpPr>
              <p:cNvPr id="14356" name="Rectangle 35"/>
              <p:cNvSpPr>
                <a:spLocks noChangeArrowheads="1"/>
              </p:cNvSpPr>
              <p:nvPr/>
            </p:nvSpPr>
            <p:spPr bwMode="auto">
              <a:xfrm flipV="1">
                <a:off x="952" y="2659"/>
                <a:ext cx="478" cy="14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57" name="Arc 36"/>
              <p:cNvSpPr>
                <a:spLocks/>
              </p:cNvSpPr>
              <p:nvPr/>
            </p:nvSpPr>
            <p:spPr bwMode="auto">
              <a:xfrm flipV="1">
                <a:off x="952" y="2795"/>
                <a:ext cx="299" cy="300"/>
              </a:xfrm>
              <a:custGeom>
                <a:avLst/>
                <a:gdLst>
                  <a:gd name="T0" fmla="*/ 0 w 21656"/>
                  <a:gd name="T1" fmla="*/ 0 h 21600"/>
                  <a:gd name="T2" fmla="*/ 0 w 21656"/>
                  <a:gd name="T3" fmla="*/ 0 h 21600"/>
                  <a:gd name="T4" fmla="*/ 0 w 2165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56"/>
                  <a:gd name="T10" fmla="*/ 0 h 21600"/>
                  <a:gd name="T11" fmla="*/ 21656 w 2165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56" h="21600" fill="none" extrusionOk="0">
                    <a:moveTo>
                      <a:pt x="0" y="0"/>
                    </a:moveTo>
                    <a:cubicBezTo>
                      <a:pt x="18" y="0"/>
                      <a:pt x="37" y="-1"/>
                      <a:pt x="56" y="0"/>
                    </a:cubicBezTo>
                    <a:cubicBezTo>
                      <a:pt x="11985" y="0"/>
                      <a:pt x="21656" y="9670"/>
                      <a:pt x="21656" y="21600"/>
                    </a:cubicBezTo>
                  </a:path>
                  <a:path w="21656" h="21600" stroke="0" extrusionOk="0">
                    <a:moveTo>
                      <a:pt x="0" y="0"/>
                    </a:moveTo>
                    <a:cubicBezTo>
                      <a:pt x="18" y="0"/>
                      <a:pt x="37" y="-1"/>
                      <a:pt x="56" y="0"/>
                    </a:cubicBezTo>
                    <a:cubicBezTo>
                      <a:pt x="11985" y="0"/>
                      <a:pt x="21656" y="9670"/>
                      <a:pt x="21656" y="21600"/>
                    </a:cubicBezTo>
                    <a:lnTo>
                      <a:pt x="56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58" name="Arc 37"/>
              <p:cNvSpPr>
                <a:spLocks/>
              </p:cNvSpPr>
              <p:nvPr/>
            </p:nvSpPr>
            <p:spPr bwMode="auto">
              <a:xfrm flipV="1">
                <a:off x="1043" y="2795"/>
                <a:ext cx="300" cy="300"/>
              </a:xfrm>
              <a:custGeom>
                <a:avLst/>
                <a:gdLst>
                  <a:gd name="T0" fmla="*/ 0 w 21656"/>
                  <a:gd name="T1" fmla="*/ 0 h 21600"/>
                  <a:gd name="T2" fmla="*/ 0 w 21656"/>
                  <a:gd name="T3" fmla="*/ 0 h 21600"/>
                  <a:gd name="T4" fmla="*/ 0 w 2165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56"/>
                  <a:gd name="T10" fmla="*/ 0 h 21600"/>
                  <a:gd name="T11" fmla="*/ 21656 w 2165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56" h="21600" fill="none" extrusionOk="0">
                    <a:moveTo>
                      <a:pt x="0" y="0"/>
                    </a:moveTo>
                    <a:cubicBezTo>
                      <a:pt x="18" y="0"/>
                      <a:pt x="37" y="-1"/>
                      <a:pt x="56" y="0"/>
                    </a:cubicBezTo>
                    <a:cubicBezTo>
                      <a:pt x="11985" y="0"/>
                      <a:pt x="21656" y="9670"/>
                      <a:pt x="21656" y="21600"/>
                    </a:cubicBezTo>
                  </a:path>
                  <a:path w="21656" h="21600" stroke="0" extrusionOk="0">
                    <a:moveTo>
                      <a:pt x="0" y="0"/>
                    </a:moveTo>
                    <a:cubicBezTo>
                      <a:pt x="18" y="0"/>
                      <a:pt x="37" y="-1"/>
                      <a:pt x="56" y="0"/>
                    </a:cubicBezTo>
                    <a:cubicBezTo>
                      <a:pt x="11985" y="0"/>
                      <a:pt x="21656" y="9670"/>
                      <a:pt x="21656" y="21600"/>
                    </a:cubicBezTo>
                    <a:lnTo>
                      <a:pt x="56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59" name="Rectangle 38"/>
              <p:cNvSpPr>
                <a:spLocks noChangeArrowheads="1"/>
              </p:cNvSpPr>
              <p:nvPr/>
            </p:nvSpPr>
            <p:spPr bwMode="auto">
              <a:xfrm>
                <a:off x="68" y="3203"/>
                <a:ext cx="700" cy="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>
                  <a:lnSpc>
                    <a:spcPct val="70000"/>
                  </a:lnSpc>
                </a:pPr>
                <a:r>
                  <a:rPr lang="it-IT" sz="2000" dirty="0">
                    <a:latin typeface="Times New Roman" pitchFamily="18" charset="0"/>
                  </a:rPr>
                  <a:t>electrons</a:t>
                </a:r>
              </a:p>
              <a:p>
                <a:pPr algn="l" eaLnBrk="0" hangingPunct="0">
                  <a:lnSpc>
                    <a:spcPct val="70000"/>
                  </a:lnSpc>
                </a:pPr>
                <a:r>
                  <a:rPr lang="it-IT" sz="2000" dirty="0">
                    <a:latin typeface="Times New Roman" pitchFamily="18" charset="0"/>
                  </a:rPr>
                  <a:t>catcher</a:t>
                </a:r>
              </a:p>
            </p:txBody>
          </p:sp>
          <p:sp>
            <p:nvSpPr>
              <p:cNvPr id="14360" name="Rectangle 39"/>
              <p:cNvSpPr>
                <a:spLocks noChangeArrowheads="1"/>
              </p:cNvSpPr>
              <p:nvPr/>
            </p:nvSpPr>
            <p:spPr bwMode="auto">
              <a:xfrm flipV="1">
                <a:off x="725" y="2840"/>
                <a:ext cx="292" cy="369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61" name="Arc 50"/>
              <p:cNvSpPr>
                <a:spLocks/>
              </p:cNvSpPr>
              <p:nvPr/>
            </p:nvSpPr>
            <p:spPr bwMode="auto">
              <a:xfrm flipV="1">
                <a:off x="771" y="2795"/>
                <a:ext cx="300" cy="300"/>
              </a:xfrm>
              <a:custGeom>
                <a:avLst/>
                <a:gdLst>
                  <a:gd name="T0" fmla="*/ 0 w 21656"/>
                  <a:gd name="T1" fmla="*/ 0 h 21600"/>
                  <a:gd name="T2" fmla="*/ 0 w 21656"/>
                  <a:gd name="T3" fmla="*/ 0 h 21600"/>
                  <a:gd name="T4" fmla="*/ 0 w 2165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56"/>
                  <a:gd name="T10" fmla="*/ 0 h 21600"/>
                  <a:gd name="T11" fmla="*/ 21656 w 2165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56" h="21600" fill="none" extrusionOk="0">
                    <a:moveTo>
                      <a:pt x="0" y="0"/>
                    </a:moveTo>
                    <a:cubicBezTo>
                      <a:pt x="18" y="0"/>
                      <a:pt x="37" y="-1"/>
                      <a:pt x="56" y="0"/>
                    </a:cubicBezTo>
                    <a:cubicBezTo>
                      <a:pt x="11985" y="0"/>
                      <a:pt x="21656" y="9670"/>
                      <a:pt x="21656" y="21600"/>
                    </a:cubicBezTo>
                  </a:path>
                  <a:path w="21656" h="21600" stroke="0" extrusionOk="0">
                    <a:moveTo>
                      <a:pt x="0" y="0"/>
                    </a:moveTo>
                    <a:cubicBezTo>
                      <a:pt x="18" y="0"/>
                      <a:pt x="37" y="-1"/>
                      <a:pt x="56" y="0"/>
                    </a:cubicBezTo>
                    <a:cubicBezTo>
                      <a:pt x="11985" y="0"/>
                      <a:pt x="21656" y="9670"/>
                      <a:pt x="21656" y="21600"/>
                    </a:cubicBezTo>
                    <a:lnTo>
                      <a:pt x="56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62" name="Arc 51"/>
              <p:cNvSpPr>
                <a:spLocks/>
              </p:cNvSpPr>
              <p:nvPr/>
            </p:nvSpPr>
            <p:spPr bwMode="auto">
              <a:xfrm flipV="1">
                <a:off x="871" y="2795"/>
                <a:ext cx="300" cy="300"/>
              </a:xfrm>
              <a:custGeom>
                <a:avLst/>
                <a:gdLst>
                  <a:gd name="T0" fmla="*/ 0 w 21656"/>
                  <a:gd name="T1" fmla="*/ 0 h 21600"/>
                  <a:gd name="T2" fmla="*/ 0 w 21656"/>
                  <a:gd name="T3" fmla="*/ 0 h 21600"/>
                  <a:gd name="T4" fmla="*/ 0 w 2165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56"/>
                  <a:gd name="T10" fmla="*/ 0 h 21600"/>
                  <a:gd name="T11" fmla="*/ 21656 w 2165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56" h="21600" fill="none" extrusionOk="0">
                    <a:moveTo>
                      <a:pt x="0" y="0"/>
                    </a:moveTo>
                    <a:cubicBezTo>
                      <a:pt x="18" y="0"/>
                      <a:pt x="37" y="-1"/>
                      <a:pt x="56" y="0"/>
                    </a:cubicBezTo>
                    <a:cubicBezTo>
                      <a:pt x="11985" y="0"/>
                      <a:pt x="21656" y="9670"/>
                      <a:pt x="21656" y="21600"/>
                    </a:cubicBezTo>
                  </a:path>
                  <a:path w="21656" h="21600" stroke="0" extrusionOk="0">
                    <a:moveTo>
                      <a:pt x="0" y="0"/>
                    </a:moveTo>
                    <a:cubicBezTo>
                      <a:pt x="18" y="0"/>
                      <a:pt x="37" y="-1"/>
                      <a:pt x="56" y="0"/>
                    </a:cubicBezTo>
                    <a:cubicBezTo>
                      <a:pt x="11985" y="0"/>
                      <a:pt x="21656" y="9670"/>
                      <a:pt x="21656" y="21600"/>
                    </a:cubicBezTo>
                    <a:lnTo>
                      <a:pt x="56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63" name="Line 52"/>
              <p:cNvSpPr>
                <a:spLocks noChangeShapeType="1"/>
              </p:cNvSpPr>
              <p:nvPr/>
            </p:nvSpPr>
            <p:spPr bwMode="auto">
              <a:xfrm flipH="1" flipV="1">
                <a:off x="1270" y="1906"/>
                <a:ext cx="7" cy="19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lg"/>
                <a:tailEnd type="none" w="sm" len="sm"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64" name="Line 53"/>
              <p:cNvSpPr>
                <a:spLocks noChangeShapeType="1"/>
              </p:cNvSpPr>
              <p:nvPr/>
            </p:nvSpPr>
            <p:spPr bwMode="auto">
              <a:xfrm flipH="1" flipV="1">
                <a:off x="1179" y="1915"/>
                <a:ext cx="7" cy="19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lg"/>
                <a:tailEnd type="none" w="sm" len="sm"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65" name="Line 54"/>
              <p:cNvSpPr>
                <a:spLocks noChangeShapeType="1"/>
              </p:cNvSpPr>
              <p:nvPr/>
            </p:nvSpPr>
            <p:spPr bwMode="auto">
              <a:xfrm flipH="1" flipV="1">
                <a:off x="1043" y="1915"/>
                <a:ext cx="7" cy="19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lg"/>
                <a:tailEnd type="none" w="sm" len="sm"/>
              </a:ln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4366" name="Text Box 57"/>
              <p:cNvSpPr txBox="1">
                <a:spLocks noChangeArrowheads="1"/>
              </p:cNvSpPr>
              <p:nvPr/>
            </p:nvSpPr>
            <p:spPr bwMode="auto">
              <a:xfrm>
                <a:off x="22" y="2025"/>
                <a:ext cx="1065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If B=0.4 T 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R</a:t>
                </a:r>
                <a:r>
                  <a:rPr lang="en-US" sz="2000" baseline="-25000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e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=4.5  mm</a:t>
                </a:r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346" name="Line 64"/>
            <p:cNvSpPr>
              <a:spLocks noChangeShapeType="1"/>
            </p:cNvSpPr>
            <p:nvPr/>
          </p:nvSpPr>
          <p:spPr bwMode="auto">
            <a:xfrm flipH="1">
              <a:off x="1016" y="3091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4347" name="Line 65"/>
            <p:cNvSpPr>
              <a:spLocks noChangeShapeType="1"/>
            </p:cNvSpPr>
            <p:nvPr/>
          </p:nvSpPr>
          <p:spPr bwMode="auto">
            <a:xfrm flipH="1">
              <a:off x="719" y="3093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4348" name="Line 66"/>
            <p:cNvSpPr>
              <a:spLocks noChangeShapeType="1"/>
            </p:cNvSpPr>
            <p:nvPr/>
          </p:nvSpPr>
          <p:spPr bwMode="auto">
            <a:xfrm flipH="1">
              <a:off x="856" y="3095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4349" name="Line 67"/>
            <p:cNvSpPr>
              <a:spLocks noChangeShapeType="1"/>
            </p:cNvSpPr>
            <p:nvPr/>
          </p:nvSpPr>
          <p:spPr bwMode="auto">
            <a:xfrm flipH="1">
              <a:off x="963" y="3087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 dirty="0"/>
            </a:p>
          </p:txBody>
        </p:sp>
      </p:grp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23914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sz="2400" b="1" dirty="0" smtClean="0">
                <a:latin typeface="Times New Roman" pitchFamily="18" charset="0"/>
              </a:rPr>
              <a:t>Beam Extraction of H</a:t>
            </a:r>
            <a:r>
              <a:rPr lang="en-US" sz="2400" b="1" baseline="-25000" dirty="0" smtClean="0">
                <a:latin typeface="Times New Roman" pitchFamily="18" charset="0"/>
              </a:rPr>
              <a:t>2</a:t>
            </a:r>
            <a:r>
              <a:rPr lang="en-US" sz="2400" b="1" baseline="30000" dirty="0" smtClean="0">
                <a:latin typeface="Times New Roman" pitchFamily="18" charset="0"/>
              </a:rPr>
              <a:t>+</a:t>
            </a:r>
            <a:r>
              <a:rPr lang="en-US" sz="2400" b="1" dirty="0" smtClean="0">
                <a:latin typeface="Times New Roman" pitchFamily="18" charset="0"/>
              </a:rPr>
              <a:t> from </a:t>
            </a:r>
            <a:r>
              <a:rPr lang="it-IT" sz="2400" b="1" dirty="0" smtClean="0">
                <a:latin typeface="Times New Roman" pitchFamily="18" charset="0"/>
              </a:rPr>
              <a:t>IsoDar Cyclotron by stripper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it-IT" sz="2400" b="1" dirty="0" smtClean="0">
                <a:latin typeface="Times New Roman" pitchFamily="18" charset="0"/>
              </a:rPr>
              <a:t>is not convenient because the beam size is larger than &gt; 10 mm!</a:t>
            </a:r>
          </a:p>
          <a:p>
            <a:pPr algn="ctr">
              <a:spcBef>
                <a:spcPts val="600"/>
              </a:spcBef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Electrons are the main source of stripper damage.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 fact,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600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beam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@ 6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MeV  on a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stripper foil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0.2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mg/cm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thick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means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&lt;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 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due to nuclear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interaction, while the electrons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removed by the strippers have a full power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600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*M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/M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=600/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(2*1826)=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164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!</a:t>
            </a:r>
            <a:endParaRPr lang="en-US" sz="2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395536" y="2348880"/>
            <a:ext cx="8460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Electrons have to be stopped before they strike the stripper!</a:t>
            </a:r>
            <a:endParaRPr lang="en-US" sz="2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0" name="Segnaposto numero diapositiva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4" name="Ovale 3"/>
          <p:cNvSpPr/>
          <p:nvPr/>
        </p:nvSpPr>
        <p:spPr>
          <a:xfrm>
            <a:off x="3563888" y="4797152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491880" y="4521314"/>
            <a:ext cx="158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Center of Cyclotron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Arco a tutto sesto 5"/>
          <p:cNvSpPr/>
          <p:nvPr/>
        </p:nvSpPr>
        <p:spPr>
          <a:xfrm rot="16427032">
            <a:off x="1971161" y="3315793"/>
            <a:ext cx="3370049" cy="3137386"/>
          </a:xfrm>
          <a:prstGeom prst="blockArc">
            <a:avLst>
              <a:gd name="adj1" fmla="val 10800000"/>
              <a:gd name="adj2" fmla="val 21461650"/>
              <a:gd name="adj3" fmla="val 0"/>
            </a:avLst>
          </a:prstGeom>
          <a:noFill/>
          <a:ln w="3810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64088" y="2996952"/>
            <a:ext cx="34563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For D- beam with maximum current of 1 mA, maximum power on the stripper foil is about 66 W! 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It is anyway quite high!</a:t>
            </a:r>
          </a:p>
          <a:p>
            <a:endParaRPr lang="en-US" sz="2000" b="1" dirty="0">
              <a:latin typeface="Times New Roman"/>
              <a:cs typeface="Times New Roman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For acceleration of D- the main drawback is the beam losses during acceleration and activation of the cyclotron!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144016" y="188640"/>
            <a:ext cx="8892480" cy="27761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sz="2400" b="1" dirty="0" smtClean="0">
                <a:latin typeface="Times New Roman" pitchFamily="18" charset="0"/>
              </a:rPr>
              <a:t>Beam Extraction of D</a:t>
            </a:r>
            <a:r>
              <a:rPr lang="en-US" sz="2400" b="1" baseline="30000" dirty="0" smtClean="0">
                <a:latin typeface="Times New Roman" pitchFamily="18" charset="0"/>
              </a:rPr>
              <a:t>-</a:t>
            </a:r>
            <a:r>
              <a:rPr lang="en-US" sz="2400" b="1" dirty="0" smtClean="0">
                <a:latin typeface="Times New Roman" pitchFamily="18" charset="0"/>
              </a:rPr>
              <a:t> from </a:t>
            </a:r>
            <a:r>
              <a:rPr lang="en-US" sz="2400" b="1" dirty="0" err="1" smtClean="0">
                <a:latin typeface="Times New Roman" pitchFamily="18" charset="0"/>
              </a:rPr>
              <a:t>IsoDar</a:t>
            </a:r>
            <a:r>
              <a:rPr lang="en-US" sz="2400" b="1" dirty="0" smtClean="0">
                <a:latin typeface="Times New Roman" pitchFamily="18" charset="0"/>
              </a:rPr>
              <a:t> Cyclotron by stripper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sz="2400" b="1" dirty="0" smtClean="0">
                <a:latin typeface="Times New Roman" pitchFamily="18" charset="0"/>
              </a:rPr>
              <a:t>seems feasible</a:t>
            </a:r>
            <a:r>
              <a:rPr lang="en-US" sz="2400" b="1" dirty="0">
                <a:latin typeface="Times New Roman" pitchFamily="18" charset="0"/>
              </a:rPr>
              <a:t>!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B</a:t>
            </a:r>
            <a:r>
              <a:rPr lang="en-US" sz="2400" b="1" dirty="0" smtClean="0">
                <a:latin typeface="Times New Roman" pitchFamily="18" charset="0"/>
              </a:rPr>
              <a:t>ut I don’t like D</a:t>
            </a:r>
            <a:r>
              <a:rPr lang="en-US" sz="2400" b="1" baseline="30000" dirty="0" smtClean="0">
                <a:latin typeface="Times New Roman" pitchFamily="18" charset="0"/>
              </a:rPr>
              <a:t>-</a:t>
            </a:r>
            <a:r>
              <a:rPr lang="en-US" sz="2400" b="1" dirty="0" smtClean="0">
                <a:latin typeface="Times New Roman" pitchFamily="18" charset="0"/>
              </a:rPr>
              <a:t> for the beam losses during acceleration!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en-US" sz="2400" b="1" dirty="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Electrons are the main source of stripper damage.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 fact,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kW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beam @ 60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AMeV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mA on a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stripper foil 0.2 mg/cm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thick means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&lt; 0.2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  due to nuclear interaction, while the electrons removed by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stripper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have a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full power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120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kW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*2M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/M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=120/(1826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66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!</a:t>
            </a:r>
            <a:endParaRPr lang="en-US" sz="2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35496" y="4384842"/>
            <a:ext cx="4608512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stripping process for H-:</a:t>
            </a:r>
          </a:p>
          <a:p>
            <a:pPr algn="ctr"/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i="1" baseline="30000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 =(p+e+e) 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p, e, e  </a:t>
            </a:r>
            <a:endParaRPr lang="en-US" sz="2800" i="1" dirty="0" smtClean="0">
              <a:solidFill>
                <a:srgbClr val="04091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r>
              <a:rPr lang="en-US" sz="24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</a:t>
            </a:r>
            <a:r>
              <a:rPr lang="en-US" sz="2400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two steps </a:t>
            </a:r>
            <a:r>
              <a:rPr lang="en-US" sz="24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process:   </a:t>
            </a:r>
          </a:p>
          <a:p>
            <a:pPr algn="ctr"/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p+e+e) H + e  p, e, e</a:t>
            </a:r>
          </a:p>
        </p:txBody>
      </p:sp>
      <p:sp>
        <p:nvSpPr>
          <p:cNvPr id="30" name="Segnaposto numero diapositiva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2654-EAA5-4E7B-82E3-5AB555E09A9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Compact Cyclotron for H.P., RIKEN, 26-Juin-2015</a:t>
            </a:r>
            <a:endParaRPr lang="en-US" dirty="0"/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4499992" y="4410977"/>
            <a:ext cx="4608512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stripping process for D</a:t>
            </a:r>
            <a:r>
              <a:rPr lang="en-US" sz="2800" i="1" baseline="30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i="1" baseline="30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(D+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e+e) 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800" i="1" baseline="30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, 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e, e  </a:t>
            </a:r>
            <a:endParaRPr lang="en-US" sz="2800" i="1" dirty="0" smtClean="0">
              <a:solidFill>
                <a:srgbClr val="04091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r>
              <a:rPr lang="en-US" sz="24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</a:t>
            </a:r>
            <a:r>
              <a:rPr lang="en-US" sz="2400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two steps </a:t>
            </a:r>
            <a:r>
              <a:rPr lang="en-US" sz="24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process:   </a:t>
            </a:r>
          </a:p>
          <a:p>
            <a:pPr algn="ctr"/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(D</a:t>
            </a:r>
            <a:r>
              <a:rPr lang="en-US" sz="2800" i="1" baseline="30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e+e) 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D, e 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800" i="1" baseline="30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e, e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2051720" y="3041665"/>
            <a:ext cx="46085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stripping process for H</a:t>
            </a:r>
            <a:r>
              <a:rPr lang="en-US" sz="2800" i="1" baseline="-25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baseline="30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i="1" baseline="-25000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baseline="300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=(p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+p+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</a:rPr>
              <a:t>e) 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p, </a:t>
            </a:r>
            <a:r>
              <a:rPr lang="en-US" sz="2800" i="1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p, </a:t>
            </a:r>
            <a:r>
              <a:rPr lang="en-US" sz="2800" i="1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  </a:t>
            </a:r>
            <a:endParaRPr lang="en-US" sz="2800" i="1" dirty="0" smtClean="0">
              <a:solidFill>
                <a:srgbClr val="04091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r>
              <a:rPr lang="en-US" sz="24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</a:t>
            </a:r>
            <a:r>
              <a:rPr lang="en-US" sz="2400" dirty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</a:t>
            </a:r>
            <a:r>
              <a:rPr lang="en-US" sz="2400" dirty="0" smtClean="0">
                <a:solidFill>
                  <a:srgbClr val="04091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one step process:   </a:t>
            </a:r>
          </a:p>
        </p:txBody>
      </p:sp>
    </p:spTree>
    <p:extLst>
      <p:ext uri="{BB962C8B-B14F-4D97-AF65-F5344CB8AC3E}">
        <p14:creationId xmlns:p14="http://schemas.microsoft.com/office/powerpoint/2010/main" val="295167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ruttura predefinita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ruttura predefinita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ruttura predefinita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ruttura predefinita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5973</TotalTime>
  <Words>3550</Words>
  <Application>Microsoft Macintosh PowerPoint</Application>
  <PresentationFormat>Presentazione su schermo (4:3)</PresentationFormat>
  <Paragraphs>424</Paragraphs>
  <Slides>42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45" baseType="lpstr">
      <vt:lpstr>Tema di Office</vt:lpstr>
      <vt:lpstr>Equazione</vt:lpstr>
      <vt:lpstr>Immagine bitmap</vt:lpstr>
      <vt:lpstr>Presentazione di PowerPoint</vt:lpstr>
      <vt:lpstr>Accelerator Requirements</vt:lpstr>
      <vt:lpstr>Problems to deliver10 mA proton with Cyclotrons:  - Injection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RF Cavity shape and surface H field</vt:lpstr>
      <vt:lpstr>E field</vt:lpstr>
      <vt:lpstr>Presentazione di PowerPoint</vt:lpstr>
      <vt:lpstr>Dee voltage law vs radius</vt:lpstr>
      <vt:lpstr>Main mechanical parameters</vt:lpstr>
      <vt:lpstr>Electrical parameters</vt:lpstr>
      <vt:lpstr>Presentazione di PowerPoint</vt:lpstr>
      <vt:lpstr>Presentazione di PowerPoint</vt:lpstr>
      <vt:lpstr>Presentazione di PowerPoint</vt:lpstr>
      <vt:lpstr>Ion Source,  Injection Tests</vt:lpstr>
      <vt:lpstr>VIS Source  Allison  emittance  scanner  collimator,  beamstop</vt:lpstr>
      <vt:lpstr>Observations</vt:lpstr>
      <vt:lpstr>Presentazione di PowerPoint</vt:lpstr>
      <vt:lpstr>Results to Date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INFN</dc:creator>
  <cp:lastModifiedBy>Amministratore</cp:lastModifiedBy>
  <cp:revision>257</cp:revision>
  <cp:lastPrinted>2014-04-02T19:36:49Z</cp:lastPrinted>
  <dcterms:created xsi:type="dcterms:W3CDTF">2013-09-11T14:18:49Z</dcterms:created>
  <dcterms:modified xsi:type="dcterms:W3CDTF">2015-06-25T22:27:53Z</dcterms:modified>
</cp:coreProperties>
</file>