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5"/>
  </p:sldMasterIdLst>
  <p:notesMasterIdLst>
    <p:notesMasterId r:id="rId26"/>
  </p:notesMasterIdLst>
  <p:sldIdLst>
    <p:sldId id="256" r:id="rId6"/>
    <p:sldId id="338" r:id="rId7"/>
    <p:sldId id="337" r:id="rId8"/>
    <p:sldId id="280" r:id="rId9"/>
    <p:sldId id="354" r:id="rId10"/>
    <p:sldId id="357" r:id="rId11"/>
    <p:sldId id="362" r:id="rId12"/>
    <p:sldId id="351" r:id="rId13"/>
    <p:sldId id="352" r:id="rId14"/>
    <p:sldId id="353" r:id="rId15"/>
    <p:sldId id="341" r:id="rId16"/>
    <p:sldId id="291" r:id="rId17"/>
    <p:sldId id="282" r:id="rId18"/>
    <p:sldId id="342" r:id="rId19"/>
    <p:sldId id="344" r:id="rId20"/>
    <p:sldId id="345" r:id="rId21"/>
    <p:sldId id="347" r:id="rId22"/>
    <p:sldId id="348" r:id="rId23"/>
    <p:sldId id="359" r:id="rId24"/>
    <p:sldId id="293" r:id="rId2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E28"/>
    <a:srgbClr val="69BE8C"/>
    <a:srgbClr val="3FA237"/>
    <a:srgbClr val="FF8000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2286" autoAdjust="0"/>
  </p:normalViewPr>
  <p:slideViewPr>
    <p:cSldViewPr>
      <p:cViewPr>
        <p:scale>
          <a:sx n="80" d="100"/>
          <a:sy n="80" d="100"/>
        </p:scale>
        <p:origin x="-816" y="-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\Desktop\C7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\Desktop\C7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BE"/>
  <c:chart>
    <c:autoTitleDeleted val="1"/>
    <c:plotArea>
      <c:layout>
        <c:manualLayout>
          <c:layoutTarget val="inner"/>
          <c:xMode val="edge"/>
          <c:yMode val="edge"/>
          <c:x val="0.13495603863389199"/>
          <c:y val="5.0242382632607344E-2"/>
          <c:w val="0.49178156888655938"/>
          <c:h val="0.74633674768145952"/>
        </c:manualLayout>
      </c:layout>
      <c:scatterChart>
        <c:scatterStyle val="smoothMarker"/>
        <c:ser>
          <c:idx val="0"/>
          <c:order val="0"/>
          <c:tx>
            <c:v>V dee (kV peak)</c:v>
          </c:tx>
          <c:xVal>
            <c:numRef>
              <c:f>Sheet1!$D$58:$D$68</c:f>
              <c:numCache>
                <c:formatCode>General</c:formatCode>
                <c:ptCount val="11"/>
                <c:pt idx="0">
                  <c:v>120</c:v>
                </c:pt>
                <c:pt idx="1">
                  <c:v>220</c:v>
                </c:pt>
                <c:pt idx="2">
                  <c:v>320</c:v>
                </c:pt>
                <c:pt idx="3">
                  <c:v>420</c:v>
                </c:pt>
                <c:pt idx="4">
                  <c:v>520</c:v>
                </c:pt>
                <c:pt idx="5">
                  <c:v>620</c:v>
                </c:pt>
                <c:pt idx="6">
                  <c:v>720</c:v>
                </c:pt>
                <c:pt idx="7">
                  <c:v>820</c:v>
                </c:pt>
                <c:pt idx="8">
                  <c:v>920</c:v>
                </c:pt>
                <c:pt idx="9">
                  <c:v>1020</c:v>
                </c:pt>
                <c:pt idx="10">
                  <c:v>1120</c:v>
                </c:pt>
              </c:numCache>
            </c:numRef>
          </c:xVal>
          <c:yVal>
            <c:numRef>
              <c:f>Sheet1!$I$58:$I$68</c:f>
              <c:numCache>
                <c:formatCode>General</c:formatCode>
                <c:ptCount val="11"/>
                <c:pt idx="0">
                  <c:v>65</c:v>
                </c:pt>
                <c:pt idx="1">
                  <c:v>64.795811518324555</c:v>
                </c:pt>
                <c:pt idx="2">
                  <c:v>64.183246073298378</c:v>
                </c:pt>
                <c:pt idx="3">
                  <c:v>62.617801047120395</c:v>
                </c:pt>
                <c:pt idx="4">
                  <c:v>60.916230366492144</c:v>
                </c:pt>
                <c:pt idx="5">
                  <c:v>59.078534031413604</c:v>
                </c:pt>
                <c:pt idx="6">
                  <c:v>56.968586387434549</c:v>
                </c:pt>
                <c:pt idx="7">
                  <c:v>55.198952879581185</c:v>
                </c:pt>
                <c:pt idx="8">
                  <c:v>54.109947643979062</c:v>
                </c:pt>
                <c:pt idx="9">
                  <c:v>53.633507853403145</c:v>
                </c:pt>
                <c:pt idx="10">
                  <c:v>53.429319371727765</c:v>
                </c:pt>
              </c:numCache>
            </c:numRef>
          </c:yVal>
          <c:smooth val="1"/>
        </c:ser>
        <c:ser>
          <c:idx val="1"/>
          <c:order val="1"/>
          <c:tx>
            <c:v>Energy gain/gap (keV)</c:v>
          </c:tx>
          <c:xVal>
            <c:numRef>
              <c:f>Sheet1!$D$58:$D$68</c:f>
              <c:numCache>
                <c:formatCode>General</c:formatCode>
                <c:ptCount val="11"/>
                <c:pt idx="0">
                  <c:v>120</c:v>
                </c:pt>
                <c:pt idx="1">
                  <c:v>220</c:v>
                </c:pt>
                <c:pt idx="2">
                  <c:v>320</c:v>
                </c:pt>
                <c:pt idx="3">
                  <c:v>420</c:v>
                </c:pt>
                <c:pt idx="4">
                  <c:v>520</c:v>
                </c:pt>
                <c:pt idx="5">
                  <c:v>620</c:v>
                </c:pt>
                <c:pt idx="6">
                  <c:v>720</c:v>
                </c:pt>
                <c:pt idx="7">
                  <c:v>820</c:v>
                </c:pt>
                <c:pt idx="8">
                  <c:v>920</c:v>
                </c:pt>
                <c:pt idx="9">
                  <c:v>1020</c:v>
                </c:pt>
                <c:pt idx="10">
                  <c:v>1120</c:v>
                </c:pt>
              </c:numCache>
            </c:numRef>
          </c:xVal>
          <c:yVal>
            <c:numRef>
              <c:f>Sheet1!$J$58:$J$68</c:f>
              <c:numCache>
                <c:formatCode>General</c:formatCode>
                <c:ptCount val="11"/>
                <c:pt idx="0">
                  <c:v>30.560209424083769</c:v>
                </c:pt>
                <c:pt idx="1">
                  <c:v>30.764397905759147</c:v>
                </c:pt>
                <c:pt idx="2">
                  <c:v>31.376963350785328</c:v>
                </c:pt>
                <c:pt idx="3">
                  <c:v>31.036649214659683</c:v>
                </c:pt>
                <c:pt idx="4">
                  <c:v>30.492146596858635</c:v>
                </c:pt>
                <c:pt idx="5">
                  <c:v>29.675392670157056</c:v>
                </c:pt>
                <c:pt idx="6">
                  <c:v>28.586387434554972</c:v>
                </c:pt>
                <c:pt idx="7">
                  <c:v>27.361256544502613</c:v>
                </c:pt>
                <c:pt idx="8">
                  <c:v>26.476439790575895</c:v>
                </c:pt>
                <c:pt idx="9">
                  <c:v>26.000000000000004</c:v>
                </c:pt>
                <c:pt idx="10">
                  <c:v>25.251308900523547</c:v>
                </c:pt>
              </c:numCache>
            </c:numRef>
          </c:yVal>
          <c:smooth val="1"/>
        </c:ser>
        <c:ser>
          <c:idx val="2"/>
          <c:order val="2"/>
          <c:tx>
            <c:v>beam lost/ 100mm radius increase (arbitrary scale)</c:v>
          </c:tx>
          <c:xVal>
            <c:numRef>
              <c:f>Sheet1!$D$58:$D$68</c:f>
              <c:numCache>
                <c:formatCode>General</c:formatCode>
                <c:ptCount val="11"/>
                <c:pt idx="0">
                  <c:v>120</c:v>
                </c:pt>
                <c:pt idx="1">
                  <c:v>220</c:v>
                </c:pt>
                <c:pt idx="2">
                  <c:v>320</c:v>
                </c:pt>
                <c:pt idx="3">
                  <c:v>420</c:v>
                </c:pt>
                <c:pt idx="4">
                  <c:v>520</c:v>
                </c:pt>
                <c:pt idx="5">
                  <c:v>620</c:v>
                </c:pt>
                <c:pt idx="6">
                  <c:v>720</c:v>
                </c:pt>
                <c:pt idx="7">
                  <c:v>820</c:v>
                </c:pt>
                <c:pt idx="8">
                  <c:v>920</c:v>
                </c:pt>
                <c:pt idx="9">
                  <c:v>1020</c:v>
                </c:pt>
                <c:pt idx="10">
                  <c:v>1120</c:v>
                </c:pt>
              </c:numCache>
            </c:numRef>
          </c:xVal>
          <c:yVal>
            <c:numRef>
              <c:f>Sheet1!$K$58:$K$68</c:f>
              <c:numCache>
                <c:formatCode>General</c:formatCode>
                <c:ptCount val="11"/>
                <c:pt idx="0">
                  <c:v>108.48406535462991</c:v>
                </c:pt>
                <c:pt idx="1">
                  <c:v>93.030829476094908</c:v>
                </c:pt>
                <c:pt idx="2">
                  <c:v>87.68115411824958</c:v>
                </c:pt>
                <c:pt idx="3">
                  <c:v>86.647283811597404</c:v>
                </c:pt>
                <c:pt idx="4">
                  <c:v>87.519417886435193</c:v>
                </c:pt>
                <c:pt idx="5">
                  <c:v>90.001593834899978</c:v>
                </c:pt>
                <c:pt idx="6">
                  <c:v>93.840576475876134</c:v>
                </c:pt>
                <c:pt idx="7">
                  <c:v>98.020853998630173</c:v>
                </c:pt>
                <c:pt idx="8">
                  <c:v>101.41048962729209</c:v>
                </c:pt>
                <c:pt idx="9">
                  <c:v>105.0085771804879</c:v>
                </c:pt>
                <c:pt idx="10">
                  <c:v>0</c:v>
                </c:pt>
              </c:numCache>
            </c:numRef>
          </c:yVal>
          <c:smooth val="1"/>
        </c:ser>
        <c:dLbls/>
        <c:axId val="91162496"/>
        <c:axId val="91325184"/>
      </c:scatterChart>
      <c:valAx>
        <c:axId val="91162496"/>
        <c:scaling>
          <c:orientation val="minMax"/>
          <c:max val="1200"/>
          <c:min val="0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BE"/>
                  <a:t>Radius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1325184"/>
        <c:crosses val="autoZero"/>
        <c:crossBetween val="midCat"/>
        <c:majorUnit val="500"/>
        <c:minorUnit val="100"/>
      </c:valAx>
      <c:valAx>
        <c:axId val="913251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BE"/>
                  <a:t>V</a:t>
                </a:r>
                <a:r>
                  <a:rPr lang="fr-BE" baseline="0"/>
                  <a:t> dee (kV), Energy gain(keV)</a:t>
                </a:r>
                <a:endParaRPr lang="fr-BE"/>
              </a:p>
            </c:rich>
          </c:tx>
          <c:layout/>
        </c:title>
        <c:numFmt formatCode="General" sourceLinked="1"/>
        <c:majorTickMark val="none"/>
        <c:tickLblPos val="nextTo"/>
        <c:crossAx val="91162496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BE"/>
  <c:chart>
    <c:autoTitleDeleted val="1"/>
    <c:plotArea>
      <c:layout>
        <c:manualLayout>
          <c:layoutTarget val="inner"/>
          <c:xMode val="edge"/>
          <c:yMode val="edge"/>
          <c:x val="0.14313701274831131"/>
          <c:y val="5.9573662385778083E-2"/>
          <c:w val="0.54905104052193499"/>
          <c:h val="0.75338294820119089"/>
        </c:manualLayout>
      </c:layout>
      <c:scatterChart>
        <c:scatterStyle val="smoothMarker"/>
        <c:ser>
          <c:idx val="0"/>
          <c:order val="0"/>
          <c:tx>
            <c:v>V Dee (kV peak)</c:v>
          </c:tx>
          <c:xVal>
            <c:numRef>
              <c:f>Sheet1!$D$78:$D$88</c:f>
              <c:numCache>
                <c:formatCode>General</c:formatCode>
                <c:ptCount val="11"/>
                <c:pt idx="0">
                  <c:v>120</c:v>
                </c:pt>
                <c:pt idx="1">
                  <c:v>220</c:v>
                </c:pt>
                <c:pt idx="2">
                  <c:v>320</c:v>
                </c:pt>
                <c:pt idx="3">
                  <c:v>420</c:v>
                </c:pt>
                <c:pt idx="4">
                  <c:v>520</c:v>
                </c:pt>
                <c:pt idx="5">
                  <c:v>620</c:v>
                </c:pt>
                <c:pt idx="6">
                  <c:v>720</c:v>
                </c:pt>
                <c:pt idx="7">
                  <c:v>820</c:v>
                </c:pt>
                <c:pt idx="8">
                  <c:v>920</c:v>
                </c:pt>
                <c:pt idx="9">
                  <c:v>1020</c:v>
                </c:pt>
                <c:pt idx="10">
                  <c:v>1120</c:v>
                </c:pt>
              </c:numCache>
            </c:numRef>
          </c:xVal>
          <c:yVal>
            <c:numRef>
              <c:f>Sheet1!$I$78:$I$88</c:f>
              <c:numCache>
                <c:formatCode>General</c:formatCode>
                <c:ptCount val="11"/>
                <c:pt idx="0">
                  <c:v>55</c:v>
                </c:pt>
                <c:pt idx="1">
                  <c:v>54.581218274111677</c:v>
                </c:pt>
                <c:pt idx="2">
                  <c:v>51.859137055837508</c:v>
                </c:pt>
                <c:pt idx="3">
                  <c:v>48.927664974619248</c:v>
                </c:pt>
                <c:pt idx="4">
                  <c:v>48.788071065989861</c:v>
                </c:pt>
                <c:pt idx="5">
                  <c:v>52.138324873096444</c:v>
                </c:pt>
                <c:pt idx="6">
                  <c:v>57.512690355329951</c:v>
                </c:pt>
                <c:pt idx="7">
                  <c:v>63.305837563451774</c:v>
                </c:pt>
                <c:pt idx="8">
                  <c:v>68.540609137055839</c:v>
                </c:pt>
                <c:pt idx="9">
                  <c:v>72.588832487309588</c:v>
                </c:pt>
                <c:pt idx="10">
                  <c:v>75.520304568527919</c:v>
                </c:pt>
              </c:numCache>
            </c:numRef>
          </c:yVal>
          <c:smooth val="1"/>
        </c:ser>
        <c:ser>
          <c:idx val="1"/>
          <c:order val="1"/>
          <c:tx>
            <c:v>Energy gain/gap</c:v>
          </c:tx>
          <c:xVal>
            <c:numRef>
              <c:f>Sheet1!$D$78:$D$88</c:f>
              <c:numCache>
                <c:formatCode>General</c:formatCode>
                <c:ptCount val="11"/>
                <c:pt idx="0">
                  <c:v>120</c:v>
                </c:pt>
                <c:pt idx="1">
                  <c:v>220</c:v>
                </c:pt>
                <c:pt idx="2">
                  <c:v>320</c:v>
                </c:pt>
                <c:pt idx="3">
                  <c:v>420</c:v>
                </c:pt>
                <c:pt idx="4">
                  <c:v>520</c:v>
                </c:pt>
                <c:pt idx="5">
                  <c:v>620</c:v>
                </c:pt>
                <c:pt idx="6">
                  <c:v>720</c:v>
                </c:pt>
                <c:pt idx="7">
                  <c:v>820</c:v>
                </c:pt>
                <c:pt idx="8">
                  <c:v>920</c:v>
                </c:pt>
                <c:pt idx="9">
                  <c:v>1020</c:v>
                </c:pt>
                <c:pt idx="10">
                  <c:v>1120</c:v>
                </c:pt>
              </c:numCache>
            </c:numRef>
          </c:xVal>
          <c:yVal>
            <c:numRef>
              <c:f>Sheet1!$J$78:$J$88</c:f>
              <c:numCache>
                <c:formatCode>General</c:formatCode>
                <c:ptCount val="11"/>
                <c:pt idx="0">
                  <c:v>42.715736040609173</c:v>
                </c:pt>
                <c:pt idx="1">
                  <c:v>44.181472081218224</c:v>
                </c:pt>
                <c:pt idx="2">
                  <c:v>43.413705583756304</c:v>
                </c:pt>
                <c:pt idx="3">
                  <c:v>41.66878172588833</c:v>
                </c:pt>
                <c:pt idx="4">
                  <c:v>41.878172588832484</c:v>
                </c:pt>
                <c:pt idx="5">
                  <c:v>44.949238578680195</c:v>
                </c:pt>
                <c:pt idx="6">
                  <c:v>49.625634517766471</c:v>
                </c:pt>
                <c:pt idx="7">
                  <c:v>54.232233502538108</c:v>
                </c:pt>
                <c:pt idx="8">
                  <c:v>58.210659898477161</c:v>
                </c:pt>
                <c:pt idx="9">
                  <c:v>59.187817258883221</c:v>
                </c:pt>
                <c:pt idx="10">
                  <c:v>62.817258883248684</c:v>
                </c:pt>
              </c:numCache>
            </c:numRef>
          </c:yVal>
          <c:smooth val="1"/>
        </c:ser>
        <c:ser>
          <c:idx val="2"/>
          <c:order val="2"/>
          <c:tx>
            <c:v>Beam losses</c:v>
          </c:tx>
          <c:xVal>
            <c:numRef>
              <c:f>Sheet1!$D$78:$D$88</c:f>
              <c:numCache>
                <c:formatCode>General</c:formatCode>
                <c:ptCount val="11"/>
                <c:pt idx="0">
                  <c:v>120</c:v>
                </c:pt>
                <c:pt idx="1">
                  <c:v>220</c:v>
                </c:pt>
                <c:pt idx="2">
                  <c:v>320</c:v>
                </c:pt>
                <c:pt idx="3">
                  <c:v>420</c:v>
                </c:pt>
                <c:pt idx="4">
                  <c:v>520</c:v>
                </c:pt>
                <c:pt idx="5">
                  <c:v>620</c:v>
                </c:pt>
                <c:pt idx="6">
                  <c:v>720</c:v>
                </c:pt>
                <c:pt idx="7">
                  <c:v>820</c:v>
                </c:pt>
                <c:pt idx="8">
                  <c:v>920</c:v>
                </c:pt>
                <c:pt idx="9">
                  <c:v>1020</c:v>
                </c:pt>
                <c:pt idx="10">
                  <c:v>1120</c:v>
                </c:pt>
              </c:numCache>
            </c:numRef>
          </c:xVal>
          <c:yVal>
            <c:numRef>
              <c:f>Sheet1!$K$78:$K$88</c:f>
              <c:numCache>
                <c:formatCode>General</c:formatCode>
                <c:ptCount val="11"/>
                <c:pt idx="0">
                  <c:v>76.569231201119166</c:v>
                </c:pt>
                <c:pt idx="1">
                  <c:v>65.996824417030467</c:v>
                </c:pt>
                <c:pt idx="2">
                  <c:v>64.332480468849752</c:v>
                </c:pt>
                <c:pt idx="3">
                  <c:v>63.809758915239492</c:v>
                </c:pt>
                <c:pt idx="4">
                  <c:v>60.679448677805993</c:v>
                </c:pt>
                <c:pt idx="5">
                  <c:v>55.502669175592544</c:v>
                </c:pt>
                <c:pt idx="6">
                  <c:v>50.589052109319496</c:v>
                </c:pt>
                <c:pt idx="7">
                  <c:v>46.955480327521052</c:v>
                </c:pt>
                <c:pt idx="8">
                  <c:v>45.329603814465131</c:v>
                </c:pt>
                <c:pt idx="9">
                  <c:v>44.126323288449662</c:v>
                </c:pt>
                <c:pt idx="10">
                  <c:v>0</c:v>
                </c:pt>
              </c:numCache>
            </c:numRef>
          </c:yVal>
          <c:smooth val="1"/>
        </c:ser>
        <c:dLbls/>
        <c:axId val="91470080"/>
        <c:axId val="92250880"/>
      </c:scatterChart>
      <c:valAx>
        <c:axId val="91470080"/>
        <c:scaling>
          <c:orientation val="minMax"/>
          <c:max val="1200"/>
          <c:min val="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BE"/>
                  <a:t>Radius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2250880"/>
        <c:crosses val="autoZero"/>
        <c:crossBetween val="midCat"/>
      </c:valAx>
      <c:valAx>
        <c:axId val="922508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BE"/>
                  <a:t>V</a:t>
                </a:r>
                <a:r>
                  <a:rPr lang="fr-BE" baseline="0"/>
                  <a:t> dee (kV), Energy gain(keV)</a:t>
                </a:r>
                <a:endParaRPr lang="fr-BE"/>
              </a:p>
            </c:rich>
          </c:tx>
          <c:layout/>
        </c:title>
        <c:numFmt formatCode="General" sourceLinked="1"/>
        <c:majorTickMark val="none"/>
        <c:tickLblPos val="nextTo"/>
        <c:crossAx val="91470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094340205181006"/>
          <c:y val="0.13933627178894975"/>
          <c:w val="0.27067656840506715"/>
          <c:h val="0.49927974290787736"/>
        </c:manualLayout>
      </c:layout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0.69659</cdr:x>
      <cdr:y>0.6085</cdr:y>
    </cdr:from>
    <cdr:to>
      <cdr:x>0.85841</cdr:x>
      <cdr:y>0.68904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7445" y="1691950"/>
          <a:ext cx="796212" cy="223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 smtClean="0"/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41052A75-612B-4F58-AE91-2C2B771E9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906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Injection </a:t>
            </a:r>
            <a:r>
              <a:rPr lang="fr-BE" dirty="0" err="1" smtClean="0"/>
              <a:t>efficiency</a:t>
            </a:r>
            <a:r>
              <a:rPr lang="fr-BE" dirty="0" smtClean="0"/>
              <a:t>: 10-20%</a:t>
            </a:r>
          </a:p>
          <a:p>
            <a:r>
              <a:rPr lang="fr-BE" dirty="0" err="1" smtClean="0"/>
              <a:t>Acceptance</a:t>
            </a:r>
            <a:r>
              <a:rPr lang="fr-BE" dirty="0" smtClean="0"/>
              <a:t> for H- 43-22 pi mm </a:t>
            </a:r>
            <a:r>
              <a:rPr lang="fr-BE" dirty="0" err="1" smtClean="0"/>
              <a:t>mrad</a:t>
            </a:r>
            <a:endParaRPr lang="fr-BE" dirty="0" smtClean="0"/>
          </a:p>
          <a:p>
            <a:r>
              <a:rPr lang="fr-BE" dirty="0" smtClean="0"/>
              <a:t>For He: 23 pi</a:t>
            </a:r>
            <a:r>
              <a:rPr lang="fr-BE" baseline="0" dirty="0" smtClean="0"/>
              <a:t> mm </a:t>
            </a:r>
            <a:r>
              <a:rPr lang="fr-BE" baseline="0" dirty="0" err="1" smtClean="0"/>
              <a:t>mrad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52A75-612B-4F58-AE91-2C2B771E97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Beam losses: 59% (of H2 cavities)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52A75-612B-4F58-AE91-2C2B771E97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IsoDAR</a:t>
            </a:r>
            <a:r>
              <a:rPr lang="fr-BE" dirty="0" smtClean="0"/>
              <a:t>:</a:t>
            </a:r>
            <a:r>
              <a:rPr lang="fr-BE" baseline="0" dirty="0" smtClean="0"/>
              <a:t> 300kW of RF…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less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third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IsoDAR</a:t>
            </a:r>
            <a:r>
              <a:rPr lang="fr-BE" baseline="0" dirty="0" smtClean="0"/>
              <a:t> power </a:t>
            </a:r>
            <a:r>
              <a:rPr lang="fr-BE" baseline="0" dirty="0" err="1" smtClean="0"/>
              <a:t>ang</a:t>
            </a:r>
            <a:r>
              <a:rPr lang="fr-BE" baseline="0" dirty="0" smtClean="0"/>
              <a:t> are more compact.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52A75-612B-4F58-AE91-2C2B771E97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21960" y="3846136"/>
            <a:ext cx="6720134" cy="3762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000" cap="none" baseline="0">
                <a:solidFill>
                  <a:srgbClr val="FFFFFF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7504" y="4253765"/>
            <a:ext cx="6680799" cy="336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36550"/>
            <a:ext cx="8229600" cy="300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98575"/>
            <a:ext cx="8229600" cy="3103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3388" y="4713288"/>
            <a:ext cx="1335087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08CE-6941-4B1A-9D33-6FC0035C12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264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21960" y="3846136"/>
            <a:ext cx="6720134" cy="3762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000" cap="none" baseline="0">
                <a:solidFill>
                  <a:srgbClr val="FFFFFF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7504" y="4253765"/>
            <a:ext cx="6680799" cy="336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85800"/>
            <a:ext cx="7992888" cy="3558158"/>
          </a:xfrm>
          <a:prstGeom prst="rect">
            <a:avLst/>
          </a:prstGeom>
        </p:spPr>
        <p:txBody>
          <a:bodyPr/>
          <a:lstStyle>
            <a:lvl1pPr marL="628650" indent="-255588">
              <a:buClr>
                <a:srgbClr val="F0AB00"/>
              </a:buClr>
              <a:buSzPct val="60000"/>
              <a:buFont typeface="Wingdings 2" pitchFamily="18" charset="2"/>
              <a:buChar char=""/>
              <a:defRPr sz="1800" b="0">
                <a:latin typeface="+mj-lt"/>
              </a:defRPr>
            </a:lvl1pPr>
            <a:lvl2pPr marL="900113" indent="-285750">
              <a:buClr>
                <a:srgbClr val="F0AB00"/>
              </a:buClr>
              <a:buSzPct val="60000"/>
              <a:buFont typeface="Wingdings 2" pitchFamily="18" charset="2"/>
              <a:buChar char=""/>
              <a:defRPr sz="1700">
                <a:latin typeface="+mj-lt"/>
              </a:defRPr>
            </a:lvl2pPr>
            <a:lvl3pPr marL="1079500" indent="-228600">
              <a:buClr>
                <a:srgbClr val="F0AB00"/>
              </a:buClr>
              <a:buSzPct val="60000"/>
              <a:buFont typeface="Wingdings 2" pitchFamily="18" charset="2"/>
              <a:buChar char=""/>
              <a:defRPr sz="1600"/>
            </a:lvl3pPr>
            <a:lvl4pPr marL="1339850" indent="-228600">
              <a:buClr>
                <a:srgbClr val="F0AB00"/>
              </a:buClr>
              <a:buSzPct val="60000"/>
              <a:buFont typeface="Courier New" pitchFamily="49" charset="0"/>
              <a:buChar char="o"/>
              <a:defRPr sz="1400"/>
            </a:lvl4pPr>
            <a:lvl5pPr marL="1473200" indent="0"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90180" y="189729"/>
            <a:ext cx="7920158" cy="3309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none" baseline="0">
                <a:solidFill>
                  <a:srgbClr val="69BE28"/>
                </a:solidFill>
                <a:effectLst/>
                <a:latin typeface="+mj-lt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619472" y="483518"/>
            <a:ext cx="6400800" cy="336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21960" y="3846136"/>
            <a:ext cx="6720134" cy="3762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000" cap="none" baseline="0">
                <a:solidFill>
                  <a:srgbClr val="FFFFFF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7504" y="4253765"/>
            <a:ext cx="6680799" cy="336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ernal_use_cover.png" descr="/Users/raymond/Desktop/IBA corrections/Internal_use_cov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4040188"/>
            <a:ext cx="17637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21960" y="3846136"/>
            <a:ext cx="6720134" cy="3762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000" cap="none" baseline="0">
                <a:solidFill>
                  <a:srgbClr val="FFFFFF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7504" y="4253765"/>
            <a:ext cx="6680799" cy="336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90180" y="189729"/>
            <a:ext cx="7920158" cy="3309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none" baseline="0">
                <a:solidFill>
                  <a:srgbClr val="69BE28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619472" y="483518"/>
            <a:ext cx="6400800" cy="336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1560" y="885800"/>
            <a:ext cx="3672408" cy="3558158"/>
          </a:xfrm>
          <a:prstGeom prst="rect">
            <a:avLst/>
          </a:prstGeom>
        </p:spPr>
        <p:txBody>
          <a:bodyPr/>
          <a:lstStyle>
            <a:lvl1pPr marL="628650" indent="-255588">
              <a:buClr>
                <a:srgbClr val="F0AB00"/>
              </a:buClr>
              <a:buSzPct val="60000"/>
              <a:buFont typeface="Wingdings 2" pitchFamily="18" charset="2"/>
              <a:buChar char=""/>
              <a:defRPr sz="1800" b="0">
                <a:latin typeface="+mj-lt"/>
              </a:defRPr>
            </a:lvl1pPr>
            <a:lvl2pPr marL="900113" indent="-285750">
              <a:buClr>
                <a:srgbClr val="F0AB00"/>
              </a:buClr>
              <a:buSzPct val="60000"/>
              <a:buFont typeface="Wingdings 2" pitchFamily="18" charset="2"/>
              <a:buChar char=""/>
              <a:defRPr sz="1700">
                <a:latin typeface="+mj-lt"/>
              </a:defRPr>
            </a:lvl2pPr>
            <a:lvl3pPr marL="1079500" indent="-228600">
              <a:buClr>
                <a:srgbClr val="F0AB00"/>
              </a:buClr>
              <a:buSzPct val="60000"/>
              <a:buFont typeface="Wingdings 2" pitchFamily="18" charset="2"/>
              <a:buChar char=""/>
              <a:defRPr sz="1600"/>
            </a:lvl3pPr>
            <a:lvl4pPr marL="1339850" indent="-228600">
              <a:buClr>
                <a:srgbClr val="F0AB00"/>
              </a:buClr>
              <a:buSzPct val="60000"/>
              <a:buFont typeface="Courier New" pitchFamily="49" charset="0"/>
              <a:buChar char="o"/>
              <a:defRPr sz="1400"/>
            </a:lvl4pPr>
            <a:lvl5pPr marL="1473200" indent="0"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499992" y="885800"/>
            <a:ext cx="4104456" cy="3558158"/>
          </a:xfrm>
          <a:prstGeom prst="rect">
            <a:avLst/>
          </a:prstGeom>
        </p:spPr>
        <p:txBody>
          <a:bodyPr/>
          <a:lstStyle>
            <a:lvl1pPr marL="628650" indent="-271463">
              <a:buClr>
                <a:srgbClr val="F0AB00"/>
              </a:buClr>
              <a:buSzPct val="60000"/>
              <a:buFont typeface="Wingdings 2" pitchFamily="18" charset="2"/>
              <a:buChar char=""/>
              <a:defRPr sz="1800" b="0">
                <a:latin typeface="+mj-lt"/>
              </a:defRPr>
            </a:lvl1pPr>
            <a:lvl2pPr marL="900113" indent="-285750">
              <a:buClr>
                <a:srgbClr val="F0AB00"/>
              </a:buClr>
              <a:buSzPct val="60000"/>
              <a:buFont typeface="Wingdings 2" pitchFamily="18" charset="2"/>
              <a:buChar char=""/>
              <a:defRPr sz="1700">
                <a:latin typeface="+mj-lt"/>
              </a:defRPr>
            </a:lvl2pPr>
            <a:lvl3pPr marL="1079500" indent="-228600">
              <a:buClr>
                <a:srgbClr val="F0AB00"/>
              </a:buClr>
              <a:buSzPct val="60000"/>
              <a:buFont typeface="Wingdings 2" pitchFamily="18" charset="2"/>
              <a:buChar char=""/>
              <a:defRPr sz="1600"/>
            </a:lvl3pPr>
            <a:lvl4pPr marL="1339850" indent="-228600">
              <a:buClr>
                <a:srgbClr val="F0AB00"/>
              </a:buClr>
              <a:buSzPct val="60000"/>
              <a:buFont typeface="Courier New" pitchFamily="49" charset="0"/>
              <a:buChar char="o"/>
              <a:defRPr sz="1400"/>
            </a:lvl4pPr>
            <a:lvl5pPr marL="1473200" indent="0"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ernal_use_cover.png" descr="/Users/raymond/Desktop/IBA corrections/Internal_use_cov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700" y="4333875"/>
            <a:ext cx="17637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90180" y="189729"/>
            <a:ext cx="7920158" cy="3309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none" baseline="0">
                <a:solidFill>
                  <a:srgbClr val="69BE28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619472" y="483518"/>
            <a:ext cx="6400800" cy="336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885800"/>
            <a:ext cx="7992888" cy="3558158"/>
          </a:xfrm>
          <a:prstGeom prst="rect">
            <a:avLst/>
          </a:prstGeom>
        </p:spPr>
        <p:txBody>
          <a:bodyPr/>
          <a:lstStyle>
            <a:lvl1pPr marL="628650" indent="-271463">
              <a:buClr>
                <a:srgbClr val="F0AB00"/>
              </a:buClr>
              <a:buSzPct val="60000"/>
              <a:buFont typeface="Wingdings 2" pitchFamily="18" charset="2"/>
              <a:buChar char=""/>
              <a:defRPr sz="1800" b="0">
                <a:latin typeface="+mj-lt"/>
              </a:defRPr>
            </a:lvl1pPr>
            <a:lvl2pPr marL="900113" indent="-285750">
              <a:buClr>
                <a:srgbClr val="F0AB00"/>
              </a:buClr>
              <a:buSzPct val="60000"/>
              <a:buFont typeface="Wingdings 2" pitchFamily="18" charset="2"/>
              <a:buChar char=""/>
              <a:defRPr sz="1700">
                <a:latin typeface="+mj-lt"/>
              </a:defRPr>
            </a:lvl2pPr>
            <a:lvl3pPr marL="1079500" indent="-228600">
              <a:buClr>
                <a:srgbClr val="F0AB00"/>
              </a:buClr>
              <a:buSzPct val="60000"/>
              <a:buFont typeface="Wingdings 2" pitchFamily="18" charset="2"/>
              <a:buChar char=""/>
              <a:defRPr sz="1600"/>
            </a:lvl3pPr>
            <a:lvl4pPr marL="1339850" indent="-228600">
              <a:buClr>
                <a:srgbClr val="F0AB00"/>
              </a:buClr>
              <a:buSzPct val="60000"/>
              <a:buFont typeface="Courier New" pitchFamily="49" charset="0"/>
              <a:buChar char="o"/>
              <a:defRPr sz="1400"/>
            </a:lvl4pPr>
            <a:lvl5pPr marL="1473200" indent="0"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07950" y="0"/>
            <a:ext cx="8712200" cy="1060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BE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39552" y="195486"/>
            <a:ext cx="8064896" cy="40566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90180" y="4401060"/>
            <a:ext cx="7920158" cy="3309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cap="none" baseline="0">
                <a:solidFill>
                  <a:srgbClr val="69BE28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621960" y="3846136"/>
            <a:ext cx="6720134" cy="3762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000" cap="none" baseline="0">
                <a:solidFill>
                  <a:srgbClr val="FFFFFF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 noProof="0" dirty="0" smtClean="0"/>
              <a:t>Thank you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7504" y="4253765"/>
            <a:ext cx="6680799" cy="336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 txBox="1">
            <a:spLocks/>
          </p:cNvSpPr>
          <p:nvPr/>
        </p:nvSpPr>
        <p:spPr>
          <a:xfrm>
            <a:off x="280988" y="4783138"/>
            <a:ext cx="1736725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0" hangingPunct="0">
              <a:defRPr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Protect, Enhance and Save Lives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3938588" y="4776788"/>
            <a:ext cx="685800" cy="53498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BE" sz="800" dirty="0" smtClean="0">
                <a:solidFill>
                  <a:srgbClr val="7F7F7F"/>
                </a:solidFill>
                <a:ea typeface="ヒラギノ角ゴ ProN W3" charset="-128"/>
                <a:sym typeface="Gill Sans" charset="0"/>
              </a:rPr>
              <a:t>- </a:t>
            </a:r>
            <a:fld id="{40CF147B-C16B-4254-8031-C80C05CBE3E1}" type="slidenum">
              <a:rPr lang="fr-BE" sz="800" smtClean="0">
                <a:solidFill>
                  <a:srgbClr val="7F7F7F"/>
                </a:solidFill>
                <a:ea typeface="ヒラギノ角ゴ ProN W3" charset="-128"/>
                <a:sym typeface="Gill Sans" charset="0"/>
              </a:rPr>
              <a:pPr algn="ctr" eaLnBrk="1" hangingPunct="1">
                <a:defRPr/>
              </a:pPr>
              <a:t>‹#›</a:t>
            </a:fld>
            <a:r>
              <a:rPr lang="fr-BE" sz="800" dirty="0" smtClean="0">
                <a:solidFill>
                  <a:srgbClr val="7F7F7F"/>
                </a:solidFill>
                <a:ea typeface="ヒラギノ角ゴ ProN W3" charset="-128"/>
                <a:sym typeface="Gill Sans" charset="0"/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2" r:id="rId3"/>
    <p:sldLayoutId id="2147483989" r:id="rId4"/>
    <p:sldLayoutId id="2147483991" r:id="rId5"/>
    <p:sldLayoutId id="2147483983" r:id="rId6"/>
    <p:sldLayoutId id="2147483994" r:id="rId7"/>
    <p:sldLayoutId id="2147483995" r:id="rId8"/>
    <p:sldLayoutId id="2147483996" r:id="rId9"/>
    <p:sldLayoutId id="2147483997" r:id="rId10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p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960" y="3846136"/>
            <a:ext cx="7406424" cy="376240"/>
          </a:xfrm>
        </p:spPr>
        <p:txBody>
          <a:bodyPr/>
          <a:lstStyle/>
          <a:p>
            <a:r>
              <a:rPr lang="fr-BE" dirty="0" smtClean="0"/>
              <a:t>Cyclone 70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IBA </a:t>
            </a:r>
            <a:r>
              <a:rPr lang="en-US" dirty="0" err="1" smtClean="0"/>
              <a:t>Radiopharma’s</a:t>
            </a:r>
            <a:r>
              <a:rPr lang="en-US" dirty="0" smtClean="0"/>
              <a:t> high energy, high current cyclotron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2286000" y="14175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1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23877"/>
            <a:ext cx="2788670" cy="115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49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 bwMode="auto">
          <a:xfrm>
            <a:off x="590550" y="190500"/>
            <a:ext cx="7920038" cy="330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fr-FR" dirty="0" smtClean="0">
                <a:cs typeface="Arial" pitchFamily="34" charset="0"/>
              </a:rPr>
              <a:t>Injection line </a:t>
            </a:r>
            <a:r>
              <a:rPr lang="fr-BE" altLang="fr-FR" dirty="0" err="1" smtClean="0">
                <a:cs typeface="Arial" pitchFamily="34" charset="0"/>
              </a:rPr>
              <a:t>overview</a:t>
            </a:r>
            <a:endParaRPr lang="fr-BE" altLang="fr-FR" dirty="0" smtClean="0"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>
          <a:xfrm>
            <a:off x="619125" y="484188"/>
            <a:ext cx="6400800" cy="33496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Proton </a:t>
            </a:r>
            <a:r>
              <a:rPr lang="fr-BE" dirty="0" err="1" smtClean="0"/>
              <a:t>only</a:t>
            </a:r>
            <a:r>
              <a:rPr lang="fr-BE" dirty="0" smtClean="0"/>
              <a:t>, </a:t>
            </a:r>
            <a:r>
              <a:rPr lang="fr-BE" dirty="0" err="1" smtClean="0"/>
              <a:t>cont’d</a:t>
            </a:r>
            <a:endParaRPr lang="fr-BE" dirty="0"/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2" b="2"/>
          <a:stretch>
            <a:fillRect/>
          </a:stretch>
        </p:blipFill>
        <p:spPr bwMode="auto">
          <a:xfrm>
            <a:off x="1237347" y="987574"/>
            <a:ext cx="6070957" cy="366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70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Magnet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Picture 4" descr="IMG_1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50" y="1059582"/>
            <a:ext cx="41281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R&amp;D_TG\Conférences\ECPM_2009_Groningen\DSC_259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5566"/>
            <a:ext cx="4927649" cy="32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90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Magnet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BE" dirty="0" smtClean="0"/>
              <a:t>Multi-</a:t>
            </a:r>
            <a:r>
              <a:rPr lang="fr-BE" dirty="0" err="1" smtClean="0"/>
              <a:t>particle</a:t>
            </a:r>
            <a:r>
              <a:rPr lang="fr-BE" dirty="0" smtClean="0"/>
              <a:t> </a:t>
            </a:r>
            <a:r>
              <a:rPr lang="fr-BE" dirty="0" smtClean="0"/>
              <a:t>machine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882" y="915566"/>
            <a:ext cx="254407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113" y="915566"/>
            <a:ext cx="2410769" cy="29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5566"/>
            <a:ext cx="3284609" cy="319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3485"/>
            <a:ext cx="2372513" cy="180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7442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Magnet</a:t>
            </a:r>
            <a:r>
              <a:rPr lang="fr-BE" dirty="0" smtClean="0"/>
              <a:t> </a:t>
            </a:r>
            <a:r>
              <a:rPr lang="fr-BE" dirty="0" smtClean="0"/>
              <a:t>: compromise for all </a:t>
            </a:r>
            <a:r>
              <a:rPr lang="fr-BE" dirty="0" err="1" smtClean="0"/>
              <a:t>particle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Computation, CA Design and engineering</a:t>
            </a:r>
            <a:endParaRPr lang="fr-B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1304739"/>
            <a:ext cx="3245390" cy="30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YCLONE70D"/>
          <p:cNvPicPr>
            <a:picLocks noChangeAspect="1" noChangeArrowheads="1"/>
          </p:cNvPicPr>
          <p:nvPr/>
        </p:nvPicPr>
        <p:blipFill>
          <a:blip r:embed="rId3" cstate="print"/>
          <a:srcRect l="18556" r="22683"/>
          <a:stretch>
            <a:fillRect/>
          </a:stretch>
        </p:blipFill>
        <p:spPr bwMode="auto">
          <a:xfrm>
            <a:off x="5364088" y="1131590"/>
            <a:ext cx="3105459" cy="337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363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15566"/>
            <a:ext cx="4536504" cy="3528392"/>
          </a:xfrm>
        </p:spPr>
        <p:txBody>
          <a:bodyPr/>
          <a:lstStyle/>
          <a:p>
            <a:r>
              <a:rPr lang="fr-BE" sz="1600" dirty="0" err="1" smtClean="0"/>
              <a:t>Yokes</a:t>
            </a:r>
            <a:r>
              <a:rPr lang="fr-BE" sz="1600" dirty="0" smtClean="0"/>
              <a:t>/flux </a:t>
            </a:r>
            <a:r>
              <a:rPr lang="fr-BE" sz="1600" dirty="0" err="1" smtClean="0"/>
              <a:t>returns</a:t>
            </a:r>
            <a:r>
              <a:rPr lang="fr-BE" sz="1600" dirty="0" smtClean="0"/>
              <a:t> in 1 </a:t>
            </a:r>
            <a:r>
              <a:rPr lang="fr-BE" sz="1600" dirty="0" err="1" smtClean="0"/>
              <a:t>piece</a:t>
            </a:r>
            <a:endParaRPr lang="fr-BE" sz="1600" dirty="0" smtClean="0"/>
          </a:p>
          <a:p>
            <a:r>
              <a:rPr lang="fr-BE" sz="1600" dirty="0" smtClean="0"/>
              <a:t>No more compensation </a:t>
            </a:r>
            <a:r>
              <a:rPr lang="fr-BE" sz="1600" dirty="0" err="1" smtClean="0"/>
              <a:t>coil</a:t>
            </a:r>
            <a:endParaRPr lang="fr-BE" sz="1600" dirty="0" smtClean="0"/>
          </a:p>
          <a:p>
            <a:r>
              <a:rPr lang="fr-BE" sz="1600" dirty="0" smtClean="0"/>
              <a:t>No more pole extension (He++ focalisation)</a:t>
            </a:r>
          </a:p>
          <a:p>
            <a:r>
              <a:rPr lang="fr-BE" sz="1600" dirty="0" smtClean="0"/>
              <a:t>Optimisation of pole </a:t>
            </a:r>
            <a:r>
              <a:rPr lang="fr-BE" sz="1600" dirty="0" err="1" smtClean="0"/>
              <a:t>thickness</a:t>
            </a:r>
            <a:r>
              <a:rPr lang="fr-BE" sz="1600" dirty="0" smtClean="0"/>
              <a:t> and profile</a:t>
            </a:r>
          </a:p>
          <a:p>
            <a:r>
              <a:rPr lang="fr-BE" sz="1600" dirty="0" smtClean="0"/>
              <a:t>Gap </a:t>
            </a:r>
            <a:r>
              <a:rPr lang="fr-BE" sz="1600" dirty="0" err="1" smtClean="0"/>
              <a:t>increasing</a:t>
            </a:r>
            <a:r>
              <a:rPr lang="fr-BE" sz="1600" dirty="0" smtClean="0"/>
              <a:t> (30mm -&gt;40mm)</a:t>
            </a:r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Magnet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BE" dirty="0" smtClean="0"/>
              <a:t>Main </a:t>
            </a:r>
            <a:r>
              <a:rPr lang="fr-BE" dirty="0" err="1" smtClean="0"/>
              <a:t>differences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proton </a:t>
            </a:r>
            <a:r>
              <a:rPr lang="fr-BE" dirty="0" err="1" smtClean="0"/>
              <a:t>only</a:t>
            </a:r>
            <a:r>
              <a:rPr lang="fr-BE" dirty="0" smtClean="0"/>
              <a:t> and multi-</a:t>
            </a:r>
            <a:r>
              <a:rPr lang="fr-BE" dirty="0" err="1" smtClean="0"/>
              <a:t>particle</a:t>
            </a:r>
            <a:endParaRPr lang="fr-BE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19700" y="1066800"/>
            <a:ext cx="3308350" cy="1071563"/>
          </a:xfrm>
          <a:prstGeom prst="rect">
            <a:avLst/>
          </a:prstGeom>
        </p:spPr>
        <p:txBody>
          <a:bodyPr/>
          <a:lstStyle>
            <a:lvl1pPr marL="62865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AB00"/>
              </a:buClr>
              <a:buSzPct val="60000"/>
              <a:buFont typeface="Wingdings 2" pitchFamily="18" charset="2"/>
              <a:buChar char=""/>
              <a:defRPr sz="18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001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AB00"/>
              </a:buClr>
              <a:buSzPct val="60000"/>
              <a:buFont typeface="Wingdings 2" pitchFamily="18" charset="2"/>
              <a:buChar char=""/>
              <a:defRPr sz="1700">
                <a:solidFill>
                  <a:schemeClr val="tx1"/>
                </a:solidFill>
                <a:latin typeface="+mj-lt"/>
                <a:ea typeface="+mn-ea"/>
              </a:defRPr>
            </a:lvl2pPr>
            <a:lvl3pPr marL="1079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AB00"/>
              </a:buClr>
              <a:buSzPct val="60000"/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AB00"/>
              </a:buClr>
              <a:buSzPct val="60000"/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47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fr-FR" altLang="fr-FR" sz="1400" kern="0" dirty="0" err="1" smtClean="0"/>
              <a:t>Why</a:t>
            </a:r>
            <a:r>
              <a:rPr lang="fr-FR" altLang="fr-FR" sz="1400" kern="0" dirty="0" smtClean="0"/>
              <a:t>?</a:t>
            </a:r>
          </a:p>
          <a:p>
            <a:pPr lvl="1">
              <a:defRPr/>
            </a:pPr>
            <a:r>
              <a:rPr lang="fr-FR" altLang="fr-FR" sz="1300" kern="0" dirty="0" err="1" smtClean="0">
                <a:cs typeface="+mn-cs"/>
              </a:rPr>
              <a:t>Assembly</a:t>
            </a:r>
            <a:r>
              <a:rPr lang="fr-FR" altLang="fr-FR" sz="1300" kern="0" dirty="0" smtClean="0">
                <a:cs typeface="+mn-cs"/>
              </a:rPr>
              <a:t> </a:t>
            </a:r>
            <a:r>
              <a:rPr lang="fr-FR" altLang="fr-FR" sz="1300" kern="0" dirty="0" err="1" smtClean="0">
                <a:cs typeface="+mn-cs"/>
              </a:rPr>
              <a:t>optimised</a:t>
            </a:r>
            <a:endParaRPr lang="fr-FR" altLang="fr-FR" sz="1300" kern="0" dirty="0" smtClean="0">
              <a:cs typeface="+mn-cs"/>
            </a:endParaRPr>
          </a:p>
          <a:p>
            <a:pPr lvl="1">
              <a:defRPr/>
            </a:pPr>
            <a:r>
              <a:rPr lang="fr-FR" altLang="fr-FR" sz="1300" kern="0" dirty="0" err="1" smtClean="0">
                <a:cs typeface="+mn-cs"/>
              </a:rPr>
              <a:t>Better</a:t>
            </a:r>
            <a:r>
              <a:rPr lang="fr-FR" altLang="fr-FR" sz="1300" kern="0" dirty="0" smtClean="0">
                <a:cs typeface="+mn-cs"/>
              </a:rPr>
              <a:t> vacuum </a:t>
            </a:r>
            <a:r>
              <a:rPr lang="fr-FR" altLang="fr-FR" sz="1300" kern="0" dirty="0" err="1" smtClean="0">
                <a:cs typeface="+mn-cs"/>
              </a:rPr>
              <a:t>level</a:t>
            </a:r>
            <a:endParaRPr lang="fr-FR" altLang="fr-FR" sz="1300" kern="0" dirty="0" smtClean="0">
              <a:cs typeface="+mn-cs"/>
            </a:endParaRPr>
          </a:p>
          <a:p>
            <a:pPr lvl="1">
              <a:defRPr/>
            </a:pPr>
            <a:r>
              <a:rPr lang="fr-FR" altLang="fr-FR" sz="1300" kern="0" dirty="0" err="1" smtClean="0">
                <a:cs typeface="+mn-cs"/>
              </a:rPr>
              <a:t>Reduce</a:t>
            </a:r>
            <a:r>
              <a:rPr lang="fr-FR" altLang="fr-FR" sz="1300" kern="0" dirty="0" smtClean="0">
                <a:cs typeface="+mn-cs"/>
              </a:rPr>
              <a:t> power </a:t>
            </a:r>
            <a:r>
              <a:rPr lang="en-US" altLang="fr-FR" sz="1300" kern="0" dirty="0" smtClean="0">
                <a:cs typeface="+mn-cs"/>
              </a:rPr>
              <a:t>consumption (main coil + harmonic coils)</a:t>
            </a:r>
          </a:p>
          <a:p>
            <a:pPr lvl="1">
              <a:defRPr/>
            </a:pPr>
            <a:r>
              <a:rPr lang="en-US" altLang="fr-FR" sz="1300" kern="0" dirty="0" smtClean="0"/>
              <a:t>Improve vacuum pumping</a:t>
            </a:r>
            <a:endParaRPr lang="en-US" altLang="fr-FR" sz="1300" kern="0" dirty="0" smtClean="0">
              <a:cs typeface="+mn-cs"/>
            </a:endParaRPr>
          </a:p>
          <a:p>
            <a:pPr lvl="1">
              <a:defRPr/>
            </a:pPr>
            <a:endParaRPr lang="fr-FR" altLang="fr-FR" sz="1300" kern="0" dirty="0" smtClean="0">
              <a:cs typeface="+mn-cs"/>
            </a:endParaRPr>
          </a:p>
          <a:p>
            <a:pPr lvl="1">
              <a:defRPr/>
            </a:pPr>
            <a:endParaRPr lang="fr-FR" altLang="fr-FR" sz="1300" kern="0" dirty="0" smtClean="0">
              <a:cs typeface="+mn-cs"/>
            </a:endParaRPr>
          </a:p>
          <a:p>
            <a:pPr lvl="1">
              <a:defRPr/>
            </a:pPr>
            <a:endParaRPr lang="fr-FR" altLang="fr-FR" sz="1400" dirty="0">
              <a:cs typeface="+mn-cs"/>
            </a:endParaRPr>
          </a:p>
          <a:p>
            <a:pPr marL="373062" indent="0">
              <a:buFont typeface="Wingdings 2" pitchFamily="18" charset="2"/>
              <a:buNone/>
              <a:defRPr/>
            </a:pPr>
            <a:endParaRPr lang="fr-FR" altLang="fr-FR" sz="1400" kern="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338" y="2895600"/>
            <a:ext cx="20701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"/>
          <p:cNvSpPr>
            <a:spLocks noChangeArrowheads="1"/>
          </p:cNvSpPr>
          <p:nvPr/>
        </p:nvSpPr>
        <p:spPr bwMode="auto">
          <a:xfrm>
            <a:off x="5364163" y="3508375"/>
            <a:ext cx="720725" cy="284163"/>
          </a:xfrm>
          <a:prstGeom prst="rightArrow">
            <a:avLst>
              <a:gd name="adj1" fmla="val 50000"/>
              <a:gd name="adj2" fmla="val 501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BE" altLang="fr-FR"/>
          </a:p>
        </p:txBody>
      </p:sp>
      <p:pic>
        <p:nvPicPr>
          <p:cNvPr id="15" name="Picture 3" descr="D:\R&amp;D_TG\Conférences\ECPM_2009_Groningen\IMG_1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003798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3601" y="3003798"/>
            <a:ext cx="2563153" cy="168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02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RF system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BE" dirty="0" smtClean="0"/>
              <a:t>Cyclone 70Xp </a:t>
            </a:r>
            <a:r>
              <a:rPr lang="fr-BE" dirty="0" smtClean="0"/>
              <a:t>- ~30 MHz in H2 for protons, H4 for M/Q=2</a:t>
            </a:r>
            <a:endParaRPr lang="fr-BE" dirty="0"/>
          </a:p>
        </p:txBody>
      </p:sp>
      <p:sp>
        <p:nvSpPr>
          <p:cNvPr id="16" name="TextBox 15"/>
          <p:cNvSpPr txBox="1"/>
          <p:nvPr/>
        </p:nvSpPr>
        <p:spPr>
          <a:xfrm>
            <a:off x="230155" y="846087"/>
            <a:ext cx="8347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	Different stem configurations have been tested in order to find the best compromise between mechanical/RF/beam parameters.</a:t>
            </a:r>
          </a:p>
          <a:p>
            <a:endParaRPr lang="en-US" sz="1800" dirty="0" smtClean="0"/>
          </a:p>
          <a:p>
            <a:r>
              <a:rPr lang="en-US" sz="1800" dirty="0" smtClean="0"/>
              <a:t>Large number of turns for protons; possible higher losses in acceleration </a:t>
            </a:r>
          </a:p>
          <a:p>
            <a:r>
              <a:rPr lang="en-US" sz="1800" dirty="0" smtClean="0"/>
              <a:t>	</a:t>
            </a:r>
          </a:p>
          <a:p>
            <a:endParaRPr lang="en-US" sz="1800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3614057" y="2220687"/>
          <a:ext cx="4920343" cy="27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4956" y="2855166"/>
            <a:ext cx="2780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Arronax</a:t>
            </a:r>
            <a:r>
              <a:rPr lang="en-US" sz="1800" b="1" dirty="0" smtClean="0"/>
              <a:t> case (H2)</a:t>
            </a:r>
          </a:p>
          <a:p>
            <a:endParaRPr lang="en-US" sz="1800" b="1" dirty="0" smtClean="0"/>
          </a:p>
          <a:p>
            <a:r>
              <a:rPr lang="en-US" sz="1800" dirty="0" smtClean="0"/>
              <a:t>V Dee centre: 65kV</a:t>
            </a:r>
          </a:p>
          <a:p>
            <a:r>
              <a:rPr lang="en-US" sz="1800" dirty="0" smtClean="0"/>
              <a:t>#</a:t>
            </a:r>
            <a:r>
              <a:rPr lang="en-US" sz="1800" dirty="0" smtClean="0"/>
              <a:t>of </a:t>
            </a:r>
            <a:r>
              <a:rPr lang="en-US" sz="1800" dirty="0" smtClean="0"/>
              <a:t>turns: 625</a:t>
            </a:r>
          </a:p>
          <a:p>
            <a:r>
              <a:rPr lang="en-US" sz="1800" dirty="0" smtClean="0"/>
              <a:t>P Diss.: 20kW (measured)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70661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873" y="1851670"/>
            <a:ext cx="4197967" cy="215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9" y="819150"/>
            <a:ext cx="8229600" cy="3103563"/>
          </a:xfrm>
        </p:spPr>
        <p:txBody>
          <a:bodyPr/>
          <a:lstStyle/>
          <a:p>
            <a:r>
              <a:rPr lang="fr-BE" sz="1800" dirty="0" err="1" smtClean="0"/>
              <a:t>Harmonic</a:t>
            </a:r>
            <a:r>
              <a:rPr lang="fr-BE" sz="1800" dirty="0" smtClean="0"/>
              <a:t> 2 for proton </a:t>
            </a:r>
            <a:r>
              <a:rPr lang="fr-BE" sz="1800" dirty="0" err="1" smtClean="0"/>
              <a:t>acceleration</a:t>
            </a:r>
            <a:r>
              <a:rPr lang="fr-BE" sz="1800" dirty="0" smtClean="0"/>
              <a:t> – 30Mhz (</a:t>
            </a:r>
            <a:r>
              <a:rPr lang="fr-BE" sz="1800" dirty="0" err="1" smtClean="0"/>
              <a:t>compromize</a:t>
            </a:r>
            <a:r>
              <a:rPr lang="fr-BE" sz="1800" dirty="0" smtClean="0"/>
              <a:t> </a:t>
            </a:r>
            <a:r>
              <a:rPr lang="fr-BE" sz="1800" dirty="0" err="1" smtClean="0"/>
              <a:t>with</a:t>
            </a:r>
            <a:r>
              <a:rPr lang="fr-BE" sz="1800" dirty="0" smtClean="0"/>
              <a:t> </a:t>
            </a:r>
            <a:r>
              <a:rPr lang="fr-BE" sz="1800" dirty="0" err="1" smtClean="0"/>
              <a:t>other</a:t>
            </a:r>
            <a:r>
              <a:rPr lang="fr-BE" sz="1800" dirty="0" smtClean="0"/>
              <a:t> </a:t>
            </a:r>
            <a:r>
              <a:rPr lang="fr-BE" sz="1800" dirty="0" err="1" smtClean="0"/>
              <a:t>particles</a:t>
            </a:r>
            <a:r>
              <a:rPr lang="fr-BE" sz="1800" dirty="0" smtClean="0"/>
              <a:t>)</a:t>
            </a:r>
          </a:p>
          <a:p>
            <a:r>
              <a:rPr lang="fr-BE" sz="1800" dirty="0" smtClean="0"/>
              <a:t>Inductive </a:t>
            </a:r>
            <a:r>
              <a:rPr lang="fr-BE" sz="1800" dirty="0" err="1" smtClean="0"/>
              <a:t>coupling</a:t>
            </a:r>
            <a:r>
              <a:rPr lang="fr-BE" sz="1800" dirty="0" smtClean="0"/>
              <a:t> (in the </a:t>
            </a:r>
            <a:r>
              <a:rPr lang="fr-BE" sz="1800" dirty="0" err="1" smtClean="0"/>
              <a:t>pit</a:t>
            </a:r>
            <a:r>
              <a:rPr lang="fr-BE" sz="1800" dirty="0" smtClean="0"/>
              <a:t>)</a:t>
            </a:r>
            <a:endParaRPr lang="fr-BE" sz="18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590550" y="190500"/>
            <a:ext cx="7920038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r>
              <a:rPr lang="fr-BE" altLang="fr-FR" sz="2400" kern="0" dirty="0" smtClean="0">
                <a:solidFill>
                  <a:srgbClr val="69BE28"/>
                </a:solidFill>
                <a:cs typeface="Arial" pitchFamily="34" charset="0"/>
              </a:rPr>
              <a:t>RF system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603229" y="484188"/>
            <a:ext cx="6400800" cy="334962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fr-BE" sz="1400" b="1" dirty="0" smtClean="0">
                <a:solidFill>
                  <a:schemeClr val="accent5">
                    <a:lumMod val="50000"/>
                  </a:schemeClr>
                </a:solidFill>
              </a:rPr>
              <a:t>Cyclone 70Xp - H2 for protons, H4 for M/Q=2</a:t>
            </a:r>
            <a:endParaRPr lang="fr-BE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83085"/>
            <a:ext cx="1705960" cy="254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6300192" y="3961593"/>
            <a:ext cx="0" cy="26634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915816" y="4227934"/>
            <a:ext cx="338437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34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RF system – proton </a:t>
            </a:r>
            <a:r>
              <a:rPr lang="fr-BE" dirty="0" err="1" smtClean="0"/>
              <a:t>only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BE" dirty="0" smtClean="0"/>
              <a:t>Protons on 4th </a:t>
            </a:r>
            <a:r>
              <a:rPr lang="fr-BE" dirty="0" err="1" smtClean="0"/>
              <a:t>harmonic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1441108"/>
            <a:ext cx="3528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Straight </a:t>
            </a:r>
            <a:r>
              <a:rPr lang="en-US" sz="1600" dirty="0" smtClean="0"/>
              <a:t>pillar 110mm (better rigidity) 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755" y="1806364"/>
            <a:ext cx="3994245" cy="162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4251" y="1825925"/>
            <a:ext cx="245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Vcentre</a:t>
            </a:r>
            <a:r>
              <a:rPr lang="en-US" sz="1800" dirty="0" smtClean="0"/>
              <a:t>: 50kV</a:t>
            </a:r>
          </a:p>
          <a:p>
            <a:r>
              <a:rPr lang="en-US" sz="1800" dirty="0" smtClean="0"/>
              <a:t>P </a:t>
            </a:r>
            <a:r>
              <a:rPr lang="en-US" sz="1800" dirty="0" err="1" smtClean="0"/>
              <a:t>diss</a:t>
            </a:r>
            <a:r>
              <a:rPr lang="en-US" sz="1800" dirty="0" smtClean="0"/>
              <a:t>: 32.7kW</a:t>
            </a:r>
          </a:p>
          <a:p>
            <a:r>
              <a:rPr lang="en-US" sz="1800" b="1" dirty="0" smtClean="0"/>
              <a:t>#of </a:t>
            </a:r>
            <a:r>
              <a:rPr lang="en-US" sz="1800" b="1" dirty="0" smtClean="0"/>
              <a:t>turns: </a:t>
            </a:r>
            <a:r>
              <a:rPr lang="en-US" sz="1800" b="1" dirty="0" smtClean="0"/>
              <a:t>625=&gt;321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09224320"/>
              </p:ext>
            </p:extLst>
          </p:nvPr>
        </p:nvGraphicFramePr>
        <p:xfrm>
          <a:off x="5005694" y="2675026"/>
          <a:ext cx="4145804" cy="234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050" y="3527666"/>
            <a:ext cx="3834628" cy="15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96144" y="915566"/>
            <a:ext cx="6444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RF H2-&gt;H4 allow to gain ~4% of </a:t>
            </a:r>
            <a:r>
              <a:rPr lang="en-US" dirty="0" smtClean="0"/>
              <a:t>transmission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266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024" y="813792"/>
            <a:ext cx="4032448" cy="2766070"/>
          </a:xfrm>
        </p:spPr>
        <p:txBody>
          <a:bodyPr/>
          <a:lstStyle/>
          <a:p>
            <a:pPr marL="357188" indent="-357188"/>
            <a:r>
              <a:rPr lang="fr-BE" dirty="0" smtClean="0"/>
              <a:t>Cyclone </a:t>
            </a:r>
            <a:r>
              <a:rPr lang="fr-BE" dirty="0" smtClean="0"/>
              <a:t>30HC </a:t>
            </a:r>
            <a:r>
              <a:rPr lang="fr-BE" dirty="0" smtClean="0"/>
              <a:t>amplifier </a:t>
            </a:r>
          </a:p>
          <a:p>
            <a:pPr marL="357188" indent="-357188"/>
            <a:r>
              <a:rPr lang="fr-BE" dirty="0" err="1" smtClean="0"/>
              <a:t>Coupling</a:t>
            </a:r>
            <a:r>
              <a:rPr lang="fr-BE" dirty="0" smtClean="0"/>
              <a:t> in </a:t>
            </a:r>
            <a:r>
              <a:rPr lang="fr-BE" dirty="0" err="1" smtClean="0"/>
              <a:t>median</a:t>
            </a:r>
            <a:r>
              <a:rPr lang="fr-BE" dirty="0" smtClean="0"/>
              <a:t> plane</a:t>
            </a:r>
          </a:p>
          <a:p>
            <a:pPr marL="728663" lvl="1" indent="-457200"/>
            <a:r>
              <a:rPr lang="en-US" dirty="0" smtClean="0"/>
              <a:t>no </a:t>
            </a:r>
            <a:r>
              <a:rPr lang="en-US" dirty="0"/>
              <a:t>asymmetry </a:t>
            </a:r>
            <a:r>
              <a:rPr lang="en-US" dirty="0" smtClean="0"/>
              <a:t>between cavities</a:t>
            </a:r>
          </a:p>
          <a:p>
            <a:pPr marL="728663" lvl="1" indent="-457200"/>
            <a:r>
              <a:rPr lang="en-US" dirty="0" smtClean="0"/>
              <a:t>low </a:t>
            </a:r>
            <a:r>
              <a:rPr lang="en-US" dirty="0"/>
              <a:t>amplifier and coupler dissipation at </a:t>
            </a:r>
            <a:r>
              <a:rPr lang="en-US" dirty="0" smtClean="0"/>
              <a:t>80 kW </a:t>
            </a:r>
            <a:r>
              <a:rPr lang="en-US" dirty="0" smtClean="0"/>
              <a:t>total RF </a:t>
            </a:r>
            <a:r>
              <a:rPr lang="en-US" dirty="0" smtClean="0"/>
              <a:t>(100 kW available)</a:t>
            </a:r>
            <a:endParaRPr lang="en-US" dirty="0"/>
          </a:p>
          <a:p>
            <a:pPr marL="457200" indent="-457200"/>
            <a:r>
              <a:rPr lang="en-US" dirty="0" smtClean="0"/>
              <a:t>only </a:t>
            </a:r>
            <a:r>
              <a:rPr lang="en-US" dirty="0"/>
              <a:t>one cavity tuning at the opposite side of the coupler.</a:t>
            </a:r>
          </a:p>
          <a:p>
            <a:pPr marL="373062" indent="0">
              <a:buNone/>
            </a:pP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RF system – proton </a:t>
            </a:r>
            <a:r>
              <a:rPr lang="fr-BE" dirty="0" err="1" smtClean="0"/>
              <a:t>only</a:t>
            </a:r>
            <a:r>
              <a:rPr lang="fr-BE" dirty="0" smtClean="0"/>
              <a:t>, </a:t>
            </a:r>
            <a:r>
              <a:rPr lang="fr-BE" dirty="0" err="1" smtClean="0"/>
              <a:t>while</a:t>
            </a:r>
            <a:r>
              <a:rPr lang="fr-BE" dirty="0" smtClean="0"/>
              <a:t> </a:t>
            </a:r>
            <a:r>
              <a:rPr lang="fr-BE" dirty="0" err="1" smtClean="0"/>
              <a:t>we’re</a:t>
            </a:r>
            <a:r>
              <a:rPr lang="fr-BE" dirty="0" smtClean="0"/>
              <a:t> </a:t>
            </a:r>
            <a:r>
              <a:rPr lang="fr-BE" dirty="0" err="1" smtClean="0"/>
              <a:t>busy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…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BE" dirty="0" smtClean="0"/>
              <a:t>Direct FPA </a:t>
            </a:r>
            <a:r>
              <a:rPr lang="fr-BE" dirty="0" err="1" smtClean="0"/>
              <a:t>coupling</a:t>
            </a:r>
            <a:r>
              <a:rPr lang="fr-BE" dirty="0" smtClean="0"/>
              <a:t> to Dee: more stable system</a:t>
            </a:r>
            <a:endParaRPr lang="fr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775" y="3219822"/>
            <a:ext cx="2983433" cy="152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4899"/>
            <a:ext cx="1533436" cy="22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5370"/>
            <a:ext cx="2520280" cy="341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68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885800"/>
            <a:ext cx="7992888" cy="4134222"/>
          </a:xfrm>
          <a:solidFill>
            <a:schemeClr val="bg1"/>
          </a:solidFill>
        </p:spPr>
        <p:txBody>
          <a:bodyPr/>
          <a:lstStyle/>
          <a:p>
            <a:r>
              <a:rPr lang="fr-BE" dirty="0" err="1" smtClean="0"/>
              <a:t>Electrostatic</a:t>
            </a:r>
            <a:r>
              <a:rPr lang="fr-BE" dirty="0" smtClean="0"/>
              <a:t> </a:t>
            </a:r>
            <a:r>
              <a:rPr lang="fr-BE" dirty="0" err="1" smtClean="0"/>
              <a:t>deflector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coupled</a:t>
            </a:r>
            <a:r>
              <a:rPr lang="fr-BE" dirty="0" smtClean="0"/>
              <a:t> to pole extensions for </a:t>
            </a:r>
            <a:r>
              <a:rPr lang="fr-BE" dirty="0" err="1" smtClean="0"/>
              <a:t>optics</a:t>
            </a:r>
            <a:r>
              <a:rPr lang="fr-BE" dirty="0" smtClean="0"/>
              <a:t> correction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burned</a:t>
            </a:r>
            <a:r>
              <a:rPr lang="fr-BE" dirty="0" smtClean="0"/>
              <a:t> </a:t>
            </a:r>
            <a:r>
              <a:rPr lang="fr-BE" dirty="0" err="1" smtClean="0"/>
              <a:t>some</a:t>
            </a:r>
            <a:r>
              <a:rPr lang="fr-BE" dirty="0" smtClean="0"/>
              <a:t> of </a:t>
            </a:r>
            <a:r>
              <a:rPr lang="fr-BE" dirty="0" err="1" smtClean="0"/>
              <a:t>these</a:t>
            </a:r>
            <a:r>
              <a:rPr lang="fr-BE" dirty="0" smtClean="0"/>
              <a:t> </a:t>
            </a:r>
            <a:r>
              <a:rPr lang="fr-BE" dirty="0" err="1" smtClean="0"/>
              <a:t>during</a:t>
            </a:r>
            <a:r>
              <a:rPr lang="fr-BE" dirty="0" smtClean="0"/>
              <a:t> </a:t>
            </a:r>
            <a:r>
              <a:rPr lang="fr-BE" dirty="0" err="1" smtClean="0"/>
              <a:t>commissioning</a:t>
            </a:r>
            <a:r>
              <a:rPr lang="fr-BE" dirty="0" smtClean="0"/>
              <a:t> </a:t>
            </a:r>
            <a:r>
              <a:rPr lang="fr-BE" dirty="0" err="1" smtClean="0"/>
              <a:t>despite</a:t>
            </a:r>
            <a:r>
              <a:rPr lang="fr-BE" dirty="0" smtClean="0"/>
              <a:t> the </a:t>
            </a:r>
            <a:r>
              <a:rPr lang="fr-BE" dirty="0" err="1" smtClean="0"/>
              <a:t>cooled</a:t>
            </a:r>
            <a:r>
              <a:rPr lang="fr-BE" dirty="0" smtClean="0"/>
              <a:t> </a:t>
            </a:r>
            <a:r>
              <a:rPr lang="fr-BE" dirty="0" err="1" smtClean="0"/>
              <a:t>pre</a:t>
            </a:r>
            <a:r>
              <a:rPr lang="fr-BE" dirty="0" smtClean="0"/>
              <a:t>-septum (</a:t>
            </a:r>
            <a:r>
              <a:rPr lang="fr-BE" dirty="0" err="1" smtClean="0"/>
              <a:t>less</a:t>
            </a:r>
            <a:r>
              <a:rPr lang="fr-BE" dirty="0" smtClean="0"/>
              <a:t> </a:t>
            </a:r>
            <a:r>
              <a:rPr lang="fr-BE" dirty="0" err="1" smtClean="0"/>
              <a:t>turn</a:t>
            </a:r>
            <a:r>
              <a:rPr lang="fr-BE" dirty="0" smtClean="0"/>
              <a:t> </a:t>
            </a:r>
            <a:r>
              <a:rPr lang="fr-BE" dirty="0" err="1" smtClean="0"/>
              <a:t>separation</a:t>
            </a:r>
            <a:r>
              <a:rPr lang="fr-BE" dirty="0" smtClean="0"/>
              <a:t> </a:t>
            </a:r>
            <a:r>
              <a:rPr lang="fr-BE" dirty="0" err="1" smtClean="0"/>
              <a:t>than</a:t>
            </a:r>
            <a:r>
              <a:rPr lang="fr-BE" dirty="0" smtClean="0"/>
              <a:t> </a:t>
            </a:r>
            <a:r>
              <a:rPr lang="fr-BE" dirty="0" err="1" smtClean="0"/>
              <a:t>IsoDAR</a:t>
            </a:r>
            <a:r>
              <a:rPr lang="fr-BE" dirty="0" smtClean="0"/>
              <a:t>, </a:t>
            </a:r>
            <a:r>
              <a:rPr lang="fr-BE" dirty="0" err="1" smtClean="0"/>
              <a:t>so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cannot</a:t>
            </a:r>
            <a:r>
              <a:rPr lang="fr-BE" dirty="0" smtClean="0"/>
              <a:t> </a:t>
            </a:r>
            <a:r>
              <a:rPr lang="fr-BE" dirty="0" err="1" smtClean="0"/>
              <a:t>remove</a:t>
            </a:r>
            <a:r>
              <a:rPr lang="fr-BE" dirty="0" smtClean="0"/>
              <a:t> halo)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Extraction </a:t>
            </a:r>
            <a:r>
              <a:rPr lang="fr-BE" dirty="0" err="1" smtClean="0"/>
              <a:t>systems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BE" dirty="0" err="1" smtClean="0"/>
              <a:t>Electrostatic</a:t>
            </a:r>
            <a:r>
              <a:rPr lang="fr-BE" dirty="0" smtClean="0"/>
              <a:t> </a:t>
            </a:r>
            <a:r>
              <a:rPr lang="fr-BE" dirty="0" err="1" smtClean="0"/>
              <a:t>deflector</a:t>
            </a:r>
            <a:endParaRPr lang="fr-BE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1829504"/>
            <a:ext cx="5760640" cy="224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5940152" y="1707654"/>
            <a:ext cx="3024336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7654"/>
            <a:ext cx="30099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Cyclone 70 = 2 </a:t>
            </a:r>
            <a:r>
              <a:rPr lang="fr-BE" dirty="0" err="1" smtClean="0"/>
              <a:t>models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059582"/>
            <a:ext cx="7920880" cy="3384376"/>
          </a:xfrm>
        </p:spPr>
        <p:txBody>
          <a:bodyPr/>
          <a:lstStyle/>
          <a:p>
            <a:r>
              <a:rPr lang="en-US" dirty="0" smtClean="0"/>
              <a:t>Cyclone 70 XP </a:t>
            </a:r>
            <a:r>
              <a:rPr lang="en-US" dirty="0" smtClean="0">
                <a:sym typeface="Wingdings" panose="05000000000000000000" pitchFamily="2" charset="2"/>
              </a:rPr>
              <a:t> research + production solution</a:t>
            </a:r>
            <a:endParaRPr lang="en-US" dirty="0" smtClean="0"/>
          </a:p>
          <a:p>
            <a:pPr lvl="1"/>
            <a:r>
              <a:rPr lang="en-US" dirty="0" smtClean="0"/>
              <a:t>Proton (H-)</a:t>
            </a:r>
            <a:endParaRPr lang="en-US" dirty="0" smtClean="0"/>
          </a:p>
          <a:p>
            <a:pPr lvl="1"/>
            <a:r>
              <a:rPr lang="en-US" dirty="0" err="1" smtClean="0"/>
              <a:t>Deutons</a:t>
            </a:r>
            <a:endParaRPr lang="en-US" dirty="0" smtClean="0"/>
          </a:p>
          <a:p>
            <a:pPr lvl="1"/>
            <a:r>
              <a:rPr lang="en-US" dirty="0" smtClean="0"/>
              <a:t>Alpha</a:t>
            </a:r>
          </a:p>
          <a:p>
            <a:pPr lvl="1"/>
            <a:r>
              <a:rPr lang="en-US" dirty="0" smtClean="0"/>
              <a:t>HH+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Cyclone 70P </a:t>
            </a:r>
            <a:r>
              <a:rPr lang="en-US" dirty="0" smtClean="0">
                <a:sym typeface="Wingdings" panose="05000000000000000000" pitchFamily="2" charset="2"/>
              </a:rPr>
              <a:t> production solution (Sr82 production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Proton only (H-)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7614"/>
            <a:ext cx="3328221" cy="55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3725" y="1923194"/>
            <a:ext cx="3418595" cy="132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788835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Extraction </a:t>
            </a:r>
            <a:r>
              <a:rPr lang="fr-BE" dirty="0" err="1" smtClean="0"/>
              <a:t>systems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BE" dirty="0" smtClean="0"/>
              <a:t>Dual stripping </a:t>
            </a:r>
            <a:r>
              <a:rPr lang="fr-BE" dirty="0" err="1" smtClean="0"/>
              <a:t>shaft</a:t>
            </a:r>
            <a:r>
              <a:rPr lang="fr-BE" dirty="0" smtClean="0"/>
              <a:t> and permanent radial probe</a:t>
            </a:r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574"/>
            <a:ext cx="3347020" cy="319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85" y="3930225"/>
            <a:ext cx="1129350" cy="99538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1115616" y="2859782"/>
            <a:ext cx="432048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 descr="stripper changer"/>
          <p:cNvPicPr/>
          <p:nvPr/>
        </p:nvPicPr>
        <p:blipFill>
          <a:blip r:embed="rId4" cstate="print"/>
          <a:srcRect t="10687" b="10305"/>
          <a:stretch>
            <a:fillRect/>
          </a:stretch>
        </p:blipFill>
        <p:spPr bwMode="auto">
          <a:xfrm>
            <a:off x="1403648" y="3862992"/>
            <a:ext cx="1930524" cy="112985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360" y="1488446"/>
            <a:ext cx="4780981" cy="268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28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1781202"/>
              </p:ext>
            </p:extLst>
          </p:nvPr>
        </p:nvGraphicFramePr>
        <p:xfrm>
          <a:off x="539552" y="915566"/>
          <a:ext cx="431038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9055"/>
                <a:gridCol w="1170305"/>
                <a:gridCol w="1811020"/>
              </a:tblGrid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Beam exit 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exits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x 3 ports (*)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Cyclotron weight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145 Tons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4 pillars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radius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1240</a:t>
                      </a:r>
                      <a:r>
                        <a:rPr lang="en-US" sz="1200" baseline="0" dirty="0" smtClean="0">
                          <a:effectLst/>
                        </a:rPr>
                        <a:t> (pole)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1910 mm (overall)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Vacuum system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Cryo pumps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Clean vacuum cyclotron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Turbo pumps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Clean vacuum ion source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Electrical load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 kW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Stand-by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250 kW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Full beam  /2 Beam lines (%)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(two beam lines)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~25 kW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Load included in (%)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Cooling load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200 kW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Full beam, water chiller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Main </a:t>
            </a:r>
            <a:r>
              <a:rPr lang="fr-BE" dirty="0" err="1" smtClean="0"/>
              <a:t>characteristics</a:t>
            </a:r>
            <a:r>
              <a:rPr lang="fr-BE" dirty="0" smtClean="0"/>
              <a:t> of Cyclone </a:t>
            </a:r>
            <a:r>
              <a:rPr lang="fr-BE" dirty="0" smtClean="0"/>
              <a:t>70 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BE" dirty="0" err="1" smtClean="0"/>
              <a:t>Extracted</a:t>
            </a:r>
            <a:r>
              <a:rPr lang="fr-BE" dirty="0" smtClean="0"/>
              <a:t> </a:t>
            </a:r>
            <a:r>
              <a:rPr lang="fr-BE" dirty="0" err="1" smtClean="0"/>
              <a:t>beams</a:t>
            </a:r>
            <a:r>
              <a:rPr lang="fr-BE" dirty="0" smtClean="0"/>
              <a:t> ~1.23 </a:t>
            </a:r>
            <a:r>
              <a:rPr lang="fr-BE" dirty="0" err="1" smtClean="0"/>
              <a:t>T</a:t>
            </a:r>
            <a:r>
              <a:rPr lang="fr-BE" dirty="0" err="1" smtClean="0"/>
              <a:t>.m</a:t>
            </a:r>
            <a:endParaRPr lang="fr-B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2091283"/>
              </p:ext>
            </p:extLst>
          </p:nvPr>
        </p:nvGraphicFramePr>
        <p:xfrm>
          <a:off x="5148064" y="1203598"/>
          <a:ext cx="3528392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750"/>
                <a:gridCol w="1666642"/>
              </a:tblGrid>
              <a:tr h="0">
                <a:tc gridSpan="2">
                  <a:txBody>
                    <a:bodyPr/>
                    <a:lstStyle/>
                    <a:p>
                      <a:pPr marL="75565" algn="ctr">
                        <a:spcAft>
                          <a:spcPts val="0"/>
                        </a:spcAft>
                      </a:pPr>
                      <a:r>
                        <a:rPr lang="fr-BE" sz="1200" dirty="0" smtClean="0">
                          <a:effectLst/>
                          <a:latin typeface="Univers LT Std 45 Light"/>
                          <a:ea typeface="Times New Roman"/>
                          <a:cs typeface="Times New Roman"/>
                        </a:rPr>
                        <a:t>RF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Frequency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 (</a:t>
                      </a:r>
                      <a:r>
                        <a:rPr lang="en-US" sz="1200" dirty="0" err="1" smtClean="0">
                          <a:effectLst/>
                        </a:rPr>
                        <a:t>xp</a:t>
                      </a:r>
                      <a:r>
                        <a:rPr lang="en-US" sz="1200" dirty="0" smtClean="0">
                          <a:effectLst/>
                        </a:rPr>
                        <a:t>) </a:t>
                      </a:r>
                      <a:r>
                        <a:rPr lang="en-US" sz="1200" dirty="0" err="1" smtClean="0">
                          <a:effectLst/>
                        </a:rPr>
                        <a:t>ot</a:t>
                      </a:r>
                      <a:r>
                        <a:rPr lang="en-US" sz="1200" dirty="0" smtClean="0">
                          <a:effectLst/>
                        </a:rPr>
                        <a:t> 58 (p) MHz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Dee’s voltage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 65 kV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Power  - cavity</a:t>
                      </a:r>
                      <a:endParaRPr lang="fr-BE" sz="120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 kW (2 cavities)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Power – full beam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56 kW (beam load)</a:t>
                      </a:r>
                      <a:endParaRPr lang="fr-BE" sz="1200" dirty="0">
                        <a:effectLst/>
                        <a:latin typeface="Univers LT Std 45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4011910"/>
            <a:ext cx="798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NB: </a:t>
            </a:r>
            <a:r>
              <a:rPr lang="fr-BE" sz="2000" dirty="0" err="1" smtClean="0"/>
              <a:t>loads</a:t>
            </a:r>
            <a:r>
              <a:rPr lang="fr-BE" sz="2000" dirty="0" smtClean="0"/>
              <a:t> of </a:t>
            </a:r>
            <a:r>
              <a:rPr lang="fr-BE" sz="2000" dirty="0" err="1" smtClean="0"/>
              <a:t>details</a:t>
            </a:r>
            <a:r>
              <a:rPr lang="fr-BE" sz="2000" dirty="0" smtClean="0"/>
              <a:t> </a:t>
            </a:r>
            <a:r>
              <a:rPr lang="fr-BE" sz="2000" dirty="0" err="1" smtClean="0"/>
              <a:t>at</a:t>
            </a:r>
            <a:r>
              <a:rPr lang="fr-BE" sz="2000" dirty="0" smtClean="0"/>
              <a:t> cyclotrons &amp; ECPM </a:t>
            </a:r>
            <a:r>
              <a:rPr lang="fr-BE" sz="2000" dirty="0" err="1" smtClean="0"/>
              <a:t>conferences</a:t>
            </a:r>
            <a:r>
              <a:rPr lang="fr-BE" sz="2000" dirty="0" smtClean="0"/>
              <a:t> as </a:t>
            </a:r>
            <a:r>
              <a:rPr lang="fr-BE" sz="2000" dirty="0" err="1" smtClean="0"/>
              <a:t>from</a:t>
            </a:r>
            <a:r>
              <a:rPr lang="fr-BE" sz="2000" dirty="0" smtClean="0"/>
              <a:t> 2007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xmlns="" val="15004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0"/>
          </p:nvPr>
        </p:nvSpPr>
        <p:spPr>
          <a:xfrm>
            <a:off x="619472" y="483518"/>
            <a:ext cx="8345016" cy="336176"/>
          </a:xfrm>
        </p:spPr>
        <p:txBody>
          <a:bodyPr/>
          <a:lstStyle/>
          <a:p>
            <a:r>
              <a:rPr lang="fr-BE" dirty="0" smtClean="0"/>
              <a:t>70 </a:t>
            </a:r>
            <a:r>
              <a:rPr lang="fr-BE" dirty="0" smtClean="0"/>
              <a:t>MeV / 750 </a:t>
            </a:r>
            <a:r>
              <a:rPr lang="fr-BE" dirty="0" smtClean="0"/>
              <a:t>µA </a:t>
            </a:r>
            <a:r>
              <a:rPr lang="fr-BE" dirty="0" smtClean="0"/>
              <a:t>proton - </a:t>
            </a:r>
            <a:r>
              <a:rPr lang="en-US" dirty="0" smtClean="0"/>
              <a:t>World </a:t>
            </a:r>
            <a:r>
              <a:rPr lang="en-US" dirty="0"/>
              <a:t>record established </a:t>
            </a:r>
            <a:r>
              <a:rPr lang="en-US" dirty="0" smtClean="0"/>
              <a:t>10/2010</a:t>
            </a:r>
            <a:endParaRPr lang="en-US" dirty="0"/>
          </a:p>
          <a:p>
            <a:endParaRPr lang="fr-B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991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rgbClr val="69BE28"/>
                </a:solidFill>
                <a:effectLst/>
                <a:latin typeface="+mj-lt"/>
                <a:ea typeface="+mj-ea"/>
                <a:cs typeface="Arial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endParaRPr lang="en-US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51569"/>
            <a:ext cx="4752528" cy="284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755576" y="2376134"/>
            <a:ext cx="864096" cy="2160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707904" y="2319101"/>
            <a:ext cx="1008112" cy="2160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621" y="3747694"/>
            <a:ext cx="4665070" cy="102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90180" y="189729"/>
            <a:ext cx="7920158" cy="330930"/>
          </a:xfrm>
        </p:spPr>
        <p:txBody>
          <a:bodyPr/>
          <a:lstStyle/>
          <a:p>
            <a:r>
              <a:rPr lang="fr-BE" dirty="0" err="1" smtClean="0"/>
              <a:t>Current</a:t>
            </a:r>
            <a:r>
              <a:rPr lang="fr-BE" dirty="0" smtClean="0"/>
              <a:t> </a:t>
            </a:r>
            <a:r>
              <a:rPr lang="fr-BE" dirty="0" err="1" smtClean="0"/>
              <a:t>status</a:t>
            </a:r>
            <a:r>
              <a:rPr lang="fr-BE" dirty="0" smtClean="0"/>
              <a:t> – multi-</a:t>
            </a:r>
            <a:r>
              <a:rPr lang="fr-BE" dirty="0" err="1" smtClean="0"/>
              <a:t>particle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5578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Current</a:t>
            </a:r>
            <a:r>
              <a:rPr lang="fr-BE" dirty="0" smtClean="0"/>
              <a:t> </a:t>
            </a:r>
            <a:r>
              <a:rPr lang="fr-BE" dirty="0" err="1" smtClean="0"/>
              <a:t>status</a:t>
            </a:r>
            <a:r>
              <a:rPr lang="fr-BE" dirty="0" smtClean="0"/>
              <a:t> of the proton </a:t>
            </a:r>
            <a:r>
              <a:rPr lang="fr-BE" dirty="0" err="1" smtClean="0"/>
              <a:t>only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BE" dirty="0" err="1" smtClean="0"/>
              <a:t>Zevacor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being</a:t>
            </a:r>
            <a:r>
              <a:rPr lang="fr-BE" dirty="0" smtClean="0"/>
              <a:t> </a:t>
            </a:r>
            <a:r>
              <a:rPr lang="fr-BE" dirty="0" err="1" smtClean="0"/>
              <a:t>shipped</a:t>
            </a:r>
            <a:r>
              <a:rPr lang="fr-BE" dirty="0" smtClean="0"/>
              <a:t> </a:t>
            </a:r>
            <a:r>
              <a:rPr lang="fr-BE" dirty="0" err="1" smtClean="0"/>
              <a:t>soon</a:t>
            </a:r>
            <a:r>
              <a:rPr lang="fr-BE" dirty="0" smtClean="0"/>
              <a:t>, CDMN </a:t>
            </a:r>
            <a:r>
              <a:rPr lang="fr-BE" dirty="0" err="1" smtClean="0"/>
              <a:t>under</a:t>
            </a:r>
            <a:r>
              <a:rPr lang="fr-BE" dirty="0" smtClean="0"/>
              <a:t> </a:t>
            </a:r>
            <a:r>
              <a:rPr lang="fr-BE" dirty="0" err="1" smtClean="0"/>
              <a:t>mapping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summer</a:t>
            </a:r>
            <a:endParaRPr lang="fr-BE" dirty="0"/>
          </a:p>
        </p:txBody>
      </p:sp>
      <p:pic>
        <p:nvPicPr>
          <p:cNvPr id="7" name="3A60FB95-A6F1-40A4-AED6-B9804C978F51" descr="3A60FB95-A6F1-40A4-AED6-B9804C978F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561" y="875061"/>
            <a:ext cx="6960815" cy="391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7609" y="987574"/>
            <a:ext cx="626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 Black" panose="020B0A04020102020204" pitchFamily="34" charset="0"/>
              </a:rPr>
              <a:t>20 months from order to shipment </a:t>
            </a:r>
            <a:r>
              <a:rPr lang="en-US" sz="1800" dirty="0" smtClean="0">
                <a:latin typeface="Arial Black" panose="020B0A04020102020204" pitchFamily="34" charset="0"/>
              </a:rPr>
              <a:t>of </a:t>
            </a:r>
            <a:r>
              <a:rPr lang="en-US" sz="1800" dirty="0" smtClean="0">
                <a:latin typeface="Arial Black" panose="020B0A04020102020204" pitchFamily="34" charset="0"/>
              </a:rPr>
              <a:t>1</a:t>
            </a:r>
            <a:r>
              <a:rPr lang="en-US" sz="1800" baseline="30000" dirty="0" smtClean="0">
                <a:latin typeface="Arial Black" panose="020B0A04020102020204" pitchFamily="34" charset="0"/>
              </a:rPr>
              <a:t>st</a:t>
            </a:r>
            <a:r>
              <a:rPr lang="en-US" sz="1800" dirty="0" smtClean="0">
                <a:latin typeface="Arial Black" panose="020B0A04020102020204" pitchFamily="34" charset="0"/>
              </a:rPr>
              <a:t> Unit </a:t>
            </a:r>
            <a:endParaRPr lang="en-US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8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Overview</a:t>
            </a:r>
            <a:r>
              <a:rPr lang="fr-BE" dirty="0" smtClean="0"/>
              <a:t>: </a:t>
            </a:r>
            <a:r>
              <a:rPr lang="fr-BE" dirty="0" err="1" smtClean="0"/>
              <a:t>from</a:t>
            </a:r>
            <a:r>
              <a:rPr lang="fr-BE" dirty="0" smtClean="0"/>
              <a:t> source to extraction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H-/D- =&gt; </a:t>
            </a:r>
            <a:r>
              <a:rPr lang="fr-BE" dirty="0" err="1" smtClean="0"/>
              <a:t>multicusp</a:t>
            </a:r>
            <a:r>
              <a:rPr lang="fr-BE" dirty="0" smtClean="0"/>
              <a:t> ion source </a:t>
            </a:r>
            <a:r>
              <a:rPr lang="fr-BE" dirty="0" err="1" smtClean="0"/>
              <a:t>from</a:t>
            </a:r>
            <a:r>
              <a:rPr lang="fr-BE" dirty="0" smtClean="0"/>
              <a:t> D-pace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pPr>
              <a:buNone/>
            </a:pPr>
            <a:endParaRPr lang="fr-BE" dirty="0" smtClean="0"/>
          </a:p>
          <a:p>
            <a:r>
              <a:rPr lang="fr-BE" dirty="0" smtClean="0"/>
              <a:t>q/M=0.5 =&gt; </a:t>
            </a:r>
            <a:r>
              <a:rPr lang="fr-BE" dirty="0" err="1" smtClean="0"/>
              <a:t>supernanogan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Pantechnik</a:t>
            </a:r>
            <a:endParaRPr lang="fr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Sources</a:t>
            </a:r>
            <a:endParaRPr lang="fr-B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1400" y="678056"/>
            <a:ext cx="14691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08104" y="987574"/>
            <a:ext cx="3308350" cy="1071562"/>
          </a:xfrm>
          <a:prstGeom prst="rect">
            <a:avLst/>
          </a:prstGeom>
        </p:spPr>
        <p:txBody>
          <a:bodyPr/>
          <a:lstStyle>
            <a:lvl1pPr marL="62865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AB00"/>
              </a:buClr>
              <a:buSzPct val="60000"/>
              <a:buFont typeface="Wingdings 2" pitchFamily="18" charset="2"/>
              <a:buChar char=""/>
              <a:defRPr sz="18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001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AB00"/>
              </a:buClr>
              <a:buSzPct val="60000"/>
              <a:buFont typeface="Wingdings 2" pitchFamily="18" charset="2"/>
              <a:buChar char=""/>
              <a:defRPr sz="1700">
                <a:solidFill>
                  <a:schemeClr val="tx1"/>
                </a:solidFill>
                <a:latin typeface="+mj-lt"/>
                <a:ea typeface="+mn-ea"/>
              </a:defRPr>
            </a:lvl2pPr>
            <a:lvl3pPr marL="1079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AB00"/>
              </a:buClr>
              <a:buSzPct val="60000"/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AB00"/>
              </a:buClr>
              <a:buSzPct val="60000"/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47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r>
              <a:rPr lang="fr-FR" altLang="fr-FR" sz="1300" kern="0" dirty="0" err="1" smtClean="0">
                <a:cs typeface="+mn-cs"/>
              </a:rPr>
              <a:t>Capacity</a:t>
            </a:r>
            <a:r>
              <a:rPr lang="fr-FR" altLang="fr-FR" sz="1300" kern="0" dirty="0" smtClean="0">
                <a:cs typeface="+mn-cs"/>
              </a:rPr>
              <a:t> 10mA H-, </a:t>
            </a:r>
            <a:r>
              <a:rPr lang="fr-FR" altLang="fr-FR" sz="1300" kern="0" dirty="0" err="1" smtClean="0">
                <a:cs typeface="+mn-cs"/>
              </a:rPr>
              <a:t>superbright</a:t>
            </a:r>
            <a:r>
              <a:rPr lang="fr-FR" altLang="fr-FR" sz="1300" kern="0" dirty="0" smtClean="0">
                <a:cs typeface="+mn-cs"/>
              </a:rPr>
              <a:t> </a:t>
            </a:r>
            <a:r>
              <a:rPr lang="fr-FR" altLang="fr-FR" sz="1300" kern="0" dirty="0" err="1" smtClean="0">
                <a:cs typeface="+mn-cs"/>
              </a:rPr>
              <a:t>emittance</a:t>
            </a:r>
            <a:r>
              <a:rPr lang="fr-FR" altLang="fr-FR" sz="1300" kern="0" dirty="0" smtClean="0">
                <a:cs typeface="+mn-cs"/>
              </a:rPr>
              <a:t> </a:t>
            </a:r>
          </a:p>
          <a:p>
            <a:pPr lvl="1">
              <a:defRPr/>
            </a:pPr>
            <a:r>
              <a:rPr lang="fr-FR" altLang="fr-FR" sz="1300" kern="0" dirty="0" smtClean="0">
                <a:cs typeface="+mn-cs"/>
              </a:rPr>
              <a:t>30 kV </a:t>
            </a:r>
            <a:r>
              <a:rPr lang="fr-FR" altLang="fr-FR" sz="1300" kern="0" dirty="0" err="1" smtClean="0">
                <a:cs typeface="+mn-cs"/>
              </a:rPr>
              <a:t>platform</a:t>
            </a:r>
            <a:endParaRPr lang="fr-FR" altLang="fr-FR" sz="1300" kern="0" dirty="0" smtClean="0">
              <a:cs typeface="+mn-cs"/>
            </a:endParaRPr>
          </a:p>
          <a:p>
            <a:pPr lvl="1">
              <a:defRPr/>
            </a:pPr>
            <a:r>
              <a:rPr lang="fr-FR" altLang="fr-FR" sz="1300" u="sng" dirty="0" err="1">
                <a:cs typeface="+mn-cs"/>
              </a:rPr>
              <a:t>Easy</a:t>
            </a:r>
            <a:r>
              <a:rPr lang="fr-FR" altLang="fr-FR" sz="1300" u="sng" dirty="0">
                <a:cs typeface="+mn-cs"/>
              </a:rPr>
              <a:t> maintenance </a:t>
            </a:r>
            <a:r>
              <a:rPr lang="fr-FR" altLang="fr-FR" sz="1300" dirty="0">
                <a:cs typeface="+mn-cs"/>
              </a:rPr>
              <a:t>(one back plate </a:t>
            </a:r>
            <a:r>
              <a:rPr lang="fr-FR" altLang="fr-FR" sz="1300" dirty="0" err="1">
                <a:cs typeface="+mn-cs"/>
              </a:rPr>
              <a:t>with</a:t>
            </a:r>
            <a:r>
              <a:rPr lang="fr-FR" altLang="fr-FR" sz="1300" dirty="0">
                <a:cs typeface="+mn-cs"/>
              </a:rPr>
              <a:t> 4 filaments</a:t>
            </a:r>
            <a:r>
              <a:rPr lang="fr-FR" altLang="fr-FR" sz="1300" dirty="0" smtClean="0">
                <a:cs typeface="+mn-cs"/>
              </a:rPr>
              <a:t>)</a:t>
            </a:r>
          </a:p>
          <a:p>
            <a:pPr lvl="1">
              <a:defRPr/>
            </a:pPr>
            <a:r>
              <a:rPr lang="fr-FR" altLang="fr-FR" sz="1300" u="sng" dirty="0" err="1" smtClean="0"/>
              <a:t>Differential</a:t>
            </a:r>
            <a:r>
              <a:rPr lang="fr-FR" altLang="fr-FR" sz="1300" u="sng" dirty="0"/>
              <a:t> </a:t>
            </a:r>
            <a:r>
              <a:rPr lang="fr-FR" altLang="fr-FR" sz="1300" u="sng" dirty="0" err="1" smtClean="0"/>
              <a:t>pumping</a:t>
            </a:r>
            <a:r>
              <a:rPr lang="fr-FR" altLang="fr-FR" sz="1300" u="sng" dirty="0" smtClean="0"/>
              <a:t> </a:t>
            </a:r>
            <a:r>
              <a:rPr lang="fr-FR" altLang="fr-FR" sz="1300" dirty="0" smtClean="0"/>
              <a:t>system for high </a:t>
            </a:r>
            <a:r>
              <a:rPr lang="fr-FR" altLang="fr-FR" sz="1300" dirty="0" err="1" smtClean="0"/>
              <a:t>vaccum</a:t>
            </a:r>
            <a:r>
              <a:rPr lang="fr-FR" altLang="fr-FR" sz="1300" dirty="0" smtClean="0"/>
              <a:t> </a:t>
            </a:r>
            <a:r>
              <a:rPr lang="fr-FR" altLang="fr-FR" sz="1300" dirty="0" err="1" smtClean="0"/>
              <a:t>level</a:t>
            </a:r>
            <a:endParaRPr lang="fr-FR" altLang="fr-FR" sz="1300" dirty="0" smtClean="0">
              <a:cs typeface="+mn-cs"/>
            </a:endParaRPr>
          </a:p>
          <a:p>
            <a:pPr marL="373062" indent="0">
              <a:buFont typeface="Wingdings 2" pitchFamily="18" charset="2"/>
              <a:buNone/>
              <a:defRPr/>
            </a:pPr>
            <a:endParaRPr lang="fr-FR" altLang="fr-FR" sz="1400" dirty="0"/>
          </a:p>
          <a:p>
            <a:pPr marL="373062" indent="0">
              <a:buFont typeface="Wingdings 2" pitchFamily="18" charset="2"/>
              <a:buNone/>
              <a:defRPr/>
            </a:pPr>
            <a:endParaRPr lang="fr-FR" altLang="fr-FR" sz="1400" kern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715" y="1275606"/>
            <a:ext cx="177610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 l="21182" t="55929" r="22641" b="11088"/>
          <a:stretch>
            <a:fillRect/>
          </a:stretch>
        </p:blipFill>
        <p:spPr bwMode="auto">
          <a:xfrm>
            <a:off x="3491880" y="3210378"/>
            <a:ext cx="4608512" cy="173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 l="42607" t="30493" r="25438" b="30805"/>
          <a:stretch>
            <a:fillRect/>
          </a:stretch>
        </p:blipFill>
        <p:spPr bwMode="auto">
          <a:xfrm>
            <a:off x="1259632" y="3291830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843557"/>
            <a:ext cx="4824536" cy="334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Injection Line </a:t>
            </a:r>
            <a:r>
              <a:rPr lang="fr-BE" dirty="0" err="1" smtClean="0"/>
              <a:t>overview</a:t>
            </a:r>
            <a:endParaRPr lang="fr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>
          <a:xfrm>
            <a:off x="619472" y="483518"/>
            <a:ext cx="7120880" cy="336176"/>
          </a:xfrm>
        </p:spPr>
        <p:txBody>
          <a:bodyPr/>
          <a:lstStyle/>
          <a:p>
            <a:r>
              <a:rPr lang="fr-BE" dirty="0" smtClean="0"/>
              <a:t>Multi-</a:t>
            </a:r>
            <a:r>
              <a:rPr lang="fr-BE" dirty="0" err="1" smtClean="0"/>
              <a:t>particle</a:t>
            </a:r>
            <a:r>
              <a:rPr lang="fr-BE" dirty="0" smtClean="0"/>
              <a:t> machine </a:t>
            </a:r>
            <a:endParaRPr lang="fr-BE" dirty="0"/>
          </a:p>
          <a:p>
            <a:endParaRPr lang="fr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4" t="4655" b="16210"/>
          <a:stretch>
            <a:fillRect/>
          </a:stretch>
        </p:blipFill>
        <p:spPr bwMode="auto">
          <a:xfrm>
            <a:off x="7380312" y="3919364"/>
            <a:ext cx="164086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71887"/>
            <a:ext cx="2262188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25"/>
          <a:stretch>
            <a:fillRect/>
          </a:stretch>
        </p:blipFill>
        <p:spPr bwMode="auto">
          <a:xfrm>
            <a:off x="323528" y="843558"/>
            <a:ext cx="3629717" cy="124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3985202" y="1296809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solidFill>
                  <a:srgbClr val="FF0000"/>
                </a:solidFill>
              </a:rPr>
              <a:t>solenoid</a:t>
            </a:r>
            <a:endParaRPr lang="fr-BE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4659473" y="1291072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>
                <a:solidFill>
                  <a:srgbClr val="FF0000"/>
                </a:solidFill>
              </a:rPr>
              <a:t>90°</a:t>
            </a:r>
            <a:r>
              <a:rPr lang="fr-BE" sz="2000" dirty="0" err="1" smtClean="0">
                <a:solidFill>
                  <a:srgbClr val="FF0000"/>
                </a:solidFill>
              </a:rPr>
              <a:t>bend</a:t>
            </a:r>
            <a:endParaRPr lang="fr-BE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5241818" y="1185274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>
                <a:solidFill>
                  <a:srgbClr val="FF0000"/>
                </a:solidFill>
              </a:rPr>
              <a:t>Quad triplet</a:t>
            </a:r>
            <a:endParaRPr lang="fr-BE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6145442" y="1286341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solidFill>
                  <a:srgbClr val="FF0000"/>
                </a:solidFill>
              </a:rPr>
              <a:t>solenoid</a:t>
            </a:r>
            <a:endParaRPr lang="fr-BE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7545531" y="1286341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solidFill>
                  <a:srgbClr val="FF0000"/>
                </a:solidFill>
              </a:rPr>
              <a:t>solenoid</a:t>
            </a:r>
            <a:endParaRPr lang="fr-BE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6434275" y="1286341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solidFill>
                  <a:srgbClr val="FF0000"/>
                </a:solidFill>
              </a:rPr>
              <a:t>Buncher</a:t>
            </a:r>
            <a:endParaRPr lang="fr-BE" sz="2000" dirty="0">
              <a:solidFill>
                <a:srgbClr val="FF00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421843"/>
            <a:ext cx="3888432" cy="195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23528" y="4435247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« good match »: </a:t>
            </a:r>
            <a:r>
              <a:rPr lang="fr-BE" sz="1600" dirty="0" err="1" smtClean="0"/>
              <a:t>particle</a:t>
            </a:r>
            <a:r>
              <a:rPr lang="fr-BE" sz="1600" dirty="0" smtClean="0"/>
              <a:t> </a:t>
            </a:r>
            <a:r>
              <a:rPr lang="fr-BE" sz="1600" dirty="0" err="1" smtClean="0"/>
              <a:t>accepted</a:t>
            </a:r>
            <a:r>
              <a:rPr lang="fr-BE" sz="1600" dirty="0" smtClean="0"/>
              <a:t> for more </a:t>
            </a:r>
            <a:r>
              <a:rPr lang="fr-BE" sz="1600" dirty="0" err="1" smtClean="0"/>
              <a:t>than</a:t>
            </a:r>
            <a:r>
              <a:rPr lang="fr-BE" sz="1600" dirty="0" smtClean="0"/>
              <a:t> 50 </a:t>
            </a:r>
            <a:r>
              <a:rPr lang="fr-BE" sz="1600" dirty="0" err="1" smtClean="0"/>
              <a:t>turns</a:t>
            </a:r>
            <a:r>
              <a:rPr lang="fr-BE" sz="1600" dirty="0" smtClean="0"/>
              <a:t>)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xmlns="" val="25526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188" y="885825"/>
            <a:ext cx="7993062" cy="3557588"/>
          </a:xfrm>
        </p:spPr>
        <p:txBody>
          <a:bodyPr/>
          <a:lstStyle/>
          <a:p>
            <a:pPr marL="373062" indent="0">
              <a:buFont typeface="Wingdings 2" pitchFamily="18" charset="2"/>
              <a:buNone/>
              <a:defRPr/>
            </a:pPr>
            <a:r>
              <a:rPr lang="fr-BE" dirty="0" smtClean="0"/>
              <a:t>H- proton source and injection (</a:t>
            </a:r>
            <a:r>
              <a:rPr lang="fr-BE" dirty="0" err="1" smtClean="0"/>
              <a:t>same</a:t>
            </a:r>
            <a:r>
              <a:rPr lang="fr-BE" dirty="0" smtClean="0"/>
              <a:t> as high </a:t>
            </a:r>
            <a:r>
              <a:rPr lang="fr-BE" dirty="0" err="1" smtClean="0"/>
              <a:t>current</a:t>
            </a:r>
            <a:r>
              <a:rPr lang="fr-BE" dirty="0" smtClean="0"/>
              <a:t> Cyclone 30 HC)</a:t>
            </a:r>
          </a:p>
          <a:p>
            <a:pPr>
              <a:defRPr/>
            </a:pPr>
            <a:endParaRPr lang="fr-BE" dirty="0" smtClean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 bwMode="auto">
          <a:xfrm>
            <a:off x="590550" y="190500"/>
            <a:ext cx="7920038" cy="330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fr-FR" dirty="0" smtClean="0">
                <a:cs typeface="Arial" pitchFamily="34" charset="0"/>
              </a:rPr>
              <a:t>Injection </a:t>
            </a:r>
            <a:r>
              <a:rPr lang="fr-BE" altLang="fr-FR" dirty="0" smtClean="0">
                <a:cs typeface="Arial" pitchFamily="34" charset="0"/>
              </a:rPr>
              <a:t>line </a:t>
            </a:r>
            <a:r>
              <a:rPr lang="fr-BE" altLang="fr-FR" dirty="0" err="1" smtClean="0">
                <a:cs typeface="Arial" pitchFamily="34" charset="0"/>
              </a:rPr>
              <a:t>overview</a:t>
            </a:r>
            <a:endParaRPr lang="fr-BE" altLang="fr-FR" dirty="0" smtClean="0"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>
          <a:xfrm>
            <a:off x="619125" y="484188"/>
            <a:ext cx="6400800" cy="33496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Proton </a:t>
            </a:r>
            <a:r>
              <a:rPr lang="fr-BE" dirty="0" err="1" smtClean="0"/>
              <a:t>only</a:t>
            </a:r>
            <a:r>
              <a:rPr lang="fr-BE" dirty="0" smtClean="0"/>
              <a:t>: </a:t>
            </a:r>
            <a:r>
              <a:rPr lang="fr-BE" dirty="0" err="1" smtClean="0"/>
              <a:t>simplified</a:t>
            </a:r>
            <a:r>
              <a:rPr lang="fr-BE" dirty="0" smtClean="0"/>
              <a:t> design</a:t>
            </a:r>
            <a:endParaRPr lang="fr-BE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7788"/>
            <a:ext cx="3960812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ight Arrow 4"/>
          <p:cNvSpPr>
            <a:spLocks noChangeArrowheads="1"/>
          </p:cNvSpPr>
          <p:nvPr/>
        </p:nvSpPr>
        <p:spPr bwMode="auto">
          <a:xfrm>
            <a:off x="4500563" y="2427288"/>
            <a:ext cx="503237" cy="360362"/>
          </a:xfrm>
          <a:prstGeom prst="right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BE" altLang="fr-FR"/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54150"/>
            <a:ext cx="31273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6" t="2500" r="8076" b="17500"/>
          <a:stretch>
            <a:fillRect/>
          </a:stretch>
        </p:blipFill>
        <p:spPr bwMode="auto">
          <a:xfrm>
            <a:off x="-3852936" y="1851670"/>
            <a:ext cx="36004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75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A official PPT 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9DC92"/>
      </a:accent1>
      <a:accent2>
        <a:srgbClr val="69BE28"/>
      </a:accent2>
      <a:accent3>
        <a:srgbClr val="009FDA"/>
      </a:accent3>
      <a:accent4>
        <a:srgbClr val="F0AB00"/>
      </a:accent4>
      <a:accent5>
        <a:srgbClr val="E3E4E4"/>
      </a:accent5>
      <a:accent6>
        <a:srgbClr val="ABACAE"/>
      </a:accent6>
      <a:hlink>
        <a:srgbClr val="F0AB00"/>
      </a:hlink>
      <a:folHlink>
        <a:srgbClr val="F0AB00"/>
      </a:folHlink>
    </a:clrScheme>
    <a:fontScheme name="IBA Corporate Woma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IBA Corporate Wo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A Corporate Wom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A Corporate Wom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A Corporate Wom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A Corporate Wom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A Corporate Wom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A Corporate Wom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A Corporate Wom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A Corporate Wom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A Corporate Wom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A Corporate Wom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A Corporate Wom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A Corporate Woma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0AB00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0090C5"/>
        </a:accent6>
        <a:hlink>
          <a:srgbClr val="69BE28"/>
        </a:hlink>
        <a:folHlink>
          <a:srgbClr val="F0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720EB1E0BA5D4AA9481933757C3D6B" ma:contentTypeVersion="1" ma:contentTypeDescription="Create a new document." ma:contentTypeScope="" ma:versionID="de836383f2726ff40f3654324a5de5cd">
  <xsd:schema xmlns:xsd="http://www.w3.org/2001/XMLSchema" xmlns:p="http://schemas.microsoft.com/office/2006/metadata/properties" xmlns:ns2="c87027b3-d06a-4d08-be1c-28596161f1dc" targetNamespace="http://schemas.microsoft.com/office/2006/metadata/properties" ma:root="true" ma:fieldsID="ad071fc49166b2d7ea2749a3a731f480" ns2:_="">
    <xsd:import namespace="c87027b3-d06a-4d08-be1c-28596161f1dc"/>
    <xsd:element name="properties">
      <xsd:complexType>
        <xsd:sequence>
          <xsd:element name="documentManagement">
            <xsd:complexType>
              <xsd:all>
                <xsd:element ref="ns2:Target_x0020_Audienc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87027b3-d06a-4d08-be1c-28596161f1dc" elementFormDefault="qualified">
    <xsd:import namespace="http://schemas.microsoft.com/office/2006/documentManagement/types"/>
    <xsd:element name="Target_x0020_Audiences" ma:index="8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arget_x0020_Audiences xmlns="c87027b3-d06a-4d08-be1c-28596161f1dc" xsi:nil="true"/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6A827BA-C0C2-48C2-B649-CB52281273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31F7F7-E344-46E3-AE54-6882E59F8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027b3-d06a-4d08-be1c-28596161f1d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F03AC8F-A6B1-4301-AFCC-3CCAED905AA4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c87027b3-d06a-4d08-be1c-28596161f1dc"/>
    <ds:schemaRef ds:uri="http://purl.org/dc/elements/1.1/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552DD3E-A757-4D13-BB47-9725D661E044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4197</TotalTime>
  <Words>664</Words>
  <Application>Microsoft Office PowerPoint</Application>
  <PresentationFormat>On-screen Show (16:9)</PresentationFormat>
  <Paragraphs>166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IBA official PPT template</vt:lpstr>
      <vt:lpstr>Cyclone 70</vt:lpstr>
      <vt:lpstr>Cyclone 70 = 2 models</vt:lpstr>
      <vt:lpstr>Main characteristics of Cyclone 70 </vt:lpstr>
      <vt:lpstr>Current status – multi-particle</vt:lpstr>
      <vt:lpstr>Current status of the proton only</vt:lpstr>
      <vt:lpstr>Overview: from source to extraction</vt:lpstr>
      <vt:lpstr>Sources</vt:lpstr>
      <vt:lpstr>Injection Line overview</vt:lpstr>
      <vt:lpstr>Injection line overview</vt:lpstr>
      <vt:lpstr>Injection line overview</vt:lpstr>
      <vt:lpstr>Magnet</vt:lpstr>
      <vt:lpstr>Magnet</vt:lpstr>
      <vt:lpstr>Magnet : compromise for all particle</vt:lpstr>
      <vt:lpstr>Magnet</vt:lpstr>
      <vt:lpstr>RF system</vt:lpstr>
      <vt:lpstr>Slide 16</vt:lpstr>
      <vt:lpstr>RF system – proton only</vt:lpstr>
      <vt:lpstr>RF system – proton only, while we’re busy with it…</vt:lpstr>
      <vt:lpstr>Extraction systems</vt:lpstr>
      <vt:lpstr>Extraction systems</vt:lpstr>
    </vt:vector>
  </TitlesOfParts>
  <Company>IBA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scoppen</dc:creator>
  <cp:lastModifiedBy>Eric Forton</cp:lastModifiedBy>
  <cp:revision>121</cp:revision>
  <dcterms:created xsi:type="dcterms:W3CDTF">2012-06-15T12:54:01Z</dcterms:created>
  <dcterms:modified xsi:type="dcterms:W3CDTF">2015-06-26T05:24:15Z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System Account</vt:lpwstr>
  </property>
  <property fmtid="{D5CDD505-2E9C-101B-9397-08002B2CF9AE}" pid="3" name="xd_Signature">
    <vt:lpwstr/>
  </property>
  <property fmtid="{D5CDD505-2E9C-101B-9397-08002B2CF9AE}" pid="4" name="TemplateUrl">
    <vt:lpwstr/>
  </property>
  <property fmtid="{D5CDD505-2E9C-101B-9397-08002B2CF9AE}" pid="5" name="xd_ProgID">
    <vt:lpwstr/>
  </property>
  <property fmtid="{D5CDD505-2E9C-101B-9397-08002B2CF9AE}" pid="6" name="display_urn:schemas-microsoft-com:office:office#Author">
    <vt:lpwstr>System Account</vt:lpwstr>
  </property>
  <property fmtid="{D5CDD505-2E9C-101B-9397-08002B2CF9AE}" pid="7" name="Target Audiences">
    <vt:lpwstr/>
  </property>
  <property fmtid="{D5CDD505-2E9C-101B-9397-08002B2CF9AE}" pid="8" name="ContentTypeId">
    <vt:lpwstr>0x0101008F720EB1E0BA5D4AA9481933757C3D6B</vt:lpwstr>
  </property>
</Properties>
</file>