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0"/>
  </p:notesMasterIdLst>
  <p:handoutMasterIdLst>
    <p:handoutMasterId r:id="rId31"/>
  </p:handoutMasterIdLst>
  <p:sldIdLst>
    <p:sldId id="333" r:id="rId4"/>
    <p:sldId id="324" r:id="rId5"/>
    <p:sldId id="569" r:id="rId6"/>
    <p:sldId id="570" r:id="rId7"/>
    <p:sldId id="571" r:id="rId8"/>
    <p:sldId id="572" r:id="rId9"/>
    <p:sldId id="580" r:id="rId10"/>
    <p:sldId id="574" r:id="rId11"/>
    <p:sldId id="575" r:id="rId12"/>
    <p:sldId id="576" r:id="rId13"/>
    <p:sldId id="577" r:id="rId14"/>
    <p:sldId id="537" r:id="rId15"/>
    <p:sldId id="579" r:id="rId16"/>
    <p:sldId id="329" r:id="rId17"/>
    <p:sldId id="559" r:id="rId18"/>
    <p:sldId id="548" r:id="rId19"/>
    <p:sldId id="565" r:id="rId20"/>
    <p:sldId id="563" r:id="rId21"/>
    <p:sldId id="564" r:id="rId22"/>
    <p:sldId id="557" r:id="rId23"/>
    <p:sldId id="566" r:id="rId24"/>
    <p:sldId id="558" r:id="rId25"/>
    <p:sldId id="552" r:id="rId26"/>
    <p:sldId id="567" r:id="rId27"/>
    <p:sldId id="544" r:id="rId28"/>
    <p:sldId id="578" r:id="rId29"/>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503" autoAdjust="0"/>
  </p:normalViewPr>
  <p:slideViewPr>
    <p:cSldViewPr snapToGrid="0">
      <p:cViewPr varScale="1">
        <p:scale>
          <a:sx n="102" d="100"/>
          <a:sy n="102" d="100"/>
        </p:scale>
        <p:origin x="138"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1DED7CE7-E5E2-4966-B4B0-682153CB9328}" type="datetimeFigureOut">
              <a:rPr kumimoji="1" lang="ja-JP" altLang="en-US" smtClean="0"/>
              <a:pPr/>
              <a:t>2015/6/25</a:t>
            </a:fld>
            <a:endParaRPr kumimoji="1" lang="ja-JP" altLang="en-US"/>
          </a:p>
        </p:txBody>
      </p:sp>
      <p:sp>
        <p:nvSpPr>
          <p:cNvPr id="4" name="フッター プレースホルダ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166AE639-1981-4AA6-8CD3-7BFFDE249F52}" type="slidenum">
              <a:rPr kumimoji="1" lang="ja-JP" altLang="en-US" smtClean="0"/>
              <a:pPr/>
              <a:t>‹#›</a:t>
            </a:fld>
            <a:endParaRPr kumimoji="1" lang="ja-JP" altLang="en-US"/>
          </a:p>
        </p:txBody>
      </p:sp>
    </p:spTree>
    <p:extLst>
      <p:ext uri="{BB962C8B-B14F-4D97-AF65-F5344CB8AC3E}">
        <p14:creationId xmlns:p14="http://schemas.microsoft.com/office/powerpoint/2010/main" val="33300454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vl1pPr>
          </a:lstStyle>
          <a:p>
            <a:fld id="{D995F6C1-1121-4E1D-B9EE-4413737B7307}" type="datetimeFigureOut">
              <a:rPr kumimoji="1" lang="ja-JP" altLang="en-US" smtClean="0"/>
              <a:pPr/>
              <a:t>2015/6/25</a:t>
            </a:fld>
            <a:endParaRPr kumimoji="1" lang="ja-JP" altLang="en-US"/>
          </a:p>
        </p:txBody>
      </p:sp>
      <p:sp>
        <p:nvSpPr>
          <p:cNvPr id="4" name="スライド イメージ プレースホルダ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709613" y="4860925"/>
            <a:ext cx="5680075" cy="4605338"/>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vl1pPr>
          </a:lstStyle>
          <a:p>
            <a:fld id="{6242F655-93AA-46EE-A8D9-858139EA7B10}" type="slidenum">
              <a:rPr kumimoji="1" lang="ja-JP" altLang="en-US" smtClean="0"/>
              <a:pPr/>
              <a:t>‹#›</a:t>
            </a:fld>
            <a:endParaRPr kumimoji="1" lang="ja-JP" altLang="en-US"/>
          </a:p>
        </p:txBody>
      </p:sp>
    </p:spTree>
    <p:extLst>
      <p:ext uri="{BB962C8B-B14F-4D97-AF65-F5344CB8AC3E}">
        <p14:creationId xmlns:p14="http://schemas.microsoft.com/office/powerpoint/2010/main" val="20185508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92188" y="768350"/>
            <a:ext cx="5114925" cy="3836988"/>
          </a:xfrm>
        </p:spPr>
      </p:sp>
      <p:sp>
        <p:nvSpPr>
          <p:cNvPr id="3" name="ノート プレースホルダ 2"/>
          <p:cNvSpPr>
            <a:spLocks noGrp="1"/>
          </p:cNvSpPr>
          <p:nvPr>
            <p:ph type="body" idx="1"/>
          </p:nvPr>
        </p:nvSpPr>
        <p:spPr/>
        <p:txBody>
          <a:bodyPr>
            <a:normAutofit/>
          </a:bodyPr>
          <a:lstStyle/>
          <a:p>
            <a:r>
              <a:rPr kumimoji="1" lang="en-US" altLang="ja-JP" sz="1200" kern="1200" dirty="0" smtClean="0">
                <a:solidFill>
                  <a:schemeClr val="tx1"/>
                </a:solidFill>
                <a:latin typeface="Arial" charset="0"/>
                <a:ea typeface="ＭＳ Ｐ明朝" pitchFamily="18" charset="-128"/>
                <a:cs typeface="+mn-cs"/>
              </a:rPr>
              <a:t>1: Thank you,</a:t>
            </a:r>
            <a:r>
              <a:rPr kumimoji="1" lang="en-US" altLang="ja-JP" sz="1200" kern="1200" baseline="0" dirty="0" smtClean="0">
                <a:solidFill>
                  <a:schemeClr val="tx1"/>
                </a:solidFill>
                <a:latin typeface="Arial" charset="0"/>
                <a:ea typeface="ＭＳ Ｐ明朝" pitchFamily="18" charset="-128"/>
                <a:cs typeface="+mn-cs"/>
              </a:rPr>
              <a:t> Soga-san. And I’m very happy to be here again and have an opportunity to talk about RIKEN RI beam factory.</a:t>
            </a:r>
            <a:endParaRPr kumimoji="1" lang="ja-JP" altLang="ja-JP" sz="1200" kern="1200" dirty="0" smtClean="0">
              <a:solidFill>
                <a:schemeClr val="tx1"/>
              </a:solidFill>
              <a:latin typeface="Arial" charset="0"/>
              <a:ea typeface="ＭＳ Ｐ明朝" pitchFamily="18" charset="-128"/>
              <a:cs typeface="+mn-cs"/>
            </a:endParaRPr>
          </a:p>
          <a:p>
            <a:r>
              <a:rPr kumimoji="1" lang="en-US" altLang="ja-JP" sz="1200" kern="1200" dirty="0" smtClean="0">
                <a:solidFill>
                  <a:schemeClr val="tx1"/>
                </a:solidFill>
                <a:latin typeface="Arial" charset="0"/>
                <a:ea typeface="ＭＳ Ｐ明朝" pitchFamily="18" charset="-128"/>
                <a:cs typeface="+mn-cs"/>
              </a:rPr>
              <a:t>This is our memorial photo. </a:t>
            </a:r>
          </a:p>
          <a:p>
            <a:r>
              <a:rPr kumimoji="1" lang="en-US" altLang="ja-JP" sz="1200" kern="1200" dirty="0" smtClean="0">
                <a:solidFill>
                  <a:srgbClr val="FF0000"/>
                </a:solidFill>
                <a:latin typeface="Arial" charset="0"/>
                <a:ea typeface="ＭＳ Ｐ明朝" pitchFamily="18" charset="-128"/>
                <a:cs typeface="+mn-cs"/>
              </a:rPr>
              <a:t>We were gathered </a:t>
            </a:r>
            <a:r>
              <a:rPr kumimoji="1" lang="en-US" altLang="ja-JP" sz="1200" kern="1200" dirty="0" smtClean="0">
                <a:solidFill>
                  <a:schemeClr val="tx1"/>
                </a:solidFill>
                <a:latin typeface="Arial" charset="0"/>
                <a:ea typeface="ＭＳ Ｐ明朝" pitchFamily="18" charset="-128"/>
                <a:cs typeface="+mn-cs"/>
              </a:rPr>
              <a:t>on the main accelerator SRC and celebrated the establishment of </a:t>
            </a:r>
            <a:r>
              <a:rPr kumimoji="1" lang="en-US" altLang="ja-JP" sz="1200" kern="1200" dirty="0" err="1" smtClean="0">
                <a:solidFill>
                  <a:schemeClr val="tx1"/>
                </a:solidFill>
                <a:latin typeface="Arial" charset="0"/>
                <a:ea typeface="ＭＳ Ｐ明朝" pitchFamily="18" charset="-128"/>
                <a:cs typeface="+mn-cs"/>
              </a:rPr>
              <a:t>Nishina</a:t>
            </a:r>
            <a:r>
              <a:rPr kumimoji="1" lang="en-US" altLang="ja-JP" sz="1200" kern="1200" dirty="0" smtClean="0">
                <a:solidFill>
                  <a:schemeClr val="tx1"/>
                </a:solidFill>
                <a:latin typeface="Arial" charset="0"/>
                <a:ea typeface="ＭＳ Ｐ明朝" pitchFamily="18" charset="-128"/>
                <a:cs typeface="+mn-cs"/>
              </a:rPr>
              <a:t> center on April 2006. </a:t>
            </a:r>
          </a:p>
          <a:p>
            <a:r>
              <a:rPr kumimoji="1" lang="en-US" altLang="ja-JP" sz="1200" kern="1200" dirty="0" smtClean="0">
                <a:solidFill>
                  <a:schemeClr val="tx1"/>
                </a:solidFill>
                <a:latin typeface="Arial" charset="0"/>
                <a:ea typeface="ＭＳ Ｐ明朝" pitchFamily="18" charset="-128"/>
                <a:cs typeface="+mn-cs"/>
              </a:rPr>
              <a:t>Here</a:t>
            </a:r>
            <a:r>
              <a:rPr kumimoji="1" lang="en-US" altLang="ja-JP" sz="1200" kern="1200" baseline="0" dirty="0" smtClean="0">
                <a:solidFill>
                  <a:schemeClr val="tx1"/>
                </a:solidFill>
                <a:latin typeface="Arial" charset="0"/>
                <a:ea typeface="ＭＳ Ｐ明朝" pitchFamily="18" charset="-128"/>
                <a:cs typeface="+mn-cs"/>
              </a:rPr>
              <a:t> is Yano-san and </a:t>
            </a:r>
            <a:r>
              <a:rPr kumimoji="1" lang="en-US" altLang="ja-JP" sz="1200" kern="1200" baseline="0" dirty="0" err="1" smtClean="0">
                <a:solidFill>
                  <a:schemeClr val="tx1"/>
                </a:solidFill>
                <a:latin typeface="Arial" charset="0"/>
                <a:ea typeface="ＭＳ Ｐ明朝" pitchFamily="18" charset="-128"/>
                <a:cs typeface="+mn-cs"/>
              </a:rPr>
              <a:t>Kamitsubo</a:t>
            </a:r>
            <a:r>
              <a:rPr kumimoji="1" lang="en-US" altLang="ja-JP" sz="1200" kern="1200" baseline="0" dirty="0" smtClean="0">
                <a:solidFill>
                  <a:schemeClr val="tx1"/>
                </a:solidFill>
                <a:latin typeface="Arial" charset="0"/>
                <a:ea typeface="ＭＳ Ｐ明朝" pitchFamily="18" charset="-128"/>
                <a:cs typeface="+mn-cs"/>
              </a:rPr>
              <a:t>-san. They are very important persons for the strong relation between IMP-Lanzhou and RIKEN. </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dirty="0" smtClean="0">
                <a:solidFill>
                  <a:schemeClr val="tx1"/>
                </a:solidFill>
                <a:latin typeface="Arial" charset="0"/>
                <a:ea typeface="ＭＳ Ｐ明朝" pitchFamily="18" charset="-128"/>
                <a:cs typeface="+mn-cs"/>
              </a:rPr>
              <a:t>And it is our traditional to take such photo</a:t>
            </a:r>
            <a:r>
              <a:rPr kumimoji="1" lang="en-US" altLang="ja-JP" sz="1200" kern="1200" baseline="0" dirty="0" smtClean="0">
                <a:solidFill>
                  <a:schemeClr val="tx1"/>
                </a:solidFill>
                <a:latin typeface="Arial" charset="0"/>
                <a:ea typeface="ＭＳ Ｐ明朝" pitchFamily="18" charset="-128"/>
                <a:cs typeface="+mn-cs"/>
              </a:rPr>
              <a:t> when we build a new cyclotron.</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baseline="0" dirty="0" err="1" smtClean="0">
                <a:solidFill>
                  <a:schemeClr val="tx1"/>
                </a:solidFill>
                <a:latin typeface="Arial" charset="0"/>
                <a:ea typeface="ＭＳ Ｐ明朝" pitchFamily="18" charset="-128"/>
                <a:cs typeface="+mn-cs"/>
              </a:rPr>
              <a:t>Kamitsubo</a:t>
            </a:r>
            <a:r>
              <a:rPr kumimoji="1" lang="en-US" altLang="ja-JP" sz="1200" kern="1200" baseline="0" dirty="0" smtClean="0">
                <a:solidFill>
                  <a:schemeClr val="tx1"/>
                </a:solidFill>
                <a:latin typeface="Arial" charset="0"/>
                <a:ea typeface="ＭＳ Ｐ明朝" pitchFamily="18" charset="-128"/>
                <a:cs typeface="+mn-cs"/>
              </a:rPr>
              <a:t> san is the only person who appear for three times in the series of three photos. </a:t>
            </a:r>
            <a:endParaRPr kumimoji="1" lang="en-US" altLang="ja-JP" sz="1200" kern="1200" dirty="0" smtClean="0">
              <a:solidFill>
                <a:schemeClr val="tx1"/>
              </a:solidFill>
              <a:latin typeface="Arial" charset="0"/>
              <a:ea typeface="ＭＳ Ｐ明朝" pitchFamily="18" charset="-128"/>
              <a:cs typeface="+mn-cs"/>
            </a:endParaRPr>
          </a:p>
        </p:txBody>
      </p:sp>
      <p:sp>
        <p:nvSpPr>
          <p:cNvPr id="4" name="スライド番号プレースホルダ 3"/>
          <p:cNvSpPr>
            <a:spLocks noGrp="1"/>
          </p:cNvSpPr>
          <p:nvPr>
            <p:ph type="sldNum" sz="quarter" idx="10"/>
          </p:nvPr>
        </p:nvSpPr>
        <p:spPr/>
        <p:txBody>
          <a:bodyPr/>
          <a:lstStyle/>
          <a:p>
            <a:pPr>
              <a:defRPr/>
            </a:pPr>
            <a:fld id="{8D0310E5-2FB7-4B84-BCC7-47918AB9D848}" type="slidenum">
              <a:rPr lang="en-US" altLang="ja-JP" smtClean="0"/>
              <a:pPr>
                <a:defRPr/>
              </a:pPr>
              <a:t>1</a:t>
            </a:fld>
            <a:endParaRPr lang="en-US" altLang="ja-JP"/>
          </a:p>
        </p:txBody>
      </p:sp>
    </p:spTree>
    <p:extLst>
      <p:ext uri="{BB962C8B-B14F-4D97-AF65-F5344CB8AC3E}">
        <p14:creationId xmlns:p14="http://schemas.microsoft.com/office/powerpoint/2010/main" val="3328969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ln>
            <a:miter lim="800000"/>
            <a:headEnd/>
            <a:tailEnd/>
          </a:ln>
        </p:spPr>
        <p:txBody>
          <a:bodyPr/>
          <a:lstStyle/>
          <a:p>
            <a:fld id="{28CBB95E-7D21-4CF4-A0B0-B87021768DD1}" type="slidenum">
              <a:rPr lang="en-US" altLang="ja-JP"/>
              <a:pPr/>
              <a:t>14</a:t>
            </a:fld>
            <a:endParaRPr lang="en-US" altLang="ja-JP"/>
          </a:p>
        </p:txBody>
      </p:sp>
      <p:sp>
        <p:nvSpPr>
          <p:cNvPr id="15362"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lIns="99048" tIns="49524" rIns="99048" bIns="49524" anchor="b"/>
          <a:lstStyle/>
          <a:p>
            <a:pPr algn="r"/>
            <a:fld id="{14EE6AA7-6935-43CE-8F91-FCD3AAAA9E65}" type="slidenum">
              <a:rPr lang="en-US" altLang="ja-JP" sz="1300">
                <a:latin typeface="Calibri" pitchFamily="34" charset="0"/>
              </a:rPr>
              <a:pPr algn="r"/>
              <a:t>14</a:t>
            </a:fld>
            <a:endParaRPr lang="en-US" altLang="ja-JP" sz="1300" dirty="0">
              <a:latin typeface="Calibri" pitchFamily="34" charset="0"/>
            </a:endParaRPr>
          </a:p>
        </p:txBody>
      </p:sp>
      <p:sp>
        <p:nvSpPr>
          <p:cNvPr id="15363" name="Rectangle 2"/>
          <p:cNvSpPr>
            <a:spLocks noGrp="1" noRot="1" noChangeAspect="1" noChangeArrowheads="1" noTextEdit="1"/>
          </p:cNvSpPr>
          <p:nvPr>
            <p:ph type="sldImg"/>
          </p:nvPr>
        </p:nvSpPr>
        <p:spPr bwMode="auto">
          <a:xfrm>
            <a:off x="992188" y="768350"/>
            <a:ext cx="5114925" cy="3836988"/>
          </a:xfrm>
          <a:solidFill>
            <a:srgbClr val="FFFFFF"/>
          </a:solidFill>
          <a:ln>
            <a:solidFill>
              <a:srgbClr val="000000"/>
            </a:solidFill>
            <a:miter lim="800000"/>
            <a:headEnd/>
            <a:tailEnd/>
          </a:ln>
        </p:spPr>
      </p:sp>
      <p:sp>
        <p:nvSpPr>
          <p:cNvPr id="15364" name="Rectangle 3"/>
          <p:cNvSpPr>
            <a:spLocks noGrp="1" noChangeArrowheads="1"/>
          </p:cNvSpPr>
          <p:nvPr>
            <p:ph type="body" idx="1"/>
          </p:nvPr>
        </p:nvSpPr>
        <p:spPr bwMode="auto">
          <a:noFill/>
          <a:ln>
            <a:solidFill>
              <a:srgbClr val="000000"/>
            </a:solidFill>
            <a:miter lim="800000"/>
            <a:headEnd/>
            <a:tailEnd/>
          </a:ln>
        </p:spPr>
        <p:txBody>
          <a:bodyPr/>
          <a:lstStyle/>
          <a:p>
            <a:r>
              <a:rPr kumimoji="1" lang="en-US" altLang="ja-JP" sz="1200" kern="1200" dirty="0" smtClean="0">
                <a:solidFill>
                  <a:schemeClr val="tx1"/>
                </a:solidFill>
                <a:latin typeface="Arial" charset="0"/>
                <a:ea typeface="ＭＳ Ｐ明朝" pitchFamily="18" charset="-128"/>
                <a:cs typeface="+mn-cs"/>
              </a:rPr>
              <a:t>19: RIBF was successfully operated for more than six years since the first beam.</a:t>
            </a:r>
            <a:endParaRPr kumimoji="1" lang="ja-JP" altLang="ja-JP" sz="1200" kern="1200" dirty="0" smtClean="0">
              <a:solidFill>
                <a:schemeClr val="tx1"/>
              </a:solidFill>
              <a:latin typeface="Arial" charset="0"/>
              <a:ea typeface="ＭＳ Ｐ明朝" pitchFamily="18" charset="-128"/>
              <a:cs typeface="+mn-cs"/>
            </a:endParaRPr>
          </a:p>
          <a:p>
            <a:r>
              <a:rPr kumimoji="1" lang="en-US" altLang="ja-JP" sz="1200" kern="1200" dirty="0" smtClean="0">
                <a:solidFill>
                  <a:schemeClr val="tx1"/>
                </a:solidFill>
                <a:latin typeface="Arial" charset="0"/>
                <a:ea typeface="ＭＳ Ｐ明朝" pitchFamily="18" charset="-128"/>
                <a:cs typeface="+mn-cs"/>
              </a:rPr>
              <a:t>Continues efforts in these six years improved the performance of the RIBF accelerator complex. </a:t>
            </a:r>
            <a:endParaRPr kumimoji="1" lang="ja-JP" altLang="ja-JP" sz="1200" kern="1200" dirty="0" smtClean="0">
              <a:solidFill>
                <a:schemeClr val="tx1"/>
              </a:solidFill>
              <a:latin typeface="Arial" charset="0"/>
              <a:ea typeface="ＭＳ Ｐ明朝" pitchFamily="18" charset="-128"/>
              <a:cs typeface="+mn-cs"/>
            </a:endParaRPr>
          </a:p>
          <a:p>
            <a:r>
              <a:rPr kumimoji="1" lang="en-US" altLang="ja-JP" sz="1200" kern="1200" dirty="0" smtClean="0">
                <a:solidFill>
                  <a:schemeClr val="tx1"/>
                </a:solidFill>
                <a:latin typeface="Arial" charset="0"/>
                <a:ea typeface="ＭＳ Ｐ明朝" pitchFamily="18" charset="-128"/>
                <a:cs typeface="+mn-cs"/>
              </a:rPr>
              <a:t>So far, we achieved the target intensity for He and O ions and about half of the target intensity for Ca ion. </a:t>
            </a:r>
            <a:endParaRPr kumimoji="1" lang="ja-JP" altLang="ja-JP" sz="1200" kern="1200" dirty="0" smtClean="0">
              <a:solidFill>
                <a:schemeClr val="tx1"/>
              </a:solidFill>
              <a:latin typeface="Arial" charset="0"/>
              <a:ea typeface="ＭＳ Ｐ明朝" pitchFamily="18" charset="-128"/>
              <a:cs typeface="+mn-cs"/>
            </a:endParaRPr>
          </a:p>
          <a:p>
            <a:r>
              <a:rPr kumimoji="1" lang="en-US" altLang="ja-JP" sz="1200" kern="1200" dirty="0" smtClean="0">
                <a:solidFill>
                  <a:schemeClr val="tx1"/>
                </a:solidFill>
                <a:latin typeface="Arial" charset="0"/>
                <a:ea typeface="ＭＳ Ｐ明朝" pitchFamily="18" charset="-128"/>
                <a:cs typeface="+mn-cs"/>
              </a:rPr>
              <a:t>However uranium beam intensity was very low at the initial operation, requiring drastic measures.</a:t>
            </a:r>
            <a:endParaRPr kumimoji="1" lang="ja-JP" altLang="ja-JP" sz="1200" kern="1200" dirty="0" smtClean="0">
              <a:solidFill>
                <a:schemeClr val="tx1"/>
              </a:solidFill>
              <a:latin typeface="Arial" charset="0"/>
              <a:ea typeface="ＭＳ Ｐ明朝" pitchFamily="18" charset="-128"/>
              <a:cs typeface="+mn-cs"/>
            </a:endParaRPr>
          </a:p>
          <a:p>
            <a:r>
              <a:rPr kumimoji="1" lang="en-US" altLang="ja-JP" sz="1200" kern="1200" dirty="0" smtClean="0">
                <a:solidFill>
                  <a:schemeClr val="tx1"/>
                </a:solidFill>
                <a:latin typeface="Arial" charset="0"/>
                <a:ea typeface="ＭＳ Ｐ明朝" pitchFamily="18" charset="-128"/>
                <a:cs typeface="+mn-cs"/>
              </a:rPr>
              <a:t>Firstly we need more ions from an ion source. We developed 28 GHz ECR ion source with a new injector </a:t>
            </a:r>
            <a:r>
              <a:rPr kumimoji="1" lang="en-US" altLang="ja-JP" sz="1200" kern="1200" dirty="0" err="1" smtClean="0">
                <a:solidFill>
                  <a:schemeClr val="tx1"/>
                </a:solidFill>
                <a:latin typeface="Arial" charset="0"/>
                <a:ea typeface="ＭＳ Ｐ明朝" pitchFamily="18" charset="-128"/>
                <a:cs typeface="+mn-cs"/>
              </a:rPr>
              <a:t>linac</a:t>
            </a:r>
            <a:r>
              <a:rPr kumimoji="1" lang="en-US" altLang="ja-JP" sz="1200" kern="1200" dirty="0" smtClean="0">
                <a:solidFill>
                  <a:schemeClr val="tx1"/>
                </a:solidFill>
                <a:latin typeface="Arial" charset="0"/>
                <a:ea typeface="ＭＳ Ｐ明朝" pitchFamily="18" charset="-128"/>
                <a:cs typeface="+mn-cs"/>
              </a:rPr>
              <a:t>. </a:t>
            </a:r>
            <a:endParaRPr kumimoji="1" lang="ja-JP" altLang="ja-JP" sz="1200" kern="1200" dirty="0" smtClean="0">
              <a:solidFill>
                <a:schemeClr val="tx1"/>
              </a:solidFill>
              <a:latin typeface="Arial" charset="0"/>
              <a:ea typeface="ＭＳ Ｐ明朝" pitchFamily="18" charset="-128"/>
              <a:cs typeface="+mn-cs"/>
            </a:endParaRPr>
          </a:p>
          <a:p>
            <a:r>
              <a:rPr kumimoji="1" lang="en-US" altLang="ja-JP" sz="1200" kern="1200" dirty="0" smtClean="0">
                <a:solidFill>
                  <a:schemeClr val="tx1"/>
                </a:solidFill>
                <a:latin typeface="Arial" charset="0"/>
                <a:ea typeface="ＭＳ Ｐ明朝" pitchFamily="18" charset="-128"/>
                <a:cs typeface="+mn-cs"/>
              </a:rPr>
              <a:t>Next, short life</a:t>
            </a:r>
            <a:r>
              <a:rPr kumimoji="1" lang="en-US" altLang="ja-JP" sz="1200" kern="1200" baseline="0" dirty="0" smtClean="0">
                <a:solidFill>
                  <a:schemeClr val="tx1"/>
                </a:solidFill>
                <a:latin typeface="Arial" charset="0"/>
                <a:ea typeface="ＭＳ Ｐ明朝" pitchFamily="18" charset="-128"/>
                <a:cs typeface="+mn-cs"/>
              </a:rPr>
              <a:t> time of charge strippers was the bottle neck problem for the intensity upgrade, </a:t>
            </a:r>
            <a:r>
              <a:rPr kumimoji="1" lang="en-US" altLang="ja-JP" sz="1200" kern="1200" dirty="0" smtClean="0">
                <a:solidFill>
                  <a:schemeClr val="tx1"/>
                </a:solidFill>
                <a:latin typeface="Arial" charset="0"/>
                <a:ea typeface="ＭＳ Ｐ明朝" pitchFamily="18" charset="-128"/>
                <a:cs typeface="+mn-cs"/>
              </a:rPr>
              <a:t>we replace the conventional carbon foils for the two step charge stripping with He gas stripper and rotating be disk as shown here. </a:t>
            </a:r>
            <a:endParaRPr kumimoji="1" lang="ja-JP" altLang="ja-JP" sz="1200" kern="1200" dirty="0" smtClean="0">
              <a:solidFill>
                <a:schemeClr val="tx1"/>
              </a:solidFill>
              <a:latin typeface="Arial" charset="0"/>
              <a:ea typeface="ＭＳ Ｐ明朝" pitchFamily="18" charset="-128"/>
              <a:cs typeface="+mn-cs"/>
            </a:endParaRPr>
          </a:p>
          <a:p>
            <a:r>
              <a:rPr kumimoji="1" lang="en-US" altLang="ja-JP" sz="1200" kern="1200" dirty="0" smtClean="0">
                <a:solidFill>
                  <a:schemeClr val="tx1"/>
                </a:solidFill>
                <a:latin typeface="Arial" charset="0"/>
                <a:ea typeface="ＭＳ Ｐ明朝" pitchFamily="18" charset="-128"/>
                <a:cs typeface="+mn-cs"/>
              </a:rPr>
              <a:t>As a result we successfully increased uranium beam intensity by a factor of 500 at max or by a factor of 3000 in average compared with that just after the first beam. </a:t>
            </a:r>
            <a:endParaRPr kumimoji="1" lang="ja-JP" altLang="ja-JP" sz="1200" kern="1200" dirty="0" smtClean="0">
              <a:solidFill>
                <a:schemeClr val="tx1"/>
              </a:solidFill>
              <a:latin typeface="Arial" charset="0"/>
              <a:ea typeface="ＭＳ Ｐ明朝" pitchFamily="18" charset="-128"/>
              <a:cs typeface="+mn-cs"/>
            </a:endParaRPr>
          </a:p>
          <a:p>
            <a:r>
              <a:rPr kumimoji="1" lang="en-US" altLang="ja-JP" sz="1200" kern="1200" dirty="0" smtClean="0">
                <a:solidFill>
                  <a:schemeClr val="tx1"/>
                </a:solidFill>
                <a:latin typeface="Arial" charset="0"/>
                <a:ea typeface="ＭＳ Ｐ明朝" pitchFamily="18" charset="-128"/>
                <a:cs typeface="+mn-cs"/>
              </a:rPr>
              <a:t> </a:t>
            </a:r>
            <a:endParaRPr kumimoji="1" lang="ja-JP" altLang="ja-JP" sz="1200" kern="1200" dirty="0">
              <a:solidFill>
                <a:schemeClr val="tx1"/>
              </a:solidFill>
              <a:latin typeface="Arial" charset="0"/>
              <a:ea typeface="ＭＳ Ｐ明朝" pitchFamily="18" charset="-128"/>
              <a:cs typeface="+mn-cs"/>
            </a:endParaRPr>
          </a:p>
        </p:txBody>
      </p:sp>
    </p:spTree>
    <p:extLst>
      <p:ext uri="{BB962C8B-B14F-4D97-AF65-F5344CB8AC3E}">
        <p14:creationId xmlns:p14="http://schemas.microsoft.com/office/powerpoint/2010/main" val="3776098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59394" name="ノート プレースホルダー 2"/>
          <p:cNvSpPr>
            <a:spLocks noGrp="1"/>
          </p:cNvSpPr>
          <p:nvPr>
            <p:ph type="body" idx="1"/>
          </p:nvPr>
        </p:nvSpPr>
        <p:spPr bwMode="auto">
          <a:noFill/>
        </p:spPr>
        <p:txBody>
          <a:bodyPr/>
          <a:lstStyle/>
          <a:p>
            <a:pPr marL="185715" indent="-185715">
              <a:buFontTx/>
              <a:buChar char="•"/>
            </a:pPr>
            <a:r>
              <a:rPr lang="ja-JP" altLang="en-US" dirty="0" smtClean="0"/>
              <a:t>最後</a:t>
            </a:r>
            <a:endParaRPr lang="en-US" altLang="ja-JP" dirty="0" smtClean="0"/>
          </a:p>
          <a:p>
            <a:pPr marL="185715" indent="-185715">
              <a:buFontTx/>
              <a:buChar char="•"/>
            </a:pPr>
            <a:r>
              <a:rPr lang="ja-JP" altLang="en-US" dirty="0" smtClean="0"/>
              <a:t>今年度ぜひ</a:t>
            </a:r>
            <a:r>
              <a:rPr lang="en-US" altLang="ja-JP" dirty="0" smtClean="0"/>
              <a:t>SRF</a:t>
            </a:r>
            <a:r>
              <a:rPr lang="ja-JP" altLang="en-US" dirty="0" smtClean="0"/>
              <a:t>空洞の開発をやらせていただきたい。</a:t>
            </a:r>
            <a:endParaRPr lang="en-US" altLang="ja-JP" dirty="0" smtClean="0"/>
          </a:p>
          <a:p>
            <a:pPr marL="185715" indent="-185715">
              <a:buFontTx/>
              <a:buChar char="•"/>
            </a:pPr>
            <a:r>
              <a:rPr lang="ja-JP" altLang="en-US" dirty="0" smtClean="0"/>
              <a:t>次期計画の入射器部／低エネルギー部分に使う。</a:t>
            </a:r>
            <a:endParaRPr lang="en-US" altLang="ja-JP" dirty="0" smtClean="0"/>
          </a:p>
          <a:p>
            <a:pPr marL="185715" indent="-185715">
              <a:buFontTx/>
              <a:buChar char="•"/>
            </a:pPr>
            <a:r>
              <a:rPr lang="ja-JP" altLang="en-US" dirty="0" smtClean="0"/>
              <a:t>設計がかなり進んでいる。</a:t>
            </a:r>
            <a:endParaRPr lang="en-US" altLang="ja-JP" dirty="0" smtClean="0"/>
          </a:p>
          <a:p>
            <a:pPr marL="185715" indent="-185715">
              <a:buFontTx/>
              <a:buChar char="•"/>
            </a:pPr>
            <a:r>
              <a:rPr lang="ja-JP" altLang="en-US" dirty="0" smtClean="0"/>
              <a:t>いまはチャンスである。</a:t>
            </a:r>
          </a:p>
        </p:txBody>
      </p:sp>
      <p:sp>
        <p:nvSpPr>
          <p:cNvPr id="59395" name="スライド番号プレースホルダー 3"/>
          <p:cNvSpPr>
            <a:spLocks noGrp="1"/>
          </p:cNvSpPr>
          <p:nvPr>
            <p:ph type="sldNum" sz="quarter" idx="5"/>
          </p:nvPr>
        </p:nvSpPr>
        <p:spPr bwMode="auto">
          <a:noFill/>
          <a:ln>
            <a:miter lim="800000"/>
            <a:headEnd/>
            <a:tailEnd/>
          </a:ln>
        </p:spPr>
        <p:txBody>
          <a:bodyPr/>
          <a:lstStyle/>
          <a:p>
            <a:fld id="{D49D9433-8285-4126-B3B6-67B771B288CF}" type="slidenum">
              <a:rPr lang="en-US" altLang="ja-JP"/>
              <a:pPr/>
              <a:t>19</a:t>
            </a:fld>
            <a:endParaRPr lang="en-US" altLang="ja-JP"/>
          </a:p>
        </p:txBody>
      </p:sp>
    </p:spTree>
    <p:extLst>
      <p:ext uri="{BB962C8B-B14F-4D97-AF65-F5344CB8AC3E}">
        <p14:creationId xmlns:p14="http://schemas.microsoft.com/office/powerpoint/2010/main" val="2891755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425F883-9E11-4834-B26D-FE15271C03B5}" type="slidenum">
              <a:rPr kumimoji="1" lang="ja-JP" altLang="en-US" smtClean="0"/>
              <a:pPr/>
              <a:t>20</a:t>
            </a:fld>
            <a:endParaRPr kumimoji="1" lang="ja-JP" altLang="en-US"/>
          </a:p>
        </p:txBody>
      </p:sp>
    </p:spTree>
    <p:extLst>
      <p:ext uri="{BB962C8B-B14F-4D97-AF65-F5344CB8AC3E}">
        <p14:creationId xmlns:p14="http://schemas.microsoft.com/office/powerpoint/2010/main" val="2518544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242F655-93AA-46EE-A8D9-858139EA7B10}" type="slidenum">
              <a:rPr kumimoji="1" lang="ja-JP" altLang="en-US" smtClean="0"/>
              <a:pPr/>
              <a:t>21</a:t>
            </a:fld>
            <a:endParaRPr kumimoji="1" lang="ja-JP" altLang="en-US"/>
          </a:p>
        </p:txBody>
      </p:sp>
    </p:spTree>
    <p:extLst>
      <p:ext uri="{BB962C8B-B14F-4D97-AF65-F5344CB8AC3E}">
        <p14:creationId xmlns:p14="http://schemas.microsoft.com/office/powerpoint/2010/main" val="3254773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92188" y="768350"/>
            <a:ext cx="5114925" cy="3836988"/>
          </a:xfrm>
        </p:spPr>
      </p:sp>
      <p:sp>
        <p:nvSpPr>
          <p:cNvPr id="3" name="ノート プレースホルダ 2"/>
          <p:cNvSpPr>
            <a:spLocks noGrp="1"/>
          </p:cNvSpPr>
          <p:nvPr>
            <p:ph type="body" idx="1"/>
          </p:nvPr>
        </p:nvSpPr>
        <p:spPr/>
        <p:txBody>
          <a:bodyPr>
            <a:normAutofit/>
          </a:bodyPr>
          <a:lstStyle/>
          <a:p>
            <a:r>
              <a:rPr kumimoji="1" lang="en-US" altLang="ja-JP" sz="1200" kern="1200" dirty="0" smtClean="0">
                <a:solidFill>
                  <a:schemeClr val="tx1"/>
                </a:solidFill>
                <a:latin typeface="Arial" charset="0"/>
                <a:ea typeface="ＭＳ Ｐ明朝" pitchFamily="18" charset="-128"/>
                <a:cs typeface="+mn-cs"/>
              </a:rPr>
              <a:t>2: This is a preview of my talk. The first session introduces to RI beam factory. </a:t>
            </a:r>
            <a:endParaRPr kumimoji="1" lang="ja-JP" altLang="ja-JP" sz="1200" kern="1200" dirty="0" smtClean="0">
              <a:solidFill>
                <a:schemeClr val="tx1"/>
              </a:solidFill>
              <a:latin typeface="Arial" charset="0"/>
              <a:ea typeface="ＭＳ Ｐ明朝" pitchFamily="18" charset="-128"/>
              <a:cs typeface="+mn-cs"/>
            </a:endParaRPr>
          </a:p>
          <a:p>
            <a:r>
              <a:rPr kumimoji="1" lang="en-US" altLang="ja-JP" sz="1200" kern="1200" dirty="0" smtClean="0">
                <a:solidFill>
                  <a:schemeClr val="tx1"/>
                </a:solidFill>
                <a:latin typeface="Arial" charset="0"/>
                <a:ea typeface="ＭＳ Ｐ明朝" pitchFamily="18" charset="-128"/>
                <a:cs typeface="+mn-cs"/>
              </a:rPr>
              <a:t>I will talk about what RIBF is, goals of RIBF and requirement to the accelerator. </a:t>
            </a:r>
            <a:endParaRPr kumimoji="1" lang="ja-JP" altLang="ja-JP" sz="1200" kern="1200" dirty="0" smtClean="0">
              <a:solidFill>
                <a:schemeClr val="tx1"/>
              </a:solidFill>
              <a:latin typeface="Arial" charset="0"/>
              <a:ea typeface="ＭＳ Ｐ明朝" pitchFamily="18" charset="-128"/>
              <a:cs typeface="+mn-cs"/>
            </a:endParaRPr>
          </a:p>
          <a:p>
            <a:r>
              <a:rPr kumimoji="1" lang="en-US" altLang="ja-JP" sz="1200" kern="1200" dirty="0" smtClean="0">
                <a:solidFill>
                  <a:schemeClr val="tx1"/>
                </a:solidFill>
                <a:latin typeface="Arial" charset="0"/>
                <a:ea typeface="ＭＳ Ｐ明朝" pitchFamily="18" charset="-128"/>
                <a:cs typeface="+mn-cs"/>
              </a:rPr>
              <a:t>The second section overviews construction of RIBF. </a:t>
            </a:r>
            <a:endParaRPr kumimoji="1" lang="ja-JP" altLang="ja-JP" sz="1200" kern="1200" dirty="0" smtClean="0">
              <a:solidFill>
                <a:schemeClr val="tx1"/>
              </a:solidFill>
              <a:latin typeface="Arial" charset="0"/>
              <a:ea typeface="ＭＳ Ｐ明朝" pitchFamily="18" charset="-128"/>
              <a:cs typeface="+mn-cs"/>
            </a:endParaRPr>
          </a:p>
          <a:p>
            <a:r>
              <a:rPr kumimoji="1" lang="en-US" altLang="ja-JP" sz="1200" kern="1200" dirty="0" smtClean="0">
                <a:solidFill>
                  <a:schemeClr val="tx1"/>
                </a:solidFill>
                <a:latin typeface="Arial" charset="0"/>
                <a:ea typeface="ＭＳ Ｐ明朝" pitchFamily="18" charset="-128"/>
                <a:cs typeface="+mn-cs"/>
              </a:rPr>
              <a:t>Here I will focus on the superconducting ring cyclotron SRC because it is the most technically challenging in this project. </a:t>
            </a:r>
            <a:endParaRPr kumimoji="1" lang="ja-JP" altLang="ja-JP" sz="1200" kern="1200" dirty="0" smtClean="0">
              <a:solidFill>
                <a:schemeClr val="tx1"/>
              </a:solidFill>
              <a:latin typeface="Arial" charset="0"/>
              <a:ea typeface="ＭＳ Ｐ明朝" pitchFamily="18" charset="-128"/>
              <a:cs typeface="+mn-cs"/>
            </a:endParaRPr>
          </a:p>
          <a:p>
            <a:r>
              <a:rPr kumimoji="1" lang="en-US" altLang="ja-JP" sz="1200" kern="1200" dirty="0" smtClean="0">
                <a:solidFill>
                  <a:schemeClr val="tx1"/>
                </a:solidFill>
                <a:latin typeface="Arial" charset="0"/>
                <a:ea typeface="ＭＳ Ｐ明朝" pitchFamily="18" charset="-128"/>
                <a:cs typeface="+mn-cs"/>
              </a:rPr>
              <a:t>The third section describes intensity upgrade mainly for uranium beam upgrade after the first beam. Finally I will mention about the scientific topics from this facility.</a:t>
            </a:r>
            <a:br>
              <a:rPr kumimoji="1" lang="en-US" altLang="ja-JP" sz="1200" kern="1200" dirty="0" smtClean="0">
                <a:solidFill>
                  <a:schemeClr val="tx1"/>
                </a:solidFill>
                <a:latin typeface="Arial" charset="0"/>
                <a:ea typeface="ＭＳ Ｐ明朝" pitchFamily="18" charset="-128"/>
                <a:cs typeface="+mn-cs"/>
              </a:rPr>
            </a:br>
            <a:endParaRPr kumimoji="1" lang="ja-JP" altLang="ja-JP" sz="1200" kern="1200" dirty="0">
              <a:solidFill>
                <a:schemeClr val="tx1"/>
              </a:solidFill>
              <a:latin typeface="Arial" charset="0"/>
              <a:ea typeface="ＭＳ Ｐ明朝" pitchFamily="18" charset="-128"/>
              <a:cs typeface="+mn-cs"/>
            </a:endParaRPr>
          </a:p>
        </p:txBody>
      </p:sp>
      <p:sp>
        <p:nvSpPr>
          <p:cNvPr id="4" name="スライド番号プレースホルダ 3"/>
          <p:cNvSpPr>
            <a:spLocks noGrp="1"/>
          </p:cNvSpPr>
          <p:nvPr>
            <p:ph type="sldNum" sz="quarter" idx="10"/>
          </p:nvPr>
        </p:nvSpPr>
        <p:spPr/>
        <p:txBody>
          <a:bodyPr/>
          <a:lstStyle/>
          <a:p>
            <a:pPr>
              <a:defRPr/>
            </a:pPr>
            <a:fld id="{8D0310E5-2FB7-4B84-BCC7-47918AB9D848}" type="slidenum">
              <a:rPr lang="en-US" altLang="ja-JP" smtClean="0">
                <a:solidFill>
                  <a:prstClr val="black"/>
                </a:solidFill>
              </a:rPr>
              <a:pPr>
                <a:defRPr/>
              </a:pPr>
              <a:t>26</a:t>
            </a:fld>
            <a:endParaRPr lang="en-US" altLang="ja-JP">
              <a:solidFill>
                <a:prstClr val="black"/>
              </a:solidFill>
            </a:endParaRPr>
          </a:p>
        </p:txBody>
      </p:sp>
    </p:spTree>
    <p:extLst>
      <p:ext uri="{BB962C8B-B14F-4D97-AF65-F5344CB8AC3E}">
        <p14:creationId xmlns:p14="http://schemas.microsoft.com/office/powerpoint/2010/main" val="425491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92188" y="768350"/>
            <a:ext cx="5114925" cy="3836988"/>
          </a:xfrm>
        </p:spPr>
      </p:sp>
      <p:sp>
        <p:nvSpPr>
          <p:cNvPr id="3" name="ノート プレースホルダ 2"/>
          <p:cNvSpPr>
            <a:spLocks noGrp="1"/>
          </p:cNvSpPr>
          <p:nvPr>
            <p:ph type="body" idx="1"/>
          </p:nvPr>
        </p:nvSpPr>
        <p:spPr/>
        <p:txBody>
          <a:bodyPr>
            <a:normAutofit/>
          </a:bodyPr>
          <a:lstStyle/>
          <a:p>
            <a:r>
              <a:rPr kumimoji="1" lang="en-US" altLang="ja-JP" sz="1200" kern="1200" dirty="0" smtClean="0">
                <a:solidFill>
                  <a:schemeClr val="tx1"/>
                </a:solidFill>
                <a:latin typeface="Arial" charset="0"/>
                <a:ea typeface="ＭＳ Ｐ明朝" pitchFamily="18" charset="-128"/>
                <a:cs typeface="+mn-cs"/>
              </a:rPr>
              <a:t>2: This is a preview of my talk. The first session introduces to RI beam factory. </a:t>
            </a:r>
            <a:endParaRPr kumimoji="1" lang="ja-JP" altLang="ja-JP" sz="1200" kern="1200" dirty="0" smtClean="0">
              <a:solidFill>
                <a:schemeClr val="tx1"/>
              </a:solidFill>
              <a:latin typeface="Arial" charset="0"/>
              <a:ea typeface="ＭＳ Ｐ明朝" pitchFamily="18" charset="-128"/>
              <a:cs typeface="+mn-cs"/>
            </a:endParaRPr>
          </a:p>
          <a:p>
            <a:r>
              <a:rPr kumimoji="1" lang="en-US" altLang="ja-JP" sz="1200" kern="1200" dirty="0" smtClean="0">
                <a:solidFill>
                  <a:schemeClr val="tx1"/>
                </a:solidFill>
                <a:latin typeface="Arial" charset="0"/>
                <a:ea typeface="ＭＳ Ｐ明朝" pitchFamily="18" charset="-128"/>
                <a:cs typeface="+mn-cs"/>
              </a:rPr>
              <a:t>I will talk about what RIBF is, goals of RIBF and requirement to the accelerator. </a:t>
            </a:r>
            <a:endParaRPr kumimoji="1" lang="ja-JP" altLang="ja-JP" sz="1200" kern="1200" dirty="0" smtClean="0">
              <a:solidFill>
                <a:schemeClr val="tx1"/>
              </a:solidFill>
              <a:latin typeface="Arial" charset="0"/>
              <a:ea typeface="ＭＳ Ｐ明朝" pitchFamily="18" charset="-128"/>
              <a:cs typeface="+mn-cs"/>
            </a:endParaRPr>
          </a:p>
          <a:p>
            <a:r>
              <a:rPr kumimoji="1" lang="en-US" altLang="ja-JP" sz="1200" kern="1200" dirty="0" smtClean="0">
                <a:solidFill>
                  <a:schemeClr val="tx1"/>
                </a:solidFill>
                <a:latin typeface="Arial" charset="0"/>
                <a:ea typeface="ＭＳ Ｐ明朝" pitchFamily="18" charset="-128"/>
                <a:cs typeface="+mn-cs"/>
              </a:rPr>
              <a:t>The second section overviews construction of RIBF. </a:t>
            </a:r>
            <a:endParaRPr kumimoji="1" lang="ja-JP" altLang="ja-JP" sz="1200" kern="1200" dirty="0" smtClean="0">
              <a:solidFill>
                <a:schemeClr val="tx1"/>
              </a:solidFill>
              <a:latin typeface="Arial" charset="0"/>
              <a:ea typeface="ＭＳ Ｐ明朝" pitchFamily="18" charset="-128"/>
              <a:cs typeface="+mn-cs"/>
            </a:endParaRPr>
          </a:p>
          <a:p>
            <a:r>
              <a:rPr kumimoji="1" lang="en-US" altLang="ja-JP" sz="1200" kern="1200" dirty="0" smtClean="0">
                <a:solidFill>
                  <a:schemeClr val="tx1"/>
                </a:solidFill>
                <a:latin typeface="Arial" charset="0"/>
                <a:ea typeface="ＭＳ Ｐ明朝" pitchFamily="18" charset="-128"/>
                <a:cs typeface="+mn-cs"/>
              </a:rPr>
              <a:t>Here I will focus on the superconducting ring cyclotron SRC because it is the most technically challenging in this project. </a:t>
            </a:r>
            <a:endParaRPr kumimoji="1" lang="ja-JP" altLang="ja-JP" sz="1200" kern="1200" dirty="0" smtClean="0">
              <a:solidFill>
                <a:schemeClr val="tx1"/>
              </a:solidFill>
              <a:latin typeface="Arial" charset="0"/>
              <a:ea typeface="ＭＳ Ｐ明朝" pitchFamily="18" charset="-128"/>
              <a:cs typeface="+mn-cs"/>
            </a:endParaRPr>
          </a:p>
          <a:p>
            <a:r>
              <a:rPr kumimoji="1" lang="en-US" altLang="ja-JP" sz="1200" kern="1200" dirty="0" smtClean="0">
                <a:solidFill>
                  <a:schemeClr val="tx1"/>
                </a:solidFill>
                <a:latin typeface="Arial" charset="0"/>
                <a:ea typeface="ＭＳ Ｐ明朝" pitchFamily="18" charset="-128"/>
                <a:cs typeface="+mn-cs"/>
              </a:rPr>
              <a:t>The third section describes intensity upgrade mainly for uranium beam upgrade after the first beam. Finally I will mention about the scientific topics from this facility.</a:t>
            </a:r>
            <a:br>
              <a:rPr kumimoji="1" lang="en-US" altLang="ja-JP" sz="1200" kern="1200" dirty="0" smtClean="0">
                <a:solidFill>
                  <a:schemeClr val="tx1"/>
                </a:solidFill>
                <a:latin typeface="Arial" charset="0"/>
                <a:ea typeface="ＭＳ Ｐ明朝" pitchFamily="18" charset="-128"/>
                <a:cs typeface="+mn-cs"/>
              </a:rPr>
            </a:br>
            <a:endParaRPr kumimoji="1" lang="ja-JP" altLang="ja-JP" sz="1200" kern="1200" dirty="0">
              <a:solidFill>
                <a:schemeClr val="tx1"/>
              </a:solidFill>
              <a:latin typeface="Arial" charset="0"/>
              <a:ea typeface="ＭＳ Ｐ明朝" pitchFamily="18" charset="-128"/>
              <a:cs typeface="+mn-cs"/>
            </a:endParaRPr>
          </a:p>
        </p:txBody>
      </p:sp>
      <p:sp>
        <p:nvSpPr>
          <p:cNvPr id="4" name="スライド番号プレースホルダ 3"/>
          <p:cNvSpPr>
            <a:spLocks noGrp="1"/>
          </p:cNvSpPr>
          <p:nvPr>
            <p:ph type="sldNum" sz="quarter" idx="10"/>
          </p:nvPr>
        </p:nvSpPr>
        <p:spPr/>
        <p:txBody>
          <a:bodyPr/>
          <a:lstStyle/>
          <a:p>
            <a:pPr>
              <a:defRPr/>
            </a:pPr>
            <a:fld id="{8D0310E5-2FB7-4B84-BCC7-47918AB9D848}" type="slidenum">
              <a:rPr lang="en-US" altLang="ja-JP" smtClean="0">
                <a:solidFill>
                  <a:prstClr val="black"/>
                </a:solidFill>
              </a:rPr>
              <a:pPr>
                <a:defRPr/>
              </a:pPr>
              <a:t>2</a:t>
            </a:fld>
            <a:endParaRPr lang="en-US" altLang="ja-JP">
              <a:solidFill>
                <a:prstClr val="black"/>
              </a:solidFill>
            </a:endParaRPr>
          </a:p>
        </p:txBody>
      </p:sp>
    </p:spTree>
    <p:extLst>
      <p:ext uri="{BB962C8B-B14F-4D97-AF65-F5344CB8AC3E}">
        <p14:creationId xmlns:p14="http://schemas.microsoft.com/office/powerpoint/2010/main" val="1023093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dirty="0" smtClean="0">
                <a:solidFill>
                  <a:schemeClr val="tx1"/>
                </a:solidFill>
                <a:latin typeface="Arial" charset="0"/>
                <a:ea typeface="ＭＳ Ｐ明朝" pitchFamily="18" charset="-128"/>
                <a:cs typeface="+mn-cs"/>
              </a:rPr>
              <a:t>4: RIBF stands for the following</a:t>
            </a:r>
            <a:r>
              <a:rPr kumimoji="1" lang="en-US" altLang="ja-JP" sz="1200" kern="1200" baseline="0" dirty="0" smtClean="0">
                <a:solidFill>
                  <a:schemeClr val="tx1"/>
                </a:solidFill>
                <a:latin typeface="Arial" charset="0"/>
                <a:ea typeface="ＭＳ Ｐ明朝" pitchFamily="18" charset="-128"/>
                <a:cs typeface="+mn-cs"/>
              </a:rPr>
              <a:t> meanings. RI is Radioactive Isotopes produced by </a:t>
            </a:r>
            <a:r>
              <a:rPr kumimoji="1" lang="en-US" altLang="ja-JP" sz="1200" kern="1200" baseline="0" dirty="0" err="1" smtClean="0">
                <a:solidFill>
                  <a:schemeClr val="tx1"/>
                </a:solidFill>
                <a:latin typeface="Arial" charset="0"/>
                <a:ea typeface="ＭＳ Ｐ明朝" pitchFamily="18" charset="-128"/>
                <a:cs typeface="+mn-cs"/>
              </a:rPr>
              <a:t>pf</a:t>
            </a:r>
            <a:r>
              <a:rPr kumimoji="1" lang="en-US" altLang="ja-JP" sz="1200" kern="1200" baseline="0" dirty="0" smtClean="0">
                <a:solidFill>
                  <a:schemeClr val="tx1"/>
                </a:solidFill>
                <a:latin typeface="Arial" charset="0"/>
                <a:ea typeface="ＭＳ Ｐ明朝" pitchFamily="18" charset="-128"/>
                <a:cs typeface="+mn-cs"/>
              </a:rPr>
              <a:t> and in-flight fission. B means fast beam whose velocity is around 70% of light speed. F means our wish to produce them with high intensity like factory. </a:t>
            </a:r>
            <a:r>
              <a:rPr kumimoji="1" lang="en-US" altLang="ja-JP" sz="1200" kern="1200" dirty="0" smtClean="0">
                <a:solidFill>
                  <a:schemeClr val="tx1"/>
                </a:solidFill>
                <a:latin typeface="Arial" charset="0"/>
                <a:ea typeface="ＭＳ Ｐ明朝" pitchFamily="18" charset="-128"/>
                <a:cs typeface="+mn-cs"/>
              </a:rPr>
              <a:t>This slide shows research locations of </a:t>
            </a:r>
            <a:r>
              <a:rPr kumimoji="1" lang="en-US" altLang="ja-JP" sz="1200" kern="1200" dirty="0" err="1" smtClean="0">
                <a:solidFill>
                  <a:schemeClr val="tx1"/>
                </a:solidFill>
                <a:latin typeface="Arial" charset="0"/>
                <a:ea typeface="ＭＳ Ｐ明朝" pitchFamily="18" charset="-128"/>
                <a:cs typeface="+mn-cs"/>
              </a:rPr>
              <a:t>Nishina</a:t>
            </a:r>
            <a:r>
              <a:rPr kumimoji="1" lang="en-US" altLang="ja-JP" sz="1200" kern="1200" dirty="0" smtClean="0">
                <a:solidFill>
                  <a:schemeClr val="tx1"/>
                </a:solidFill>
                <a:latin typeface="Arial" charset="0"/>
                <a:ea typeface="ＭＳ Ｐ明朝" pitchFamily="18" charset="-128"/>
                <a:cs typeface="+mn-cs"/>
              </a:rPr>
              <a:t> center which was established on April 1 2006. Here is the Wako campus where RI beam factory is located. Just for your information, This area belong to USA. But in future we like to have it for the future extension</a:t>
            </a:r>
            <a:r>
              <a:rPr kumimoji="1" lang="en-US" altLang="ja-JP" sz="1200" kern="1200" baseline="0" dirty="0" smtClean="0">
                <a:solidFill>
                  <a:schemeClr val="tx1"/>
                </a:solidFill>
                <a:latin typeface="Arial" charset="0"/>
                <a:ea typeface="ＭＳ Ｐ明朝" pitchFamily="18" charset="-128"/>
                <a:cs typeface="+mn-cs"/>
              </a:rPr>
              <a:t> of the RIBF.</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8D0310E5-2FB7-4B84-BCC7-47918AB9D848}" type="slidenum">
              <a:rPr lang="en-US" altLang="ja-JP" smtClean="0"/>
              <a:pPr>
                <a:defRPr/>
              </a:pPr>
              <a:t>3</a:t>
            </a:fld>
            <a:endParaRPr lang="en-US" altLang="ja-JP"/>
          </a:p>
        </p:txBody>
      </p:sp>
    </p:spTree>
    <p:extLst>
      <p:ext uri="{BB962C8B-B14F-4D97-AF65-F5344CB8AC3E}">
        <p14:creationId xmlns:p14="http://schemas.microsoft.com/office/powerpoint/2010/main" val="946282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92500"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dirty="0" smtClean="0">
                <a:solidFill>
                  <a:schemeClr val="tx1"/>
                </a:solidFill>
                <a:latin typeface="Arial" charset="0"/>
                <a:ea typeface="ＭＳ Ｐ明朝" pitchFamily="18" charset="-128"/>
                <a:cs typeface="+mn-cs"/>
              </a:rPr>
              <a:t>This lists</a:t>
            </a:r>
            <a:r>
              <a:rPr kumimoji="1" lang="en-US" altLang="ja-JP" sz="1200" kern="1200" baseline="0" dirty="0" smtClean="0">
                <a:solidFill>
                  <a:schemeClr val="tx1"/>
                </a:solidFill>
                <a:latin typeface="Arial" charset="0"/>
                <a:ea typeface="ＭＳ Ｐ明朝" pitchFamily="18" charset="-128"/>
                <a:cs typeface="+mn-cs"/>
              </a:rPr>
              <a:t> the main goals of RIBF with the nuclear chart where the proton and nuclear numbers are plotted.</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dirty="0" smtClean="0">
                <a:solidFill>
                  <a:schemeClr val="tx1"/>
                </a:solidFill>
                <a:latin typeface="Arial" charset="0"/>
                <a:ea typeface="ＭＳ Ｐ明朝" pitchFamily="18" charset="-128"/>
                <a:cs typeface="+mn-cs"/>
              </a:rPr>
              <a:t>Black</a:t>
            </a:r>
            <a:r>
              <a:rPr kumimoji="1" lang="en-US" altLang="ja-JP" sz="1200" kern="1200" baseline="0" dirty="0" smtClean="0">
                <a:solidFill>
                  <a:schemeClr val="tx1"/>
                </a:solidFill>
                <a:latin typeface="Arial" charset="0"/>
                <a:ea typeface="ＭＳ Ｐ明朝" pitchFamily="18" charset="-128"/>
                <a:cs typeface="+mn-cs"/>
              </a:rPr>
              <a:t> nuclei are the stable ones. Other nuclei than these are unstable nuclei which decay to more stable nuclei with a certain lifetime.</a:t>
            </a: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dirty="0" smtClean="0">
                <a:solidFill>
                  <a:schemeClr val="tx1"/>
                </a:solidFill>
                <a:latin typeface="Arial" charset="0"/>
                <a:ea typeface="ＭＳ Ｐ明朝" pitchFamily="18" charset="-128"/>
                <a:cs typeface="+mn-cs"/>
              </a:rPr>
              <a:t>RIBF aims at great expansion of the nuclei</a:t>
            </a:r>
            <a:r>
              <a:rPr kumimoji="1" lang="en-US" altLang="ja-JP" sz="1200" kern="1200" baseline="0" dirty="0" smtClean="0">
                <a:solidFill>
                  <a:schemeClr val="tx1"/>
                </a:solidFill>
                <a:latin typeface="Arial" charset="0"/>
                <a:ea typeface="ＭＳ Ｐ明朝" pitchFamily="18" charset="-128"/>
                <a:cs typeface="+mn-cs"/>
              </a:rPr>
              <a:t> chart, by virtue of RIBF 1000 new RIs become available.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baseline="0" dirty="0" smtClean="0">
                <a:solidFill>
                  <a:schemeClr val="tx1"/>
                </a:solidFill>
                <a:latin typeface="Arial" charset="0"/>
                <a:ea typeface="ＭＳ Ｐ明朝" pitchFamily="18" charset="-128"/>
                <a:cs typeface="+mn-cs"/>
              </a:rPr>
              <a:t>We also like to produce super heavy element, which expand the nuclear chart to this direction.</a:t>
            </a: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ja-JP" sz="1200" kern="1200" dirty="0" smtClean="0">
                <a:solidFill>
                  <a:schemeClr val="tx1"/>
                </a:solidFill>
                <a:latin typeface="Arial" charset="0"/>
                <a:ea typeface="ＭＳ Ｐ明朝" pitchFamily="18" charset="-128"/>
                <a:cs typeface="+mn-cs"/>
              </a:rPr>
              <a:t>一つ目は原子核図表の飛躍的な拡大</a:t>
            </a:r>
            <a:r>
              <a:rPr kumimoji="1" lang="ja-JP" altLang="en-US" sz="1200" kern="1200" dirty="0" smtClean="0">
                <a:solidFill>
                  <a:schemeClr val="tx1"/>
                </a:solidFill>
                <a:latin typeface="Arial" charset="0"/>
                <a:ea typeface="ＭＳ Ｐ明朝" pitchFamily="18" charset="-128"/>
                <a:cs typeface="+mn-cs"/>
              </a:rPr>
              <a:t>であります。</a:t>
            </a: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kern="1200" dirty="0" smtClean="0">
                <a:solidFill>
                  <a:schemeClr val="tx1"/>
                </a:solidFill>
                <a:latin typeface="Arial" charset="0"/>
                <a:ea typeface="ＭＳ Ｐ明朝" pitchFamily="18" charset="-128"/>
                <a:cs typeface="+mn-cs"/>
              </a:rPr>
              <a:t>中性子ハロー、魔法数の消滅等にみられます</a:t>
            </a:r>
            <a:r>
              <a:rPr kumimoji="1" lang="ja-JP" altLang="ja-JP" sz="1200" kern="1200" dirty="0" smtClean="0">
                <a:solidFill>
                  <a:schemeClr val="tx1"/>
                </a:solidFill>
                <a:latin typeface="Arial" charset="0"/>
                <a:ea typeface="ＭＳ Ｐ明朝" pitchFamily="18" charset="-128"/>
                <a:cs typeface="+mn-cs"/>
              </a:rPr>
              <a:t>原子核の多様な現象を調べると共にこれらを統一して理解する究極の原子核模型を構築することにあります。</a:t>
            </a: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dirty="0" smtClean="0">
                <a:solidFill>
                  <a:schemeClr val="tx1"/>
                </a:solidFill>
                <a:latin typeface="Arial" charset="0"/>
                <a:ea typeface="ＭＳ Ｐ明朝" pitchFamily="18" charset="-128"/>
                <a:cs typeface="+mn-cs"/>
              </a:rPr>
              <a:t>Exotic nuclei far</a:t>
            </a:r>
            <a:r>
              <a:rPr kumimoji="1" lang="en-US" altLang="ja-JP" sz="1200" kern="1200" baseline="0" dirty="0" smtClean="0">
                <a:solidFill>
                  <a:schemeClr val="tx1"/>
                </a:solidFill>
                <a:latin typeface="Arial" charset="0"/>
                <a:ea typeface="ＭＳ Ｐ明朝" pitchFamily="18" charset="-128"/>
                <a:cs typeface="+mn-cs"/>
              </a:rPr>
              <a:t> from stability gives us opportunity study of various </a:t>
            </a:r>
            <a:r>
              <a:rPr kumimoji="1" lang="en-US" altLang="ja-JP" sz="1200" kern="1200" baseline="0" dirty="0" err="1" smtClean="0">
                <a:solidFill>
                  <a:schemeClr val="tx1"/>
                </a:solidFill>
                <a:latin typeface="Arial" charset="0"/>
                <a:ea typeface="ＭＳ Ｐ明朝" pitchFamily="18" charset="-128"/>
                <a:cs typeface="+mn-cs"/>
              </a:rPr>
              <a:t>phenomeno</a:t>
            </a:r>
            <a:r>
              <a:rPr kumimoji="1" lang="en-US" altLang="ja-JP" sz="1200" kern="1200" baseline="0" dirty="0" smtClean="0">
                <a:solidFill>
                  <a:schemeClr val="tx1"/>
                </a:solidFill>
                <a:latin typeface="Arial" charset="0"/>
                <a:ea typeface="ＭＳ Ｐ明朝" pitchFamily="18" charset="-128"/>
                <a:cs typeface="+mn-cs"/>
              </a:rPr>
              <a:t> of the nuclei and make the ultimate </a:t>
            </a:r>
            <a:r>
              <a:rPr kumimoji="1" lang="en-US" altLang="ja-JP" sz="1200" kern="1200" baseline="0" dirty="0" err="1" smtClean="0">
                <a:solidFill>
                  <a:schemeClr val="tx1"/>
                </a:solidFill>
                <a:latin typeface="Arial" charset="0"/>
                <a:ea typeface="ＭＳ Ｐ明朝" pitchFamily="18" charset="-128"/>
                <a:cs typeface="+mn-cs"/>
              </a:rPr>
              <a:t>nulcear</a:t>
            </a:r>
            <a:r>
              <a:rPr kumimoji="1" lang="en-US" altLang="ja-JP" sz="1200" kern="1200" baseline="0" dirty="0" smtClean="0">
                <a:solidFill>
                  <a:schemeClr val="tx1"/>
                </a:solidFill>
                <a:latin typeface="Arial" charset="0"/>
                <a:ea typeface="ＭＳ Ｐ明朝" pitchFamily="18" charset="-128"/>
                <a:cs typeface="+mn-cs"/>
              </a:rPr>
              <a:t> model.</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dirty="0" smtClean="0">
                <a:solidFill>
                  <a:schemeClr val="tx1"/>
                </a:solidFill>
                <a:latin typeface="Arial" charset="0"/>
                <a:ea typeface="ＭＳ Ｐ明朝" pitchFamily="18" charset="-128"/>
                <a:cs typeface="+mn-cs"/>
              </a:rPr>
              <a:t>2</a:t>
            </a:r>
            <a:r>
              <a:rPr kumimoji="1" lang="ja-JP" altLang="en-US" sz="1200" kern="1200" dirty="0" smtClean="0">
                <a:solidFill>
                  <a:schemeClr val="tx1"/>
                </a:solidFill>
                <a:latin typeface="Arial" charset="0"/>
                <a:ea typeface="ＭＳ Ｐ明朝" pitchFamily="18" charset="-128"/>
                <a:cs typeface="+mn-cs"/>
              </a:rPr>
              <a:t>つ目</a:t>
            </a:r>
            <a:r>
              <a:rPr kumimoji="1" lang="ja-JP" altLang="ja-JP" sz="1200" kern="1200" dirty="0" smtClean="0">
                <a:solidFill>
                  <a:schemeClr val="tx1"/>
                </a:solidFill>
                <a:latin typeface="Arial" charset="0"/>
                <a:ea typeface="ＭＳ Ｐ明朝" pitchFamily="18" charset="-128"/>
                <a:cs typeface="+mn-cs"/>
              </a:rPr>
              <a:t>は元素合成の謎にせまる</a:t>
            </a:r>
            <a:r>
              <a:rPr kumimoji="1" lang="ja-JP" altLang="en-US" sz="1200" kern="1200" dirty="0" smtClean="0">
                <a:solidFill>
                  <a:schemeClr val="tx1"/>
                </a:solidFill>
                <a:latin typeface="Arial" charset="0"/>
                <a:ea typeface="ＭＳ Ｐ明朝" pitchFamily="18" charset="-128"/>
                <a:cs typeface="+mn-cs"/>
              </a:rPr>
              <a:t>ということでありまして</a:t>
            </a:r>
            <a:r>
              <a:rPr kumimoji="1" lang="ja-JP" altLang="ja-JP" sz="1200" kern="1200" dirty="0" smtClean="0">
                <a:solidFill>
                  <a:schemeClr val="tx1"/>
                </a:solidFill>
                <a:latin typeface="Arial" charset="0"/>
                <a:ea typeface="ＭＳ Ｐ明朝" pitchFamily="18" charset="-128"/>
                <a:cs typeface="+mn-cs"/>
              </a:rPr>
              <a:t>、主に鉄より重い元素合成に</a:t>
            </a:r>
            <a:r>
              <a:rPr kumimoji="1" lang="ja-JP" altLang="en-US" sz="1200" kern="1200" dirty="0" smtClean="0">
                <a:solidFill>
                  <a:schemeClr val="tx1"/>
                </a:solidFill>
                <a:latin typeface="Arial" charset="0"/>
                <a:ea typeface="ＭＳ Ｐ明朝" pitchFamily="18" charset="-128"/>
                <a:cs typeface="+mn-cs"/>
              </a:rPr>
              <a:t>鍵</a:t>
            </a:r>
            <a:r>
              <a:rPr kumimoji="1" lang="ja-JP" altLang="ja-JP" sz="1200" kern="1200" dirty="0" smtClean="0">
                <a:solidFill>
                  <a:schemeClr val="tx1"/>
                </a:solidFill>
                <a:latin typeface="Arial" charset="0"/>
                <a:ea typeface="ＭＳ Ｐ明朝" pitchFamily="18" charset="-128"/>
                <a:cs typeface="+mn-cs"/>
              </a:rPr>
              <a:t>とな</a:t>
            </a:r>
            <a:r>
              <a:rPr kumimoji="1" lang="ja-JP" altLang="en-US" sz="1200" kern="1200" dirty="0" smtClean="0">
                <a:solidFill>
                  <a:schemeClr val="tx1"/>
                </a:solidFill>
                <a:latin typeface="Arial" charset="0"/>
                <a:ea typeface="ＭＳ Ｐ明朝" pitchFamily="18" charset="-128"/>
                <a:cs typeface="+mn-cs"/>
              </a:rPr>
              <a:t>る</a:t>
            </a:r>
            <a:r>
              <a:rPr kumimoji="1" lang="en-US" altLang="ja-JP" sz="1200" kern="1200" dirty="0" smtClean="0">
                <a:solidFill>
                  <a:schemeClr val="tx1"/>
                </a:solidFill>
                <a:latin typeface="Arial" charset="0"/>
                <a:ea typeface="ＭＳ Ｐ明朝" pitchFamily="18" charset="-128"/>
                <a:cs typeface="+mn-cs"/>
              </a:rPr>
              <a:t>r</a:t>
            </a:r>
            <a:r>
              <a:rPr kumimoji="1" lang="ja-JP" altLang="ja-JP" sz="1200" kern="1200" dirty="0" smtClean="0">
                <a:solidFill>
                  <a:schemeClr val="tx1"/>
                </a:solidFill>
                <a:latin typeface="Arial" charset="0"/>
                <a:ea typeface="ＭＳ Ｐ明朝" pitchFamily="18" charset="-128"/>
                <a:cs typeface="+mn-cs"/>
              </a:rPr>
              <a:t>プロセスの解明</a:t>
            </a:r>
            <a:r>
              <a:rPr kumimoji="1" lang="ja-JP" altLang="en-US" sz="1200" kern="1200" dirty="0" smtClean="0">
                <a:solidFill>
                  <a:schemeClr val="tx1"/>
                </a:solidFill>
                <a:latin typeface="Arial" charset="0"/>
                <a:ea typeface="ＭＳ Ｐ明朝" pitchFamily="18" charset="-128"/>
                <a:cs typeface="+mn-cs"/>
              </a:rPr>
              <a:t>すること</a:t>
            </a:r>
            <a:r>
              <a:rPr kumimoji="1" lang="ja-JP" altLang="ja-JP" sz="1200" kern="1200" dirty="0" smtClean="0">
                <a:solidFill>
                  <a:schemeClr val="tx1"/>
                </a:solidFill>
                <a:latin typeface="Arial" charset="0"/>
                <a:ea typeface="ＭＳ Ｐ明朝" pitchFamily="18" charset="-128"/>
                <a:cs typeface="+mn-cs"/>
              </a:rPr>
              <a:t>にあります。</a:t>
            </a: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dirty="0" smtClean="0">
                <a:solidFill>
                  <a:schemeClr val="tx1"/>
                </a:solidFill>
                <a:latin typeface="Arial" charset="0"/>
                <a:ea typeface="ＭＳ Ｐ明朝" pitchFamily="18" charset="-128"/>
                <a:cs typeface="+mn-cs"/>
              </a:rPr>
              <a:t>The second goal is the </a:t>
            </a:r>
            <a:r>
              <a:rPr kumimoji="1" lang="en-US" altLang="ja-JP" sz="1200" kern="1200" dirty="0" err="1" smtClean="0">
                <a:solidFill>
                  <a:schemeClr val="tx1"/>
                </a:solidFill>
                <a:latin typeface="Arial" charset="0"/>
                <a:ea typeface="ＭＳ Ｐ明朝" pitchFamily="18" charset="-128"/>
                <a:cs typeface="+mn-cs"/>
              </a:rPr>
              <a:t>challeng</a:t>
            </a:r>
            <a:r>
              <a:rPr kumimoji="1" lang="en-US" altLang="ja-JP" sz="1200" kern="1200" dirty="0" smtClean="0">
                <a:solidFill>
                  <a:schemeClr val="tx1"/>
                </a:solidFill>
                <a:latin typeface="Arial" charset="0"/>
                <a:ea typeface="ＭＳ Ｐ明朝" pitchFamily="18" charset="-128"/>
                <a:cs typeface="+mn-cs"/>
              </a:rPr>
              <a:t> to big puzzle of element genesis.</a:t>
            </a:r>
            <a:r>
              <a:rPr kumimoji="1" lang="en-US" altLang="ja-JP" sz="1200" kern="1200" baseline="0" dirty="0" smtClean="0">
                <a:solidFill>
                  <a:schemeClr val="tx1"/>
                </a:solidFill>
                <a:latin typeface="Arial" charset="0"/>
                <a:ea typeface="ＭＳ Ｐ明朝" pitchFamily="18" charset="-128"/>
                <a:cs typeface="+mn-cs"/>
              </a:rPr>
              <a:t> Especially we are focusing the Uranium </a:t>
            </a:r>
            <a:r>
              <a:rPr kumimoji="1" lang="en-US" altLang="ja-JP" sz="1200" kern="1200" baseline="0" dirty="0" err="1" smtClean="0">
                <a:solidFill>
                  <a:schemeClr val="tx1"/>
                </a:solidFill>
                <a:latin typeface="Arial" charset="0"/>
                <a:ea typeface="ＭＳ Ｐ明朝" pitchFamily="18" charset="-128"/>
                <a:cs typeface="+mn-cs"/>
              </a:rPr>
              <a:t>synteshis</a:t>
            </a:r>
            <a:r>
              <a:rPr kumimoji="1" lang="en-US" altLang="ja-JP" sz="1200" kern="1200" baseline="0" dirty="0" smtClean="0">
                <a:solidFill>
                  <a:schemeClr val="tx1"/>
                </a:solidFill>
                <a:latin typeface="Arial" charset="0"/>
                <a:ea typeface="ＭＳ Ｐ明朝" pitchFamily="18" charset="-128"/>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baseline="0" dirty="0" smtClean="0">
                <a:solidFill>
                  <a:schemeClr val="tx1"/>
                </a:solidFill>
                <a:latin typeface="Arial" charset="0"/>
                <a:ea typeface="ＭＳ Ｐ明朝" pitchFamily="18" charset="-128"/>
                <a:cs typeface="+mn-cs"/>
              </a:rPr>
              <a:t>There is a hypothesis that uranium has produced in the supernova explosion from iron very rapid-process, or r-</a:t>
            </a:r>
            <a:r>
              <a:rPr kumimoji="1" lang="en-US" altLang="ja-JP" sz="1200" kern="1200" baseline="0" dirty="0" err="1" smtClean="0">
                <a:solidFill>
                  <a:schemeClr val="tx1"/>
                </a:solidFill>
                <a:latin typeface="Arial" charset="0"/>
                <a:ea typeface="ＭＳ Ｐ明朝" pitchFamily="18" charset="-128"/>
                <a:cs typeface="+mn-cs"/>
              </a:rPr>
              <a:t>prosess</a:t>
            </a:r>
            <a:r>
              <a:rPr kumimoji="1" lang="en-US" altLang="ja-JP" sz="1200" kern="1200" baseline="0" dirty="0" smtClean="0">
                <a:solidFill>
                  <a:schemeClr val="tx1"/>
                </a:solidFill>
                <a:latin typeface="Arial" charset="0"/>
                <a:ea typeface="ＭＳ Ｐ明朝" pitchFamily="18" charset="-128"/>
                <a:cs typeface="+mn-cs"/>
              </a:rPr>
              <a:t> where successive rapid neutron captures </a:t>
            </a:r>
            <a:r>
              <a:rPr kumimoji="1" lang="en-US" altLang="ja-JP" sz="1200" kern="1200" baseline="0" dirty="0" err="1" smtClean="0">
                <a:solidFill>
                  <a:schemeClr val="tx1"/>
                </a:solidFill>
                <a:latin typeface="Arial" charset="0"/>
                <a:ea typeface="ＭＳ Ｐ明朝" pitchFamily="18" charset="-128"/>
                <a:cs typeface="+mn-cs"/>
              </a:rPr>
              <a:t>occurr</a:t>
            </a:r>
            <a:r>
              <a:rPr kumimoji="1" lang="en-US" altLang="ja-JP" sz="1200" kern="1200" baseline="0" dirty="0" smtClean="0">
                <a:solidFill>
                  <a:schemeClr val="tx1"/>
                </a:solidFill>
                <a:latin typeface="Arial" charset="0"/>
                <a:ea typeface="ＭＳ Ｐ明朝" pitchFamily="18" charset="-128"/>
                <a:cs typeface="+mn-cs"/>
              </a:rPr>
              <a:t>. But this is just hypothesis. We are challenging to solve it.</a:t>
            </a: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ja-JP" sz="1200" kern="1200" dirty="0" smtClean="0">
                <a:solidFill>
                  <a:schemeClr val="tx1"/>
                </a:solidFill>
                <a:latin typeface="Arial" charset="0"/>
                <a:ea typeface="ＭＳ Ｐ明朝" pitchFamily="18" charset="-128"/>
                <a:cs typeface="+mn-cs"/>
              </a:rPr>
              <a:t>そして、</a:t>
            </a:r>
            <a:r>
              <a:rPr kumimoji="1" lang="en-US" altLang="ja-JP" sz="1200" kern="1200" dirty="0" smtClean="0">
                <a:solidFill>
                  <a:schemeClr val="tx1"/>
                </a:solidFill>
                <a:latin typeface="Arial" charset="0"/>
                <a:ea typeface="ＭＳ Ｐ明朝" pitchFamily="18" charset="-128"/>
                <a:cs typeface="+mn-cs"/>
              </a:rPr>
              <a:t>3</a:t>
            </a:r>
            <a:r>
              <a:rPr kumimoji="1" lang="ja-JP" altLang="en-US" sz="1200" kern="1200" dirty="0" smtClean="0">
                <a:solidFill>
                  <a:schemeClr val="tx1"/>
                </a:solidFill>
                <a:latin typeface="Arial" charset="0"/>
                <a:ea typeface="ＭＳ Ｐ明朝" pitchFamily="18" charset="-128"/>
                <a:cs typeface="+mn-cs"/>
              </a:rPr>
              <a:t>つ目は</a:t>
            </a:r>
            <a:r>
              <a:rPr kumimoji="1" lang="ja-JP" altLang="ja-JP" sz="1200" kern="1200" dirty="0" smtClean="0">
                <a:solidFill>
                  <a:schemeClr val="tx1"/>
                </a:solidFill>
                <a:latin typeface="Arial" charset="0"/>
                <a:ea typeface="ＭＳ Ｐ明朝" pitchFamily="18" charset="-128"/>
                <a:cs typeface="+mn-cs"/>
              </a:rPr>
              <a:t>重イオンビーム育種等の産業利用の開拓にあります。</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ja-JP" sz="1200" dirty="0" smtClean="0">
                <a:solidFill>
                  <a:srgbClr val="FF0000"/>
                </a:solidFill>
                <a:ea typeface="HG丸ｺﾞｼｯｸM-PRO" pitchFamily="50" charset="-128"/>
              </a:rPr>
              <a:t>The third one is Promotion of industrial and biological applications</a:t>
            </a:r>
            <a:endParaRPr kumimoji="1" lang="ja-JP" altLang="en-US" sz="1200"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8D0310E5-2FB7-4B84-BCC7-47918AB9D848}" type="slidenum">
              <a:rPr lang="en-US" altLang="ja-JP" smtClean="0"/>
              <a:pPr>
                <a:defRPr/>
              </a:pPr>
              <a:t>4</a:t>
            </a:fld>
            <a:endParaRPr lang="en-US" altLang="ja-JP"/>
          </a:p>
        </p:txBody>
      </p:sp>
    </p:spTree>
    <p:extLst>
      <p:ext uri="{BB962C8B-B14F-4D97-AF65-F5344CB8AC3E}">
        <p14:creationId xmlns:p14="http://schemas.microsoft.com/office/powerpoint/2010/main" val="226498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85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dirty="0" smtClean="0">
                <a:solidFill>
                  <a:schemeClr val="tx1"/>
                </a:solidFill>
                <a:latin typeface="Arial" charset="0"/>
                <a:ea typeface="ＭＳ Ｐ明朝" pitchFamily="18" charset="-128"/>
                <a:cs typeface="+mn-cs"/>
              </a:rPr>
              <a:t>This slide shows a way how</a:t>
            </a:r>
            <a:r>
              <a:rPr kumimoji="1" lang="en-US" altLang="ja-JP" sz="1200" kern="1200" baseline="0" dirty="0" smtClean="0">
                <a:solidFill>
                  <a:schemeClr val="tx1"/>
                </a:solidFill>
                <a:latin typeface="Arial" charset="0"/>
                <a:ea typeface="ＭＳ Ｐ明朝" pitchFamily="18" charset="-128"/>
                <a:cs typeface="+mn-cs"/>
              </a:rPr>
              <a:t> to produce RI beam at this facility.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ja-JP" sz="1200" kern="1200" dirty="0" smtClean="0">
                <a:solidFill>
                  <a:schemeClr val="tx1"/>
                </a:solidFill>
                <a:latin typeface="Arial" charset="0"/>
                <a:ea typeface="ＭＳ Ｐ明朝" pitchFamily="18" charset="-128"/>
                <a:cs typeface="+mn-cs"/>
              </a:rPr>
              <a:t>さて、次に</a:t>
            </a:r>
            <a:r>
              <a:rPr kumimoji="1" lang="en-US" altLang="ja-JP" sz="1200" kern="1200" dirty="0" smtClean="0">
                <a:solidFill>
                  <a:schemeClr val="tx1"/>
                </a:solidFill>
                <a:latin typeface="Arial" charset="0"/>
                <a:ea typeface="ＭＳ Ｐ明朝" pitchFamily="18" charset="-128"/>
                <a:cs typeface="+mn-cs"/>
              </a:rPr>
              <a:t>RI</a:t>
            </a:r>
            <a:r>
              <a:rPr kumimoji="1" lang="ja-JP" altLang="ja-JP" sz="1200" kern="1200" dirty="0" smtClean="0">
                <a:solidFill>
                  <a:schemeClr val="tx1"/>
                </a:solidFill>
                <a:latin typeface="Arial" charset="0"/>
                <a:ea typeface="ＭＳ Ｐ明朝" pitchFamily="18" charset="-128"/>
                <a:cs typeface="+mn-cs"/>
              </a:rPr>
              <a:t>ビームの生成方法をご説明させて頂きます。</a:t>
            </a: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dirty="0" smtClean="0">
                <a:solidFill>
                  <a:schemeClr val="tx1"/>
                </a:solidFill>
                <a:latin typeface="Arial" charset="0"/>
                <a:ea typeface="ＭＳ Ｐ明朝" pitchFamily="18" charset="-128"/>
                <a:cs typeface="+mn-cs"/>
              </a:rPr>
              <a:t>Stable ion beams from</a:t>
            </a:r>
            <a:r>
              <a:rPr kumimoji="1" lang="en-US" altLang="ja-JP" sz="1200" kern="1200" baseline="0" dirty="0" smtClean="0">
                <a:solidFill>
                  <a:schemeClr val="tx1"/>
                </a:solidFill>
                <a:latin typeface="Arial" charset="0"/>
                <a:ea typeface="ＭＳ Ｐ明朝" pitchFamily="18" charset="-128"/>
                <a:cs typeface="+mn-cs"/>
              </a:rPr>
              <a:t> the accelerator are irradiated to the target such as delirium disk.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ja-JP" sz="1200" kern="1200" dirty="0" smtClean="0">
                <a:solidFill>
                  <a:schemeClr val="tx1"/>
                </a:solidFill>
                <a:latin typeface="Arial" charset="0"/>
                <a:ea typeface="ＭＳ Ｐ明朝" pitchFamily="18" charset="-128"/>
                <a:cs typeface="+mn-cs"/>
              </a:rPr>
              <a:t>加速器で加速される重イオンは安定核です。</a:t>
            </a: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ja-JP" sz="1200" kern="1200" dirty="0" smtClean="0">
                <a:solidFill>
                  <a:schemeClr val="tx1"/>
                </a:solidFill>
                <a:latin typeface="Arial" charset="0"/>
                <a:ea typeface="ＭＳ Ｐ明朝" pitchFamily="18" charset="-128"/>
                <a:cs typeface="+mn-cs"/>
              </a:rPr>
              <a:t>その重イオンビームを</a:t>
            </a:r>
            <a:r>
              <a:rPr kumimoji="1" lang="en-US" altLang="ja-JP" sz="1200" kern="1200" dirty="0" smtClean="0">
                <a:solidFill>
                  <a:schemeClr val="tx1"/>
                </a:solidFill>
                <a:latin typeface="Arial" charset="0"/>
                <a:ea typeface="ＭＳ Ｐ明朝" pitchFamily="18" charset="-128"/>
                <a:cs typeface="+mn-cs"/>
              </a:rPr>
              <a:t>Be</a:t>
            </a:r>
            <a:r>
              <a:rPr kumimoji="1" lang="ja-JP" altLang="en-US" sz="1200" kern="1200" dirty="0" smtClean="0">
                <a:solidFill>
                  <a:schemeClr val="tx1"/>
                </a:solidFill>
                <a:latin typeface="Arial" charset="0"/>
                <a:ea typeface="ＭＳ Ｐ明朝" pitchFamily="18" charset="-128"/>
                <a:cs typeface="+mn-cs"/>
              </a:rPr>
              <a:t>等の</a:t>
            </a:r>
            <a:r>
              <a:rPr kumimoji="1" lang="ja-JP" altLang="ja-JP" sz="1200" kern="1200" dirty="0" smtClean="0">
                <a:solidFill>
                  <a:schemeClr val="tx1"/>
                </a:solidFill>
                <a:latin typeface="Arial" charset="0"/>
                <a:ea typeface="ＭＳ Ｐ明朝" pitchFamily="18" charset="-128"/>
                <a:cs typeface="+mn-cs"/>
              </a:rPr>
              <a:t>標的板に当てます。</a:t>
            </a: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dirty="0" smtClean="0">
                <a:solidFill>
                  <a:schemeClr val="tx1"/>
                </a:solidFill>
                <a:latin typeface="Arial" charset="0"/>
                <a:ea typeface="ＭＳ Ｐ明朝" pitchFamily="18" charset="-128"/>
                <a:cs typeface="+mn-cs"/>
              </a:rPr>
              <a:t>The</a:t>
            </a:r>
            <a:r>
              <a:rPr kumimoji="1" lang="en-US" altLang="ja-JP" sz="1200" kern="1200" baseline="0" dirty="0" smtClean="0">
                <a:solidFill>
                  <a:schemeClr val="tx1"/>
                </a:solidFill>
                <a:latin typeface="Arial" charset="0"/>
                <a:ea typeface="ＭＳ Ｐ明朝" pitchFamily="18" charset="-128"/>
                <a:cs typeface="+mn-cs"/>
              </a:rPr>
              <a:t> target nucleus abrade a part of the projectile like this and projectile fragment emitted almost without </a:t>
            </a:r>
            <a:r>
              <a:rPr kumimoji="1" lang="en-US" altLang="ja-JP" sz="1200" kern="1200" baseline="0" dirty="0" err="1" smtClean="0">
                <a:solidFill>
                  <a:schemeClr val="tx1"/>
                </a:solidFill>
                <a:latin typeface="Arial" charset="0"/>
                <a:ea typeface="ＭＳ Ｐ明朝" pitchFamily="18" charset="-128"/>
                <a:cs typeface="+mn-cs"/>
              </a:rPr>
              <a:t>velociy</a:t>
            </a:r>
            <a:r>
              <a:rPr kumimoji="1" lang="en-US" altLang="ja-JP" sz="1200" kern="1200" baseline="0" dirty="0" smtClean="0">
                <a:solidFill>
                  <a:schemeClr val="tx1"/>
                </a:solidFill>
                <a:latin typeface="Arial" charset="0"/>
                <a:ea typeface="ＭＳ Ｐ明朝" pitchFamily="18" charset="-128"/>
                <a:cs typeface="+mn-cs"/>
              </a:rPr>
              <a:t> loss.</a:t>
            </a:r>
            <a:r>
              <a:rPr kumimoji="1" lang="ja-JP" altLang="ja-JP" sz="1200" kern="1200" dirty="0" smtClean="0">
                <a:solidFill>
                  <a:schemeClr val="tx1"/>
                </a:solidFill>
                <a:latin typeface="Arial" charset="0"/>
                <a:ea typeface="ＭＳ Ｐ明朝" pitchFamily="18" charset="-128"/>
                <a:cs typeface="+mn-cs"/>
              </a:rPr>
              <a:t>標的板の中ではここに示されているように入射核の一部がこの様にはぎ取られる反応が起きます。</a:t>
            </a: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dirty="0" smtClean="0">
                <a:solidFill>
                  <a:schemeClr val="tx1"/>
                </a:solidFill>
                <a:latin typeface="Arial" charset="0"/>
                <a:ea typeface="ＭＳ Ｐ明朝" pitchFamily="18" charset="-128"/>
                <a:cs typeface="+mn-cs"/>
              </a:rPr>
              <a:t>Various kind</a:t>
            </a:r>
            <a:r>
              <a:rPr kumimoji="1" lang="en-US" altLang="ja-JP" sz="1200" kern="1200" baseline="0" dirty="0" smtClean="0">
                <a:solidFill>
                  <a:schemeClr val="tx1"/>
                </a:solidFill>
                <a:latin typeface="Arial" charset="0"/>
                <a:ea typeface="ＭＳ Ｐ明朝" pitchFamily="18" charset="-128"/>
                <a:cs typeface="+mn-cs"/>
              </a:rPr>
              <a:t>s of the nuclei are produced in the target and an objective nucleus which researchers are interested in can be selected by the fragment separators. </a:t>
            </a: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ja-JP" sz="1200" kern="1200" dirty="0" smtClean="0">
                <a:solidFill>
                  <a:schemeClr val="tx1"/>
                </a:solidFill>
                <a:latin typeface="Arial" charset="0"/>
                <a:ea typeface="ＭＳ Ｐ明朝" pitchFamily="18" charset="-128"/>
                <a:cs typeface="+mn-cs"/>
              </a:rPr>
              <a:t>どのような形で入射核がはぎ取られるかは確率現象でおき、</a:t>
            </a:r>
            <a:r>
              <a:rPr kumimoji="1" lang="ja-JP" altLang="en-US" sz="1200" kern="1200" dirty="0" smtClean="0">
                <a:solidFill>
                  <a:schemeClr val="tx1"/>
                </a:solidFill>
                <a:latin typeface="Arial" charset="0"/>
                <a:ea typeface="ＭＳ Ｐ明朝" pitchFamily="18" charset="-128"/>
                <a:cs typeface="+mn-cs"/>
              </a:rPr>
              <a:t>安定核から不安定核まで</a:t>
            </a:r>
            <a:r>
              <a:rPr kumimoji="1" lang="ja-JP" altLang="ja-JP" sz="1200" kern="1200" dirty="0" smtClean="0">
                <a:solidFill>
                  <a:schemeClr val="tx1"/>
                </a:solidFill>
                <a:latin typeface="Arial" charset="0"/>
                <a:ea typeface="ＭＳ Ｐ明朝" pitchFamily="18" charset="-128"/>
                <a:cs typeface="+mn-cs"/>
              </a:rPr>
              <a:t>様々な原子核が生成されますが、その中から自分の欲しい</a:t>
            </a:r>
            <a:r>
              <a:rPr kumimoji="1" lang="en-US" altLang="ja-JP" sz="1200" kern="1200" dirty="0" smtClean="0">
                <a:solidFill>
                  <a:schemeClr val="tx1"/>
                </a:solidFill>
                <a:latin typeface="Arial" charset="0"/>
                <a:ea typeface="ＭＳ Ｐ明朝" pitchFamily="18" charset="-128"/>
                <a:cs typeface="+mn-cs"/>
              </a:rPr>
              <a:t>RI</a:t>
            </a:r>
            <a:r>
              <a:rPr kumimoji="1" lang="ja-JP" altLang="ja-JP" sz="1200" kern="1200" dirty="0" err="1" smtClean="0">
                <a:solidFill>
                  <a:schemeClr val="tx1"/>
                </a:solidFill>
                <a:latin typeface="Arial" charset="0"/>
                <a:ea typeface="ＭＳ Ｐ明朝" pitchFamily="18" charset="-128"/>
                <a:cs typeface="+mn-cs"/>
              </a:rPr>
              <a:t>だけを</a:t>
            </a:r>
            <a:r>
              <a:rPr kumimoji="1" lang="ja-JP" altLang="ja-JP" sz="1200" kern="1200" dirty="0" smtClean="0">
                <a:solidFill>
                  <a:schemeClr val="tx1"/>
                </a:solidFill>
                <a:latin typeface="Arial" charset="0"/>
                <a:ea typeface="ＭＳ Ｐ明朝" pitchFamily="18" charset="-128"/>
                <a:cs typeface="+mn-cs"/>
              </a:rPr>
              <a:t>後段の</a:t>
            </a:r>
            <a:r>
              <a:rPr kumimoji="1" lang="en-US" altLang="ja-JP" sz="1200" kern="1200" dirty="0" smtClean="0">
                <a:solidFill>
                  <a:schemeClr val="tx1"/>
                </a:solidFill>
                <a:latin typeface="Arial" charset="0"/>
                <a:ea typeface="ＭＳ Ｐ明朝" pitchFamily="18" charset="-128"/>
                <a:cs typeface="+mn-cs"/>
              </a:rPr>
              <a:t>RI</a:t>
            </a:r>
            <a:r>
              <a:rPr kumimoji="1" lang="ja-JP" altLang="ja-JP" sz="1200" kern="1200" dirty="0" smtClean="0">
                <a:solidFill>
                  <a:schemeClr val="tx1"/>
                </a:solidFill>
                <a:latin typeface="Arial" charset="0"/>
                <a:ea typeface="ＭＳ Ｐ明朝" pitchFamily="18" charset="-128"/>
                <a:cs typeface="+mn-cs"/>
              </a:rPr>
              <a:t>ビーム生成分離装置を使って分離して、実験に用います。</a:t>
            </a: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ja-JP" sz="1200" kern="1200" dirty="0" smtClean="0">
                <a:solidFill>
                  <a:schemeClr val="tx1"/>
                </a:solidFill>
                <a:latin typeface="Arial" charset="0"/>
                <a:ea typeface="ＭＳ Ｐ明朝" pitchFamily="18" charset="-128"/>
                <a:cs typeface="+mn-cs"/>
              </a:rPr>
              <a:t>ここで重要なのは、</a:t>
            </a:r>
            <a:r>
              <a:rPr kumimoji="1" lang="en-US" altLang="ja-JP" sz="1200" kern="1200" dirty="0" smtClean="0">
                <a:solidFill>
                  <a:schemeClr val="tx1"/>
                </a:solidFill>
                <a:latin typeface="Arial" charset="0"/>
                <a:ea typeface="ＭＳ Ｐ明朝" pitchFamily="18" charset="-128"/>
                <a:cs typeface="+mn-cs"/>
              </a:rPr>
              <a:t>RI</a:t>
            </a:r>
            <a:r>
              <a:rPr kumimoji="1" lang="ja-JP" altLang="ja-JP" sz="1200" kern="1200" dirty="0" smtClean="0">
                <a:solidFill>
                  <a:schemeClr val="tx1"/>
                </a:solidFill>
                <a:latin typeface="Arial" charset="0"/>
                <a:ea typeface="ＭＳ Ｐ明朝" pitchFamily="18" charset="-128"/>
                <a:cs typeface="+mn-cs"/>
              </a:rPr>
              <a:t>ビームの質量は入射核の加速された重イオンの質量より小さくなることです。</a:t>
            </a: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dirty="0" smtClean="0">
                <a:solidFill>
                  <a:schemeClr val="tx1"/>
                </a:solidFill>
                <a:latin typeface="Arial" charset="0"/>
                <a:ea typeface="ＭＳ Ｐ明朝" pitchFamily="18" charset="-128"/>
                <a:cs typeface="+mn-cs"/>
              </a:rPr>
              <a:t>This</a:t>
            </a:r>
            <a:r>
              <a:rPr kumimoji="1" lang="en-US" altLang="ja-JP" sz="1200" kern="1200" baseline="0" dirty="0" smtClean="0">
                <a:solidFill>
                  <a:schemeClr val="tx1"/>
                </a:solidFill>
                <a:latin typeface="Arial" charset="0"/>
                <a:ea typeface="ＭＳ Ｐ明朝" pitchFamily="18" charset="-128"/>
                <a:cs typeface="+mn-cs"/>
              </a:rPr>
              <a:t> method require that mass of the projectile should be larger than that of </a:t>
            </a:r>
            <a:r>
              <a:rPr kumimoji="1" lang="en-US" altLang="ja-JP" sz="1200" kern="1200" baseline="0" dirty="0" err="1" smtClean="0">
                <a:solidFill>
                  <a:schemeClr val="tx1"/>
                </a:solidFill>
                <a:latin typeface="Arial" charset="0"/>
                <a:ea typeface="ＭＳ Ｐ明朝" pitchFamily="18" charset="-128"/>
                <a:cs typeface="+mn-cs"/>
              </a:rPr>
              <a:t>of</a:t>
            </a:r>
            <a:r>
              <a:rPr kumimoji="1" lang="en-US" altLang="ja-JP" sz="1200" kern="1200" baseline="0" dirty="0" smtClean="0">
                <a:solidFill>
                  <a:schemeClr val="tx1"/>
                </a:solidFill>
                <a:latin typeface="Arial" charset="0"/>
                <a:ea typeface="ＭＳ Ｐ明朝" pitchFamily="18" charset="-128"/>
                <a:cs typeface="+mn-cs"/>
              </a:rPr>
              <a:t> the projectile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baseline="0" dirty="0" smtClean="0">
                <a:solidFill>
                  <a:schemeClr val="tx1"/>
                </a:solidFill>
                <a:latin typeface="Arial" charset="0"/>
                <a:ea typeface="ＭＳ Ｐ明朝" pitchFamily="18" charset="-128"/>
                <a:cs typeface="+mn-cs"/>
              </a:rPr>
              <a:t>We need high intensity primary beam because RI beams are secondary products.</a:t>
            </a: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dirty="0" smtClean="0">
                <a:solidFill>
                  <a:schemeClr val="tx1"/>
                </a:solidFill>
                <a:latin typeface="Arial" charset="0"/>
                <a:ea typeface="ＭＳ Ｐ明朝" pitchFamily="18" charset="-128"/>
                <a:cs typeface="+mn-cs"/>
              </a:rPr>
              <a:t>The right</a:t>
            </a:r>
            <a:r>
              <a:rPr kumimoji="1" lang="en-US" altLang="ja-JP" sz="1200" kern="1200" baseline="0" dirty="0" smtClean="0">
                <a:solidFill>
                  <a:schemeClr val="tx1"/>
                </a:solidFill>
                <a:latin typeface="Arial" charset="0"/>
                <a:ea typeface="ＭＳ Ｐ明朝" pitchFamily="18" charset="-128"/>
                <a:cs typeface="+mn-cs"/>
              </a:rPr>
              <a:t> graph shows the relative yield which starts to saturate around 70% of light speed.</a:t>
            </a: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dirty="0" err="1" smtClean="0">
                <a:solidFill>
                  <a:schemeClr val="tx1"/>
                </a:solidFill>
                <a:latin typeface="Arial" charset="0"/>
                <a:ea typeface="ＭＳ Ｐ明朝" pitchFamily="18" charset="-128"/>
                <a:cs typeface="+mn-cs"/>
              </a:rPr>
              <a:t>Consequensely</a:t>
            </a:r>
            <a:r>
              <a:rPr kumimoji="1" lang="en-US" altLang="ja-JP" sz="1200" kern="1200" dirty="0" smtClean="0">
                <a:solidFill>
                  <a:schemeClr val="tx1"/>
                </a:solidFill>
                <a:latin typeface="Arial" charset="0"/>
                <a:ea typeface="ＭＳ Ｐ明朝" pitchFamily="18" charset="-128"/>
                <a:cs typeface="+mn-cs"/>
              </a:rPr>
              <a:t>, the accelerators</a:t>
            </a:r>
            <a:r>
              <a:rPr kumimoji="1" lang="en-US" altLang="ja-JP" sz="1200" kern="1200" baseline="0" dirty="0" smtClean="0">
                <a:solidFill>
                  <a:schemeClr val="tx1"/>
                </a:solidFill>
                <a:latin typeface="Arial" charset="0"/>
                <a:ea typeface="ＭＳ Ｐ明朝" pitchFamily="18" charset="-128"/>
                <a:cs typeface="+mn-cs"/>
              </a:rPr>
              <a:t> should boost the velocity of heavy ion from H to uranium up to around 70% of light speed with high intensity.</a:t>
            </a: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ja-JP" sz="1200" kern="1200" dirty="0" smtClean="0">
                <a:solidFill>
                  <a:schemeClr val="tx1"/>
                </a:solidFill>
                <a:latin typeface="Arial" charset="0"/>
                <a:ea typeface="ＭＳ Ｐ明朝" pitchFamily="18" charset="-128"/>
                <a:cs typeface="+mn-cs"/>
              </a:rPr>
              <a:t>壊して作るため当然の事ですが、そのために、もし、全元素にわたる</a:t>
            </a:r>
            <a:r>
              <a:rPr kumimoji="1" lang="en-US" altLang="ja-JP" sz="1200" kern="1200" dirty="0" smtClean="0">
                <a:solidFill>
                  <a:schemeClr val="tx1"/>
                </a:solidFill>
                <a:latin typeface="Arial" charset="0"/>
                <a:ea typeface="ＭＳ Ｐ明朝" pitchFamily="18" charset="-128"/>
                <a:cs typeface="+mn-cs"/>
              </a:rPr>
              <a:t>RI</a:t>
            </a:r>
            <a:r>
              <a:rPr kumimoji="1" lang="ja-JP" altLang="ja-JP" sz="1200" kern="1200" dirty="0" smtClean="0">
                <a:solidFill>
                  <a:schemeClr val="tx1"/>
                </a:solidFill>
                <a:latin typeface="Arial" charset="0"/>
                <a:ea typeface="ＭＳ Ｐ明朝" pitchFamily="18" charset="-128"/>
                <a:cs typeface="+mn-cs"/>
              </a:rPr>
              <a:t>ビームを生成するためには全元素ウランまでの重イオンを大量に加速する必要があり、またこの様な反応が主過程になるためには光の速さの</a:t>
            </a:r>
            <a:r>
              <a:rPr kumimoji="1" lang="en-US" altLang="ja-JP" sz="1200" kern="1200" dirty="0" smtClean="0">
                <a:solidFill>
                  <a:schemeClr val="tx1"/>
                </a:solidFill>
                <a:latin typeface="Arial" charset="0"/>
                <a:ea typeface="ＭＳ Ｐ明朝" pitchFamily="18" charset="-128"/>
                <a:cs typeface="+mn-cs"/>
              </a:rPr>
              <a:t>7</a:t>
            </a:r>
            <a:r>
              <a:rPr kumimoji="1" lang="ja-JP" altLang="ja-JP" sz="1200" kern="1200" dirty="0" smtClean="0">
                <a:solidFill>
                  <a:schemeClr val="tx1"/>
                </a:solidFill>
                <a:latin typeface="Arial" charset="0"/>
                <a:ea typeface="ＭＳ Ｐ明朝" pitchFamily="18" charset="-128"/>
                <a:cs typeface="+mn-cs"/>
              </a:rPr>
              <a:t>割程度まで加速する必要があるということです。</a:t>
            </a:r>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8D0310E5-2FB7-4B84-BCC7-47918AB9D848}" type="slidenum">
              <a:rPr lang="en-US" altLang="ja-JP" smtClean="0"/>
              <a:pPr>
                <a:defRPr/>
              </a:pPr>
              <a:t>5</a:t>
            </a:fld>
            <a:endParaRPr lang="en-US" altLang="ja-JP"/>
          </a:p>
        </p:txBody>
      </p:sp>
    </p:spTree>
    <p:extLst>
      <p:ext uri="{BB962C8B-B14F-4D97-AF65-F5344CB8AC3E}">
        <p14:creationId xmlns:p14="http://schemas.microsoft.com/office/powerpoint/2010/main" val="1861410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7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dirty="0" smtClean="0">
                <a:solidFill>
                  <a:schemeClr val="tx1"/>
                </a:solidFill>
                <a:latin typeface="Arial" charset="0"/>
                <a:ea typeface="ＭＳ Ｐ明朝" pitchFamily="18" charset="-128"/>
                <a:cs typeface="+mn-cs"/>
              </a:rPr>
              <a:t>This slide summarize a</a:t>
            </a:r>
            <a:r>
              <a:rPr kumimoji="1" lang="en-US" altLang="ja-JP" sz="1200" kern="1200" baseline="0" dirty="0" smtClean="0">
                <a:solidFill>
                  <a:schemeClr val="tx1"/>
                </a:solidFill>
                <a:latin typeface="Arial" charset="0"/>
                <a:ea typeface="ＭＳ Ｐ明朝" pitchFamily="18" charset="-128"/>
                <a:cs typeface="+mn-cs"/>
              </a:rPr>
              <a:t> brief history of the RIBF construction.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baseline="0" dirty="0" smtClean="0">
                <a:solidFill>
                  <a:schemeClr val="tx1"/>
                </a:solidFill>
                <a:latin typeface="Arial" charset="0"/>
                <a:ea typeface="ＭＳ Ｐ明朝" pitchFamily="18" charset="-128"/>
                <a:cs typeface="+mn-cs"/>
              </a:rPr>
              <a:t>This project is a facility expansion program which construct these three ring cyclotrons as an energy booster of the </a:t>
            </a:r>
            <a:r>
              <a:rPr kumimoji="1" lang="en-US" altLang="ja-JP" sz="1200" kern="1200" baseline="0" dirty="0" err="1" smtClean="0">
                <a:solidFill>
                  <a:schemeClr val="tx1"/>
                </a:solidFill>
                <a:latin typeface="Arial" charset="0"/>
                <a:ea typeface="ＭＳ Ｐ明朝" pitchFamily="18" charset="-128"/>
                <a:cs typeface="+mn-cs"/>
              </a:rPr>
              <a:t>exisiting</a:t>
            </a:r>
            <a:r>
              <a:rPr kumimoji="1" lang="en-US" altLang="ja-JP" sz="1200" kern="1200" baseline="0" dirty="0" smtClean="0">
                <a:solidFill>
                  <a:schemeClr val="tx1"/>
                </a:solidFill>
                <a:latin typeface="Arial" charset="0"/>
                <a:ea typeface="ＭＳ Ｐ明朝" pitchFamily="18" charset="-128"/>
                <a:cs typeface="+mn-cs"/>
              </a:rPr>
              <a:t> accelerators since 1986.</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baseline="0" dirty="0" smtClean="0">
                <a:solidFill>
                  <a:schemeClr val="tx1"/>
                </a:solidFill>
                <a:latin typeface="Arial" charset="0"/>
                <a:ea typeface="ＭＳ Ｐ明朝" pitchFamily="18" charset="-128"/>
                <a:cs typeface="+mn-cs"/>
              </a:rPr>
              <a:t>Construction of the SRC is the bottle neck for the project.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baseline="0" dirty="0" smtClean="0">
                <a:solidFill>
                  <a:schemeClr val="tx1"/>
                </a:solidFill>
                <a:latin typeface="Arial" charset="0"/>
                <a:ea typeface="ＭＳ Ｐ明朝" pitchFamily="18" charset="-128"/>
                <a:cs typeface="+mn-cs"/>
              </a:rPr>
              <a:t>Construction budget was approved in 1997 and design study of SRC started.</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baseline="0" dirty="0" smtClean="0">
                <a:solidFill>
                  <a:schemeClr val="tx1"/>
                </a:solidFill>
                <a:latin typeface="Arial" charset="0"/>
                <a:ea typeface="ＭＳ Ｐ明朝" pitchFamily="18" charset="-128"/>
                <a:cs typeface="+mn-cs"/>
              </a:rPr>
              <a:t>At the end of march 2003, the building for the accelerator was completed and fabrication of all the parts for SRC was finished. After that we started assembling and successfully excited the superconducting magnet 11/07 2005 for the first time.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baseline="0" dirty="0" smtClean="0">
                <a:solidFill>
                  <a:schemeClr val="tx1"/>
                </a:solidFill>
                <a:latin typeface="Arial" charset="0"/>
                <a:ea typeface="ＭＳ Ｐ明朝" pitchFamily="18" charset="-128"/>
                <a:cs typeface="+mn-cs"/>
              </a:rPr>
              <a:t>We got the first beam from the SRC at the end of 2006 to start the experiments at RIBF from 2007.</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baseline="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baseline="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baseline="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baseline="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baseline="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ja-JP" sz="1200" kern="1200" dirty="0" smtClean="0">
                <a:solidFill>
                  <a:schemeClr val="tx1"/>
                </a:solidFill>
                <a:latin typeface="Arial" charset="0"/>
                <a:ea typeface="ＭＳ Ｐ明朝" pitchFamily="18" charset="-128"/>
                <a:cs typeface="+mn-cs"/>
              </a:rPr>
              <a:t>鳥瞰図ではわかりにくいのですが、これがウランを加速する時のモードです。</a:t>
            </a: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ja-JP" sz="1200" kern="1200" dirty="0" smtClean="0">
                <a:solidFill>
                  <a:schemeClr val="tx1"/>
                </a:solidFill>
                <a:latin typeface="Arial" charset="0"/>
                <a:ea typeface="ＭＳ Ｐ明朝" pitchFamily="18" charset="-128"/>
                <a:cs typeface="+mn-cs"/>
              </a:rPr>
              <a:t>合計</a:t>
            </a:r>
            <a:r>
              <a:rPr kumimoji="1" lang="en-US" altLang="ja-JP" sz="1200" kern="1200" dirty="0" smtClean="0">
                <a:solidFill>
                  <a:schemeClr val="tx1"/>
                </a:solidFill>
                <a:latin typeface="Arial" charset="0"/>
                <a:ea typeface="ＭＳ Ｐ明朝" pitchFamily="18" charset="-128"/>
                <a:cs typeface="+mn-cs"/>
              </a:rPr>
              <a:t>4</a:t>
            </a:r>
            <a:r>
              <a:rPr kumimoji="1" lang="ja-JP" altLang="ja-JP" sz="1200" kern="1200" dirty="0" err="1" smtClean="0">
                <a:solidFill>
                  <a:schemeClr val="tx1"/>
                </a:solidFill>
                <a:latin typeface="Arial" charset="0"/>
                <a:ea typeface="ＭＳ Ｐ明朝" pitchFamily="18" charset="-128"/>
                <a:cs typeface="+mn-cs"/>
              </a:rPr>
              <a:t>つの</a:t>
            </a:r>
            <a:r>
              <a:rPr kumimoji="1" lang="ja-JP" altLang="ja-JP" sz="1200" kern="1200" dirty="0" smtClean="0">
                <a:solidFill>
                  <a:schemeClr val="tx1"/>
                </a:solidFill>
                <a:latin typeface="Arial" charset="0"/>
                <a:ea typeface="ＭＳ Ｐ明朝" pitchFamily="18" charset="-128"/>
                <a:cs typeface="+mn-cs"/>
              </a:rPr>
              <a:t>リングサイクロトロンをシリーズに繋いで線型加速器から得られた</a:t>
            </a:r>
            <a:r>
              <a:rPr kumimoji="1" lang="en-US" altLang="ja-JP" sz="1200" kern="1200" dirty="0" smtClean="0">
                <a:solidFill>
                  <a:schemeClr val="tx1"/>
                </a:solidFill>
                <a:latin typeface="Arial" charset="0"/>
                <a:ea typeface="ＭＳ Ｐ明朝" pitchFamily="18" charset="-128"/>
                <a:cs typeface="+mn-cs"/>
              </a:rPr>
              <a:t>U35+1</a:t>
            </a:r>
            <a:r>
              <a:rPr kumimoji="1" lang="ja-JP" altLang="ja-JP" sz="1200" kern="1200" dirty="0" smtClean="0">
                <a:solidFill>
                  <a:schemeClr val="tx1"/>
                </a:solidFill>
                <a:latin typeface="Arial" charset="0"/>
                <a:ea typeface="ＭＳ Ｐ明朝" pitchFamily="18" charset="-128"/>
                <a:cs typeface="+mn-cs"/>
              </a:rPr>
              <a:t>イオンを３４５</a:t>
            </a:r>
            <a:r>
              <a:rPr kumimoji="1" lang="en-US" altLang="ja-JP" sz="1200" kern="1200" dirty="0" err="1" smtClean="0">
                <a:solidFill>
                  <a:schemeClr val="tx1"/>
                </a:solidFill>
                <a:latin typeface="Arial" charset="0"/>
                <a:ea typeface="ＭＳ Ｐ明朝" pitchFamily="18" charset="-128"/>
                <a:cs typeface="+mn-cs"/>
              </a:rPr>
              <a:t>MeV</a:t>
            </a:r>
            <a:r>
              <a:rPr kumimoji="1" lang="en-US" altLang="ja-JP" sz="1200" kern="1200" dirty="0" smtClean="0">
                <a:solidFill>
                  <a:schemeClr val="tx1"/>
                </a:solidFill>
                <a:latin typeface="Arial" charset="0"/>
                <a:ea typeface="ＭＳ Ｐ明朝" pitchFamily="18" charset="-128"/>
                <a:cs typeface="+mn-cs"/>
              </a:rPr>
              <a:t>/u</a:t>
            </a:r>
            <a:r>
              <a:rPr kumimoji="1" lang="ja-JP" altLang="ja-JP" sz="1200" kern="1200" dirty="0" err="1" smtClean="0">
                <a:solidFill>
                  <a:schemeClr val="tx1"/>
                </a:solidFill>
                <a:latin typeface="Arial" charset="0"/>
                <a:ea typeface="ＭＳ Ｐ明朝" pitchFamily="18" charset="-128"/>
                <a:cs typeface="+mn-cs"/>
              </a:rPr>
              <a:t>まで</a:t>
            </a:r>
            <a:r>
              <a:rPr kumimoji="1" lang="ja-JP" altLang="ja-JP" sz="1200" kern="1200" dirty="0" smtClean="0">
                <a:solidFill>
                  <a:schemeClr val="tx1"/>
                </a:solidFill>
                <a:latin typeface="Arial" charset="0"/>
                <a:ea typeface="ＭＳ Ｐ明朝" pitchFamily="18" charset="-128"/>
                <a:cs typeface="+mn-cs"/>
              </a:rPr>
              <a:t>加速します。</a:t>
            </a: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dirty="0" smtClean="0">
                <a:solidFill>
                  <a:schemeClr val="tx1"/>
                </a:solidFill>
                <a:latin typeface="Arial" charset="0"/>
                <a:ea typeface="ＭＳ Ｐ明朝" pitchFamily="18" charset="-128"/>
                <a:cs typeface="+mn-cs"/>
              </a:rPr>
              <a:t>FRC</a:t>
            </a:r>
            <a:r>
              <a:rPr kumimoji="1" lang="ja-JP" altLang="ja-JP" sz="1200" kern="1200" dirty="0" smtClean="0">
                <a:solidFill>
                  <a:schemeClr val="tx1"/>
                </a:solidFill>
                <a:latin typeface="Arial" charset="0"/>
                <a:ea typeface="ＭＳ Ｐ明朝" pitchFamily="18" charset="-128"/>
                <a:cs typeface="+mn-cs"/>
              </a:rPr>
              <a:t>の入り口と出口のところには荷電変換装置、チャージストリッパーを２つ使用しています。</a:t>
            </a: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ja-JP" sz="1200" kern="1200" dirty="0" smtClean="0">
                <a:solidFill>
                  <a:schemeClr val="tx1"/>
                </a:solidFill>
                <a:latin typeface="Arial" charset="0"/>
                <a:ea typeface="ＭＳ Ｐ明朝" pitchFamily="18" charset="-128"/>
                <a:cs typeface="+mn-cs"/>
              </a:rPr>
              <a:t>つづいて</a:t>
            </a:r>
            <a:r>
              <a:rPr kumimoji="1" lang="en-US" altLang="ja-JP" sz="1200" kern="1200" dirty="0" smtClean="0">
                <a:solidFill>
                  <a:schemeClr val="tx1"/>
                </a:solidFill>
                <a:latin typeface="Arial" charset="0"/>
                <a:ea typeface="ＭＳ Ｐ明朝" pitchFamily="18" charset="-128"/>
                <a:cs typeface="+mn-cs"/>
              </a:rPr>
              <a:t>RIBF</a:t>
            </a:r>
            <a:r>
              <a:rPr kumimoji="1" lang="ja-JP" altLang="ja-JP" sz="1200" kern="1200" dirty="0" smtClean="0">
                <a:solidFill>
                  <a:schemeClr val="tx1"/>
                </a:solidFill>
                <a:latin typeface="Arial" charset="0"/>
                <a:ea typeface="ＭＳ Ｐ明朝" pitchFamily="18" charset="-128"/>
                <a:cs typeface="+mn-cs"/>
              </a:rPr>
              <a:t>の歴史ですけれども、</a:t>
            </a:r>
            <a:r>
              <a:rPr kumimoji="1" lang="en-US" altLang="ja-JP" sz="1200" kern="1200" dirty="0" smtClean="0">
                <a:solidFill>
                  <a:schemeClr val="tx1"/>
                </a:solidFill>
                <a:latin typeface="Arial" charset="0"/>
                <a:ea typeface="ＭＳ Ｐ明朝" pitchFamily="18" charset="-128"/>
                <a:cs typeface="+mn-cs"/>
              </a:rPr>
              <a:t>1997</a:t>
            </a:r>
            <a:r>
              <a:rPr kumimoji="1" lang="ja-JP" altLang="ja-JP" sz="1200" kern="1200" dirty="0" smtClean="0">
                <a:solidFill>
                  <a:schemeClr val="tx1"/>
                </a:solidFill>
                <a:latin typeface="Arial" charset="0"/>
                <a:ea typeface="ＭＳ Ｐ明朝" pitchFamily="18" charset="-128"/>
                <a:cs typeface="+mn-cs"/>
              </a:rPr>
              <a:t>年に建設予算が認可され、</a:t>
            </a:r>
            <a:r>
              <a:rPr kumimoji="1" lang="en-US" altLang="ja-JP" sz="1200" kern="1200" dirty="0" smtClean="0">
                <a:solidFill>
                  <a:schemeClr val="tx1"/>
                </a:solidFill>
                <a:latin typeface="Arial" charset="0"/>
                <a:ea typeface="ＭＳ Ｐ明朝" pitchFamily="18" charset="-128"/>
                <a:cs typeface="+mn-cs"/>
              </a:rPr>
              <a:t>SRC</a:t>
            </a:r>
            <a:r>
              <a:rPr kumimoji="1" lang="ja-JP" altLang="ja-JP" sz="1200" kern="1200" dirty="0" smtClean="0">
                <a:solidFill>
                  <a:schemeClr val="tx1"/>
                </a:solidFill>
                <a:latin typeface="Arial" charset="0"/>
                <a:ea typeface="ＭＳ Ｐ明朝" pitchFamily="18" charset="-128"/>
                <a:cs typeface="+mn-cs"/>
              </a:rPr>
              <a:t>の実機設計検討が開始されました。</a:t>
            </a: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dirty="0" smtClean="0">
                <a:solidFill>
                  <a:schemeClr val="tx1"/>
                </a:solidFill>
                <a:latin typeface="Arial" charset="0"/>
                <a:ea typeface="ＭＳ Ｐ明朝" pitchFamily="18" charset="-128"/>
                <a:cs typeface="+mn-cs"/>
              </a:rPr>
              <a:t>2003</a:t>
            </a:r>
            <a:r>
              <a:rPr kumimoji="1" lang="ja-JP" altLang="ja-JP" sz="1200" kern="1200" dirty="0" smtClean="0">
                <a:solidFill>
                  <a:schemeClr val="tx1"/>
                </a:solidFill>
                <a:latin typeface="Arial" charset="0"/>
                <a:ea typeface="ＭＳ Ｐ明朝" pitchFamily="18" charset="-128"/>
                <a:cs typeface="+mn-cs"/>
              </a:rPr>
              <a:t>年</a:t>
            </a:r>
            <a:r>
              <a:rPr kumimoji="1" lang="en-US" altLang="ja-JP" sz="1200" kern="1200" dirty="0" smtClean="0">
                <a:solidFill>
                  <a:schemeClr val="tx1"/>
                </a:solidFill>
                <a:latin typeface="Arial" charset="0"/>
                <a:ea typeface="ＭＳ Ｐ明朝" pitchFamily="18" charset="-128"/>
                <a:cs typeface="+mn-cs"/>
              </a:rPr>
              <a:t>3</a:t>
            </a:r>
            <a:r>
              <a:rPr kumimoji="1" lang="ja-JP" altLang="ja-JP" sz="1200" kern="1200" dirty="0" smtClean="0">
                <a:solidFill>
                  <a:schemeClr val="tx1"/>
                </a:solidFill>
                <a:latin typeface="Arial" charset="0"/>
                <a:ea typeface="ＭＳ Ｐ明朝" pitchFamily="18" charset="-128"/>
                <a:cs typeface="+mn-cs"/>
              </a:rPr>
              <a:t>月末に加速器棟の建屋が完成し、</a:t>
            </a:r>
            <a:r>
              <a:rPr kumimoji="1" lang="en-US" altLang="ja-JP" sz="1200" kern="1200" dirty="0" smtClean="0">
                <a:solidFill>
                  <a:schemeClr val="tx1"/>
                </a:solidFill>
                <a:latin typeface="Arial" charset="0"/>
                <a:ea typeface="ＭＳ Ｐ明朝" pitchFamily="18" charset="-128"/>
                <a:cs typeface="+mn-cs"/>
              </a:rPr>
              <a:t>src</a:t>
            </a:r>
            <a:r>
              <a:rPr kumimoji="1" lang="ja-JP" altLang="ja-JP" sz="1200" kern="1200" dirty="0" smtClean="0">
                <a:solidFill>
                  <a:schemeClr val="tx1"/>
                </a:solidFill>
                <a:latin typeface="Arial" charset="0"/>
                <a:ea typeface="ＭＳ Ｐ明朝" pitchFamily="18" charset="-128"/>
                <a:cs typeface="+mn-cs"/>
              </a:rPr>
              <a:t>の各機器の設計が終了しました。</a:t>
            </a: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ja-JP" sz="1200" kern="1200" dirty="0" smtClean="0">
                <a:solidFill>
                  <a:schemeClr val="tx1"/>
                </a:solidFill>
                <a:latin typeface="Arial" charset="0"/>
                <a:ea typeface="ＭＳ Ｐ明朝" pitchFamily="18" charset="-128"/>
                <a:cs typeface="+mn-cs"/>
              </a:rPr>
              <a:t>その後組み立てを行い、</a:t>
            </a:r>
            <a:r>
              <a:rPr kumimoji="1" lang="en-US" altLang="ja-JP" sz="1200" kern="1200" dirty="0" smtClean="0">
                <a:solidFill>
                  <a:schemeClr val="tx1"/>
                </a:solidFill>
                <a:latin typeface="Arial" charset="0"/>
                <a:ea typeface="ＭＳ Ｐ明朝" pitchFamily="18" charset="-128"/>
                <a:cs typeface="+mn-cs"/>
              </a:rPr>
              <a:t>2005</a:t>
            </a:r>
            <a:r>
              <a:rPr kumimoji="1" lang="ja-JP" altLang="ja-JP" sz="1200" kern="1200" dirty="0" smtClean="0">
                <a:solidFill>
                  <a:schemeClr val="tx1"/>
                </a:solidFill>
                <a:latin typeface="Arial" charset="0"/>
                <a:ea typeface="ＭＳ Ｐ明朝" pitchFamily="18" charset="-128"/>
                <a:cs typeface="+mn-cs"/>
              </a:rPr>
              <a:t>年に</a:t>
            </a:r>
            <a:r>
              <a:rPr kumimoji="1" lang="en-US" altLang="ja-JP" sz="1200" kern="1200" dirty="0" smtClean="0">
                <a:solidFill>
                  <a:schemeClr val="tx1"/>
                </a:solidFill>
                <a:latin typeface="Arial" charset="0"/>
                <a:ea typeface="ＭＳ Ｐ明朝" pitchFamily="18" charset="-128"/>
                <a:cs typeface="+mn-cs"/>
              </a:rPr>
              <a:t>SRC</a:t>
            </a:r>
            <a:r>
              <a:rPr kumimoji="1" lang="ja-JP" altLang="ja-JP" sz="1200" kern="1200" dirty="0" smtClean="0">
                <a:solidFill>
                  <a:schemeClr val="tx1"/>
                </a:solidFill>
                <a:latin typeface="Arial" charset="0"/>
                <a:ea typeface="ＭＳ Ｐ明朝" pitchFamily="18" charset="-128"/>
                <a:cs typeface="+mn-cs"/>
              </a:rPr>
              <a:t>セクター電磁石の定格励磁に成功し、</a:t>
            </a:r>
            <a:r>
              <a:rPr kumimoji="1" lang="en-US" altLang="ja-JP" sz="1200" kern="1200" dirty="0" smtClean="0">
                <a:solidFill>
                  <a:schemeClr val="tx1"/>
                </a:solidFill>
                <a:latin typeface="Arial" charset="0"/>
                <a:ea typeface="ＭＳ Ｐ明朝" pitchFamily="18" charset="-128"/>
                <a:cs typeface="+mn-cs"/>
              </a:rPr>
              <a:t>2006</a:t>
            </a:r>
            <a:r>
              <a:rPr kumimoji="1" lang="ja-JP" altLang="ja-JP" sz="1200" kern="1200" dirty="0" smtClean="0">
                <a:solidFill>
                  <a:schemeClr val="tx1"/>
                </a:solidFill>
                <a:latin typeface="Arial" charset="0"/>
                <a:ea typeface="ＭＳ Ｐ明朝" pitchFamily="18" charset="-128"/>
                <a:cs typeface="+mn-cs"/>
              </a:rPr>
              <a:t>年末には</a:t>
            </a:r>
            <a:r>
              <a:rPr kumimoji="1" lang="en-US" altLang="ja-JP" sz="1200" kern="1200" dirty="0" smtClean="0">
                <a:solidFill>
                  <a:schemeClr val="tx1"/>
                </a:solidFill>
                <a:latin typeface="Arial" charset="0"/>
                <a:ea typeface="ＭＳ Ｐ明朝" pitchFamily="18" charset="-128"/>
                <a:cs typeface="+mn-cs"/>
              </a:rPr>
              <a:t>SRC</a:t>
            </a:r>
            <a:r>
              <a:rPr kumimoji="1" lang="ja-JP" altLang="ja-JP" sz="1200" kern="1200" dirty="0" smtClean="0">
                <a:solidFill>
                  <a:schemeClr val="tx1"/>
                </a:solidFill>
                <a:latin typeface="Arial" charset="0"/>
                <a:ea typeface="ＭＳ Ｐ明朝" pitchFamily="18" charset="-128"/>
                <a:cs typeface="+mn-cs"/>
              </a:rPr>
              <a:t>からファーストビームを得ることに成功しました。</a:t>
            </a: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dirty="0" smtClean="0">
                <a:solidFill>
                  <a:schemeClr val="tx1"/>
                </a:solidFill>
                <a:latin typeface="Arial" charset="0"/>
                <a:ea typeface="ＭＳ Ｐ明朝" pitchFamily="18" charset="-128"/>
                <a:cs typeface="+mn-cs"/>
              </a:rPr>
              <a:t>2007</a:t>
            </a:r>
            <a:r>
              <a:rPr kumimoji="1" lang="ja-JP" altLang="ja-JP" sz="1200" kern="1200" dirty="0" smtClean="0">
                <a:solidFill>
                  <a:schemeClr val="tx1"/>
                </a:solidFill>
                <a:latin typeface="Arial" charset="0"/>
                <a:ea typeface="ＭＳ Ｐ明朝" pitchFamily="18" charset="-128"/>
                <a:cs typeface="+mn-cs"/>
              </a:rPr>
              <a:t>年から実験を開始して現在に至ります。</a:t>
            </a: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dirty="0" smtClean="0">
              <a:solidFill>
                <a:schemeClr val="tx1"/>
              </a:solidFill>
              <a:latin typeface="Arial" charset="0"/>
              <a:ea typeface="ＭＳ Ｐ明朝" pitchFamily="18"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ja-JP" sz="1200" kern="1200" dirty="0" smtClean="0">
                <a:solidFill>
                  <a:schemeClr val="tx1"/>
                </a:solidFill>
                <a:latin typeface="Arial" charset="0"/>
                <a:ea typeface="ＭＳ Ｐ明朝" pitchFamily="18" charset="-128"/>
                <a:cs typeface="+mn-cs"/>
              </a:rPr>
              <a:t>これからしばらくはこの最終段加速器である超伝導リングサイクロトロンについてお話させて頂きます。</a:t>
            </a:r>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8D0310E5-2FB7-4B84-BCC7-47918AB9D848}" type="slidenum">
              <a:rPr lang="en-US" altLang="ja-JP" smtClean="0">
                <a:solidFill>
                  <a:srgbClr val="000000"/>
                </a:solidFill>
              </a:rPr>
              <a:pPr>
                <a:defRPr/>
              </a:pPr>
              <a:t>7</a:t>
            </a:fld>
            <a:endParaRPr lang="en-US" altLang="ja-JP">
              <a:solidFill>
                <a:srgbClr val="000000"/>
              </a:solidFill>
            </a:endParaRPr>
          </a:p>
        </p:txBody>
      </p:sp>
    </p:spTree>
    <p:extLst>
      <p:ext uri="{BB962C8B-B14F-4D97-AF65-F5344CB8AC3E}">
        <p14:creationId xmlns:p14="http://schemas.microsoft.com/office/powerpoint/2010/main" val="1475489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dirty="0" smtClean="0">
                <a:solidFill>
                  <a:schemeClr val="tx1"/>
                </a:solidFill>
                <a:latin typeface="Arial" charset="0"/>
                <a:ea typeface="ＭＳ Ｐ明朝" pitchFamily="18" charset="-128"/>
                <a:cs typeface="+mn-cs"/>
              </a:rPr>
              <a:t>This figure shows a bird's eye view of the SRC. It is the first ring cyclotron using superconducting coils with the ever largest K-value of 2600 (two thousand six hundred) </a:t>
            </a:r>
            <a:r>
              <a:rPr kumimoji="1" lang="en-US" altLang="ja-JP" sz="1200" kern="1200" dirty="0" err="1" smtClean="0">
                <a:solidFill>
                  <a:schemeClr val="tx1"/>
                </a:solidFill>
                <a:latin typeface="Arial" charset="0"/>
                <a:ea typeface="ＭＳ Ｐ明朝" pitchFamily="18" charset="-128"/>
                <a:cs typeface="+mn-cs"/>
              </a:rPr>
              <a:t>MeV</a:t>
            </a:r>
            <a:r>
              <a:rPr kumimoji="1" lang="en-US" altLang="ja-JP" sz="1200" kern="1200" dirty="0" smtClean="0">
                <a:solidFill>
                  <a:schemeClr val="tx1"/>
                </a:solidFill>
                <a:latin typeface="Arial" charset="0"/>
                <a:ea typeface="ＭＳ Ｐ明朝" pitchFamily="18" charset="-128"/>
                <a:cs typeface="+mn-cs"/>
              </a:rPr>
              <a:t>. Here K-value expresses the maximum bending power of the extracted beam from the cyclotron. The maximum sector field is 3.8 T (three point eight) and the maximum stored energy is 235 MJ (two hundred thirty five). The total weight amounts to 8300 ton (eight thousand three hundred). Its diameter is 19 m (nineteen) and height is 8 (eight) m. This figure shows a plan view of the SRC. Six sector magnets generate dipole fields in these regions by exciting the superconducting coils. Four resonators generate </a:t>
            </a:r>
            <a:r>
              <a:rPr kumimoji="1" lang="en-US" altLang="ja-JP" sz="1200" kern="1200" dirty="0" err="1" smtClean="0">
                <a:solidFill>
                  <a:schemeClr val="tx1"/>
                </a:solidFill>
                <a:latin typeface="Arial" charset="0"/>
                <a:ea typeface="ＭＳ Ｐ明朝" pitchFamily="18" charset="-128"/>
                <a:cs typeface="+mn-cs"/>
              </a:rPr>
              <a:t>rf</a:t>
            </a:r>
            <a:r>
              <a:rPr kumimoji="1" lang="en-US" altLang="ja-JP" sz="1200" kern="1200" dirty="0" smtClean="0">
                <a:solidFill>
                  <a:schemeClr val="tx1"/>
                </a:solidFill>
                <a:latin typeface="Arial" charset="0"/>
                <a:ea typeface="ＭＳ Ｐ明朝" pitchFamily="18" charset="-128"/>
                <a:cs typeface="+mn-cs"/>
              </a:rPr>
              <a:t> fields to accelerate the circulating ion beams, These magnetic and electrostatic channels are used for beam injection and extraction. The remarkable point of this cyclotron is that the iron plates of about 1m thickness cover the magnetic valley regions as an additional magnetic and radiation shielding. They reduce the leakage field from the sector magnets and decrease magneto motive forces for the maximum bending power.</a:t>
            </a:r>
            <a:endParaRPr kumimoji="1" lang="ja-JP" altLang="ja-JP" sz="1200" kern="1200" dirty="0" smtClean="0">
              <a:solidFill>
                <a:schemeClr val="tx1"/>
              </a:solidFill>
              <a:latin typeface="Arial" charset="0"/>
              <a:ea typeface="ＭＳ Ｐ明朝" pitchFamily="18" charset="-128"/>
              <a:cs typeface="+mn-cs"/>
            </a:endParaRPr>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8D0310E5-2FB7-4B84-BCC7-47918AB9D848}" type="slidenum">
              <a:rPr lang="en-US" altLang="ja-JP" smtClean="0"/>
              <a:pPr>
                <a:defRPr/>
              </a:pPr>
              <a:t>9</a:t>
            </a:fld>
            <a:endParaRPr lang="en-US" altLang="ja-JP"/>
          </a:p>
        </p:txBody>
      </p:sp>
    </p:spTree>
    <p:extLst>
      <p:ext uri="{BB962C8B-B14F-4D97-AF65-F5344CB8AC3E}">
        <p14:creationId xmlns:p14="http://schemas.microsoft.com/office/powerpoint/2010/main" val="1471708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The most challenging parts in the SRC</a:t>
            </a:r>
            <a:r>
              <a:rPr kumimoji="1" lang="en-US" altLang="ja-JP" baseline="0" dirty="0" smtClean="0"/>
              <a:t> is the superconducting sector magnet whose </a:t>
            </a:r>
            <a:r>
              <a:rPr kumimoji="1" lang="en-US" altLang="ja-JP" baseline="0" dirty="0" err="1" smtClean="0"/>
              <a:t>unfoolded</a:t>
            </a:r>
            <a:r>
              <a:rPr kumimoji="1" lang="en-US" altLang="ja-JP" baseline="0" dirty="0" smtClean="0"/>
              <a:t> diagram is shown here.</a:t>
            </a:r>
          </a:p>
          <a:p>
            <a:r>
              <a:rPr kumimoji="1" lang="en-US" altLang="ja-JP" baseline="0" dirty="0" smtClean="0"/>
              <a:t>Technical issues are the following.</a:t>
            </a:r>
          </a:p>
          <a:p>
            <a:r>
              <a:rPr kumimoji="1" lang="en-US" altLang="ja-JP" baseline="0" dirty="0" smtClean="0"/>
              <a:t>Stored energy was as large as 240 MJ</a:t>
            </a:r>
          </a:p>
          <a:p>
            <a:r>
              <a:rPr kumimoji="1" lang="en-US" altLang="ja-JP" baseline="0" dirty="0" smtClean="0"/>
              <a:t>EM forces on the coil was large, typically 260 ton/m. We should carefully design the support structure of the coils.</a:t>
            </a:r>
          </a:p>
          <a:p>
            <a:r>
              <a:rPr kumimoji="1" lang="en-US" altLang="ja-JP" baseline="0" dirty="0" smtClean="0"/>
              <a:t>All the superconducting coils are no-</a:t>
            </a:r>
            <a:r>
              <a:rPr kumimoji="1" lang="en-US" altLang="ja-JP" baseline="0" dirty="0" err="1" smtClean="0"/>
              <a:t>cicular</a:t>
            </a:r>
            <a:r>
              <a:rPr kumimoji="1" lang="en-US" altLang="ja-JP" baseline="0" dirty="0" smtClean="0"/>
              <a:t>, shape of the main coil is like a corn and that of the Sc trim coil is like a rib.</a:t>
            </a:r>
          </a:p>
          <a:p>
            <a:r>
              <a:rPr kumimoji="1" lang="en-US" altLang="ja-JP" baseline="0" dirty="0" smtClean="0"/>
              <a:t>Winding of non –circular coil is very difficult.</a:t>
            </a:r>
          </a:p>
          <a:p>
            <a:r>
              <a:rPr kumimoji="1" lang="en-US" altLang="ja-JP" baseline="0" dirty="0" smtClean="0"/>
              <a:t>Accuracy of the coil is very tight to make good field for the acceleration.</a:t>
            </a:r>
          </a:p>
          <a:p>
            <a:r>
              <a:rPr kumimoji="1" lang="en-US" altLang="ja-JP" baseline="0" dirty="0" smtClean="0"/>
              <a:t>Space for the coils are very narrow.</a:t>
            </a:r>
          </a:p>
          <a:p>
            <a:r>
              <a:rPr kumimoji="1" lang="en-US" altLang="ja-JP" baseline="0" dirty="0" err="1" smtClean="0"/>
              <a:t>Structuure</a:t>
            </a:r>
            <a:r>
              <a:rPr kumimoji="1" lang="en-US" altLang="ja-JP" baseline="0" dirty="0" smtClean="0"/>
              <a:t> of the </a:t>
            </a:r>
            <a:r>
              <a:rPr kumimoji="1" lang="en-US" altLang="ja-JP" baseline="0" dirty="0" err="1" smtClean="0"/>
              <a:t>cyostat</a:t>
            </a:r>
            <a:r>
              <a:rPr kumimoji="1" lang="en-US" altLang="ja-JP" baseline="0" dirty="0" smtClean="0"/>
              <a:t> which cover the cold mass is very complicated.</a:t>
            </a:r>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8D0310E5-2FB7-4B84-BCC7-47918AB9D848}" type="slidenum">
              <a:rPr lang="en-US" altLang="ja-JP" smtClean="0"/>
              <a:pPr>
                <a:defRPr/>
              </a:pPr>
              <a:t>10</a:t>
            </a:fld>
            <a:endParaRPr lang="en-US" altLang="ja-JP"/>
          </a:p>
        </p:txBody>
      </p:sp>
    </p:spTree>
    <p:extLst>
      <p:ext uri="{BB962C8B-B14F-4D97-AF65-F5344CB8AC3E}">
        <p14:creationId xmlns:p14="http://schemas.microsoft.com/office/powerpoint/2010/main" val="102225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After the assembling</a:t>
            </a:r>
            <a:r>
              <a:rPr kumimoji="1" lang="en-US" altLang="ja-JP" baseline="0" dirty="0" smtClean="0"/>
              <a:t> RF power connection, DC current liquid helium beam injection and extraction,</a:t>
            </a:r>
          </a:p>
          <a:p>
            <a:r>
              <a:rPr kumimoji="1" lang="en-US" altLang="ja-JP" baseline="0" dirty="0" smtClean="0"/>
              <a:t>We started the beam commissioning. </a:t>
            </a:r>
          </a:p>
          <a:p>
            <a:r>
              <a:rPr kumimoji="1" lang="en-US" altLang="ja-JP" baseline="0" dirty="0" smtClean="0"/>
              <a:t>And We got the first beam at the end of the 2006.</a:t>
            </a:r>
          </a:p>
        </p:txBody>
      </p:sp>
      <p:sp>
        <p:nvSpPr>
          <p:cNvPr id="4" name="スライド番号プレースホルダ 3"/>
          <p:cNvSpPr>
            <a:spLocks noGrp="1"/>
          </p:cNvSpPr>
          <p:nvPr>
            <p:ph type="sldNum" sz="quarter" idx="10"/>
          </p:nvPr>
        </p:nvSpPr>
        <p:spPr/>
        <p:txBody>
          <a:bodyPr/>
          <a:lstStyle/>
          <a:p>
            <a:pPr>
              <a:defRPr/>
            </a:pPr>
            <a:fld id="{8D0310E5-2FB7-4B84-BCC7-47918AB9D848}" type="slidenum">
              <a:rPr lang="en-US" altLang="ja-JP" smtClean="0">
                <a:solidFill>
                  <a:srgbClr val="000000"/>
                </a:solidFill>
              </a:rPr>
              <a:pPr>
                <a:defRPr/>
              </a:pPr>
              <a:t>13</a:t>
            </a:fld>
            <a:endParaRPr lang="en-US" altLang="ja-JP">
              <a:solidFill>
                <a:srgbClr val="000000"/>
              </a:solidFill>
            </a:endParaRPr>
          </a:p>
        </p:txBody>
      </p:sp>
    </p:spTree>
    <p:extLst>
      <p:ext uri="{BB962C8B-B14F-4D97-AF65-F5344CB8AC3E}">
        <p14:creationId xmlns:p14="http://schemas.microsoft.com/office/powerpoint/2010/main" val="831955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5515ACDF-728F-4FB4-8273-13B383B4F51B}" type="datetimeFigureOut">
              <a:rPr kumimoji="1" lang="ja-JP" altLang="en-US" smtClean="0"/>
              <a:pPr/>
              <a:t>2015/6/25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A60E214-464E-48DE-949C-69F446F2EB8D}"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515ACDF-728F-4FB4-8273-13B383B4F51B}" type="datetimeFigureOut">
              <a:rPr kumimoji="1" lang="ja-JP" altLang="en-US" smtClean="0"/>
              <a:pPr/>
              <a:t>2015/6/25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A60E214-464E-48DE-949C-69F446F2EB8D}"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40"/>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515ACDF-728F-4FB4-8273-13B383B4F51B}" type="datetimeFigureOut">
              <a:rPr kumimoji="1" lang="ja-JP" altLang="en-US" smtClean="0"/>
              <a:pPr/>
              <a:t>2015/6/25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A60E214-464E-48DE-949C-69F446F2EB8D}" type="slidenum">
              <a:rPr kumimoji="1" lang="ja-JP" altLang="en-US" smtClean="0"/>
              <a:pPr/>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489F42-0574-42E3-B19F-91E19D08376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95516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315E05-7F4D-46BE-9687-13633EE6186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90911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1A66B1-D12D-4153-A5E7-C7B9E0EB8C3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2555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C1586D-83D2-4497-8F99-383DCCE0663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60267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59F7403-FBA1-42F9-8FFB-9AF942B407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49064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B82305-2FD7-49C6-9DAD-F50D9761066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29846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C814824-5B2B-4F6F-8F5A-AF28E3D620B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98922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2AA7AA-A656-4BFA-A157-A30A5420FE5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2522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515ACDF-728F-4FB4-8273-13B383B4F51B}" type="datetimeFigureOut">
              <a:rPr kumimoji="1" lang="ja-JP" altLang="en-US" smtClean="0"/>
              <a:pPr/>
              <a:t>2015/6/25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A60E214-464E-48DE-949C-69F446F2EB8D}" type="slidenum">
              <a:rPr kumimoji="1" lang="ja-JP" altLang="en-US" smtClean="0"/>
              <a:pPr/>
              <a:t>‹#›</a:t>
            </a:fld>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F21E15-F283-4DF4-9367-91C220352FA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72775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B4432C-B012-4274-ACF0-3FAC25877E8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80407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03C8FE-956C-4E11-A241-36109784CC4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40446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489F42-0574-42E3-B19F-91E19D08376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51140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315E05-7F4D-46BE-9687-13633EE6186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08358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1A66B1-D12D-4153-A5E7-C7B9E0EB8C3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29531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C1586D-83D2-4497-8F99-383DCCE0663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18553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59F7403-FBA1-42F9-8FFB-9AF942B407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26891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B82305-2FD7-49C6-9DAD-F50D9761066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36104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C814824-5B2B-4F6F-8F5A-AF28E3D620B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57323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5515ACDF-728F-4FB4-8273-13B383B4F51B}" type="datetimeFigureOut">
              <a:rPr kumimoji="1" lang="ja-JP" altLang="en-US" smtClean="0"/>
              <a:pPr/>
              <a:t>2015/6/25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A60E214-464E-48DE-949C-69F446F2EB8D}" type="slidenum">
              <a:rPr kumimoji="1" lang="ja-JP" altLang="en-US" smtClean="0"/>
              <a:pPr/>
              <a:t>‹#›</a:t>
            </a:fld>
            <a:endParaRPr kumimoji="1"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2AA7AA-A656-4BFA-A157-A30A5420FE5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21513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F21E15-F283-4DF4-9367-91C220352FA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0665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B4432C-B012-4274-ACF0-3FAC25877E8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44714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03C8FE-956C-4E11-A241-36109784CC4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23041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5515ACDF-728F-4FB4-8273-13B383B4F51B}" type="datetimeFigureOut">
              <a:rPr kumimoji="1" lang="ja-JP" altLang="en-US" smtClean="0"/>
              <a:pPr/>
              <a:t>2015/6/25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A60E214-464E-48DE-949C-69F446F2EB8D}"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5515ACDF-728F-4FB4-8273-13B383B4F51B}" type="datetimeFigureOut">
              <a:rPr kumimoji="1" lang="ja-JP" altLang="en-US" smtClean="0"/>
              <a:pPr/>
              <a:t>2015/6/25</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9A60E214-464E-48DE-949C-69F446F2EB8D}"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5515ACDF-728F-4FB4-8273-13B383B4F51B}" type="datetimeFigureOut">
              <a:rPr kumimoji="1" lang="ja-JP" altLang="en-US" smtClean="0"/>
              <a:pPr/>
              <a:t>2015/6/25</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9A60E214-464E-48DE-949C-69F446F2EB8D}"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5515ACDF-728F-4FB4-8273-13B383B4F51B}" type="datetimeFigureOut">
              <a:rPr kumimoji="1" lang="ja-JP" altLang="en-US" smtClean="0"/>
              <a:pPr/>
              <a:t>2015/6/25</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9A60E214-464E-48DE-949C-69F446F2EB8D}"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5515ACDF-728F-4FB4-8273-13B383B4F51B}" type="datetimeFigureOut">
              <a:rPr kumimoji="1" lang="ja-JP" altLang="en-US" smtClean="0"/>
              <a:pPr/>
              <a:t>2015/6/25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A60E214-464E-48DE-949C-69F446F2EB8D}"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5515ACDF-728F-4FB4-8273-13B383B4F51B}" type="datetimeFigureOut">
              <a:rPr kumimoji="1" lang="ja-JP" altLang="en-US" smtClean="0"/>
              <a:pPr/>
              <a:t>2015/6/25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A60E214-464E-48DE-949C-69F446F2EB8D}"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5ACDF-728F-4FB4-8273-13B383B4F51B}" type="datetimeFigureOut">
              <a:rPr kumimoji="1" lang="ja-JP" altLang="en-US" smtClean="0"/>
              <a:pPr/>
              <a:t>2015/6/25</a:t>
            </a:fld>
            <a:endParaRPr kumimoji="1" lang="ja-JP" altLang="en-US"/>
          </a:p>
        </p:txBody>
      </p:sp>
      <p:sp>
        <p:nvSpPr>
          <p:cNvPr id="5" name="フッター プレースホル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0E214-464E-48DE-949C-69F446F2EB8D}"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atin typeface="Arial" pitchFamily="34"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pitchFamily="34" charset="0"/>
                <a:ea typeface="ＭＳ Ｐゴシック" pitchFamily="50" charset="-128"/>
              </a:defRPr>
            </a:lvl1pPr>
          </a:lstStyle>
          <a:p>
            <a:pPr algn="ct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pitchFamily="34" charset="0"/>
                <a:ea typeface="ＭＳ Ｐゴシック" pitchFamily="50" charset="-128"/>
              </a:defRPr>
            </a:lvl1pPr>
          </a:lstStyle>
          <a:p>
            <a:pPr fontAlgn="base">
              <a:spcBef>
                <a:spcPct val="0"/>
              </a:spcBef>
              <a:spcAft>
                <a:spcPct val="0"/>
              </a:spcAft>
              <a:defRPr/>
            </a:pPr>
            <a:fld id="{12D9C664-C577-49E8-8DD2-19C54F47E380}"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9143439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atin typeface="Arial" pitchFamily="34"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pitchFamily="34" charset="0"/>
                <a:ea typeface="ＭＳ Ｐゴシック" pitchFamily="50" charset="-128"/>
              </a:defRPr>
            </a:lvl1pPr>
          </a:lstStyle>
          <a:p>
            <a:pPr algn="ct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pitchFamily="34" charset="0"/>
                <a:ea typeface="ＭＳ Ｐゴシック" pitchFamily="50" charset="-128"/>
              </a:defRPr>
            </a:lvl1pPr>
          </a:lstStyle>
          <a:p>
            <a:pPr fontAlgn="base">
              <a:spcBef>
                <a:spcPct val="0"/>
              </a:spcBef>
              <a:spcAft>
                <a:spcPct val="0"/>
              </a:spcAft>
              <a:defRPr/>
            </a:pPr>
            <a:fld id="{12D9C664-C577-49E8-8DD2-19C54F47E380}"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8698067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emf"/><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wmf"/><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emf"/><Relationship Id="rId4" Type="http://schemas.openxmlformats.org/officeDocument/2006/relationships/image" Target="../media/image31.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jpeg"/><Relationship Id="rId3" Type="http://schemas.openxmlformats.org/officeDocument/2006/relationships/image" Target="../media/image42.png"/><Relationship Id="rId21" Type="http://schemas.openxmlformats.org/officeDocument/2006/relationships/image" Target="../media/image60.gif"/><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jpeg"/><Relationship Id="rId2" Type="http://schemas.openxmlformats.org/officeDocument/2006/relationships/image" Target="../media/image41.png"/><Relationship Id="rId16" Type="http://schemas.openxmlformats.org/officeDocument/2006/relationships/image" Target="../media/image55.jpeg"/><Relationship Id="rId20"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jpeg"/><Relationship Id="rId10" Type="http://schemas.openxmlformats.org/officeDocument/2006/relationships/image" Target="../media/image49.png"/><Relationship Id="rId19" Type="http://schemas.openxmlformats.org/officeDocument/2006/relationships/image" Target="../media/image58.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jpeg"/></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2.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0" y="95699"/>
            <a:ext cx="9144000" cy="981075"/>
          </a:xfrm>
          <a:solidFill>
            <a:schemeClr val="bg1"/>
          </a:solidFill>
        </p:spPr>
        <p:txBody>
          <a:bodyPr>
            <a:normAutofit/>
          </a:bodyPr>
          <a:lstStyle/>
          <a:p>
            <a:r>
              <a:rPr lang="en-US" altLang="ja-JP" sz="3200" b="1" dirty="0" smtClean="0">
                <a:solidFill>
                  <a:srgbClr val="FF0000"/>
                </a:solidFill>
              </a:rPr>
              <a:t>Where is a compact cyclotron in RIBF?</a:t>
            </a:r>
            <a:endParaRPr lang="en-US" altLang="ja-JP" sz="3200" b="1" dirty="0" smtClean="0">
              <a:solidFill>
                <a:srgbClr val="FF0000"/>
              </a:solidFill>
              <a:ea typeface="HG丸ｺﾞｼｯｸM-PRO" pitchFamily="50" charset="-128"/>
            </a:endParaRPr>
          </a:p>
        </p:txBody>
      </p:sp>
      <p:pic>
        <p:nvPicPr>
          <p:cNvPr id="9219" name="Picture 3" descr="SRC_s"/>
          <p:cNvPicPr>
            <a:picLocks noChangeAspect="1" noChangeArrowheads="1"/>
          </p:cNvPicPr>
          <p:nvPr/>
        </p:nvPicPr>
        <p:blipFill>
          <a:blip r:embed="rId3" cstate="print"/>
          <a:srcRect/>
          <a:stretch>
            <a:fillRect/>
          </a:stretch>
        </p:blipFill>
        <p:spPr bwMode="auto">
          <a:xfrm>
            <a:off x="539552" y="1085551"/>
            <a:ext cx="8027987" cy="5349875"/>
          </a:xfrm>
          <a:prstGeom prst="rect">
            <a:avLst/>
          </a:prstGeom>
          <a:noFill/>
          <a:ln w="9525">
            <a:noFill/>
            <a:miter lim="800000"/>
            <a:headEnd/>
            <a:tailEnd/>
          </a:ln>
        </p:spPr>
      </p:pic>
      <p:sp>
        <p:nvSpPr>
          <p:cNvPr id="167941" name="Text Box 5"/>
          <p:cNvSpPr txBox="1">
            <a:spLocks noChangeArrowheads="1"/>
          </p:cNvSpPr>
          <p:nvPr/>
        </p:nvSpPr>
        <p:spPr bwMode="auto">
          <a:xfrm>
            <a:off x="0" y="6073170"/>
            <a:ext cx="9144000" cy="784830"/>
          </a:xfrm>
          <a:prstGeom prst="rect">
            <a:avLst/>
          </a:prstGeom>
          <a:solidFill>
            <a:schemeClr val="bg1"/>
          </a:solidFill>
          <a:ln w="9525">
            <a:noFill/>
            <a:miter lim="800000"/>
            <a:headEnd/>
            <a:tailEnd/>
          </a:ln>
        </p:spPr>
        <p:txBody>
          <a:bodyPr>
            <a:spAutoFit/>
          </a:bodyPr>
          <a:lstStyle/>
          <a:p>
            <a:pPr algn="ctr">
              <a:spcBef>
                <a:spcPct val="50000"/>
              </a:spcBef>
            </a:pPr>
            <a:r>
              <a:rPr lang="en-US" altLang="ja-JP" b="1" dirty="0" smtClean="0">
                <a:latin typeface="+mj-lt"/>
                <a:ea typeface="HG丸ｺﾞｼｯｸM-PRO" pitchFamily="50" charset="-128"/>
              </a:rPr>
              <a:t>RIKEN </a:t>
            </a:r>
            <a:r>
              <a:rPr lang="en-US" altLang="ja-JP" b="1" dirty="0" err="1" smtClean="0">
                <a:latin typeface="+mj-lt"/>
                <a:ea typeface="HG丸ｺﾞｼｯｸM-PRO" pitchFamily="50" charset="-128"/>
              </a:rPr>
              <a:t>Nishina</a:t>
            </a:r>
            <a:r>
              <a:rPr lang="en-US" altLang="ja-JP" b="1" dirty="0" smtClean="0">
                <a:latin typeface="+mj-lt"/>
                <a:ea typeface="HG丸ｺﾞｼｯｸM-PRO" pitchFamily="50" charset="-128"/>
              </a:rPr>
              <a:t> center for accelerator-based science, Accelerator group </a:t>
            </a:r>
          </a:p>
          <a:p>
            <a:pPr algn="ctr">
              <a:spcBef>
                <a:spcPct val="50000"/>
              </a:spcBef>
            </a:pPr>
            <a:r>
              <a:rPr lang="en-US" altLang="ja-JP" b="1" dirty="0" smtClean="0">
                <a:latin typeface="+mj-lt"/>
                <a:ea typeface="HG丸ｺﾞｼｯｸM-PRO" pitchFamily="50" charset="-128"/>
              </a:rPr>
              <a:t>Hiroki Okuno</a:t>
            </a:r>
            <a:endParaRPr lang="ja-JP" altLang="en-US" b="1" dirty="0" smtClean="0">
              <a:latin typeface="+mj-lt"/>
              <a:ea typeface="HG丸ｺﾞｼｯｸM-PRO" pitchFamily="50" charset="-128"/>
            </a:endParaRPr>
          </a:p>
        </p:txBody>
      </p:sp>
      <p:sp>
        <p:nvSpPr>
          <p:cNvPr id="6" name="Text Box 5"/>
          <p:cNvSpPr txBox="1">
            <a:spLocks noChangeArrowheads="1"/>
          </p:cNvSpPr>
          <p:nvPr/>
        </p:nvSpPr>
        <p:spPr bwMode="auto">
          <a:xfrm>
            <a:off x="7095744" y="1104930"/>
            <a:ext cx="1572768" cy="369332"/>
          </a:xfrm>
          <a:prstGeom prst="rect">
            <a:avLst/>
          </a:prstGeom>
          <a:noFill/>
          <a:ln w="9525">
            <a:noFill/>
            <a:miter lim="800000"/>
            <a:headEnd/>
            <a:tailEnd/>
          </a:ln>
        </p:spPr>
        <p:txBody>
          <a:bodyPr wrap="square">
            <a:spAutoFit/>
          </a:bodyPr>
          <a:lstStyle/>
          <a:p>
            <a:pPr algn="ctr">
              <a:spcBef>
                <a:spcPct val="50000"/>
              </a:spcBef>
            </a:pPr>
            <a:r>
              <a:rPr lang="en-US" altLang="ja-JP" sz="1800" b="1" i="1" dirty="0" smtClean="0">
                <a:solidFill>
                  <a:schemeClr val="bg1"/>
                </a:solidFill>
                <a:latin typeface="+mj-lt"/>
                <a:ea typeface="HG丸ｺﾞｼｯｸM-PRO" pitchFamily="50" charset="-128"/>
              </a:rPr>
              <a:t>April 2006</a:t>
            </a:r>
            <a:endParaRPr lang="en-US" altLang="ja-JP" sz="1800" b="1" i="1" dirty="0">
              <a:solidFill>
                <a:schemeClr val="bg1"/>
              </a:solidFill>
              <a:latin typeface="+mj-lt"/>
              <a:ea typeface="HG丸ｺﾞｼｯｸM-PRO" pitchFamily="50" charset="-128"/>
            </a:endParaRPr>
          </a:p>
        </p:txBody>
      </p:sp>
      <p:sp>
        <p:nvSpPr>
          <p:cNvPr id="7" name="Text Box 5"/>
          <p:cNvSpPr txBox="1">
            <a:spLocks noChangeArrowheads="1"/>
          </p:cNvSpPr>
          <p:nvPr/>
        </p:nvSpPr>
        <p:spPr bwMode="auto">
          <a:xfrm>
            <a:off x="774192" y="1147602"/>
            <a:ext cx="1572768" cy="369332"/>
          </a:xfrm>
          <a:prstGeom prst="rect">
            <a:avLst/>
          </a:prstGeom>
          <a:noFill/>
          <a:ln w="9525">
            <a:noFill/>
            <a:miter lim="800000"/>
            <a:headEnd/>
            <a:tailEnd/>
          </a:ln>
        </p:spPr>
        <p:txBody>
          <a:bodyPr wrap="square">
            <a:spAutoFit/>
          </a:bodyPr>
          <a:lstStyle/>
          <a:p>
            <a:pPr>
              <a:spcBef>
                <a:spcPct val="50000"/>
              </a:spcBef>
            </a:pPr>
            <a:r>
              <a:rPr lang="en-US" altLang="ja-JP" sz="1800" b="1" i="1" dirty="0" smtClean="0">
                <a:solidFill>
                  <a:schemeClr val="bg1"/>
                </a:solidFill>
                <a:latin typeface="+mj-lt"/>
                <a:ea typeface="HG丸ｺﾞｼｯｸM-PRO" pitchFamily="50" charset="-128"/>
              </a:rPr>
              <a:t>SRC</a:t>
            </a:r>
            <a:endParaRPr lang="en-US" altLang="ja-JP" sz="1800" b="1" i="1" dirty="0">
              <a:solidFill>
                <a:schemeClr val="bg1"/>
              </a:solidFill>
              <a:latin typeface="+mj-lt"/>
              <a:ea typeface="HG丸ｺﾞｼｯｸM-PRO" pitchFamily="50"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04136"/>
          </a:xfrm>
        </p:spPr>
        <p:txBody>
          <a:bodyPr>
            <a:normAutofit fontScale="90000"/>
          </a:bodyPr>
          <a:lstStyle/>
          <a:p>
            <a:r>
              <a:rPr kumimoji="1" lang="en-US" altLang="ja-JP" sz="3200" b="1" dirty="0" smtClean="0">
                <a:solidFill>
                  <a:srgbClr val="FF0000"/>
                </a:solidFill>
              </a:rPr>
              <a:t>Technical challenges </a:t>
            </a:r>
            <a:br>
              <a:rPr kumimoji="1" lang="en-US" altLang="ja-JP" sz="3200" b="1" dirty="0" smtClean="0">
                <a:solidFill>
                  <a:srgbClr val="FF0000"/>
                </a:solidFill>
              </a:rPr>
            </a:br>
            <a:r>
              <a:rPr kumimoji="1" lang="en-US" altLang="ja-JP" sz="3200" b="1" dirty="0" smtClean="0">
                <a:solidFill>
                  <a:srgbClr val="FF0000"/>
                </a:solidFill>
              </a:rPr>
              <a:t>(superconducting magnets) </a:t>
            </a:r>
            <a:endParaRPr kumimoji="1" lang="ja-JP" altLang="en-US" sz="3200" b="1" dirty="0">
              <a:solidFill>
                <a:srgbClr val="FF0000"/>
              </a:solidFill>
            </a:endParaRPr>
          </a:p>
        </p:txBody>
      </p:sp>
      <p:sp>
        <p:nvSpPr>
          <p:cNvPr id="3" name="コンテンツ プレースホルダ 2"/>
          <p:cNvSpPr>
            <a:spLocks noGrp="1"/>
          </p:cNvSpPr>
          <p:nvPr>
            <p:ph sz="half" idx="1"/>
          </p:nvPr>
        </p:nvSpPr>
        <p:spPr>
          <a:xfrm>
            <a:off x="92152" y="1350819"/>
            <a:ext cx="4626151" cy="4525963"/>
          </a:xfrm>
        </p:spPr>
        <p:txBody>
          <a:bodyPr/>
          <a:lstStyle/>
          <a:p>
            <a:pPr>
              <a:buNone/>
            </a:pPr>
            <a:r>
              <a:rPr lang="en-US" altLang="ja-JP" sz="2000" dirty="0" smtClean="0">
                <a:solidFill>
                  <a:srgbClr val="FF0000"/>
                </a:solidFill>
              </a:rPr>
              <a:t>Technical issues</a:t>
            </a:r>
            <a:endParaRPr kumimoji="1" lang="en-US" altLang="ja-JP" sz="2000" dirty="0" smtClean="0">
              <a:solidFill>
                <a:srgbClr val="FF0000"/>
              </a:solidFill>
            </a:endParaRPr>
          </a:p>
          <a:p>
            <a:r>
              <a:rPr lang="en-US" altLang="ja-JP" sz="2000" dirty="0" smtClean="0"/>
              <a:t>Large stored energy (240 MJ)</a:t>
            </a:r>
          </a:p>
          <a:p>
            <a:r>
              <a:rPr kumimoji="1" lang="en-US" altLang="ja-JP" sz="2000" dirty="0" smtClean="0"/>
              <a:t>Large EM forces (~260 Ton/m)</a:t>
            </a:r>
          </a:p>
          <a:p>
            <a:r>
              <a:rPr lang="en-US" altLang="ja-JP" sz="2000" dirty="0" smtClean="0"/>
              <a:t>Non-circular coil</a:t>
            </a:r>
          </a:p>
          <a:p>
            <a:r>
              <a:rPr kumimoji="1" lang="en-US" altLang="ja-JP" sz="2000" dirty="0" smtClean="0"/>
              <a:t>Tight required accuracy for the coil positions (&lt; 1 mm)</a:t>
            </a:r>
          </a:p>
          <a:p>
            <a:r>
              <a:rPr lang="en-US" altLang="ja-JP" sz="2000" dirty="0" smtClean="0"/>
              <a:t>Narrow space especially for the S.C. trim coils</a:t>
            </a:r>
          </a:p>
          <a:p>
            <a:r>
              <a:rPr kumimoji="1" lang="en-US" altLang="ja-JP" sz="2000" dirty="0" smtClean="0"/>
              <a:t>Complicate structure of the cryostat</a:t>
            </a:r>
          </a:p>
          <a:p>
            <a:endParaRPr kumimoji="1" lang="ja-JP" altLang="en-US" sz="2000" dirty="0"/>
          </a:p>
        </p:txBody>
      </p:sp>
      <p:sp>
        <p:nvSpPr>
          <p:cNvPr id="4" name="コンテンツ プレースホルダ 3"/>
          <p:cNvSpPr>
            <a:spLocks noGrp="1"/>
          </p:cNvSpPr>
          <p:nvPr>
            <p:ph sz="half" idx="2"/>
          </p:nvPr>
        </p:nvSpPr>
        <p:spPr/>
        <p:txBody>
          <a:bodyPr/>
          <a:lstStyle/>
          <a:p>
            <a:endParaRPr kumimoji="1" lang="ja-JP" altLang="en-US"/>
          </a:p>
        </p:txBody>
      </p:sp>
      <p:pic>
        <p:nvPicPr>
          <p:cNvPr id="6" name="Picture 5"/>
          <p:cNvPicPr>
            <a:picLocks noChangeAspect="1" noChangeArrowheads="1"/>
          </p:cNvPicPr>
          <p:nvPr/>
        </p:nvPicPr>
        <p:blipFill>
          <a:blip r:embed="rId3" cstate="print"/>
          <a:srcRect/>
          <a:stretch>
            <a:fillRect/>
          </a:stretch>
        </p:blipFill>
        <p:spPr bwMode="auto">
          <a:xfrm>
            <a:off x="4720836" y="1483688"/>
            <a:ext cx="4226172" cy="5132408"/>
          </a:xfrm>
          <a:prstGeom prst="rect">
            <a:avLst/>
          </a:prstGeom>
          <a:noFill/>
        </p:spPr>
      </p:pic>
      <p:sp>
        <p:nvSpPr>
          <p:cNvPr id="7" name="Text Box 6"/>
          <p:cNvSpPr txBox="1">
            <a:spLocks noChangeArrowheads="1"/>
          </p:cNvSpPr>
          <p:nvPr/>
        </p:nvSpPr>
        <p:spPr bwMode="auto">
          <a:xfrm>
            <a:off x="4734012" y="1318575"/>
            <a:ext cx="4208108" cy="707886"/>
          </a:xfrm>
          <a:prstGeom prst="rect">
            <a:avLst/>
          </a:prstGeom>
          <a:solidFill>
            <a:schemeClr val="bg1">
              <a:lumMod val="95000"/>
            </a:schemeClr>
          </a:solidFill>
          <a:ln w="9525">
            <a:noFill/>
            <a:miter lim="800000"/>
            <a:headEnd/>
            <a:tailEnd/>
          </a:ln>
          <a:effectLst/>
        </p:spPr>
        <p:txBody>
          <a:bodyPr wrap="square">
            <a:spAutoFit/>
          </a:bodyPr>
          <a:lstStyle/>
          <a:p>
            <a:r>
              <a:rPr lang="en-US" altLang="ja-JP" sz="2000" dirty="0">
                <a:solidFill>
                  <a:srgbClr val="FF0000"/>
                </a:solidFill>
                <a:ea typeface="Osaka" charset="-128"/>
              </a:rPr>
              <a:t>Superconducting Sector Magnet</a:t>
            </a:r>
          </a:p>
          <a:p>
            <a:r>
              <a:rPr lang="en-US" altLang="ja-JP" sz="2000" dirty="0">
                <a:solidFill>
                  <a:srgbClr val="FF0000"/>
                </a:solidFill>
                <a:ea typeface="Osaka" charset="-128"/>
              </a:rPr>
              <a:t>Unfolding diagram</a:t>
            </a:r>
            <a:endParaRPr lang="en-US" altLang="ja-JP" sz="2000" dirty="0">
              <a:solidFill>
                <a:srgbClr val="FF0000"/>
              </a:solidFill>
              <a:latin typeface="Times" charset="0"/>
              <a:ea typeface="Osaka" charset="-128"/>
            </a:endParaRPr>
          </a:p>
        </p:txBody>
      </p:sp>
    </p:spTree>
    <p:extLst>
      <p:ext uri="{BB962C8B-B14F-4D97-AF65-F5344CB8AC3E}">
        <p14:creationId xmlns:p14="http://schemas.microsoft.com/office/powerpoint/2010/main" val="16871651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 y="128334"/>
            <a:ext cx="9144000" cy="773874"/>
          </a:xfrm>
        </p:spPr>
        <p:txBody>
          <a:bodyPr/>
          <a:lstStyle/>
          <a:p>
            <a:r>
              <a:rPr kumimoji="1" lang="en-US" altLang="ja-JP" sz="3200" b="1" smtClean="0">
                <a:solidFill>
                  <a:srgbClr val="FF0000"/>
                </a:solidFill>
              </a:rPr>
              <a:t>Shapes </a:t>
            </a:r>
            <a:r>
              <a:rPr kumimoji="1" lang="en-US" altLang="ja-JP" sz="3200" b="1" dirty="0" smtClean="0">
                <a:solidFill>
                  <a:srgbClr val="FF0000"/>
                </a:solidFill>
              </a:rPr>
              <a:t>of the superconducting coils for SRC</a:t>
            </a:r>
            <a:endParaRPr kumimoji="1" lang="ja-JP" altLang="en-US" sz="3200" b="1" dirty="0">
              <a:solidFill>
                <a:srgbClr val="FF0000"/>
              </a:solidFill>
            </a:endParaRPr>
          </a:p>
        </p:txBody>
      </p:sp>
      <p:pic>
        <p:nvPicPr>
          <p:cNvPr id="418817" name="Picture 1" descr="C:\Users\OKUNOHIROKI-VAIOZ\Desktop\onigiri.jpg"/>
          <p:cNvPicPr>
            <a:picLocks noChangeAspect="1" noChangeArrowheads="1"/>
          </p:cNvPicPr>
          <p:nvPr/>
        </p:nvPicPr>
        <p:blipFill>
          <a:blip r:embed="rId2" cstate="print"/>
          <a:srcRect/>
          <a:stretch>
            <a:fillRect/>
          </a:stretch>
        </p:blipFill>
        <p:spPr bwMode="auto">
          <a:xfrm>
            <a:off x="264605" y="1477074"/>
            <a:ext cx="2588324" cy="2847156"/>
          </a:xfrm>
          <a:prstGeom prst="rect">
            <a:avLst/>
          </a:prstGeom>
          <a:noFill/>
        </p:spPr>
      </p:pic>
      <p:pic>
        <p:nvPicPr>
          <p:cNvPr id="418818" name="Picture 2" descr="C:\Users\OKUNOHIROKI-VAIOZ\Desktop\ribs-and-rib-cage-structure.jpg"/>
          <p:cNvPicPr>
            <a:picLocks noChangeAspect="1" noChangeArrowheads="1"/>
          </p:cNvPicPr>
          <p:nvPr/>
        </p:nvPicPr>
        <p:blipFill>
          <a:blip r:embed="rId3" cstate="print"/>
          <a:srcRect/>
          <a:stretch>
            <a:fillRect/>
          </a:stretch>
        </p:blipFill>
        <p:spPr bwMode="auto">
          <a:xfrm>
            <a:off x="3163380" y="1538732"/>
            <a:ext cx="3013309" cy="2362708"/>
          </a:xfrm>
          <a:prstGeom prst="rect">
            <a:avLst/>
          </a:prstGeom>
          <a:noFill/>
        </p:spPr>
      </p:pic>
      <p:pic>
        <p:nvPicPr>
          <p:cNvPr id="418819" name="Picture 3" descr="C:\Users\OKUNOHIROKI-VAIOZ\Desktop\antioxidative.jpg"/>
          <p:cNvPicPr>
            <a:picLocks noChangeAspect="1" noChangeArrowheads="1"/>
          </p:cNvPicPr>
          <p:nvPr/>
        </p:nvPicPr>
        <p:blipFill>
          <a:blip r:embed="rId4" cstate="print"/>
          <a:srcRect/>
          <a:stretch>
            <a:fillRect/>
          </a:stretch>
        </p:blipFill>
        <p:spPr bwMode="auto">
          <a:xfrm>
            <a:off x="6096000" y="1591056"/>
            <a:ext cx="2316480" cy="1737360"/>
          </a:xfrm>
          <a:prstGeom prst="rect">
            <a:avLst/>
          </a:prstGeom>
          <a:noFill/>
        </p:spPr>
      </p:pic>
      <p:sp>
        <p:nvSpPr>
          <p:cNvPr id="6" name="テキスト ボックス 5"/>
          <p:cNvSpPr txBox="1"/>
          <p:nvPr/>
        </p:nvSpPr>
        <p:spPr>
          <a:xfrm>
            <a:off x="275210" y="901523"/>
            <a:ext cx="1401346" cy="461665"/>
          </a:xfrm>
          <a:prstGeom prst="rect">
            <a:avLst/>
          </a:prstGeom>
          <a:noFill/>
        </p:spPr>
        <p:txBody>
          <a:bodyPr wrap="none" rtlCol="0">
            <a:spAutoFit/>
          </a:bodyPr>
          <a:lstStyle/>
          <a:p>
            <a:r>
              <a:rPr kumimoji="1" lang="en-US" altLang="ja-JP" dirty="0" smtClean="0"/>
              <a:t>Main coil</a:t>
            </a:r>
            <a:endParaRPr kumimoji="1" lang="ja-JP" altLang="en-US" dirty="0"/>
          </a:p>
        </p:txBody>
      </p:sp>
      <p:sp>
        <p:nvSpPr>
          <p:cNvPr id="7" name="テキスト ボックス 6"/>
          <p:cNvSpPr txBox="1"/>
          <p:nvPr/>
        </p:nvSpPr>
        <p:spPr>
          <a:xfrm>
            <a:off x="2881356" y="901523"/>
            <a:ext cx="1928733" cy="461665"/>
          </a:xfrm>
          <a:prstGeom prst="rect">
            <a:avLst/>
          </a:prstGeom>
          <a:noFill/>
        </p:spPr>
        <p:txBody>
          <a:bodyPr wrap="none" rtlCol="0">
            <a:spAutoFit/>
          </a:bodyPr>
          <a:lstStyle/>
          <a:p>
            <a:r>
              <a:rPr kumimoji="1" lang="en-US" altLang="ja-JP" dirty="0" smtClean="0"/>
              <a:t>S.C. trim coil</a:t>
            </a:r>
            <a:endParaRPr kumimoji="1" lang="ja-JP" altLang="en-US" dirty="0"/>
          </a:p>
        </p:txBody>
      </p:sp>
      <p:sp>
        <p:nvSpPr>
          <p:cNvPr id="8" name="テキスト ボックス 7"/>
          <p:cNvSpPr txBox="1"/>
          <p:nvPr/>
        </p:nvSpPr>
        <p:spPr>
          <a:xfrm>
            <a:off x="6281475" y="901523"/>
            <a:ext cx="2496196" cy="830997"/>
          </a:xfrm>
          <a:prstGeom prst="rect">
            <a:avLst/>
          </a:prstGeom>
          <a:noFill/>
        </p:spPr>
        <p:txBody>
          <a:bodyPr wrap="none" rtlCol="0">
            <a:spAutoFit/>
          </a:bodyPr>
          <a:lstStyle/>
          <a:p>
            <a:r>
              <a:rPr kumimoji="1" lang="en-US" altLang="ja-JP" dirty="0" smtClean="0"/>
              <a:t>SBM</a:t>
            </a:r>
          </a:p>
          <a:p>
            <a:r>
              <a:rPr kumimoji="1" lang="en-US" altLang="ja-JP" dirty="0" smtClean="0"/>
              <a:t> (Beam injection)</a:t>
            </a:r>
          </a:p>
        </p:txBody>
      </p:sp>
      <p:pic>
        <p:nvPicPr>
          <p:cNvPr id="9" name="Picture 4" descr="主コイル"/>
          <p:cNvPicPr>
            <a:picLocks noChangeAspect="1" noChangeArrowheads="1"/>
          </p:cNvPicPr>
          <p:nvPr/>
        </p:nvPicPr>
        <p:blipFill>
          <a:blip r:embed="rId5" cstate="print"/>
          <a:srcRect/>
          <a:stretch>
            <a:fillRect/>
          </a:stretch>
        </p:blipFill>
        <p:spPr bwMode="auto">
          <a:xfrm>
            <a:off x="85344" y="4672013"/>
            <a:ext cx="2727444" cy="1814131"/>
          </a:xfrm>
          <a:prstGeom prst="rect">
            <a:avLst/>
          </a:prstGeom>
          <a:noFill/>
          <a:ln w="9525">
            <a:noFill/>
            <a:miter lim="800000"/>
            <a:headEnd/>
            <a:tailEnd/>
          </a:ln>
        </p:spPr>
      </p:pic>
      <p:pic>
        <p:nvPicPr>
          <p:cNvPr id="11" name="Picture 2" descr="PIC00001"/>
          <p:cNvPicPr>
            <a:picLocks noChangeAspect="1" noChangeArrowheads="1"/>
          </p:cNvPicPr>
          <p:nvPr/>
        </p:nvPicPr>
        <p:blipFill>
          <a:blip r:embed="rId6" cstate="print"/>
          <a:srcRect/>
          <a:stretch>
            <a:fillRect/>
          </a:stretch>
        </p:blipFill>
        <p:spPr bwMode="auto">
          <a:xfrm>
            <a:off x="6320790" y="3641345"/>
            <a:ext cx="2213610" cy="2950820"/>
          </a:xfrm>
          <a:prstGeom prst="rect">
            <a:avLst/>
          </a:prstGeom>
          <a:noFill/>
          <a:ln w="9525">
            <a:noFill/>
            <a:miter lim="800000"/>
            <a:headEnd/>
            <a:tailEnd/>
          </a:ln>
        </p:spPr>
      </p:pic>
      <p:pic>
        <p:nvPicPr>
          <p:cNvPr id="29" name="Picture 53"/>
          <p:cNvPicPr>
            <a:picLocks noChangeAspect="1" noChangeArrowheads="1"/>
          </p:cNvPicPr>
          <p:nvPr/>
        </p:nvPicPr>
        <p:blipFill>
          <a:blip r:embed="rId7" cstate="print"/>
          <a:srcRect/>
          <a:stretch>
            <a:fillRect/>
          </a:stretch>
        </p:blipFill>
        <p:spPr bwMode="auto">
          <a:xfrm>
            <a:off x="3098165" y="4137279"/>
            <a:ext cx="3048297" cy="2287905"/>
          </a:xfrm>
          <a:prstGeom prst="rect">
            <a:avLst/>
          </a:prstGeom>
          <a:noFill/>
          <a:ln w="9525">
            <a:noFill/>
            <a:miter lim="800000"/>
            <a:headEnd/>
            <a:tailEnd/>
          </a:ln>
        </p:spPr>
      </p:pic>
      <p:sp>
        <p:nvSpPr>
          <p:cNvPr id="12" name="テキスト ボックス 11"/>
          <p:cNvSpPr txBox="1"/>
          <p:nvPr/>
        </p:nvSpPr>
        <p:spPr>
          <a:xfrm>
            <a:off x="286512" y="1530096"/>
            <a:ext cx="990977" cy="338554"/>
          </a:xfrm>
          <a:prstGeom prst="rect">
            <a:avLst/>
          </a:prstGeom>
          <a:noFill/>
        </p:spPr>
        <p:txBody>
          <a:bodyPr wrap="none" rtlCol="0">
            <a:spAutoFit/>
          </a:bodyPr>
          <a:lstStyle/>
          <a:p>
            <a:r>
              <a:rPr kumimoji="1" lang="en-US" altLang="ja-JP" sz="1600" dirty="0" smtClean="0">
                <a:solidFill>
                  <a:schemeClr val="bg1"/>
                </a:solidFill>
              </a:rPr>
              <a:t>Rice Ball</a:t>
            </a:r>
            <a:endParaRPr kumimoji="1" lang="ja-JP" altLang="en-US" sz="1600" dirty="0">
              <a:solidFill>
                <a:schemeClr val="bg1"/>
              </a:solidFill>
            </a:endParaRPr>
          </a:p>
        </p:txBody>
      </p:sp>
      <p:sp>
        <p:nvSpPr>
          <p:cNvPr id="13" name="テキスト ボックス 12"/>
          <p:cNvSpPr txBox="1"/>
          <p:nvPr/>
        </p:nvSpPr>
        <p:spPr>
          <a:xfrm>
            <a:off x="3048000" y="1450848"/>
            <a:ext cx="593432" cy="338554"/>
          </a:xfrm>
          <a:prstGeom prst="rect">
            <a:avLst/>
          </a:prstGeom>
          <a:noFill/>
        </p:spPr>
        <p:txBody>
          <a:bodyPr wrap="none" rtlCol="0">
            <a:spAutoFit/>
          </a:bodyPr>
          <a:lstStyle/>
          <a:p>
            <a:r>
              <a:rPr kumimoji="1" lang="en-US" altLang="ja-JP" sz="1600" dirty="0" smtClean="0"/>
              <a:t>Ribs</a:t>
            </a:r>
            <a:endParaRPr kumimoji="1" lang="ja-JP" altLang="en-US" sz="1600" dirty="0"/>
          </a:p>
        </p:txBody>
      </p:sp>
      <p:sp>
        <p:nvSpPr>
          <p:cNvPr id="14" name="テキスト ボックス 13"/>
          <p:cNvSpPr txBox="1"/>
          <p:nvPr/>
        </p:nvSpPr>
        <p:spPr>
          <a:xfrm>
            <a:off x="7382667" y="1808594"/>
            <a:ext cx="889987" cy="338554"/>
          </a:xfrm>
          <a:prstGeom prst="rect">
            <a:avLst/>
          </a:prstGeom>
          <a:noFill/>
        </p:spPr>
        <p:txBody>
          <a:bodyPr wrap="none" rtlCol="0">
            <a:spAutoFit/>
          </a:bodyPr>
          <a:lstStyle/>
          <a:p>
            <a:r>
              <a:rPr kumimoji="1" lang="en-US" altLang="ja-JP" sz="1600" dirty="0" smtClean="0"/>
              <a:t>Banana</a:t>
            </a:r>
            <a:endParaRPr kumimoji="1" lang="ja-JP" altLang="en-US" sz="1600" dirty="0"/>
          </a:p>
        </p:txBody>
      </p:sp>
    </p:spTree>
    <p:extLst>
      <p:ext uri="{BB962C8B-B14F-4D97-AF65-F5344CB8AC3E}">
        <p14:creationId xmlns:p14="http://schemas.microsoft.com/office/powerpoint/2010/main" val="1552294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67544" y="0"/>
            <a:ext cx="8229600" cy="778098"/>
          </a:xfrm>
        </p:spPr>
        <p:txBody>
          <a:bodyPr>
            <a:normAutofit/>
          </a:bodyPr>
          <a:lstStyle/>
          <a:p>
            <a:r>
              <a:rPr lang="en-US" altLang="ja-JP" sz="3200" b="1" dirty="0">
                <a:solidFill>
                  <a:srgbClr val="FF0000"/>
                </a:solidFill>
              </a:rPr>
              <a:t>Assembling of SRC in the vault</a:t>
            </a:r>
          </a:p>
        </p:txBody>
      </p:sp>
      <p:pic>
        <p:nvPicPr>
          <p:cNvPr id="4" name="src1-24da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0550" y="646123"/>
            <a:ext cx="8063588" cy="6048223"/>
          </a:xfrm>
        </p:spPr>
      </p:pic>
      <p:pic>
        <p:nvPicPr>
          <p:cNvPr id="11270" name="Picture 6" descr="SRC1"/>
          <p:cNvPicPr>
            <a:picLocks noChangeAspect="1" noChangeArrowheads="1"/>
          </p:cNvPicPr>
          <p:nvPr/>
        </p:nvPicPr>
        <p:blipFill>
          <a:blip r:embed="rId5" cstate="print"/>
          <a:srcRect/>
          <a:stretch>
            <a:fillRect/>
          </a:stretch>
        </p:blipFill>
        <p:spPr bwMode="auto">
          <a:xfrm>
            <a:off x="549242" y="646123"/>
            <a:ext cx="8064896" cy="604822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1270"/>
                                        </p:tgtEl>
                                        <p:attrNameLst>
                                          <p:attrName>ppt_x</p:attrName>
                                        </p:attrNameLst>
                                      </p:cBhvr>
                                      <p:tavLst>
                                        <p:tav tm="0">
                                          <p:val>
                                            <p:strVal val="ppt_x"/>
                                          </p:val>
                                        </p:tav>
                                        <p:tav tm="100000">
                                          <p:val>
                                            <p:strVal val="ppt_x"/>
                                          </p:val>
                                        </p:tav>
                                      </p:tavLst>
                                    </p:anim>
                                    <p:anim calcmode="lin" valueType="num">
                                      <p:cBhvr additive="base">
                                        <p:cTn id="7" dur="500"/>
                                        <p:tgtEl>
                                          <p:spTgt spid="11270"/>
                                        </p:tgtEl>
                                        <p:attrNameLst>
                                          <p:attrName>ppt_y</p:attrName>
                                        </p:attrNameLst>
                                      </p:cBhvr>
                                      <p:tavLst>
                                        <p:tav tm="0">
                                          <p:val>
                                            <p:strVal val="ppt_y"/>
                                          </p:val>
                                        </p:tav>
                                        <p:tav tm="100000">
                                          <p:val>
                                            <p:strVal val="1+ppt_h/2"/>
                                          </p:val>
                                        </p:tav>
                                      </p:tavLst>
                                    </p:anim>
                                    <p:set>
                                      <p:cBhvr>
                                        <p:cTn id="8" dur="1" fill="hold">
                                          <p:stCondLst>
                                            <p:cond delay="499"/>
                                          </p:stCondLst>
                                        </p:cTn>
                                        <p:tgtEl>
                                          <p:spTgt spid="112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grpSp>
        <p:nvGrpSpPr>
          <p:cNvPr id="4" name="グループ化 3"/>
          <p:cNvGrpSpPr/>
          <p:nvPr/>
        </p:nvGrpSpPr>
        <p:grpSpPr>
          <a:xfrm>
            <a:off x="0" y="0"/>
            <a:ext cx="9144000" cy="6858000"/>
            <a:chOff x="827584" y="1052736"/>
            <a:chExt cx="7488237" cy="5435600"/>
          </a:xfrm>
        </p:grpSpPr>
        <p:pic>
          <p:nvPicPr>
            <p:cNvPr id="5" name="図 4" descr="SRC_2.jpg"/>
            <p:cNvPicPr>
              <a:picLocks noChangeAspect="1"/>
            </p:cNvPicPr>
            <p:nvPr/>
          </p:nvPicPr>
          <p:blipFill>
            <a:blip r:embed="rId3" cstate="print"/>
            <a:srcRect/>
            <a:stretch>
              <a:fillRect/>
            </a:stretch>
          </p:blipFill>
          <p:spPr bwMode="auto">
            <a:xfrm>
              <a:off x="827584" y="1052736"/>
              <a:ext cx="7488237" cy="5435600"/>
            </a:xfrm>
            <a:prstGeom prst="rect">
              <a:avLst/>
            </a:prstGeom>
            <a:noFill/>
            <a:ln w="9525">
              <a:noFill/>
              <a:miter lim="800000"/>
              <a:headEnd/>
              <a:tailEnd/>
            </a:ln>
          </p:spPr>
        </p:pic>
        <p:cxnSp>
          <p:nvCxnSpPr>
            <p:cNvPr id="6" name="直線矢印コネクタ 5"/>
            <p:cNvCxnSpPr/>
            <p:nvPr/>
          </p:nvCxnSpPr>
          <p:spPr>
            <a:xfrm>
              <a:off x="4283968" y="1484784"/>
              <a:ext cx="216024" cy="288032"/>
            </a:xfrm>
            <a:prstGeom prst="straightConnector1">
              <a:avLst/>
            </a:prstGeom>
            <a:ln w="38100">
              <a:solidFill>
                <a:srgbClr val="FF0000">
                  <a:alpha val="55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V="1">
              <a:off x="4283968" y="1412776"/>
              <a:ext cx="432048" cy="72008"/>
            </a:xfrm>
            <a:prstGeom prst="line">
              <a:avLst/>
            </a:prstGeom>
            <a:ln w="38100">
              <a:solidFill>
                <a:srgbClr val="FF0000">
                  <a:alpha val="55000"/>
                </a:srgbClr>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3995936" y="2492896"/>
              <a:ext cx="1567480" cy="369332"/>
            </a:xfrm>
            <a:prstGeom prst="rect">
              <a:avLst/>
            </a:prstGeom>
            <a:noFill/>
          </p:spPr>
          <p:txBody>
            <a:bodyPr wrap="none" rtlCol="0">
              <a:spAutoFit/>
            </a:bodyPr>
            <a:lstStyle/>
            <a:p>
              <a:pPr fontAlgn="base">
                <a:spcBef>
                  <a:spcPct val="0"/>
                </a:spcBef>
                <a:spcAft>
                  <a:spcPct val="0"/>
                </a:spcAft>
              </a:pPr>
              <a:r>
                <a:rPr lang="en-US" altLang="ja-JP" sz="2400" b="1" dirty="0" smtClean="0">
                  <a:solidFill>
                    <a:srgbClr val="FFFFFF"/>
                  </a:solidFill>
                </a:rPr>
                <a:t>Control Dewar</a:t>
              </a:r>
              <a:endParaRPr lang="ja-JP" altLang="en-US" sz="2400" b="1" dirty="0">
                <a:solidFill>
                  <a:srgbClr val="FFFFFF"/>
                </a:solidFill>
              </a:endParaRPr>
            </a:p>
          </p:txBody>
        </p:sp>
        <p:cxnSp>
          <p:nvCxnSpPr>
            <p:cNvPr id="9" name="直線矢印コネクタ 8"/>
            <p:cNvCxnSpPr/>
            <p:nvPr/>
          </p:nvCxnSpPr>
          <p:spPr>
            <a:xfrm flipH="1" flipV="1">
              <a:off x="6300192" y="2276872"/>
              <a:ext cx="1296144" cy="72008"/>
            </a:xfrm>
            <a:prstGeom prst="straightConnector1">
              <a:avLst/>
            </a:prstGeom>
            <a:ln w="38100">
              <a:solidFill>
                <a:srgbClr val="FF0000">
                  <a:alpha val="55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H="1" flipV="1">
              <a:off x="7020272" y="3717032"/>
              <a:ext cx="936104" cy="144016"/>
            </a:xfrm>
            <a:prstGeom prst="straightConnector1">
              <a:avLst/>
            </a:prstGeom>
            <a:ln w="38100">
              <a:solidFill>
                <a:srgbClr val="FF0000">
                  <a:alpha val="55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H="1" flipV="1">
              <a:off x="6372200" y="5013176"/>
              <a:ext cx="576064" cy="864096"/>
            </a:xfrm>
            <a:prstGeom prst="straightConnector1">
              <a:avLst/>
            </a:prstGeom>
            <a:ln w="38100">
              <a:solidFill>
                <a:srgbClr val="FF0000">
                  <a:alpha val="55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V="1">
              <a:off x="3275856" y="5013176"/>
              <a:ext cx="648072" cy="1440160"/>
            </a:xfrm>
            <a:prstGeom prst="straightConnector1">
              <a:avLst/>
            </a:prstGeom>
            <a:ln w="38100">
              <a:solidFill>
                <a:srgbClr val="FF0000">
                  <a:alpha val="55000"/>
                </a:srgbClr>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3059832" y="4653136"/>
              <a:ext cx="1622560" cy="369332"/>
            </a:xfrm>
            <a:prstGeom prst="rect">
              <a:avLst/>
            </a:prstGeom>
            <a:noFill/>
          </p:spPr>
          <p:txBody>
            <a:bodyPr wrap="none" rtlCol="0">
              <a:spAutoFit/>
            </a:bodyPr>
            <a:lstStyle/>
            <a:p>
              <a:pPr fontAlgn="base">
                <a:spcBef>
                  <a:spcPct val="0"/>
                </a:spcBef>
                <a:spcAft>
                  <a:spcPct val="0"/>
                </a:spcAft>
              </a:pPr>
              <a:r>
                <a:rPr lang="en-US" altLang="ja-JP" sz="2400" b="1" dirty="0" smtClean="0">
                  <a:solidFill>
                    <a:srgbClr val="FFFFFF"/>
                  </a:solidFill>
                </a:rPr>
                <a:t>Beam Injection</a:t>
              </a:r>
              <a:endParaRPr lang="ja-JP" altLang="en-US" sz="2400" b="1" dirty="0">
                <a:solidFill>
                  <a:srgbClr val="FFFFFF"/>
                </a:solidFill>
              </a:endParaRPr>
            </a:p>
          </p:txBody>
        </p:sp>
        <p:sp>
          <p:nvSpPr>
            <p:cNvPr id="14" name="テキスト ボックス 13"/>
            <p:cNvSpPr txBox="1"/>
            <p:nvPr/>
          </p:nvSpPr>
          <p:spPr>
            <a:xfrm>
              <a:off x="6372200" y="1979548"/>
              <a:ext cx="1202702" cy="369332"/>
            </a:xfrm>
            <a:prstGeom prst="rect">
              <a:avLst/>
            </a:prstGeom>
            <a:noFill/>
          </p:spPr>
          <p:txBody>
            <a:bodyPr wrap="none" rtlCol="0">
              <a:spAutoFit/>
            </a:bodyPr>
            <a:lstStyle/>
            <a:p>
              <a:pPr fontAlgn="base">
                <a:spcBef>
                  <a:spcPct val="0"/>
                </a:spcBef>
                <a:spcAft>
                  <a:spcPct val="0"/>
                </a:spcAft>
              </a:pPr>
              <a:r>
                <a:rPr lang="en-US" altLang="ja-JP" sz="2400" b="1" dirty="0" smtClean="0">
                  <a:solidFill>
                    <a:srgbClr val="FFFFFF"/>
                  </a:solidFill>
                </a:rPr>
                <a:t>DC current</a:t>
              </a:r>
              <a:endParaRPr lang="ja-JP" altLang="en-US" sz="2400" b="1" dirty="0">
                <a:solidFill>
                  <a:srgbClr val="FFFFFF"/>
                </a:solidFill>
              </a:endParaRPr>
            </a:p>
          </p:txBody>
        </p:sp>
        <p:sp>
          <p:nvSpPr>
            <p:cNvPr id="15" name="テキスト ボックス 14"/>
            <p:cNvSpPr txBox="1"/>
            <p:nvPr/>
          </p:nvSpPr>
          <p:spPr>
            <a:xfrm>
              <a:off x="7092280" y="3284984"/>
              <a:ext cx="1054456" cy="369332"/>
            </a:xfrm>
            <a:prstGeom prst="rect">
              <a:avLst/>
            </a:prstGeom>
            <a:noFill/>
          </p:spPr>
          <p:txBody>
            <a:bodyPr wrap="none" rtlCol="0">
              <a:spAutoFit/>
            </a:bodyPr>
            <a:lstStyle/>
            <a:p>
              <a:pPr fontAlgn="base">
                <a:spcBef>
                  <a:spcPct val="0"/>
                </a:spcBef>
                <a:spcAft>
                  <a:spcPct val="0"/>
                </a:spcAft>
              </a:pPr>
              <a:r>
                <a:rPr lang="en-US" altLang="ja-JP" sz="2400" b="1" dirty="0" err="1" smtClean="0">
                  <a:solidFill>
                    <a:srgbClr val="FFFFFF"/>
                  </a:solidFill>
                </a:rPr>
                <a:t>Rf</a:t>
              </a:r>
              <a:r>
                <a:rPr lang="en-US" altLang="ja-JP" sz="2400" b="1" dirty="0" smtClean="0">
                  <a:solidFill>
                    <a:srgbClr val="FFFFFF"/>
                  </a:solidFill>
                </a:rPr>
                <a:t> power</a:t>
              </a:r>
              <a:endParaRPr lang="ja-JP" altLang="en-US" sz="2400" b="1" dirty="0">
                <a:solidFill>
                  <a:srgbClr val="FFFFFF"/>
                </a:solidFill>
              </a:endParaRPr>
            </a:p>
          </p:txBody>
        </p:sp>
        <p:sp>
          <p:nvSpPr>
            <p:cNvPr id="16" name="テキスト ボックス 15"/>
            <p:cNvSpPr txBox="1"/>
            <p:nvPr/>
          </p:nvSpPr>
          <p:spPr>
            <a:xfrm>
              <a:off x="6660232" y="5075892"/>
              <a:ext cx="1054456" cy="369332"/>
            </a:xfrm>
            <a:prstGeom prst="rect">
              <a:avLst/>
            </a:prstGeom>
            <a:noFill/>
          </p:spPr>
          <p:txBody>
            <a:bodyPr wrap="none" rtlCol="0">
              <a:spAutoFit/>
            </a:bodyPr>
            <a:lstStyle/>
            <a:p>
              <a:pPr fontAlgn="base">
                <a:spcBef>
                  <a:spcPct val="0"/>
                </a:spcBef>
                <a:spcAft>
                  <a:spcPct val="0"/>
                </a:spcAft>
              </a:pPr>
              <a:r>
                <a:rPr lang="en-US" altLang="ja-JP" sz="2400" b="1" dirty="0" err="1" smtClean="0">
                  <a:solidFill>
                    <a:srgbClr val="FFFFFF"/>
                  </a:solidFill>
                </a:rPr>
                <a:t>Rf</a:t>
              </a:r>
              <a:r>
                <a:rPr lang="en-US" altLang="ja-JP" sz="2400" b="1" dirty="0" smtClean="0">
                  <a:solidFill>
                    <a:srgbClr val="FFFFFF"/>
                  </a:solidFill>
                </a:rPr>
                <a:t> power</a:t>
              </a:r>
              <a:endParaRPr lang="ja-JP" altLang="en-US" sz="2400" b="1" dirty="0">
                <a:solidFill>
                  <a:srgbClr val="FFFFFF"/>
                </a:solidFill>
              </a:endParaRPr>
            </a:p>
          </p:txBody>
        </p:sp>
        <p:sp>
          <p:nvSpPr>
            <p:cNvPr id="17" name="テキスト ボックス 16"/>
            <p:cNvSpPr txBox="1"/>
            <p:nvPr/>
          </p:nvSpPr>
          <p:spPr>
            <a:xfrm>
              <a:off x="4022943" y="1052736"/>
              <a:ext cx="837089" cy="369332"/>
            </a:xfrm>
            <a:prstGeom prst="rect">
              <a:avLst/>
            </a:prstGeom>
            <a:noFill/>
          </p:spPr>
          <p:txBody>
            <a:bodyPr wrap="none" rtlCol="0">
              <a:spAutoFit/>
            </a:bodyPr>
            <a:lstStyle/>
            <a:p>
              <a:pPr fontAlgn="base">
                <a:spcBef>
                  <a:spcPct val="0"/>
                </a:spcBef>
                <a:spcAft>
                  <a:spcPct val="0"/>
                </a:spcAft>
              </a:pPr>
              <a:r>
                <a:rPr lang="en-US" altLang="ja-JP" sz="2400" b="1" dirty="0" smtClean="0">
                  <a:solidFill>
                    <a:srgbClr val="FFFFFF"/>
                  </a:solidFill>
                </a:rPr>
                <a:t>Liq. He</a:t>
              </a:r>
              <a:endParaRPr lang="ja-JP" altLang="en-US" sz="2400" b="1" dirty="0">
                <a:solidFill>
                  <a:srgbClr val="FFFFFF"/>
                </a:solidFill>
              </a:endParaRPr>
            </a:p>
          </p:txBody>
        </p:sp>
        <p:sp>
          <p:nvSpPr>
            <p:cNvPr id="18" name="テキスト ボックス 17"/>
            <p:cNvSpPr txBox="1"/>
            <p:nvPr/>
          </p:nvSpPr>
          <p:spPr>
            <a:xfrm>
              <a:off x="827584" y="1052736"/>
              <a:ext cx="824456" cy="584775"/>
            </a:xfrm>
            <a:prstGeom prst="rect">
              <a:avLst/>
            </a:prstGeom>
            <a:noFill/>
          </p:spPr>
          <p:txBody>
            <a:bodyPr wrap="none" rtlCol="0">
              <a:spAutoFit/>
            </a:bodyPr>
            <a:lstStyle/>
            <a:p>
              <a:pPr fontAlgn="base">
                <a:spcBef>
                  <a:spcPct val="0"/>
                </a:spcBef>
                <a:spcAft>
                  <a:spcPct val="0"/>
                </a:spcAft>
              </a:pPr>
              <a:r>
                <a:rPr lang="en-US" altLang="ja-JP" sz="3200" b="1" dirty="0" smtClean="0">
                  <a:solidFill>
                    <a:srgbClr val="FFFFFF"/>
                  </a:solidFill>
                </a:rPr>
                <a:t>SRC</a:t>
              </a:r>
              <a:endParaRPr lang="ja-JP" altLang="en-US" sz="3200" b="1" dirty="0">
                <a:solidFill>
                  <a:srgbClr val="FFFFFF"/>
                </a:solidFill>
              </a:endParaRPr>
            </a:p>
          </p:txBody>
        </p:sp>
      </p:grpSp>
      <p:pic>
        <p:nvPicPr>
          <p:cNvPr id="19" name="Picture 32" descr="IMG_2518"/>
          <p:cNvPicPr>
            <a:picLocks noChangeAspect="1" noChangeArrowheads="1"/>
          </p:cNvPicPr>
          <p:nvPr/>
        </p:nvPicPr>
        <p:blipFill>
          <a:blip r:embed="rId4" cstate="print"/>
          <a:srcRect/>
          <a:stretch>
            <a:fillRect/>
          </a:stretch>
        </p:blipFill>
        <p:spPr bwMode="auto">
          <a:xfrm>
            <a:off x="154376" y="3604182"/>
            <a:ext cx="4559300" cy="3040062"/>
          </a:xfrm>
          <a:prstGeom prst="rect">
            <a:avLst/>
          </a:prstGeom>
          <a:noFill/>
          <a:ln w="9525">
            <a:noFill/>
            <a:miter lim="800000"/>
            <a:headEnd/>
            <a:tailEnd/>
          </a:ln>
        </p:spPr>
      </p:pic>
      <p:grpSp>
        <p:nvGrpSpPr>
          <p:cNvPr id="20" name="Group 29"/>
          <p:cNvGrpSpPr>
            <a:grpSpLocks/>
          </p:cNvGrpSpPr>
          <p:nvPr/>
        </p:nvGrpSpPr>
        <p:grpSpPr bwMode="auto">
          <a:xfrm>
            <a:off x="4822829" y="3192436"/>
            <a:ext cx="4213225" cy="3659188"/>
            <a:chOff x="2990" y="2019"/>
            <a:chExt cx="2654" cy="2305"/>
          </a:xfrm>
        </p:grpSpPr>
        <p:pic>
          <p:nvPicPr>
            <p:cNvPr id="21" name="Picture 30" descr="src_first_beam"/>
            <p:cNvPicPr>
              <a:picLocks noChangeAspect="1" noChangeArrowheads="1"/>
            </p:cNvPicPr>
            <p:nvPr/>
          </p:nvPicPr>
          <p:blipFill>
            <a:blip r:embed="rId5" cstate="print"/>
            <a:srcRect/>
            <a:stretch>
              <a:fillRect/>
            </a:stretch>
          </p:blipFill>
          <p:spPr bwMode="auto">
            <a:xfrm rot="5400000">
              <a:off x="3275" y="1956"/>
              <a:ext cx="2083" cy="2654"/>
            </a:xfrm>
            <a:prstGeom prst="rect">
              <a:avLst/>
            </a:prstGeom>
            <a:noFill/>
            <a:ln w="9525">
              <a:noFill/>
              <a:miter lim="800000"/>
              <a:headEnd/>
              <a:tailEnd/>
            </a:ln>
          </p:spPr>
        </p:pic>
        <p:sp>
          <p:nvSpPr>
            <p:cNvPr id="22" name="Text Box 31"/>
            <p:cNvSpPr txBox="1">
              <a:spLocks noChangeArrowheads="1"/>
            </p:cNvSpPr>
            <p:nvPr/>
          </p:nvSpPr>
          <p:spPr bwMode="auto">
            <a:xfrm>
              <a:off x="3243" y="2019"/>
              <a:ext cx="2056" cy="212"/>
            </a:xfrm>
            <a:prstGeom prst="rect">
              <a:avLst/>
            </a:prstGeom>
            <a:solidFill>
              <a:schemeClr val="bg1"/>
            </a:solidFill>
            <a:ln w="9525">
              <a:noFill/>
              <a:miter lim="800000"/>
              <a:headEnd/>
              <a:tailEnd/>
            </a:ln>
          </p:spPr>
          <p:txBody>
            <a:bodyPr>
              <a:spAutoFit/>
            </a:bodyPr>
            <a:lstStyle/>
            <a:p>
              <a:pPr fontAlgn="base">
                <a:spcBef>
                  <a:spcPct val="50000"/>
                </a:spcBef>
                <a:spcAft>
                  <a:spcPct val="0"/>
                </a:spcAft>
              </a:pPr>
              <a:r>
                <a:rPr lang="en-US" altLang="ja-JP" sz="1600" dirty="0">
                  <a:solidFill>
                    <a:srgbClr val="FF0000"/>
                  </a:solidFill>
                </a:rPr>
                <a:t>Beam profile at the exit of SRC</a:t>
              </a:r>
            </a:p>
          </p:txBody>
        </p:sp>
      </p:grpSp>
      <p:sp>
        <p:nvSpPr>
          <p:cNvPr id="23" name="Text Box 28"/>
          <p:cNvSpPr txBox="1">
            <a:spLocks noChangeArrowheads="1"/>
          </p:cNvSpPr>
          <p:nvPr/>
        </p:nvSpPr>
        <p:spPr bwMode="auto">
          <a:xfrm>
            <a:off x="1425573" y="1930821"/>
            <a:ext cx="6127133" cy="646331"/>
          </a:xfrm>
          <a:prstGeom prst="rect">
            <a:avLst/>
          </a:prstGeom>
          <a:solidFill>
            <a:schemeClr val="bg1"/>
          </a:solidFill>
          <a:ln w="9525">
            <a:noFill/>
            <a:miter lim="800000"/>
            <a:headEnd/>
            <a:tailEnd/>
          </a:ln>
        </p:spPr>
        <p:txBody>
          <a:bodyPr wrap="square">
            <a:spAutoFit/>
          </a:bodyPr>
          <a:lstStyle/>
          <a:p>
            <a:pPr fontAlgn="base">
              <a:spcBef>
                <a:spcPct val="0"/>
              </a:spcBef>
              <a:spcAft>
                <a:spcPct val="0"/>
              </a:spcAft>
            </a:pPr>
            <a:r>
              <a:rPr lang="en-US" altLang="ja-JP" sz="3600" b="1" dirty="0" smtClean="0">
                <a:solidFill>
                  <a:srgbClr val="E30510"/>
                </a:solidFill>
              </a:rPr>
              <a:t>The First Beam 2006/12/28!</a:t>
            </a:r>
            <a:endParaRPr lang="en-US" altLang="ja-JP" sz="3600" b="1" dirty="0">
              <a:solidFill>
                <a:srgbClr val="E30510"/>
              </a:solidFill>
            </a:endParaRPr>
          </a:p>
        </p:txBody>
      </p:sp>
    </p:spTree>
    <p:extLst>
      <p:ext uri="{BB962C8B-B14F-4D97-AF65-F5344CB8AC3E}">
        <p14:creationId xmlns:p14="http://schemas.microsoft.com/office/powerpoint/2010/main" val="425197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5" descr="a1"/>
          <p:cNvPicPr>
            <a:picLocks noChangeAspect="1" noChangeArrowheads="1"/>
          </p:cNvPicPr>
          <p:nvPr/>
        </p:nvPicPr>
        <p:blipFill>
          <a:blip r:embed="rId3" cstate="print"/>
          <a:srcRect/>
          <a:stretch>
            <a:fillRect/>
          </a:stretch>
        </p:blipFill>
        <p:spPr bwMode="auto">
          <a:xfrm>
            <a:off x="2328864" y="5213350"/>
            <a:ext cx="2170112" cy="1627188"/>
          </a:xfrm>
          <a:prstGeom prst="rect">
            <a:avLst/>
          </a:prstGeom>
          <a:solidFill>
            <a:srgbClr val="FFFFFF"/>
          </a:solidFill>
          <a:ln w="9525">
            <a:noFill/>
            <a:miter lim="800000"/>
            <a:headEnd/>
            <a:tailEnd/>
          </a:ln>
        </p:spPr>
      </p:pic>
      <p:sp>
        <p:nvSpPr>
          <p:cNvPr id="44" name="Rectangle 152"/>
          <p:cNvSpPr>
            <a:spLocks noChangeArrowheads="1"/>
          </p:cNvSpPr>
          <p:nvPr/>
        </p:nvSpPr>
        <p:spPr bwMode="auto">
          <a:xfrm>
            <a:off x="1" y="4952"/>
            <a:ext cx="9143999" cy="584775"/>
          </a:xfrm>
          <a:prstGeom prst="rect">
            <a:avLst/>
          </a:prstGeom>
          <a:noFill/>
          <a:ln>
            <a:noFill/>
          </a:ln>
          <a:effectLst>
            <a:outerShdw sx="1000" sy="1000" algn="ctr" rotWithShape="0">
              <a:srgbClr val="000000"/>
            </a:outerShdw>
          </a:effectLst>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p>
            <a:pPr algn="ctr">
              <a:defRPr/>
            </a:pPr>
            <a:r>
              <a:rPr lang="en-US" altLang="ja-JP" sz="3200" b="1" dirty="0" smtClean="0">
                <a:solidFill>
                  <a:srgbClr val="FF0000"/>
                </a:solidFill>
                <a:latin typeface="+mj-lt"/>
                <a:ea typeface="ヒラギノ角ゴ Pro W3"/>
                <a:cs typeface="ヒラギノ角ゴ Pro W3"/>
              </a:rPr>
              <a:t>Intensity upgrade at RIBF</a:t>
            </a:r>
            <a:endParaRPr lang="en-US" altLang="ja-JP" sz="3200" b="1" dirty="0">
              <a:solidFill>
                <a:srgbClr val="FF0000"/>
              </a:solidFill>
              <a:latin typeface="+mj-lt"/>
              <a:ea typeface="ヒラギノ角ゴ Pro W3"/>
              <a:cs typeface="ヒラギノ角ゴ Pro W3"/>
            </a:endParaRPr>
          </a:p>
        </p:txBody>
      </p:sp>
      <p:sp>
        <p:nvSpPr>
          <p:cNvPr id="14343" name="テキスト ボックス 62"/>
          <p:cNvSpPr txBox="1">
            <a:spLocks noChangeArrowheads="1"/>
          </p:cNvSpPr>
          <p:nvPr/>
        </p:nvSpPr>
        <p:spPr bwMode="auto">
          <a:xfrm>
            <a:off x="4860033" y="5643563"/>
            <a:ext cx="1368151" cy="461962"/>
          </a:xfrm>
          <a:prstGeom prst="rect">
            <a:avLst/>
          </a:prstGeom>
          <a:noFill/>
          <a:ln w="9525">
            <a:solidFill>
              <a:srgbClr val="000090"/>
            </a:solidFill>
            <a:miter lim="800000"/>
            <a:headEnd/>
            <a:tailEnd/>
          </a:ln>
        </p:spPr>
        <p:txBody>
          <a:bodyPr wrap="square">
            <a:spAutoFit/>
          </a:bodyPr>
          <a:lstStyle/>
          <a:p>
            <a:r>
              <a:rPr lang="en-US" altLang="ja-JP" sz="1200" dirty="0" err="1" smtClean="0">
                <a:latin typeface="ヒラギノ角ゴ Pro W3" charset="-128"/>
                <a:ea typeface="ヒラギノ角ゴ Pro W3" charset="-128"/>
              </a:rPr>
              <a:t>fRC</a:t>
            </a:r>
            <a:r>
              <a:rPr lang="en-US" altLang="ja-JP" sz="1200" dirty="0" smtClean="0">
                <a:latin typeface="ヒラギノ角ゴ Pro W3" charset="-128"/>
                <a:ea typeface="ヒラギノ角ゴ Pro W3" charset="-128"/>
              </a:rPr>
              <a:t> upgrade</a:t>
            </a:r>
            <a:endParaRPr lang="en-US" altLang="ja-JP" sz="1200" dirty="0">
              <a:latin typeface="ヒラギノ角ゴ Pro W3" charset="-128"/>
              <a:ea typeface="ヒラギノ角ゴ Pro W3" charset="-128"/>
            </a:endParaRPr>
          </a:p>
          <a:p>
            <a:r>
              <a:rPr lang="en-US" altLang="ja-JP" sz="1200" dirty="0">
                <a:latin typeface="ヒラギノ角ゴ Pro W3" charset="-128"/>
                <a:ea typeface="ヒラギノ角ゴ Pro W3" charset="-128"/>
              </a:rPr>
              <a:t>(K570=&gt;K700)</a:t>
            </a:r>
            <a:endParaRPr lang="ja-JP" altLang="en-US" sz="1200" dirty="0">
              <a:latin typeface="ヒラギノ角ゴ Pro W3" charset="-128"/>
              <a:ea typeface="ヒラギノ角ゴ Pro W3" charset="-128"/>
            </a:endParaRPr>
          </a:p>
        </p:txBody>
      </p:sp>
      <p:cxnSp>
        <p:nvCxnSpPr>
          <p:cNvPr id="20" name="直線矢印コネクタ 19"/>
          <p:cNvCxnSpPr>
            <a:cxnSpLocks noChangeShapeType="1"/>
          </p:cNvCxnSpPr>
          <p:nvPr/>
        </p:nvCxnSpPr>
        <p:spPr bwMode="auto">
          <a:xfrm flipV="1">
            <a:off x="735372" y="4599985"/>
            <a:ext cx="0" cy="517525"/>
          </a:xfrm>
          <a:prstGeom prst="straightConnector1">
            <a:avLst/>
          </a:prstGeom>
          <a:noFill/>
          <a:ln w="38100">
            <a:solidFill>
              <a:schemeClr val="accent2"/>
            </a:solidFill>
            <a:round/>
            <a:headEnd/>
            <a:tailEnd type="arrow" w="med" len="med"/>
          </a:ln>
          <a:effectLst>
            <a:outerShdw dist="23000" dir="5400000" rotWithShape="0">
              <a:srgbClr val="808080">
                <a:alpha val="34998"/>
              </a:srgbClr>
            </a:outerShdw>
          </a:effectLst>
        </p:spPr>
      </p:cxnSp>
      <p:cxnSp>
        <p:nvCxnSpPr>
          <p:cNvPr id="71" name="直線矢印コネクタ 70"/>
          <p:cNvCxnSpPr>
            <a:cxnSpLocks noChangeShapeType="1"/>
          </p:cNvCxnSpPr>
          <p:nvPr/>
        </p:nvCxnSpPr>
        <p:spPr bwMode="auto">
          <a:xfrm flipV="1">
            <a:off x="2127943" y="4599985"/>
            <a:ext cx="0" cy="352425"/>
          </a:xfrm>
          <a:prstGeom prst="straightConnector1">
            <a:avLst/>
          </a:prstGeom>
          <a:noFill/>
          <a:ln w="38100">
            <a:solidFill>
              <a:schemeClr val="accent2"/>
            </a:solidFill>
            <a:round/>
            <a:headEnd/>
            <a:tailEnd type="arrow" w="med" len="med"/>
          </a:ln>
          <a:effectLst>
            <a:outerShdw dist="23000" dir="5400000" rotWithShape="0">
              <a:srgbClr val="808080">
                <a:alpha val="34998"/>
              </a:srgbClr>
            </a:outerShdw>
          </a:effectLst>
        </p:spPr>
      </p:cxnSp>
      <p:cxnSp>
        <p:nvCxnSpPr>
          <p:cNvPr id="89" name="直線矢印コネクタ 88"/>
          <p:cNvCxnSpPr>
            <a:cxnSpLocks noChangeShapeType="1"/>
          </p:cNvCxnSpPr>
          <p:nvPr/>
        </p:nvCxnSpPr>
        <p:spPr bwMode="auto">
          <a:xfrm flipH="1" flipV="1">
            <a:off x="2940469" y="4599985"/>
            <a:ext cx="1139" cy="213555"/>
          </a:xfrm>
          <a:prstGeom prst="straightConnector1">
            <a:avLst/>
          </a:prstGeom>
          <a:noFill/>
          <a:ln w="38100">
            <a:solidFill>
              <a:schemeClr val="accent2"/>
            </a:solidFill>
            <a:round/>
            <a:headEnd/>
            <a:tailEnd type="arrow" w="med" len="med"/>
          </a:ln>
          <a:effectLst>
            <a:outerShdw dist="23000" dir="5400000" rotWithShape="0">
              <a:srgbClr val="808080">
                <a:alpha val="34998"/>
              </a:srgbClr>
            </a:outerShdw>
          </a:effectLst>
        </p:spPr>
      </p:cxnSp>
      <p:cxnSp>
        <p:nvCxnSpPr>
          <p:cNvPr id="14362" name="直線コネクタ 14361"/>
          <p:cNvCxnSpPr>
            <a:cxnSpLocks noChangeShapeType="1"/>
          </p:cNvCxnSpPr>
          <p:nvPr/>
        </p:nvCxnSpPr>
        <p:spPr bwMode="auto">
          <a:xfrm>
            <a:off x="2950234" y="4813694"/>
            <a:ext cx="2223250" cy="0"/>
          </a:xfrm>
          <a:prstGeom prst="line">
            <a:avLst/>
          </a:prstGeom>
          <a:noFill/>
          <a:ln w="38100">
            <a:solidFill>
              <a:schemeClr val="accent2"/>
            </a:solidFill>
            <a:round/>
            <a:headEnd/>
            <a:tailEnd/>
          </a:ln>
          <a:effectLst>
            <a:outerShdw dist="23000" dir="5400000" rotWithShape="0">
              <a:srgbClr val="808080">
                <a:alpha val="34998"/>
              </a:srgbClr>
            </a:outerShdw>
          </a:effectLst>
        </p:spPr>
      </p:cxnSp>
      <p:pic>
        <p:nvPicPr>
          <p:cNvPr id="14350" name="Picture 3" descr="C:\Users\imao\Pictures\transport\WS000040.BMP"/>
          <p:cNvPicPr>
            <a:picLocks noChangeAspect="1" noChangeArrowheads="1"/>
          </p:cNvPicPr>
          <p:nvPr/>
        </p:nvPicPr>
        <p:blipFill>
          <a:blip r:embed="rId4" cstate="print"/>
          <a:srcRect/>
          <a:stretch>
            <a:fillRect/>
          </a:stretch>
        </p:blipFill>
        <p:spPr bwMode="auto">
          <a:xfrm>
            <a:off x="4258189" y="2684164"/>
            <a:ext cx="2496293" cy="1677197"/>
          </a:xfrm>
          <a:prstGeom prst="rect">
            <a:avLst/>
          </a:prstGeom>
          <a:noFill/>
          <a:ln w="9525">
            <a:noFill/>
            <a:miter lim="800000"/>
            <a:headEnd/>
            <a:tailEnd/>
          </a:ln>
        </p:spPr>
      </p:pic>
      <p:pic>
        <p:nvPicPr>
          <p:cNvPr id="14365" name="図 14364"/>
          <p:cNvPicPr>
            <a:picLocks noChangeAspect="1"/>
          </p:cNvPicPr>
          <p:nvPr/>
        </p:nvPicPr>
        <p:blipFill>
          <a:blip r:embed="rId5" cstate="print"/>
          <a:srcRect/>
          <a:stretch>
            <a:fillRect/>
          </a:stretch>
        </p:blipFill>
        <p:spPr bwMode="auto">
          <a:xfrm>
            <a:off x="5491737" y="3500319"/>
            <a:ext cx="1344613" cy="1008062"/>
          </a:xfrm>
          <a:prstGeom prst="rect">
            <a:avLst/>
          </a:prstGeom>
          <a:noFill/>
          <a:ln w="9525">
            <a:solidFill>
              <a:schemeClr val="bg1"/>
            </a:solidFill>
            <a:miter lim="800000"/>
            <a:headEnd/>
            <a:tailEnd/>
          </a:ln>
          <a:effectLst>
            <a:outerShdw dist="38100" dir="2700000" algn="tl" rotWithShape="0">
              <a:srgbClr val="808080">
                <a:alpha val="39998"/>
              </a:srgbClr>
            </a:outerShdw>
          </a:effectLst>
        </p:spPr>
      </p:pic>
      <p:pic>
        <p:nvPicPr>
          <p:cNvPr id="14352" name="図 32" descr="frc.jpg"/>
          <p:cNvPicPr>
            <a:picLocks noChangeAspect="1"/>
          </p:cNvPicPr>
          <p:nvPr/>
        </p:nvPicPr>
        <p:blipFill>
          <a:blip r:embed="rId6" cstate="print"/>
          <a:srcRect/>
          <a:stretch>
            <a:fillRect/>
          </a:stretch>
        </p:blipFill>
        <p:spPr bwMode="auto">
          <a:xfrm>
            <a:off x="6248400" y="5208590"/>
            <a:ext cx="2173288" cy="1589087"/>
          </a:xfrm>
          <a:prstGeom prst="rect">
            <a:avLst/>
          </a:prstGeom>
          <a:noFill/>
          <a:ln w="9525">
            <a:noFill/>
            <a:miter lim="800000"/>
            <a:headEnd/>
            <a:tailEnd/>
          </a:ln>
        </p:spPr>
      </p:pic>
      <p:grpSp>
        <p:nvGrpSpPr>
          <p:cNvPr id="3" name="図形グループ 37"/>
          <p:cNvGrpSpPr>
            <a:grpSpLocks/>
          </p:cNvGrpSpPr>
          <p:nvPr/>
        </p:nvGrpSpPr>
        <p:grpSpPr bwMode="auto">
          <a:xfrm>
            <a:off x="4414839" y="698489"/>
            <a:ext cx="4592637" cy="1342288"/>
            <a:chOff x="3986160" y="445533"/>
            <a:chExt cx="4903671" cy="1473488"/>
          </a:xfrm>
        </p:grpSpPr>
        <p:pic>
          <p:nvPicPr>
            <p:cNvPr id="14364" name="Picture 17" descr="present"/>
            <p:cNvPicPr>
              <a:picLocks noChangeAspect="1" noChangeArrowheads="1"/>
            </p:cNvPicPr>
            <p:nvPr/>
          </p:nvPicPr>
          <p:blipFill>
            <a:blip r:embed="rId7" cstate="print"/>
            <a:srcRect/>
            <a:stretch>
              <a:fillRect/>
            </a:stretch>
          </p:blipFill>
          <p:spPr bwMode="auto">
            <a:xfrm>
              <a:off x="4291379" y="713827"/>
              <a:ext cx="4404252" cy="868387"/>
            </a:xfrm>
            <a:prstGeom prst="rect">
              <a:avLst/>
            </a:prstGeom>
            <a:noFill/>
            <a:ln w="9525">
              <a:noFill/>
              <a:miter lim="800000"/>
              <a:headEnd/>
              <a:tailEnd/>
            </a:ln>
          </p:spPr>
        </p:pic>
        <p:sp>
          <p:nvSpPr>
            <p:cNvPr id="2" name="テキスト ボックス 99"/>
            <p:cNvSpPr txBox="1">
              <a:spLocks noChangeArrowheads="1"/>
            </p:cNvSpPr>
            <p:nvPr/>
          </p:nvSpPr>
          <p:spPr bwMode="auto">
            <a:xfrm>
              <a:off x="4291379" y="713827"/>
              <a:ext cx="792181" cy="304074"/>
            </a:xfrm>
            <a:prstGeom prst="rect">
              <a:avLst/>
            </a:prstGeom>
            <a:noFill/>
            <a:ln w="9525">
              <a:noFill/>
              <a:miter lim="800000"/>
              <a:headEnd/>
              <a:tailEnd/>
            </a:ln>
          </p:spPr>
          <p:txBody>
            <a:bodyPr wrap="none">
              <a:spAutoFit/>
            </a:bodyPr>
            <a:lstStyle/>
            <a:p>
              <a:r>
                <a:rPr lang="en-US" altLang="ja-JP" sz="1200">
                  <a:latin typeface="ヒラギノ角ゴ Pro W3" charset="-128"/>
                  <a:ea typeface="ヒラギノ角ゴ Pro W3" charset="-128"/>
                </a:rPr>
                <a:t>RILAC2</a:t>
              </a:r>
            </a:p>
          </p:txBody>
        </p:sp>
        <p:sp>
          <p:nvSpPr>
            <p:cNvPr id="14366" name="テキスト ボックス 100"/>
            <p:cNvSpPr txBox="1">
              <a:spLocks noChangeArrowheads="1"/>
            </p:cNvSpPr>
            <p:nvPr/>
          </p:nvSpPr>
          <p:spPr bwMode="auto">
            <a:xfrm>
              <a:off x="5053126" y="575327"/>
              <a:ext cx="534351" cy="304074"/>
            </a:xfrm>
            <a:prstGeom prst="rect">
              <a:avLst/>
            </a:prstGeom>
            <a:noFill/>
            <a:ln w="9525">
              <a:noFill/>
              <a:miter lim="800000"/>
              <a:headEnd/>
              <a:tailEnd/>
            </a:ln>
          </p:spPr>
          <p:txBody>
            <a:bodyPr wrap="none">
              <a:spAutoFit/>
            </a:bodyPr>
            <a:lstStyle/>
            <a:p>
              <a:r>
                <a:rPr lang="en-US" altLang="ja-JP" sz="1200">
                  <a:latin typeface="ヒラギノ角ゴ Pro W3" charset="-128"/>
                  <a:ea typeface="ヒラギノ角ゴ Pro W3" charset="-128"/>
                </a:rPr>
                <a:t>RRC</a:t>
              </a:r>
            </a:p>
          </p:txBody>
        </p:sp>
        <p:sp>
          <p:nvSpPr>
            <p:cNvPr id="14367" name="テキスト ボックス 101"/>
            <p:cNvSpPr txBox="1">
              <a:spLocks noChangeArrowheads="1"/>
            </p:cNvSpPr>
            <p:nvPr/>
          </p:nvSpPr>
          <p:spPr bwMode="auto">
            <a:xfrm>
              <a:off x="4081560" y="1241523"/>
              <a:ext cx="738027" cy="304074"/>
            </a:xfrm>
            <a:prstGeom prst="rect">
              <a:avLst/>
            </a:prstGeom>
            <a:noFill/>
            <a:ln w="9525">
              <a:noFill/>
              <a:miter lim="800000"/>
              <a:headEnd/>
              <a:tailEnd/>
            </a:ln>
          </p:spPr>
          <p:txBody>
            <a:bodyPr wrap="none">
              <a:spAutoFit/>
            </a:bodyPr>
            <a:lstStyle/>
            <a:p>
              <a:r>
                <a:rPr lang="en-US" altLang="ja-JP" sz="1200">
                  <a:latin typeface="ヒラギノ角ゴ Pro W3" charset="-128"/>
                  <a:ea typeface="ヒラギノ角ゴ Pro W3" charset="-128"/>
                </a:rPr>
                <a:t>SCECR</a:t>
              </a:r>
            </a:p>
          </p:txBody>
        </p:sp>
        <p:sp>
          <p:nvSpPr>
            <p:cNvPr id="14368" name="テキスト ボックス 102"/>
            <p:cNvSpPr txBox="1">
              <a:spLocks noChangeArrowheads="1"/>
            </p:cNvSpPr>
            <p:nvPr/>
          </p:nvSpPr>
          <p:spPr bwMode="auto">
            <a:xfrm>
              <a:off x="6147738" y="574017"/>
              <a:ext cx="476158" cy="304074"/>
            </a:xfrm>
            <a:prstGeom prst="rect">
              <a:avLst/>
            </a:prstGeom>
            <a:noFill/>
            <a:ln w="9525">
              <a:noFill/>
              <a:miter lim="800000"/>
              <a:headEnd/>
              <a:tailEnd/>
            </a:ln>
          </p:spPr>
          <p:txBody>
            <a:bodyPr wrap="none">
              <a:spAutoFit/>
            </a:bodyPr>
            <a:lstStyle/>
            <a:p>
              <a:r>
                <a:rPr lang="en-US" altLang="ja-JP" sz="1200">
                  <a:latin typeface="ヒラギノ角ゴ Pro W3" charset="-128"/>
                  <a:ea typeface="ヒラギノ角ゴ Pro W3" charset="-128"/>
                </a:rPr>
                <a:t>fRC</a:t>
              </a:r>
            </a:p>
          </p:txBody>
        </p:sp>
        <p:sp>
          <p:nvSpPr>
            <p:cNvPr id="14369" name="テキスト ボックス 103"/>
            <p:cNvSpPr txBox="1">
              <a:spLocks noChangeArrowheads="1"/>
            </p:cNvSpPr>
            <p:nvPr/>
          </p:nvSpPr>
          <p:spPr bwMode="auto">
            <a:xfrm>
              <a:off x="7001329" y="574017"/>
              <a:ext cx="488138" cy="304074"/>
            </a:xfrm>
            <a:prstGeom prst="rect">
              <a:avLst/>
            </a:prstGeom>
            <a:noFill/>
            <a:ln w="9525">
              <a:noFill/>
              <a:miter lim="800000"/>
              <a:headEnd/>
              <a:tailEnd/>
            </a:ln>
          </p:spPr>
          <p:txBody>
            <a:bodyPr wrap="none">
              <a:spAutoFit/>
            </a:bodyPr>
            <a:lstStyle/>
            <a:p>
              <a:r>
                <a:rPr lang="en-US" altLang="ja-JP" sz="1200">
                  <a:latin typeface="ヒラギノ角ゴ Pro W3" charset="-128"/>
                  <a:ea typeface="ヒラギノ角ゴ Pro W3" charset="-128"/>
                </a:rPr>
                <a:t>IRC</a:t>
              </a:r>
            </a:p>
          </p:txBody>
        </p:sp>
        <p:sp>
          <p:nvSpPr>
            <p:cNvPr id="14370" name="テキスト ボックス 104"/>
            <p:cNvSpPr txBox="1">
              <a:spLocks noChangeArrowheads="1"/>
            </p:cNvSpPr>
            <p:nvPr/>
          </p:nvSpPr>
          <p:spPr bwMode="auto">
            <a:xfrm>
              <a:off x="7965956" y="1614947"/>
              <a:ext cx="525793" cy="304074"/>
            </a:xfrm>
            <a:prstGeom prst="rect">
              <a:avLst/>
            </a:prstGeom>
            <a:noFill/>
            <a:ln w="9525">
              <a:noFill/>
              <a:miter lim="800000"/>
              <a:headEnd/>
              <a:tailEnd/>
            </a:ln>
          </p:spPr>
          <p:txBody>
            <a:bodyPr wrap="none">
              <a:spAutoFit/>
            </a:bodyPr>
            <a:lstStyle/>
            <a:p>
              <a:r>
                <a:rPr lang="en-US" altLang="ja-JP" sz="1200">
                  <a:latin typeface="ヒラギノ角ゴ Pro W3" charset="-128"/>
                  <a:ea typeface="ヒラギノ角ゴ Pro W3" charset="-128"/>
                </a:rPr>
                <a:t>SRC</a:t>
              </a:r>
            </a:p>
          </p:txBody>
        </p:sp>
        <p:sp>
          <p:nvSpPr>
            <p:cNvPr id="14371" name="テキスト ボックス 105"/>
            <p:cNvSpPr txBox="1">
              <a:spLocks noChangeArrowheads="1"/>
            </p:cNvSpPr>
            <p:nvPr/>
          </p:nvSpPr>
          <p:spPr bwMode="auto">
            <a:xfrm>
              <a:off x="5529798" y="1520054"/>
              <a:ext cx="789374" cy="304074"/>
            </a:xfrm>
            <a:prstGeom prst="rect">
              <a:avLst/>
            </a:prstGeom>
            <a:noFill/>
            <a:ln w="9525">
              <a:noFill/>
              <a:miter lim="800000"/>
              <a:headEnd/>
              <a:tailEnd/>
            </a:ln>
          </p:spPr>
          <p:txBody>
            <a:bodyPr wrap="none">
              <a:spAutoFit/>
            </a:bodyPr>
            <a:lstStyle/>
            <a:p>
              <a:r>
                <a:rPr lang="en-US" altLang="ja-JP" sz="1200" b="1" dirty="0" smtClean="0">
                  <a:solidFill>
                    <a:srgbClr val="FF0000"/>
                  </a:solidFill>
                  <a:latin typeface="ヒラギノ角ゴ Pro W3" charset="-128"/>
                  <a:ea typeface="ヒラギノ角ゴ Pro W3" charset="-128"/>
                </a:rPr>
                <a:t>He gas</a:t>
              </a:r>
              <a:endParaRPr lang="en-US" altLang="ja-JP" sz="1200" b="1" dirty="0">
                <a:solidFill>
                  <a:srgbClr val="FF0000"/>
                </a:solidFill>
                <a:latin typeface="ヒラギノ角ゴ Pro W3" charset="-128"/>
                <a:ea typeface="ヒラギノ角ゴ Pro W3" charset="-128"/>
              </a:endParaRPr>
            </a:p>
          </p:txBody>
        </p:sp>
        <p:sp>
          <p:nvSpPr>
            <p:cNvPr id="14372" name="テキスト ボックス 106"/>
            <p:cNvSpPr txBox="1">
              <a:spLocks noChangeArrowheads="1"/>
            </p:cNvSpPr>
            <p:nvPr/>
          </p:nvSpPr>
          <p:spPr bwMode="auto">
            <a:xfrm>
              <a:off x="6256578" y="1526993"/>
              <a:ext cx="1621469" cy="304074"/>
            </a:xfrm>
            <a:prstGeom prst="rect">
              <a:avLst/>
            </a:prstGeom>
            <a:noFill/>
            <a:ln w="9525">
              <a:noFill/>
              <a:miter lim="800000"/>
              <a:headEnd/>
              <a:tailEnd/>
            </a:ln>
          </p:spPr>
          <p:txBody>
            <a:bodyPr wrap="none">
              <a:spAutoFit/>
            </a:bodyPr>
            <a:lstStyle/>
            <a:p>
              <a:r>
                <a:rPr lang="en-US" altLang="ja-JP" sz="1200" b="1" dirty="0" smtClean="0">
                  <a:solidFill>
                    <a:srgbClr val="FF0000"/>
                  </a:solidFill>
                  <a:latin typeface="ヒラギノ角ゴ Pro W3" charset="-128"/>
                  <a:ea typeface="ヒラギノ角ゴ Pro W3" charset="-128"/>
                </a:rPr>
                <a:t>Rotating Be disk</a:t>
              </a:r>
              <a:endParaRPr lang="en-US" altLang="ja-JP" sz="1200" b="1" dirty="0">
                <a:solidFill>
                  <a:srgbClr val="FF0000"/>
                </a:solidFill>
                <a:latin typeface="ヒラギノ角ゴ Pro W3" charset="-128"/>
                <a:ea typeface="ヒラギノ角ゴ Pro W3" charset="-128"/>
              </a:endParaRPr>
            </a:p>
          </p:txBody>
        </p:sp>
        <p:sp>
          <p:nvSpPr>
            <p:cNvPr id="37" name="正方形/長方形 36"/>
            <p:cNvSpPr>
              <a:spLocks noChangeArrowheads="1"/>
            </p:cNvSpPr>
            <p:nvPr/>
          </p:nvSpPr>
          <p:spPr bwMode="auto">
            <a:xfrm>
              <a:off x="3986160" y="445533"/>
              <a:ext cx="4903671" cy="1446414"/>
            </a:xfrm>
            <a:prstGeom prst="rect">
              <a:avLst/>
            </a:prstGeom>
            <a:noFill/>
            <a:ln w="19050">
              <a:solidFill>
                <a:srgbClr val="3366FF"/>
              </a:solidFill>
              <a:miter lim="800000"/>
              <a:headEnd/>
              <a:tailEnd/>
            </a:ln>
            <a:effectLst>
              <a:outerShdw dist="23000" dir="5400000" rotWithShape="0">
                <a:srgbClr val="808080">
                  <a:alpha val="34998"/>
                </a:srgbClr>
              </a:outerShdw>
            </a:effectLst>
          </p:spPr>
          <p:txBody>
            <a:bodyPr anchor="ctr"/>
            <a:lstStyle/>
            <a:p>
              <a:pPr algn="ctr">
                <a:defRPr/>
              </a:pPr>
              <a:endParaRPr lang="ja-JP" altLang="en-US">
                <a:solidFill>
                  <a:schemeClr val="lt1"/>
                </a:solidFill>
                <a:latin typeface="+mn-lt"/>
                <a:ea typeface="+mn-ea"/>
              </a:endParaRPr>
            </a:p>
          </p:txBody>
        </p:sp>
        <p:sp>
          <p:nvSpPr>
            <p:cNvPr id="14374" name="テキスト ボックス 110"/>
            <p:cNvSpPr txBox="1">
              <a:spLocks noChangeArrowheads="1"/>
            </p:cNvSpPr>
            <p:nvPr/>
          </p:nvSpPr>
          <p:spPr bwMode="auto">
            <a:xfrm>
              <a:off x="4039920" y="1574038"/>
              <a:ext cx="1177284" cy="304074"/>
            </a:xfrm>
            <a:prstGeom prst="rect">
              <a:avLst/>
            </a:prstGeom>
            <a:noFill/>
            <a:ln w="19050">
              <a:solidFill>
                <a:srgbClr val="3366FF"/>
              </a:solidFill>
              <a:miter lim="800000"/>
              <a:headEnd/>
              <a:tailEnd/>
            </a:ln>
          </p:spPr>
          <p:txBody>
            <a:bodyPr wrap="none">
              <a:spAutoFit/>
            </a:bodyPr>
            <a:lstStyle/>
            <a:p>
              <a:r>
                <a:rPr lang="en-US" altLang="ja-JP" sz="1200" dirty="0" smtClean="0">
                  <a:latin typeface="ヒラギノ角ゴ Pro W3" charset="-128"/>
                  <a:ea typeface="ヒラギノ角ゴ Pro W3" charset="-128"/>
                </a:rPr>
                <a:t>Accelerators</a:t>
              </a:r>
              <a:endParaRPr lang="en-US" altLang="ja-JP" sz="1200" dirty="0">
                <a:latin typeface="ヒラギノ角ゴ Pro W3" charset="-128"/>
                <a:ea typeface="ヒラギノ角ゴ Pro W3" charset="-128"/>
              </a:endParaRPr>
            </a:p>
          </p:txBody>
        </p:sp>
      </p:grpSp>
      <p:cxnSp>
        <p:nvCxnSpPr>
          <p:cNvPr id="58" name="直線矢印コネクタ 57"/>
          <p:cNvCxnSpPr>
            <a:cxnSpLocks noChangeShapeType="1"/>
          </p:cNvCxnSpPr>
          <p:nvPr/>
        </p:nvCxnSpPr>
        <p:spPr bwMode="auto">
          <a:xfrm flipV="1">
            <a:off x="6214875" y="1360477"/>
            <a:ext cx="0" cy="282575"/>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115" name="直線矢印コネクタ 114"/>
          <p:cNvCxnSpPr>
            <a:cxnSpLocks noChangeShapeType="1"/>
          </p:cNvCxnSpPr>
          <p:nvPr/>
        </p:nvCxnSpPr>
        <p:spPr bwMode="auto">
          <a:xfrm flipV="1">
            <a:off x="7048809" y="1360477"/>
            <a:ext cx="0" cy="282575"/>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sp>
        <p:nvSpPr>
          <p:cNvPr id="14358" name="テキスト ボックス 61"/>
          <p:cNvSpPr txBox="1">
            <a:spLocks noChangeArrowheads="1"/>
          </p:cNvSpPr>
          <p:nvPr/>
        </p:nvSpPr>
        <p:spPr bwMode="auto">
          <a:xfrm>
            <a:off x="5201029" y="4652035"/>
            <a:ext cx="3347748" cy="461665"/>
          </a:xfrm>
          <a:prstGeom prst="rect">
            <a:avLst/>
          </a:prstGeom>
          <a:solidFill>
            <a:schemeClr val="bg1"/>
          </a:solidFill>
          <a:ln w="34925">
            <a:solidFill>
              <a:srgbClr val="C00000"/>
            </a:solidFill>
            <a:miter lim="800000"/>
            <a:headEnd/>
            <a:tailEnd/>
          </a:ln>
        </p:spPr>
        <p:txBody>
          <a:bodyPr wrap="square">
            <a:spAutoFit/>
          </a:bodyPr>
          <a:lstStyle/>
          <a:p>
            <a:r>
              <a:rPr lang="en-US" altLang="ja-JP" sz="1200" b="1" dirty="0" smtClean="0">
                <a:solidFill>
                  <a:srgbClr val="C00000"/>
                </a:solidFill>
                <a:latin typeface="ヒラギノ角ゴ Pro W3" charset="-128"/>
                <a:ea typeface="ヒラギノ角ゴ Pro W3" charset="-128"/>
              </a:rPr>
              <a:t>He gas stripper       Rotating Be disk</a:t>
            </a:r>
          </a:p>
          <a:p>
            <a:r>
              <a:rPr lang="en-US" altLang="ja-JP" sz="1200" b="1" dirty="0" smtClean="0">
                <a:solidFill>
                  <a:srgbClr val="C00000"/>
                </a:solidFill>
                <a:latin typeface="ヒラギノ角ゴ Pro W3" charset="-128"/>
                <a:ea typeface="ヒラギノ角ゴ Pro W3" charset="-128"/>
              </a:rPr>
              <a:t>                            </a:t>
            </a:r>
            <a:r>
              <a:rPr lang="ja-JP" altLang="en-US" sz="1200" b="1" dirty="0" smtClean="0">
                <a:solidFill>
                  <a:srgbClr val="C00000"/>
                </a:solidFill>
                <a:latin typeface="ヒラギノ角ゴ Pro W3" charset="-128"/>
                <a:ea typeface="ヒラギノ角ゴ Pro W3" charset="-128"/>
              </a:rPr>
              <a:t>⇒</a:t>
            </a:r>
            <a:r>
              <a:rPr lang="en-US" altLang="ja-JP" sz="1200" b="1" dirty="0" err="1" smtClean="0">
                <a:solidFill>
                  <a:srgbClr val="C00000"/>
                </a:solidFill>
                <a:latin typeface="ヒラギノ角ゴ Pro W3" charset="-128"/>
                <a:ea typeface="ヒラギノ角ゴ Pro W3" charset="-128"/>
              </a:rPr>
              <a:t>Graphinity</a:t>
            </a:r>
            <a:r>
              <a:rPr lang="en-US" altLang="ja-JP" sz="1200" b="1" dirty="0" smtClean="0">
                <a:solidFill>
                  <a:srgbClr val="C00000"/>
                </a:solidFill>
                <a:latin typeface="ヒラギノ角ゴ Pro W3" charset="-128"/>
                <a:ea typeface="ヒラギノ角ゴ Pro W3" charset="-128"/>
              </a:rPr>
              <a:t> disk</a:t>
            </a:r>
            <a:endParaRPr lang="ja-JP" altLang="en-US" sz="1200" b="1" dirty="0">
              <a:solidFill>
                <a:srgbClr val="C00000"/>
              </a:solidFill>
              <a:latin typeface="ヒラギノ角ゴ Pro W3" charset="-128"/>
              <a:ea typeface="ヒラギノ角ゴ Pro W3" charset="-128"/>
            </a:endParaRPr>
          </a:p>
        </p:txBody>
      </p:sp>
      <p:sp>
        <p:nvSpPr>
          <p:cNvPr id="14359" name="テキスト ボックス 48"/>
          <p:cNvSpPr txBox="1">
            <a:spLocks noChangeArrowheads="1"/>
          </p:cNvSpPr>
          <p:nvPr/>
        </p:nvSpPr>
        <p:spPr bwMode="auto">
          <a:xfrm>
            <a:off x="162284" y="5006229"/>
            <a:ext cx="1081322" cy="276999"/>
          </a:xfrm>
          <a:prstGeom prst="rect">
            <a:avLst/>
          </a:prstGeom>
          <a:solidFill>
            <a:schemeClr val="bg1"/>
          </a:solidFill>
          <a:ln w="9525">
            <a:solidFill>
              <a:srgbClr val="000090"/>
            </a:solidFill>
            <a:miter lim="800000"/>
            <a:headEnd/>
            <a:tailEnd/>
          </a:ln>
        </p:spPr>
        <p:txBody>
          <a:bodyPr wrap="none">
            <a:spAutoFit/>
          </a:bodyPr>
          <a:lstStyle/>
          <a:p>
            <a:r>
              <a:rPr lang="en-US" altLang="ja-JP" sz="1200" dirty="0" smtClean="0">
                <a:latin typeface="ヒラギノ角ゴ Pro W3" charset="-128"/>
                <a:ea typeface="ヒラギノ角ゴ Pro W3" charset="-128"/>
              </a:rPr>
              <a:t>RIBF</a:t>
            </a:r>
            <a:r>
              <a:rPr lang="ja-JP" altLang="en-US" sz="1200" dirty="0" smtClean="0">
                <a:latin typeface="ヒラギノ角ゴ Pro W3" charset="-128"/>
                <a:ea typeface="ヒラギノ角ゴ Pro W3" charset="-128"/>
              </a:rPr>
              <a:t> </a:t>
            </a:r>
            <a:r>
              <a:rPr lang="en-US" altLang="ja-JP" sz="1200" dirty="0" smtClean="0">
                <a:latin typeface="ヒラギノ角ゴ Pro W3" charset="-128"/>
                <a:ea typeface="ヒラギノ角ゴ Pro W3" charset="-128"/>
              </a:rPr>
              <a:t>starts!</a:t>
            </a:r>
            <a:endParaRPr lang="ja-JP" altLang="en-US" sz="1200" dirty="0">
              <a:latin typeface="ヒラギノ角ゴ Pro W3" charset="-128"/>
              <a:ea typeface="ヒラギノ角ゴ Pro W3" charset="-128"/>
            </a:endParaRPr>
          </a:p>
        </p:txBody>
      </p:sp>
      <p:sp>
        <p:nvSpPr>
          <p:cNvPr id="4" name="テキスト ボックス 50"/>
          <p:cNvSpPr txBox="1">
            <a:spLocks noChangeArrowheads="1"/>
          </p:cNvSpPr>
          <p:nvPr/>
        </p:nvSpPr>
        <p:spPr bwMode="auto">
          <a:xfrm>
            <a:off x="1502468" y="4937127"/>
            <a:ext cx="1525438" cy="461665"/>
          </a:xfrm>
          <a:prstGeom prst="rect">
            <a:avLst/>
          </a:prstGeom>
          <a:solidFill>
            <a:schemeClr val="bg1"/>
          </a:solidFill>
          <a:ln w="9525">
            <a:solidFill>
              <a:srgbClr val="000090"/>
            </a:solidFill>
            <a:miter lim="800000"/>
            <a:headEnd/>
            <a:tailEnd/>
          </a:ln>
        </p:spPr>
        <p:txBody>
          <a:bodyPr wrap="square">
            <a:spAutoFit/>
          </a:bodyPr>
          <a:lstStyle/>
          <a:p>
            <a:r>
              <a:rPr lang="en-US" altLang="ja-JP" sz="1200" dirty="0" smtClean="0">
                <a:latin typeface="ヒラギノ角ゴ Pro W3" charset="-128"/>
                <a:ea typeface="ヒラギノ角ゴ Pro W3" charset="-128"/>
              </a:rPr>
              <a:t>The new injector</a:t>
            </a:r>
            <a:endParaRPr lang="en-US" altLang="ja-JP" sz="1200" dirty="0">
              <a:latin typeface="ヒラギノ角ゴ Pro W3" charset="-128"/>
              <a:ea typeface="ヒラギノ角ゴ Pro W3" charset="-128"/>
            </a:endParaRPr>
          </a:p>
          <a:p>
            <a:r>
              <a:rPr lang="en-US" altLang="ja-JP" sz="1200" dirty="0">
                <a:latin typeface="ヒラギノ角ゴ Pro W3" charset="-128"/>
                <a:ea typeface="ヒラギノ角ゴ Pro W3" charset="-128"/>
              </a:rPr>
              <a:t>(</a:t>
            </a:r>
            <a:r>
              <a:rPr lang="en-US" altLang="ja-JP" sz="1200" dirty="0" smtClean="0">
                <a:latin typeface="ヒラギノ角ゴ Pro W3" charset="-128"/>
                <a:ea typeface="ヒラギノ角ゴ Pro W3" charset="-128"/>
              </a:rPr>
              <a:t>RILAC2) starts!</a:t>
            </a:r>
            <a:endParaRPr lang="ja-JP" altLang="en-US" sz="1200" dirty="0">
              <a:latin typeface="ヒラギノ角ゴ Pro W3" charset="-128"/>
              <a:ea typeface="ヒラギノ角ゴ Pro W3" charset="-128"/>
            </a:endParaRPr>
          </a:p>
        </p:txBody>
      </p:sp>
      <p:pic>
        <p:nvPicPr>
          <p:cNvPr id="43" name="Picture 3"/>
          <p:cNvPicPr>
            <a:picLocks noChangeAspect="1" noChangeArrowheads="1"/>
          </p:cNvPicPr>
          <p:nvPr/>
        </p:nvPicPr>
        <p:blipFill>
          <a:blip r:embed="rId8" cstate="print"/>
          <a:srcRect/>
          <a:stretch>
            <a:fillRect/>
          </a:stretch>
        </p:blipFill>
        <p:spPr bwMode="auto">
          <a:xfrm>
            <a:off x="6862626" y="2638559"/>
            <a:ext cx="2281374" cy="1709663"/>
          </a:xfrm>
          <a:prstGeom prst="rect">
            <a:avLst/>
          </a:prstGeom>
          <a:noFill/>
          <a:ln w="9525">
            <a:noFill/>
            <a:miter lim="800000"/>
            <a:headEnd/>
            <a:tailEnd/>
          </a:ln>
        </p:spPr>
      </p:pic>
      <p:sp>
        <p:nvSpPr>
          <p:cNvPr id="38" name="左矢印 37"/>
          <p:cNvSpPr>
            <a:spLocks noChangeArrowheads="1"/>
          </p:cNvSpPr>
          <p:nvPr/>
        </p:nvSpPr>
        <p:spPr bwMode="auto">
          <a:xfrm>
            <a:off x="1904705" y="3678621"/>
            <a:ext cx="527050" cy="200025"/>
          </a:xfrm>
          <a:prstGeom prst="leftArrow">
            <a:avLst>
              <a:gd name="adj1" fmla="val 50000"/>
              <a:gd name="adj2" fmla="val 5027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ja-JP" altLang="en-US">
              <a:solidFill>
                <a:schemeClr val="lt1"/>
              </a:solidFill>
              <a:latin typeface="ヒラギノ角ゴ Pro W3"/>
              <a:ea typeface="ヒラギノ角ゴ Pro W3"/>
              <a:cs typeface="ヒラギノ角ゴ Pro W3"/>
            </a:endParaRPr>
          </a:p>
        </p:txBody>
      </p:sp>
      <p:sp>
        <p:nvSpPr>
          <p:cNvPr id="39" name="テキスト ボックス 46"/>
          <p:cNvSpPr txBox="1">
            <a:spLocks noChangeArrowheads="1"/>
          </p:cNvSpPr>
          <p:nvPr/>
        </p:nvSpPr>
        <p:spPr bwMode="auto">
          <a:xfrm>
            <a:off x="2396829" y="3614380"/>
            <a:ext cx="1694182" cy="338554"/>
          </a:xfrm>
          <a:prstGeom prst="rect">
            <a:avLst/>
          </a:prstGeom>
          <a:solidFill>
            <a:schemeClr val="bg1"/>
          </a:solidFill>
          <a:ln w="9525">
            <a:noFill/>
            <a:miter lim="800000"/>
            <a:headEnd/>
            <a:tailEnd/>
          </a:ln>
        </p:spPr>
        <p:txBody>
          <a:bodyPr wrap="none">
            <a:spAutoFit/>
          </a:bodyPr>
          <a:lstStyle/>
          <a:p>
            <a:r>
              <a:rPr lang="en-US" altLang="ja-JP" sz="1600" b="1" dirty="0" smtClean="0">
                <a:solidFill>
                  <a:srgbClr val="17375E"/>
                </a:solidFill>
                <a:latin typeface="ヒラギノ角ゴ Pro W3" charset="-128"/>
                <a:ea typeface="ヒラギノ角ゴ Pro W3" charset="-128"/>
              </a:rPr>
              <a:t>Germany/GSI</a:t>
            </a:r>
            <a:endParaRPr lang="ja-JP" altLang="en-US" sz="1600" b="1" dirty="0">
              <a:solidFill>
                <a:srgbClr val="17375E"/>
              </a:solidFill>
              <a:latin typeface="ヒラギノ角ゴ Pro W3" charset="-128"/>
              <a:ea typeface="ヒラギノ角ゴ Pro W3" charset="-128"/>
            </a:endParaRPr>
          </a:p>
        </p:txBody>
      </p:sp>
      <p:sp>
        <p:nvSpPr>
          <p:cNvPr id="40" name="テキスト ボックス 50"/>
          <p:cNvSpPr txBox="1">
            <a:spLocks noChangeArrowheads="1"/>
          </p:cNvSpPr>
          <p:nvPr/>
        </p:nvSpPr>
        <p:spPr bwMode="auto">
          <a:xfrm>
            <a:off x="1187625" y="6176339"/>
            <a:ext cx="1440160" cy="276999"/>
          </a:xfrm>
          <a:prstGeom prst="rect">
            <a:avLst/>
          </a:prstGeom>
          <a:solidFill>
            <a:schemeClr val="bg1"/>
          </a:solidFill>
          <a:ln w="9525">
            <a:solidFill>
              <a:srgbClr val="000090"/>
            </a:solidFill>
            <a:miter lim="800000"/>
            <a:headEnd/>
            <a:tailEnd/>
          </a:ln>
        </p:spPr>
        <p:txBody>
          <a:bodyPr wrap="square">
            <a:spAutoFit/>
          </a:bodyPr>
          <a:lstStyle/>
          <a:p>
            <a:r>
              <a:rPr lang="en-US" altLang="ja-JP" sz="1200" b="1" dirty="0" smtClean="0">
                <a:solidFill>
                  <a:srgbClr val="FF0000"/>
                </a:solidFill>
                <a:latin typeface="ヒラギノ角ゴ Pro W3" charset="-128"/>
                <a:ea typeface="ヒラギノ角ゴ Pro W3" charset="-128"/>
              </a:rPr>
              <a:t>28-GHz SC-ECR</a:t>
            </a:r>
            <a:endParaRPr lang="ja-JP" altLang="en-US" sz="1200" b="1" dirty="0">
              <a:solidFill>
                <a:srgbClr val="FF0000"/>
              </a:solidFill>
              <a:latin typeface="ヒラギノ角ゴ Pro W3" charset="-128"/>
              <a:ea typeface="ヒラギノ角ゴ Pro W3" charset="-128"/>
            </a:endParaRPr>
          </a:p>
        </p:txBody>
      </p:sp>
      <p:cxnSp>
        <p:nvCxnSpPr>
          <p:cNvPr id="41" name="直線矢印コネクタ 40"/>
          <p:cNvCxnSpPr>
            <a:cxnSpLocks noChangeShapeType="1"/>
          </p:cNvCxnSpPr>
          <p:nvPr/>
        </p:nvCxnSpPr>
        <p:spPr bwMode="auto">
          <a:xfrm>
            <a:off x="2627785" y="6309320"/>
            <a:ext cx="359891" cy="7616"/>
          </a:xfrm>
          <a:prstGeom prst="straightConnector1">
            <a:avLst/>
          </a:prstGeom>
          <a:noFill/>
          <a:ln w="38100">
            <a:solidFill>
              <a:schemeClr val="accent2"/>
            </a:solidFill>
            <a:round/>
            <a:headEnd/>
            <a:tailEnd type="arrow" w="med" len="med"/>
          </a:ln>
          <a:effectLst>
            <a:outerShdw dist="23000" dir="5400000" rotWithShape="0">
              <a:srgbClr val="808080">
                <a:alpha val="34998"/>
              </a:srgbClr>
            </a:outerShdw>
          </a:effectLst>
        </p:spPr>
      </p:cxnSp>
      <p:sp>
        <p:nvSpPr>
          <p:cNvPr id="45" name="左矢印 44"/>
          <p:cNvSpPr>
            <a:spLocks noChangeArrowheads="1"/>
          </p:cNvSpPr>
          <p:nvPr/>
        </p:nvSpPr>
        <p:spPr bwMode="auto">
          <a:xfrm>
            <a:off x="3948952" y="2237718"/>
            <a:ext cx="527050" cy="201613"/>
          </a:xfrm>
          <a:prstGeom prst="leftArrow">
            <a:avLst>
              <a:gd name="adj1" fmla="val 50000"/>
              <a:gd name="adj2" fmla="val 49875"/>
            </a:avLst>
          </a:prstGeom>
          <a:gradFill rotWithShape="1">
            <a:gsLst>
              <a:gs pos="0">
                <a:srgbClr val="FF9A99"/>
              </a:gs>
              <a:gs pos="100000">
                <a:srgbClr val="D1403C"/>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p>
            <a:pPr algn="ctr">
              <a:defRPr/>
            </a:pPr>
            <a:endParaRPr lang="ja-JP" altLang="en-US">
              <a:solidFill>
                <a:schemeClr val="lt1"/>
              </a:solidFill>
              <a:latin typeface="ヒラギノ角ゴ Pro W3"/>
              <a:ea typeface="ヒラギノ角ゴ Pro W3"/>
              <a:cs typeface="ヒラギノ角ゴ Pro W3"/>
            </a:endParaRPr>
          </a:p>
        </p:txBody>
      </p:sp>
      <p:sp>
        <p:nvSpPr>
          <p:cNvPr id="47" name="テキスト ボックス 3"/>
          <p:cNvSpPr txBox="1">
            <a:spLocks noChangeArrowheads="1"/>
          </p:cNvSpPr>
          <p:nvPr/>
        </p:nvSpPr>
        <p:spPr bwMode="auto">
          <a:xfrm>
            <a:off x="4524795" y="2179116"/>
            <a:ext cx="4153378" cy="400110"/>
          </a:xfrm>
          <a:prstGeom prst="rect">
            <a:avLst/>
          </a:prstGeom>
          <a:noFill/>
          <a:ln w="9525">
            <a:noFill/>
            <a:miter lim="800000"/>
            <a:headEnd/>
            <a:tailEnd/>
          </a:ln>
        </p:spPr>
        <p:txBody>
          <a:bodyPr wrap="square">
            <a:spAutoFit/>
          </a:bodyPr>
          <a:lstStyle/>
          <a:p>
            <a:r>
              <a:rPr lang="en-US" altLang="ja-JP" sz="2000" b="1" dirty="0" smtClean="0">
                <a:solidFill>
                  <a:srgbClr val="C00000"/>
                </a:solidFill>
                <a:latin typeface="ヒラギノ角ゴ Pro W3" charset="-128"/>
                <a:ea typeface="ヒラギノ角ゴ Pro W3" charset="-128"/>
              </a:rPr>
              <a:t>38.4 </a:t>
            </a:r>
            <a:r>
              <a:rPr lang="en-US" altLang="ja-JP" sz="2000" b="1" dirty="0" err="1" smtClean="0">
                <a:solidFill>
                  <a:srgbClr val="C00000"/>
                </a:solidFill>
                <a:latin typeface="ヒラギノ角ゴ Pro W3" charset="-128"/>
                <a:ea typeface="ヒラギノ角ゴ Pro W3" charset="-128"/>
              </a:rPr>
              <a:t>pnA</a:t>
            </a:r>
            <a:r>
              <a:rPr lang="en-US" altLang="ja-JP" sz="2000" b="1" dirty="0" smtClean="0">
                <a:solidFill>
                  <a:srgbClr val="C00000"/>
                </a:solidFill>
                <a:latin typeface="ヒラギノ角ゴ Pro W3" charset="-128"/>
                <a:ea typeface="ヒラギノ角ゴ Pro W3" charset="-128"/>
              </a:rPr>
              <a:t> U (~2.4x10</a:t>
            </a:r>
            <a:r>
              <a:rPr lang="en-US" altLang="ja-JP" sz="2000" b="1" baseline="30000" dirty="0" smtClean="0">
                <a:solidFill>
                  <a:srgbClr val="C00000"/>
                </a:solidFill>
                <a:latin typeface="ヒラギノ角ゴ Pro W3" charset="-128"/>
                <a:ea typeface="ヒラギノ角ゴ Pro W3" charset="-128"/>
              </a:rPr>
              <a:t>11</a:t>
            </a:r>
            <a:r>
              <a:rPr lang="en-US" altLang="ja-JP" sz="2000" b="1" dirty="0" smtClean="0">
                <a:solidFill>
                  <a:srgbClr val="C00000"/>
                </a:solidFill>
                <a:latin typeface="ヒラギノ角ゴ Pro W3" charset="-128"/>
                <a:ea typeface="ヒラギノ角ゴ Pro W3" charset="-128"/>
              </a:rPr>
              <a:t> #/s)</a:t>
            </a:r>
            <a:endParaRPr lang="ja-JP" altLang="en-US" sz="2000" b="1" dirty="0">
              <a:solidFill>
                <a:srgbClr val="C00000"/>
              </a:solidFill>
              <a:latin typeface="ヒラギノ角ゴ Pro W3" charset="-128"/>
              <a:ea typeface="ヒラギノ角ゴ Pro W3" charset="-128"/>
            </a:endParaRPr>
          </a:p>
        </p:txBody>
      </p:sp>
      <p:grpSp>
        <p:nvGrpSpPr>
          <p:cNvPr id="51" name="Group 34"/>
          <p:cNvGrpSpPr>
            <a:grpSpLocks/>
          </p:cNvGrpSpPr>
          <p:nvPr/>
        </p:nvGrpSpPr>
        <p:grpSpPr bwMode="auto">
          <a:xfrm>
            <a:off x="305394" y="952629"/>
            <a:ext cx="3795637" cy="3679525"/>
            <a:chOff x="-24" y="-17"/>
            <a:chExt cx="5320" cy="4320"/>
          </a:xfrm>
        </p:grpSpPr>
        <p:pic>
          <p:nvPicPr>
            <p:cNvPr id="55" name="Picture 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4" y="285"/>
              <a:ext cx="4752" cy="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6" name="Rectangle 2"/>
            <p:cNvSpPr>
              <a:spLocks/>
            </p:cNvSpPr>
            <p:nvPr/>
          </p:nvSpPr>
          <p:spPr bwMode="auto">
            <a:xfrm>
              <a:off x="3310" y="2302"/>
              <a:ext cx="59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b="1" baseline="32000" dirty="0" smtClean="0">
                  <a:solidFill>
                    <a:srgbClr val="FF0000"/>
                  </a:solidFill>
                  <a:latin typeface="Helvetica Neue" charset="0"/>
                  <a:cs typeface="Helvetica Neue" charset="0"/>
                  <a:sym typeface="Helvetica Neue" charset="0"/>
                </a:rPr>
                <a:t>238</a:t>
              </a:r>
              <a:r>
                <a:rPr lang="en-US" altLang="ja-JP" b="1" dirty="0" smtClean="0">
                  <a:solidFill>
                    <a:srgbClr val="FF0000"/>
                  </a:solidFill>
                  <a:latin typeface="Helvetica Neue" charset="0"/>
                  <a:cs typeface="Helvetica Neue" charset="0"/>
                  <a:sym typeface="Helvetica Neue" charset="0"/>
                </a:rPr>
                <a:t>U</a:t>
              </a:r>
              <a:endParaRPr lang="en-US" altLang="ja-JP" b="1" dirty="0">
                <a:solidFill>
                  <a:srgbClr val="FF0000"/>
                </a:solidFill>
                <a:latin typeface="Helvetica Neue" charset="0"/>
                <a:cs typeface="Helvetica Neue" charset="0"/>
                <a:sym typeface="Helvetica Neue" charset="0"/>
              </a:endParaRPr>
            </a:p>
          </p:txBody>
        </p:sp>
        <p:sp>
          <p:nvSpPr>
            <p:cNvPr id="57" name="Rectangle 3"/>
            <p:cNvSpPr>
              <a:spLocks/>
            </p:cNvSpPr>
            <p:nvPr/>
          </p:nvSpPr>
          <p:spPr bwMode="auto">
            <a:xfrm>
              <a:off x="3374" y="1319"/>
              <a:ext cx="506"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200" b="1" baseline="32000" dirty="0" smtClean="0">
                  <a:latin typeface="Helvetica Neue" charset="0"/>
                  <a:cs typeface="Helvetica Neue" charset="0"/>
                  <a:sym typeface="Helvetica Neue" charset="0"/>
                </a:rPr>
                <a:t>124</a:t>
              </a:r>
              <a:r>
                <a:rPr lang="en-US" altLang="ja-JP" sz="1200" b="1" dirty="0" smtClean="0">
                  <a:latin typeface="Helvetica Neue" charset="0"/>
                  <a:cs typeface="Helvetica Neue" charset="0"/>
                  <a:sym typeface="Helvetica Neue" charset="0"/>
                </a:rPr>
                <a:t>Xe</a:t>
              </a:r>
              <a:endParaRPr lang="en-US" altLang="ja-JP" sz="1200" b="1" dirty="0">
                <a:latin typeface="Helvetica Neue" charset="0"/>
                <a:cs typeface="Helvetica Neue" charset="0"/>
                <a:sym typeface="Helvetica Neue" charset="0"/>
              </a:endParaRPr>
            </a:p>
          </p:txBody>
        </p:sp>
        <p:sp>
          <p:nvSpPr>
            <p:cNvPr id="59" name="Rectangle 4"/>
            <p:cNvSpPr>
              <a:spLocks/>
            </p:cNvSpPr>
            <p:nvPr/>
          </p:nvSpPr>
          <p:spPr bwMode="auto">
            <a:xfrm>
              <a:off x="719" y="1339"/>
              <a:ext cx="400"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200" b="1" baseline="32000" dirty="0" smtClean="0">
                  <a:latin typeface="Helvetica Neue" charset="0"/>
                  <a:cs typeface="Helvetica Neue" charset="0"/>
                  <a:sym typeface="Helvetica Neue" charset="0"/>
                </a:rPr>
                <a:t>86</a:t>
              </a:r>
              <a:r>
                <a:rPr lang="en-US" altLang="ja-JP" sz="1200" b="1" dirty="0" smtClean="0">
                  <a:latin typeface="Helvetica Neue" charset="0"/>
                  <a:cs typeface="Helvetica Neue" charset="0"/>
                  <a:sym typeface="Helvetica Neue" charset="0"/>
                </a:rPr>
                <a:t>Kr</a:t>
              </a:r>
              <a:endParaRPr lang="en-US" altLang="ja-JP" sz="1200" b="1" dirty="0">
                <a:latin typeface="Helvetica Neue" charset="0"/>
                <a:cs typeface="Helvetica Neue" charset="0"/>
                <a:sym typeface="Helvetica Neue" charset="0"/>
              </a:endParaRPr>
            </a:p>
          </p:txBody>
        </p:sp>
        <p:sp>
          <p:nvSpPr>
            <p:cNvPr id="60" name="Rectangle 5"/>
            <p:cNvSpPr>
              <a:spLocks/>
            </p:cNvSpPr>
            <p:nvPr/>
          </p:nvSpPr>
          <p:spPr bwMode="auto">
            <a:xfrm>
              <a:off x="2070" y="937"/>
              <a:ext cx="436"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200" b="1" baseline="32000" dirty="0" smtClean="0">
                  <a:latin typeface="Helvetica Neue" charset="0"/>
                  <a:cs typeface="Helvetica Neue" charset="0"/>
                  <a:sym typeface="Helvetica Neue" charset="0"/>
                </a:rPr>
                <a:t>48</a:t>
              </a:r>
              <a:r>
                <a:rPr lang="en-US" altLang="ja-JP" sz="1200" b="1" dirty="0" smtClean="0">
                  <a:latin typeface="Helvetica Neue" charset="0"/>
                  <a:cs typeface="Helvetica Neue" charset="0"/>
                  <a:sym typeface="Helvetica Neue" charset="0"/>
                </a:rPr>
                <a:t>Ca</a:t>
              </a:r>
            </a:p>
          </p:txBody>
        </p:sp>
        <p:sp>
          <p:nvSpPr>
            <p:cNvPr id="61" name="Rectangle 6"/>
            <p:cNvSpPr>
              <a:spLocks/>
            </p:cNvSpPr>
            <p:nvPr/>
          </p:nvSpPr>
          <p:spPr bwMode="auto">
            <a:xfrm>
              <a:off x="3670" y="820"/>
              <a:ext cx="427"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200" b="1" baseline="32000" dirty="0" smtClean="0">
                  <a:latin typeface="Helvetica Neue" charset="0"/>
                  <a:cs typeface="Helvetica Neue" charset="0"/>
                  <a:sym typeface="Helvetica Neue" charset="0"/>
                </a:rPr>
                <a:t>70</a:t>
              </a:r>
              <a:r>
                <a:rPr lang="en-US" altLang="ja-JP" sz="1200" b="1" dirty="0" smtClean="0">
                  <a:latin typeface="Helvetica Neue" charset="0"/>
                  <a:cs typeface="Helvetica Neue" charset="0"/>
                  <a:sym typeface="Helvetica Neue" charset="0"/>
                </a:rPr>
                <a:t>Zn</a:t>
              </a:r>
              <a:endParaRPr lang="en-US" altLang="ja-JP" sz="1200" b="1" dirty="0">
                <a:latin typeface="Helvetica Neue" charset="0"/>
                <a:cs typeface="Helvetica Neue" charset="0"/>
                <a:sym typeface="Helvetica Neue" charset="0"/>
              </a:endParaRPr>
            </a:p>
          </p:txBody>
        </p:sp>
        <p:sp>
          <p:nvSpPr>
            <p:cNvPr id="62" name="Rectangle 7"/>
            <p:cNvSpPr>
              <a:spLocks/>
            </p:cNvSpPr>
            <p:nvPr/>
          </p:nvSpPr>
          <p:spPr bwMode="auto">
            <a:xfrm>
              <a:off x="585" y="-17"/>
              <a:ext cx="93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200" b="1" dirty="0">
                  <a:latin typeface="Helvetica Neue" charset="0"/>
                  <a:cs typeface="Helvetica Neue" charset="0"/>
                  <a:sym typeface="Helvetica Neue" charset="0"/>
                </a:rPr>
                <a:t>320A </a:t>
              </a:r>
              <a:r>
                <a:rPr lang="en-US" altLang="ja-JP" sz="1200" b="1" dirty="0" err="1">
                  <a:latin typeface="Helvetica Neue" charset="0"/>
                  <a:cs typeface="Helvetica Neue" charset="0"/>
                  <a:sym typeface="Helvetica Neue" charset="0"/>
                </a:rPr>
                <a:t>MeV</a:t>
              </a:r>
              <a:r>
                <a:rPr lang="en-US" altLang="ja-JP" sz="1200" b="1" dirty="0">
                  <a:latin typeface="Helvetica Neue" charset="0"/>
                  <a:cs typeface="Helvetica Neue" charset="0"/>
                  <a:sym typeface="Helvetica Neue" charset="0"/>
                </a:rPr>
                <a:t> </a:t>
              </a:r>
              <a:r>
                <a:rPr lang="en-US" altLang="ja-JP" sz="1200" b="1" baseline="32000" dirty="0">
                  <a:latin typeface="Helvetica Neue" charset="0"/>
                  <a:cs typeface="Helvetica Neue" charset="0"/>
                  <a:sym typeface="Helvetica Neue" charset="0"/>
                </a:rPr>
                <a:t>4</a:t>
              </a:r>
              <a:r>
                <a:rPr lang="en-US" altLang="ja-JP" sz="1200" b="1" dirty="0">
                  <a:latin typeface="Helvetica Neue" charset="0"/>
                  <a:cs typeface="Helvetica Neue" charset="0"/>
                  <a:sym typeface="Helvetica Neue" charset="0"/>
                </a:rPr>
                <a:t>He</a:t>
              </a:r>
            </a:p>
          </p:txBody>
        </p:sp>
        <p:sp>
          <p:nvSpPr>
            <p:cNvPr id="63" name="Rectangle 8"/>
            <p:cNvSpPr>
              <a:spLocks/>
            </p:cNvSpPr>
            <p:nvPr/>
          </p:nvSpPr>
          <p:spPr bwMode="auto">
            <a:xfrm>
              <a:off x="2119" y="61"/>
              <a:ext cx="20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200" b="1" baseline="32000">
                  <a:latin typeface="Helvetica Neue" charset="0"/>
                  <a:cs typeface="Helvetica Neue" charset="0"/>
                  <a:sym typeface="Helvetica Neue" charset="0"/>
                </a:rPr>
                <a:t>18</a:t>
              </a:r>
              <a:r>
                <a:rPr lang="en-US" altLang="ja-JP" sz="1200" b="1">
                  <a:latin typeface="Helvetica Neue" charset="0"/>
                  <a:cs typeface="Helvetica Neue" charset="0"/>
                  <a:sym typeface="Helvetica Neue" charset="0"/>
                </a:rPr>
                <a:t>O</a:t>
              </a:r>
            </a:p>
          </p:txBody>
        </p:sp>
        <p:sp>
          <p:nvSpPr>
            <p:cNvPr id="64" name="Rectangle 9"/>
            <p:cNvSpPr>
              <a:spLocks/>
            </p:cNvSpPr>
            <p:nvPr/>
          </p:nvSpPr>
          <p:spPr bwMode="auto">
            <a:xfrm>
              <a:off x="2586" y="-10"/>
              <a:ext cx="91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200" b="1" dirty="0">
                  <a:latin typeface="Helvetica Neue" charset="0"/>
                  <a:cs typeface="Helvetica Neue" charset="0"/>
                  <a:sym typeface="Helvetica Neue" charset="0"/>
                </a:rPr>
                <a:t>294A </a:t>
              </a:r>
              <a:r>
                <a:rPr lang="en-US" altLang="ja-JP" sz="1200" b="1" dirty="0" err="1">
                  <a:latin typeface="Helvetica Neue" charset="0"/>
                  <a:cs typeface="Helvetica Neue" charset="0"/>
                  <a:sym typeface="Helvetica Neue" charset="0"/>
                </a:rPr>
                <a:t>MeV</a:t>
              </a:r>
              <a:r>
                <a:rPr lang="en-US" altLang="ja-JP" sz="1200" b="1" dirty="0">
                  <a:latin typeface="Helvetica Neue" charset="0"/>
                  <a:cs typeface="Helvetica Neue" charset="0"/>
                  <a:sym typeface="Helvetica Neue" charset="0"/>
                </a:rPr>
                <a:t> </a:t>
              </a:r>
              <a:r>
                <a:rPr lang="en-US" altLang="ja-JP" sz="1200" b="1" baseline="32000" dirty="0">
                  <a:latin typeface="Helvetica Neue" charset="0"/>
                  <a:cs typeface="Helvetica Neue" charset="0"/>
                  <a:sym typeface="Helvetica Neue" charset="0"/>
                </a:rPr>
                <a:t>18</a:t>
              </a:r>
              <a:r>
                <a:rPr lang="en-US" altLang="ja-JP" sz="1200" b="1" dirty="0">
                  <a:latin typeface="Helvetica Neue" charset="0"/>
                  <a:cs typeface="Helvetica Neue" charset="0"/>
                  <a:sym typeface="Helvetica Neue" charset="0"/>
                </a:rPr>
                <a:t>O</a:t>
              </a:r>
            </a:p>
          </p:txBody>
        </p:sp>
        <p:sp>
          <p:nvSpPr>
            <p:cNvPr id="65" name="Rectangle 10"/>
            <p:cNvSpPr>
              <a:spLocks/>
            </p:cNvSpPr>
            <p:nvPr/>
          </p:nvSpPr>
          <p:spPr bwMode="auto">
            <a:xfrm>
              <a:off x="27" y="243"/>
              <a:ext cx="30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200" b="1" dirty="0">
                  <a:latin typeface="Helvetica Neue" charset="0"/>
                  <a:cs typeface="Helvetica Neue" charset="0"/>
                  <a:sym typeface="Helvetica Neue" charset="0"/>
                </a:rPr>
                <a:t>1000</a:t>
              </a:r>
            </a:p>
          </p:txBody>
        </p:sp>
        <p:sp>
          <p:nvSpPr>
            <p:cNvPr id="66" name="Rectangle 11"/>
            <p:cNvSpPr>
              <a:spLocks/>
            </p:cNvSpPr>
            <p:nvPr/>
          </p:nvSpPr>
          <p:spPr bwMode="auto">
            <a:xfrm>
              <a:off x="121" y="1131"/>
              <a:ext cx="230"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200" b="1">
                  <a:latin typeface="Helvetica Neue" charset="0"/>
                  <a:cs typeface="Helvetica Neue" charset="0"/>
                  <a:sym typeface="Helvetica Neue" charset="0"/>
                </a:rPr>
                <a:t>100</a:t>
              </a:r>
            </a:p>
          </p:txBody>
        </p:sp>
        <p:sp>
          <p:nvSpPr>
            <p:cNvPr id="67" name="Rectangle 12"/>
            <p:cNvSpPr>
              <a:spLocks/>
            </p:cNvSpPr>
            <p:nvPr/>
          </p:nvSpPr>
          <p:spPr bwMode="auto">
            <a:xfrm>
              <a:off x="215" y="2011"/>
              <a:ext cx="15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200" b="1">
                  <a:latin typeface="Helvetica Neue" charset="0"/>
                  <a:cs typeface="Helvetica Neue" charset="0"/>
                  <a:sym typeface="Helvetica Neue" charset="0"/>
                </a:rPr>
                <a:t>10</a:t>
              </a:r>
            </a:p>
          </p:txBody>
        </p:sp>
        <p:sp>
          <p:nvSpPr>
            <p:cNvPr id="69" name="Rectangle 13"/>
            <p:cNvSpPr>
              <a:spLocks/>
            </p:cNvSpPr>
            <p:nvPr/>
          </p:nvSpPr>
          <p:spPr bwMode="auto">
            <a:xfrm>
              <a:off x="300" y="2899"/>
              <a:ext cx="7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200" b="1">
                  <a:latin typeface="Helvetica Neue" charset="0"/>
                  <a:cs typeface="Helvetica Neue" charset="0"/>
                  <a:sym typeface="Helvetica Neue" charset="0"/>
                </a:rPr>
                <a:t>1</a:t>
              </a:r>
            </a:p>
          </p:txBody>
        </p:sp>
        <p:sp>
          <p:nvSpPr>
            <p:cNvPr id="70" name="Rectangle 14"/>
            <p:cNvSpPr>
              <a:spLocks/>
            </p:cNvSpPr>
            <p:nvPr/>
          </p:nvSpPr>
          <p:spPr bwMode="auto">
            <a:xfrm>
              <a:off x="171" y="3715"/>
              <a:ext cx="19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200" b="1">
                  <a:latin typeface="Helvetica Neue" charset="0"/>
                  <a:cs typeface="Helvetica Neue" charset="0"/>
                  <a:sym typeface="Helvetica Neue" charset="0"/>
                </a:rPr>
                <a:t>0.1</a:t>
              </a:r>
            </a:p>
          </p:txBody>
        </p:sp>
        <p:sp>
          <p:nvSpPr>
            <p:cNvPr id="72" name="Rectangle 15"/>
            <p:cNvSpPr>
              <a:spLocks/>
            </p:cNvSpPr>
            <p:nvPr/>
          </p:nvSpPr>
          <p:spPr bwMode="auto">
            <a:xfrm rot="16200000">
              <a:off x="-112" y="2010"/>
              <a:ext cx="34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200" b="1">
                  <a:latin typeface="Helvetica Neue" charset="0"/>
                  <a:cs typeface="Helvetica Neue" charset="0"/>
                  <a:sym typeface="Helvetica Neue" charset="0"/>
                </a:rPr>
                <a:t>(pnA)</a:t>
              </a:r>
            </a:p>
          </p:txBody>
        </p:sp>
        <p:sp>
          <p:nvSpPr>
            <p:cNvPr id="73" name="Rectangle 16"/>
            <p:cNvSpPr>
              <a:spLocks/>
            </p:cNvSpPr>
            <p:nvPr/>
          </p:nvSpPr>
          <p:spPr bwMode="auto">
            <a:xfrm>
              <a:off x="2606" y="4138"/>
              <a:ext cx="36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200" b="1">
                  <a:latin typeface="Helvetica Neue" charset="0"/>
                  <a:cs typeface="Helvetica Neue" charset="0"/>
                  <a:sym typeface="Helvetica Neue" charset="0"/>
                </a:rPr>
                <a:t>(year)</a:t>
              </a:r>
            </a:p>
          </p:txBody>
        </p:sp>
        <p:sp>
          <p:nvSpPr>
            <p:cNvPr id="74" name="Rectangle 20"/>
            <p:cNvSpPr>
              <a:spLocks/>
            </p:cNvSpPr>
            <p:nvPr/>
          </p:nvSpPr>
          <p:spPr bwMode="auto">
            <a:xfrm>
              <a:off x="919" y="2143"/>
              <a:ext cx="0" cy="497"/>
            </a:xfrm>
            <a:prstGeom prst="rect">
              <a:avLst/>
            </a:prstGeom>
            <a:solidFill>
              <a:srgbClr val="FEFEFD"/>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endParaRPr lang="en-US" altLang="ja-JP" sz="1200" b="1" dirty="0" smtClean="0">
                <a:latin typeface="Helvetica Neue" charset="0"/>
                <a:cs typeface="Helvetica Neue" charset="0"/>
                <a:sym typeface="Helvetica Neue" charset="0"/>
              </a:endParaRPr>
            </a:p>
            <a:p>
              <a:endParaRPr lang="en-US" altLang="ja-JP" sz="1200" b="1" dirty="0">
                <a:latin typeface="Helvetica Neue" charset="0"/>
                <a:cs typeface="Helvetica Neue" charset="0"/>
                <a:sym typeface="Helvetica Neue" charset="0"/>
              </a:endParaRPr>
            </a:p>
          </p:txBody>
        </p:sp>
        <p:sp>
          <p:nvSpPr>
            <p:cNvPr id="75" name="Line 23"/>
            <p:cNvSpPr>
              <a:spLocks noChangeShapeType="1"/>
            </p:cNvSpPr>
            <p:nvPr/>
          </p:nvSpPr>
          <p:spPr bwMode="auto">
            <a:xfrm rot="10800000" flipH="1">
              <a:off x="3288" y="248"/>
              <a:ext cx="0" cy="291"/>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ja-JP" altLang="en-US" sz="1200"/>
            </a:p>
          </p:txBody>
        </p:sp>
        <p:sp>
          <p:nvSpPr>
            <p:cNvPr id="76" name="Rectangle 24"/>
            <p:cNvSpPr>
              <a:spLocks/>
            </p:cNvSpPr>
            <p:nvPr/>
          </p:nvSpPr>
          <p:spPr bwMode="auto">
            <a:xfrm>
              <a:off x="1368" y="3962"/>
              <a:ext cx="32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200" b="1" dirty="0">
                  <a:latin typeface="Helvetica Neue" charset="0"/>
                  <a:cs typeface="Helvetica Neue" charset="0"/>
                  <a:sym typeface="Helvetica Neue" charset="0"/>
                </a:rPr>
                <a:t>2009</a:t>
              </a:r>
            </a:p>
          </p:txBody>
        </p:sp>
        <p:sp>
          <p:nvSpPr>
            <p:cNvPr id="78" name="Rectangle 26"/>
            <p:cNvSpPr>
              <a:spLocks/>
            </p:cNvSpPr>
            <p:nvPr/>
          </p:nvSpPr>
          <p:spPr bwMode="auto">
            <a:xfrm>
              <a:off x="2424" y="3962"/>
              <a:ext cx="318"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200" b="1">
                  <a:latin typeface="Helvetica Neue" charset="0"/>
                  <a:cs typeface="Helvetica Neue" charset="0"/>
                  <a:sym typeface="Helvetica Neue" charset="0"/>
                </a:rPr>
                <a:t>2011</a:t>
              </a:r>
            </a:p>
          </p:txBody>
        </p:sp>
        <p:sp>
          <p:nvSpPr>
            <p:cNvPr id="79" name="Rectangle 27"/>
            <p:cNvSpPr>
              <a:spLocks/>
            </p:cNvSpPr>
            <p:nvPr/>
          </p:nvSpPr>
          <p:spPr bwMode="auto">
            <a:xfrm>
              <a:off x="2952" y="3835"/>
              <a:ext cx="0"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endParaRPr lang="en-US" altLang="ja-JP" sz="1200" b="1" dirty="0">
                <a:latin typeface="Helvetica Neue" charset="0"/>
                <a:cs typeface="Helvetica Neue" charset="0"/>
                <a:sym typeface="Helvetica Neue" charset="0"/>
              </a:endParaRPr>
            </a:p>
          </p:txBody>
        </p:sp>
        <p:sp>
          <p:nvSpPr>
            <p:cNvPr id="80" name="Rectangle 28"/>
            <p:cNvSpPr>
              <a:spLocks/>
            </p:cNvSpPr>
            <p:nvPr/>
          </p:nvSpPr>
          <p:spPr bwMode="auto">
            <a:xfrm>
              <a:off x="3480" y="3962"/>
              <a:ext cx="32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200" b="1" dirty="0">
                  <a:latin typeface="Helvetica Neue" charset="0"/>
                  <a:cs typeface="Helvetica Neue" charset="0"/>
                  <a:sym typeface="Helvetica Neue" charset="0"/>
                </a:rPr>
                <a:t>2013</a:t>
              </a:r>
            </a:p>
          </p:txBody>
        </p:sp>
        <p:sp>
          <p:nvSpPr>
            <p:cNvPr id="83" name="Rectangle 31"/>
            <p:cNvSpPr>
              <a:spLocks/>
            </p:cNvSpPr>
            <p:nvPr/>
          </p:nvSpPr>
          <p:spPr bwMode="auto">
            <a:xfrm>
              <a:off x="312" y="3962"/>
              <a:ext cx="32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200" b="1" dirty="0">
                  <a:latin typeface="Helvetica Neue" charset="0"/>
                  <a:cs typeface="Helvetica Neue" charset="0"/>
                  <a:sym typeface="Helvetica Neue" charset="0"/>
                </a:rPr>
                <a:t>2007</a:t>
              </a:r>
            </a:p>
          </p:txBody>
        </p:sp>
        <p:sp>
          <p:nvSpPr>
            <p:cNvPr id="84" name="Rectangle 32"/>
            <p:cNvSpPr>
              <a:spLocks/>
            </p:cNvSpPr>
            <p:nvPr/>
          </p:nvSpPr>
          <p:spPr bwMode="auto">
            <a:xfrm>
              <a:off x="4536" y="3962"/>
              <a:ext cx="32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ltLang="ja-JP" sz="1200" b="1">
                  <a:latin typeface="Helvetica Neue" charset="0"/>
                  <a:cs typeface="Helvetica Neue" charset="0"/>
                  <a:sym typeface="Helvetica Neue" charset="0"/>
                </a:rPr>
                <a:t>2015</a:t>
              </a:r>
            </a:p>
          </p:txBody>
        </p:sp>
      </p:grpSp>
      <p:cxnSp>
        <p:nvCxnSpPr>
          <p:cNvPr id="46" name="直線矢印コネクタ 45"/>
          <p:cNvCxnSpPr>
            <a:cxnSpLocks noChangeShapeType="1"/>
          </p:cNvCxnSpPr>
          <p:nvPr/>
        </p:nvCxnSpPr>
        <p:spPr bwMode="auto">
          <a:xfrm flipH="1">
            <a:off x="738265" y="1274537"/>
            <a:ext cx="567160" cy="0"/>
          </a:xfrm>
          <a:prstGeom prst="straightConnector1">
            <a:avLst/>
          </a:prstGeom>
          <a:noFill/>
          <a:ln w="38100">
            <a:solidFill>
              <a:schemeClr val="accent2"/>
            </a:solidFill>
            <a:round/>
            <a:headEnd/>
            <a:tailEnd type="arrow" w="med" len="med"/>
          </a:ln>
          <a:effectLst>
            <a:outerShdw dist="23000" dir="5400000" rotWithShape="0">
              <a:srgbClr val="808080">
                <a:alpha val="34998"/>
              </a:srgbClr>
            </a:outerShdw>
          </a:effectLst>
        </p:spPr>
      </p:cxnSp>
      <p:sp>
        <p:nvSpPr>
          <p:cNvPr id="52" name="テキスト ボックス 3"/>
          <p:cNvSpPr txBox="1">
            <a:spLocks noChangeArrowheads="1"/>
          </p:cNvSpPr>
          <p:nvPr/>
        </p:nvSpPr>
        <p:spPr bwMode="auto">
          <a:xfrm>
            <a:off x="976460" y="1132455"/>
            <a:ext cx="714313" cy="338554"/>
          </a:xfrm>
          <a:prstGeom prst="rect">
            <a:avLst/>
          </a:prstGeom>
          <a:solidFill>
            <a:schemeClr val="bg1"/>
          </a:solidFill>
          <a:ln w="9525">
            <a:noFill/>
            <a:miter lim="800000"/>
            <a:headEnd/>
            <a:tailEnd/>
          </a:ln>
        </p:spPr>
        <p:txBody>
          <a:bodyPr wrap="square">
            <a:spAutoFit/>
          </a:bodyPr>
          <a:lstStyle/>
          <a:p>
            <a:r>
              <a:rPr lang="en-US" altLang="ja-JP" sz="1600" b="1" dirty="0" smtClean="0">
                <a:solidFill>
                  <a:srgbClr val="7030A0"/>
                </a:solidFill>
                <a:latin typeface="ヒラギノ角ゴ Pro W3" charset="-128"/>
                <a:ea typeface="ヒラギノ角ゴ Pro W3" charset="-128"/>
              </a:rPr>
              <a:t>Goal</a:t>
            </a:r>
            <a:endParaRPr lang="ja-JP" altLang="en-US" sz="1200" b="1" dirty="0">
              <a:solidFill>
                <a:srgbClr val="7030A0"/>
              </a:solidFill>
              <a:latin typeface="ヒラギノ角ゴ Pro W3" charset="-128"/>
              <a:ea typeface="ヒラギノ角ゴ Pro W3"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52"/>
          <p:cNvSpPr>
            <a:spLocks noChangeArrowheads="1"/>
          </p:cNvSpPr>
          <p:nvPr/>
        </p:nvSpPr>
        <p:spPr bwMode="auto">
          <a:xfrm>
            <a:off x="1" y="4952"/>
            <a:ext cx="9143999" cy="584775"/>
          </a:xfrm>
          <a:prstGeom prst="rect">
            <a:avLst/>
          </a:prstGeom>
          <a:noFill/>
          <a:ln>
            <a:noFill/>
          </a:ln>
          <a:effectLst>
            <a:outerShdw sx="1000" sy="1000" algn="ctr" rotWithShape="0">
              <a:srgbClr val="000000"/>
            </a:outerShdw>
          </a:effectLst>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p>
            <a:pPr algn="ctr">
              <a:defRPr/>
            </a:pPr>
            <a:r>
              <a:rPr lang="en-US" altLang="ja-JP" sz="3200" b="1" dirty="0" smtClean="0">
                <a:solidFill>
                  <a:srgbClr val="FF0000"/>
                </a:solidFill>
                <a:latin typeface="+mj-lt"/>
                <a:ea typeface="ヒラギノ角ゴ Pro W3"/>
                <a:cs typeface="ヒラギノ角ゴ Pro W3"/>
              </a:rPr>
              <a:t>High power beam destroys </a:t>
            </a:r>
            <a:r>
              <a:rPr lang="en-US" altLang="ja-JP" sz="3200" b="1" dirty="0" err="1" smtClean="0">
                <a:solidFill>
                  <a:srgbClr val="FF0000"/>
                </a:solidFill>
                <a:latin typeface="+mj-lt"/>
                <a:ea typeface="ヒラギノ角ゴ Pro W3"/>
                <a:cs typeface="ヒラギノ角ゴ Pro W3"/>
              </a:rPr>
              <a:t>inj&amp;Ext</a:t>
            </a:r>
            <a:r>
              <a:rPr lang="en-US" altLang="ja-JP" sz="3200" b="1" dirty="0" smtClean="0">
                <a:solidFill>
                  <a:srgbClr val="FF0000"/>
                </a:solidFill>
                <a:latin typeface="+mj-lt"/>
                <a:ea typeface="ヒラギノ角ゴ Pro W3"/>
                <a:cs typeface="ヒラギノ角ゴ Pro W3"/>
              </a:rPr>
              <a:t> elements</a:t>
            </a:r>
            <a:endParaRPr lang="en-US" altLang="ja-JP" sz="3200" b="1" dirty="0">
              <a:solidFill>
                <a:srgbClr val="FF0000"/>
              </a:solidFill>
              <a:latin typeface="+mj-lt"/>
              <a:ea typeface="ヒラギノ角ゴ Pro W3"/>
              <a:cs typeface="ヒラギノ角ゴ Pro W3"/>
            </a:endParaRPr>
          </a:p>
        </p:txBody>
      </p:sp>
      <p:pic>
        <p:nvPicPr>
          <p:cNvPr id="4" name="図 6" descr="IMG_7572.JPG"/>
          <p:cNvPicPr>
            <a:picLocks noChangeAspect="1"/>
          </p:cNvPicPr>
          <p:nvPr/>
        </p:nvPicPr>
        <p:blipFill>
          <a:blip r:embed="rId2" cstate="print"/>
          <a:srcRect/>
          <a:stretch>
            <a:fillRect/>
          </a:stretch>
        </p:blipFill>
        <p:spPr bwMode="auto">
          <a:xfrm>
            <a:off x="465138" y="3933825"/>
            <a:ext cx="3675062" cy="2755900"/>
          </a:xfrm>
          <a:prstGeom prst="rect">
            <a:avLst/>
          </a:prstGeom>
          <a:noFill/>
          <a:ln w="9525">
            <a:noFill/>
            <a:miter lim="800000"/>
            <a:headEnd/>
            <a:tailEnd/>
          </a:ln>
        </p:spPr>
      </p:pic>
      <p:sp>
        <p:nvSpPr>
          <p:cNvPr id="5" name="下矢印 4"/>
          <p:cNvSpPr>
            <a:spLocks noChangeArrowheads="1"/>
          </p:cNvSpPr>
          <p:nvPr/>
        </p:nvSpPr>
        <p:spPr bwMode="auto">
          <a:xfrm>
            <a:off x="2124075" y="3500438"/>
            <a:ext cx="431800" cy="360362"/>
          </a:xfrm>
          <a:prstGeom prst="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ja-JP" altLang="en-US" dirty="0">
              <a:solidFill>
                <a:schemeClr val="lt1"/>
              </a:solidFill>
              <a:latin typeface="+mn-lt"/>
              <a:ea typeface="+mn-ea"/>
            </a:endParaRPr>
          </a:p>
        </p:txBody>
      </p:sp>
      <p:pic>
        <p:nvPicPr>
          <p:cNvPr id="6" name="図 2" descr="RIMG0543.jpg"/>
          <p:cNvPicPr>
            <a:picLocks noChangeAspect="1"/>
          </p:cNvPicPr>
          <p:nvPr/>
        </p:nvPicPr>
        <p:blipFill>
          <a:blip r:embed="rId3" cstate="print"/>
          <a:srcRect/>
          <a:stretch>
            <a:fillRect/>
          </a:stretch>
        </p:blipFill>
        <p:spPr bwMode="auto">
          <a:xfrm>
            <a:off x="474663" y="660400"/>
            <a:ext cx="3690937" cy="2768600"/>
          </a:xfrm>
          <a:prstGeom prst="rect">
            <a:avLst/>
          </a:prstGeom>
          <a:noFill/>
          <a:ln w="9525">
            <a:noFill/>
            <a:miter lim="800000"/>
            <a:headEnd/>
            <a:tailEnd/>
          </a:ln>
        </p:spPr>
      </p:pic>
      <p:sp>
        <p:nvSpPr>
          <p:cNvPr id="7" name="テキスト ボックス 4"/>
          <p:cNvSpPr txBox="1">
            <a:spLocks noChangeArrowheads="1"/>
          </p:cNvSpPr>
          <p:nvPr/>
        </p:nvSpPr>
        <p:spPr bwMode="auto">
          <a:xfrm>
            <a:off x="3413125" y="3941763"/>
            <a:ext cx="698500" cy="369887"/>
          </a:xfrm>
          <a:prstGeom prst="rect">
            <a:avLst/>
          </a:prstGeom>
          <a:noFill/>
          <a:ln w="9525">
            <a:noFill/>
            <a:miter lim="800000"/>
            <a:headEnd/>
            <a:tailEnd/>
          </a:ln>
        </p:spPr>
        <p:txBody>
          <a:bodyPr wrap="none">
            <a:spAutoFit/>
          </a:bodyPr>
          <a:lstStyle/>
          <a:p>
            <a:r>
              <a:rPr lang="en-US" altLang="ja-JP">
                <a:solidFill>
                  <a:srgbClr val="FFFFFF"/>
                </a:solidFill>
              </a:rPr>
              <a:t>2014</a:t>
            </a:r>
            <a:endParaRPr lang="ja-JP" altLang="en-US">
              <a:solidFill>
                <a:srgbClr val="FFFFFF"/>
              </a:solidFill>
            </a:endParaRPr>
          </a:p>
        </p:txBody>
      </p:sp>
      <p:sp>
        <p:nvSpPr>
          <p:cNvPr id="8" name="テキスト ボックス 15"/>
          <p:cNvSpPr txBox="1">
            <a:spLocks noChangeArrowheads="1"/>
          </p:cNvSpPr>
          <p:nvPr/>
        </p:nvSpPr>
        <p:spPr bwMode="auto">
          <a:xfrm>
            <a:off x="3413125" y="660400"/>
            <a:ext cx="698500" cy="369888"/>
          </a:xfrm>
          <a:prstGeom prst="rect">
            <a:avLst/>
          </a:prstGeom>
          <a:noFill/>
          <a:ln w="9525">
            <a:noFill/>
            <a:miter lim="800000"/>
            <a:headEnd/>
            <a:tailEnd/>
          </a:ln>
        </p:spPr>
        <p:txBody>
          <a:bodyPr wrap="none">
            <a:spAutoFit/>
          </a:bodyPr>
          <a:lstStyle/>
          <a:p>
            <a:r>
              <a:rPr lang="en-US" altLang="ja-JP">
                <a:solidFill>
                  <a:srgbClr val="FFFFFF"/>
                </a:solidFill>
              </a:rPr>
              <a:t>2012</a:t>
            </a:r>
            <a:endParaRPr lang="ja-JP" altLang="en-US">
              <a:solidFill>
                <a:srgbClr val="FFFFFF"/>
              </a:solidFill>
            </a:endParaRPr>
          </a:p>
        </p:txBody>
      </p:sp>
      <p:pic>
        <p:nvPicPr>
          <p:cNvPr id="9" name="Picture 2" descr="C:\Users\OKUNO HIROKI\Desktop\120406 予算ヒアリング用資料\IMG_2438.JPG"/>
          <p:cNvPicPr>
            <a:picLocks noChangeAspect="1" noChangeArrowheads="1"/>
          </p:cNvPicPr>
          <p:nvPr/>
        </p:nvPicPr>
        <p:blipFill>
          <a:blip r:embed="rId4" cstate="print"/>
          <a:srcRect/>
          <a:stretch>
            <a:fillRect/>
          </a:stretch>
        </p:blipFill>
        <p:spPr bwMode="auto">
          <a:xfrm>
            <a:off x="4645269" y="661987"/>
            <a:ext cx="3690450" cy="2767013"/>
          </a:xfrm>
          <a:prstGeom prst="rect">
            <a:avLst/>
          </a:prstGeom>
          <a:noFill/>
          <a:ln w="9525">
            <a:noFill/>
            <a:miter lim="800000"/>
            <a:headEnd/>
            <a:tailEnd/>
          </a:ln>
        </p:spPr>
      </p:pic>
      <p:pic>
        <p:nvPicPr>
          <p:cNvPr id="10" name="Picture 3" descr="C:\Users\OKUNO HIROKI\Desktop\IMG_2430.JPG"/>
          <p:cNvPicPr>
            <a:picLocks noChangeAspect="1" noChangeArrowheads="1"/>
          </p:cNvPicPr>
          <p:nvPr/>
        </p:nvPicPr>
        <p:blipFill>
          <a:blip r:embed="rId5" cstate="print"/>
          <a:srcRect/>
          <a:stretch>
            <a:fillRect/>
          </a:stretch>
        </p:blipFill>
        <p:spPr bwMode="auto">
          <a:xfrm>
            <a:off x="4645269" y="3933825"/>
            <a:ext cx="3692017" cy="2768600"/>
          </a:xfrm>
          <a:prstGeom prst="rect">
            <a:avLst/>
          </a:prstGeom>
          <a:noFill/>
          <a:ln w="9525">
            <a:noFill/>
            <a:miter lim="800000"/>
            <a:headEnd/>
            <a:tailEnd/>
          </a:ln>
        </p:spPr>
      </p:pic>
      <p:sp>
        <p:nvSpPr>
          <p:cNvPr id="11" name="テキスト ボックス 7"/>
          <p:cNvSpPr txBox="1">
            <a:spLocks noChangeArrowheads="1"/>
          </p:cNvSpPr>
          <p:nvPr/>
        </p:nvSpPr>
        <p:spPr bwMode="auto">
          <a:xfrm>
            <a:off x="4645269" y="692150"/>
            <a:ext cx="3457575" cy="338138"/>
          </a:xfrm>
          <a:prstGeom prst="rect">
            <a:avLst/>
          </a:prstGeom>
          <a:noFill/>
          <a:ln w="9525">
            <a:noFill/>
            <a:miter lim="800000"/>
            <a:headEnd/>
            <a:tailEnd/>
          </a:ln>
        </p:spPr>
        <p:txBody>
          <a:bodyPr>
            <a:spAutoFit/>
          </a:bodyPr>
          <a:lstStyle/>
          <a:p>
            <a:r>
              <a:rPr lang="en-US" altLang="ja-JP" sz="1600" dirty="0">
                <a:solidFill>
                  <a:schemeClr val="bg1"/>
                </a:solidFill>
                <a:cs typeface="Arial" pitchFamily="34" charset="0"/>
              </a:rPr>
              <a:t>Failure of RRC-MDC2 in Oct. 2010</a:t>
            </a:r>
          </a:p>
        </p:txBody>
      </p:sp>
      <p:sp>
        <p:nvSpPr>
          <p:cNvPr id="12" name="テキスト ボックス 8"/>
          <p:cNvSpPr txBox="1">
            <a:spLocks noChangeArrowheads="1"/>
          </p:cNvSpPr>
          <p:nvPr/>
        </p:nvSpPr>
        <p:spPr bwMode="auto">
          <a:xfrm>
            <a:off x="6705600" y="3933825"/>
            <a:ext cx="1712913" cy="338138"/>
          </a:xfrm>
          <a:prstGeom prst="rect">
            <a:avLst/>
          </a:prstGeom>
          <a:noFill/>
          <a:ln w="9525">
            <a:noFill/>
            <a:miter lim="800000"/>
            <a:headEnd/>
            <a:tailEnd/>
          </a:ln>
        </p:spPr>
        <p:txBody>
          <a:bodyPr>
            <a:spAutoFit/>
          </a:bodyPr>
          <a:lstStyle/>
          <a:p>
            <a:r>
              <a:rPr lang="en-US" altLang="ja-JP" sz="1600">
                <a:solidFill>
                  <a:schemeClr val="bg1"/>
                </a:solidFill>
              </a:rPr>
              <a:t>Normal MDC-2</a:t>
            </a:r>
            <a:endParaRPr lang="ja-JP" altLang="en-US" sz="1600">
              <a:solidFill>
                <a:schemeClr val="bg1"/>
              </a:solidFill>
            </a:endParaRPr>
          </a:p>
        </p:txBody>
      </p:sp>
      <p:sp>
        <p:nvSpPr>
          <p:cNvPr id="13" name="下矢印 12"/>
          <p:cNvSpPr>
            <a:spLocks noChangeArrowheads="1"/>
          </p:cNvSpPr>
          <p:nvPr/>
        </p:nvSpPr>
        <p:spPr bwMode="auto">
          <a:xfrm rot="10800000">
            <a:off x="6200531" y="3505675"/>
            <a:ext cx="431800" cy="360362"/>
          </a:xfrm>
          <a:prstGeom prst="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ja-JP" altLang="en-US" dirty="0">
              <a:solidFill>
                <a:schemeClr val="lt1"/>
              </a:solidFill>
              <a:latin typeface="+mn-lt"/>
              <a:ea typeface="+mn-ea"/>
            </a:endParaRPr>
          </a:p>
        </p:txBody>
      </p:sp>
      <p:sp>
        <p:nvSpPr>
          <p:cNvPr id="14" name="テキスト ボックス 7"/>
          <p:cNvSpPr txBox="1">
            <a:spLocks noChangeArrowheads="1"/>
          </p:cNvSpPr>
          <p:nvPr/>
        </p:nvSpPr>
        <p:spPr bwMode="auto">
          <a:xfrm>
            <a:off x="3261792" y="944562"/>
            <a:ext cx="1001165" cy="338138"/>
          </a:xfrm>
          <a:prstGeom prst="rect">
            <a:avLst/>
          </a:prstGeom>
          <a:noFill/>
          <a:ln w="9525">
            <a:noFill/>
            <a:miter lim="800000"/>
            <a:headEnd/>
            <a:tailEnd/>
          </a:ln>
        </p:spPr>
        <p:txBody>
          <a:bodyPr wrap="square">
            <a:spAutoFit/>
          </a:bodyPr>
          <a:lstStyle/>
          <a:p>
            <a:r>
              <a:rPr lang="en-US" altLang="ja-JP" sz="1600" dirty="0" smtClean="0">
                <a:solidFill>
                  <a:schemeClr val="bg1"/>
                </a:solidFill>
                <a:cs typeface="Arial" pitchFamily="34" charset="0"/>
              </a:rPr>
              <a:t>RRC-EDC</a:t>
            </a:r>
            <a:endParaRPr lang="en-US" altLang="ja-JP" sz="1600" dirty="0">
              <a:solidFill>
                <a:schemeClr val="bg1"/>
              </a:solidFill>
              <a:cs typeface="Arial" pitchFamily="34" charset="0"/>
            </a:endParaRPr>
          </a:p>
        </p:txBody>
      </p:sp>
      <p:sp>
        <p:nvSpPr>
          <p:cNvPr id="15" name="テキスト ボックス 7"/>
          <p:cNvSpPr txBox="1">
            <a:spLocks noChangeArrowheads="1"/>
          </p:cNvSpPr>
          <p:nvPr/>
        </p:nvSpPr>
        <p:spPr bwMode="auto">
          <a:xfrm>
            <a:off x="2816781" y="6281705"/>
            <a:ext cx="1446176" cy="338554"/>
          </a:xfrm>
          <a:prstGeom prst="rect">
            <a:avLst/>
          </a:prstGeom>
          <a:noFill/>
          <a:ln w="9525">
            <a:noFill/>
            <a:miter lim="800000"/>
            <a:headEnd/>
            <a:tailEnd/>
          </a:ln>
        </p:spPr>
        <p:txBody>
          <a:bodyPr wrap="square">
            <a:spAutoFit/>
          </a:bodyPr>
          <a:lstStyle/>
          <a:p>
            <a:r>
              <a:rPr lang="en-US" altLang="ja-JP" sz="1600" dirty="0" smtClean="0">
                <a:solidFill>
                  <a:schemeClr val="bg1"/>
                </a:solidFill>
                <a:cs typeface="Arial" pitchFamily="34" charset="0"/>
              </a:rPr>
              <a:t>New RRC-EDC</a:t>
            </a:r>
            <a:endParaRPr lang="en-US" altLang="ja-JP" sz="1600" dirty="0">
              <a:solidFill>
                <a:schemeClr val="bg1"/>
              </a:solidFill>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テキスト ボックス 52"/>
          <p:cNvSpPr txBox="1"/>
          <p:nvPr/>
        </p:nvSpPr>
        <p:spPr>
          <a:xfrm>
            <a:off x="2205067" y="118815"/>
            <a:ext cx="4202817" cy="584775"/>
          </a:xfrm>
          <a:prstGeom prst="rect">
            <a:avLst/>
          </a:prstGeom>
          <a:noFill/>
        </p:spPr>
        <p:txBody>
          <a:bodyPr wrap="none" rtlCol="0">
            <a:spAutoFit/>
          </a:bodyPr>
          <a:lstStyle/>
          <a:p>
            <a:r>
              <a:rPr kumimoji="1" lang="en-US" altLang="ja-JP" sz="3200" b="1" dirty="0" smtClean="0">
                <a:solidFill>
                  <a:srgbClr val="FF0000"/>
                </a:solidFill>
              </a:rPr>
              <a:t>We are No.1 until 2020.</a:t>
            </a:r>
            <a:endParaRPr lang="en-US" altLang="ja-JP" sz="3200" b="1" dirty="0" smtClean="0">
              <a:solidFill>
                <a:srgbClr val="FF0000"/>
              </a:solidFill>
            </a:endParaRPr>
          </a:p>
        </p:txBody>
      </p:sp>
      <p:pic>
        <p:nvPicPr>
          <p:cNvPr id="57"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l="473" t="877" r="473" b="877"/>
          <a:stretch>
            <a:fillRect/>
          </a:stretch>
        </p:blipFill>
        <p:spPr bwMode="auto">
          <a:xfrm>
            <a:off x="1846774" y="836713"/>
            <a:ext cx="3810354" cy="222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直線コネクタ 57"/>
          <p:cNvCxnSpPr/>
          <p:nvPr/>
        </p:nvCxnSpPr>
        <p:spPr>
          <a:xfrm>
            <a:off x="317989" y="836712"/>
            <a:ext cx="8640960" cy="0"/>
          </a:xfrm>
          <a:prstGeom prst="line">
            <a:avLst/>
          </a:prstGeom>
          <a:ln w="38100">
            <a:solidFill>
              <a:schemeClr val="tx2"/>
            </a:solidFill>
          </a:ln>
        </p:spPr>
        <p:style>
          <a:lnRef idx="1">
            <a:schemeClr val="accent5"/>
          </a:lnRef>
          <a:fillRef idx="0">
            <a:schemeClr val="accent5"/>
          </a:fillRef>
          <a:effectRef idx="0">
            <a:schemeClr val="accent5"/>
          </a:effectRef>
          <a:fontRef idx="minor">
            <a:schemeClr val="tx1"/>
          </a:fontRef>
        </p:style>
      </p:cxnSp>
      <p:graphicFrame>
        <p:nvGraphicFramePr>
          <p:cNvPr id="59" name="表 58"/>
          <p:cNvGraphicFramePr>
            <a:graphicFrameLocks noGrp="1"/>
          </p:cNvGraphicFramePr>
          <p:nvPr>
            <p:extLst>
              <p:ext uri="{D42A27DB-BD31-4B8C-83A1-F6EECF244321}">
                <p14:modId xmlns:p14="http://schemas.microsoft.com/office/powerpoint/2010/main" val="4047120356"/>
              </p:ext>
            </p:extLst>
          </p:nvPr>
        </p:nvGraphicFramePr>
        <p:xfrm>
          <a:off x="372672" y="3058683"/>
          <a:ext cx="8319725" cy="3550994"/>
        </p:xfrm>
        <a:graphic>
          <a:graphicData uri="http://schemas.openxmlformats.org/drawingml/2006/table">
            <a:tbl>
              <a:tblPr firstRow="1" bandRow="1">
                <a:effectLst>
                  <a:outerShdw blurRad="50800" dist="50800" dir="5400000" algn="ctr" rotWithShape="0">
                    <a:schemeClr val="bg1"/>
                  </a:outerShdw>
                </a:effectLst>
              </a:tblPr>
              <a:tblGrid>
                <a:gridCol w="700690"/>
                <a:gridCol w="210025"/>
                <a:gridCol w="352810"/>
                <a:gridCol w="352810"/>
                <a:gridCol w="352810"/>
                <a:gridCol w="352810"/>
                <a:gridCol w="352810"/>
                <a:gridCol w="352810"/>
                <a:gridCol w="352810"/>
                <a:gridCol w="352810"/>
                <a:gridCol w="352810"/>
                <a:gridCol w="352810"/>
                <a:gridCol w="352810"/>
                <a:gridCol w="352810"/>
                <a:gridCol w="352810"/>
                <a:gridCol w="352810"/>
                <a:gridCol w="352810"/>
                <a:gridCol w="352810"/>
                <a:gridCol w="352810"/>
                <a:gridCol w="352810"/>
                <a:gridCol w="352810"/>
                <a:gridCol w="352810"/>
                <a:gridCol w="352810"/>
              </a:tblGrid>
              <a:tr h="519414">
                <a:tc gridSpan="2">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en-US" altLang="ja-JP" sz="1800" b="1" dirty="0" smtClean="0">
                          <a:latin typeface="+mn-lt"/>
                        </a:rPr>
                        <a:t>Year</a:t>
                      </a:r>
                      <a:endParaRPr kumimoji="1" lang="ja-JP" altLang="en-US" sz="1800" b="1" dirty="0">
                        <a:latin typeface="+mn-lt"/>
                      </a:endParaRPr>
                    </a:p>
                  </a:txBody>
                  <a:tcPr marL="77913" marR="779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6AAC90"/>
                    </a:solidFill>
                  </a:tcPr>
                </a:tc>
                <a:tc hMerge="1">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endParaRPr kumimoji="1" lang="ja-JP" altLang="en-US" sz="1400" b="1" dirty="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0"/>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en-US" altLang="ja-JP" sz="1400" b="1" dirty="0" smtClean="0">
                          <a:latin typeface="+mn-lt"/>
                        </a:rPr>
                        <a:t>2007</a:t>
                      </a:r>
                      <a:endParaRPr kumimoji="1" lang="ja-JP" altLang="en-US" sz="1400" b="1" dirty="0">
                        <a:latin typeface="+mn-lt"/>
                      </a:endParaRPr>
                    </a:p>
                  </a:txBody>
                  <a:tcPr marL="77913" marR="779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0"/>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en-US" altLang="ja-JP" sz="1400" b="1" dirty="0" smtClean="0">
                          <a:latin typeface="+mn-lt"/>
                        </a:rPr>
                        <a:t>2008</a:t>
                      </a:r>
                      <a:endParaRPr kumimoji="1" lang="ja-JP" altLang="en-US" sz="1400" b="1" dirty="0">
                        <a:latin typeface="+mn-lt"/>
                      </a:endParaRPr>
                    </a:p>
                  </a:txBody>
                  <a:tcPr marL="77913" marR="779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0"/>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en-US" altLang="ja-JP" sz="1400" b="1" dirty="0" smtClean="0">
                          <a:latin typeface="+mn-lt"/>
                        </a:rPr>
                        <a:t>2009</a:t>
                      </a:r>
                      <a:endParaRPr kumimoji="1" lang="ja-JP" altLang="en-US" sz="1400" b="1" dirty="0">
                        <a:latin typeface="+mn-lt"/>
                      </a:endParaRPr>
                    </a:p>
                  </a:txBody>
                  <a:tcPr marL="77913" marR="779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0"/>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en-US" altLang="ja-JP" sz="1400" b="1" dirty="0" smtClean="0">
                          <a:latin typeface="+mn-lt"/>
                        </a:rPr>
                        <a:t>2010</a:t>
                      </a:r>
                      <a:endParaRPr kumimoji="1" lang="ja-JP" altLang="en-US" sz="1400" b="1" dirty="0">
                        <a:latin typeface="+mn-lt"/>
                      </a:endParaRPr>
                    </a:p>
                  </a:txBody>
                  <a:tcPr marL="77913" marR="779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0"/>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en-US" altLang="ja-JP" sz="1400" b="1" dirty="0" smtClean="0">
                          <a:latin typeface="+mn-lt"/>
                        </a:rPr>
                        <a:t>2011</a:t>
                      </a:r>
                      <a:endParaRPr kumimoji="1" lang="ja-JP" altLang="en-US" sz="1400" b="1" dirty="0">
                        <a:latin typeface="+mn-lt"/>
                      </a:endParaRPr>
                    </a:p>
                  </a:txBody>
                  <a:tcPr marL="77913" marR="779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0"/>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en-US" altLang="ja-JP" sz="1400" b="1" dirty="0" smtClean="0">
                          <a:latin typeface="+mn-lt"/>
                        </a:rPr>
                        <a:t>2012</a:t>
                      </a:r>
                      <a:endParaRPr kumimoji="1" lang="ja-JP" altLang="en-US" sz="1400" b="1" dirty="0">
                        <a:latin typeface="+mn-lt"/>
                      </a:endParaRPr>
                    </a:p>
                  </a:txBody>
                  <a:tcPr marL="77913" marR="779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0"/>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en-US" altLang="ja-JP" sz="1400" b="1" dirty="0" smtClean="0">
                          <a:latin typeface="+mn-lt"/>
                        </a:rPr>
                        <a:t>2013</a:t>
                      </a:r>
                      <a:endParaRPr kumimoji="1" lang="ja-JP" altLang="en-US" sz="1400" b="1" dirty="0">
                        <a:latin typeface="+mn-lt"/>
                      </a:endParaRPr>
                    </a:p>
                  </a:txBody>
                  <a:tcPr marL="77913" marR="779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0"/>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en-US" altLang="ja-JP" sz="1400" b="1" dirty="0" smtClean="0">
                          <a:latin typeface="+mn-lt"/>
                        </a:rPr>
                        <a:t>2014</a:t>
                      </a:r>
                      <a:endParaRPr kumimoji="1" lang="ja-JP" altLang="en-US" sz="1400" b="1" dirty="0">
                        <a:latin typeface="+mn-lt"/>
                      </a:endParaRPr>
                    </a:p>
                  </a:txBody>
                  <a:tcPr marL="77913" marR="779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0"/>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en-US" altLang="ja-JP" sz="1400" b="1" dirty="0" smtClean="0">
                          <a:latin typeface="+mn-lt"/>
                        </a:rPr>
                        <a:t>2015</a:t>
                      </a:r>
                      <a:endParaRPr kumimoji="1" lang="ja-JP" altLang="en-US" sz="1400" b="1" dirty="0">
                        <a:latin typeface="+mn-lt"/>
                      </a:endParaRPr>
                    </a:p>
                  </a:txBody>
                  <a:tcPr marL="77913" marR="779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0"/>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en-US" altLang="ja-JP" sz="1400" b="1" dirty="0" smtClean="0">
                          <a:latin typeface="+mn-lt"/>
                        </a:rPr>
                        <a:t>2016</a:t>
                      </a:r>
                      <a:endParaRPr kumimoji="1" lang="ja-JP" altLang="en-US" sz="1400" b="1" dirty="0">
                        <a:latin typeface="+mn-lt"/>
                      </a:endParaRPr>
                    </a:p>
                  </a:txBody>
                  <a:tcPr marL="77913" marR="779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0"/>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en-US" altLang="ja-JP" sz="1400" b="1" dirty="0" smtClean="0">
                          <a:latin typeface="+mn-lt"/>
                        </a:rPr>
                        <a:t>2017</a:t>
                      </a:r>
                      <a:endParaRPr kumimoji="1" lang="ja-JP" altLang="en-US" sz="1400" b="1" dirty="0">
                        <a:latin typeface="+mn-lt"/>
                      </a:endParaRPr>
                    </a:p>
                  </a:txBody>
                  <a:tcPr marL="77913" marR="779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0"/>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en-US" altLang="ja-JP" sz="1400" b="1" dirty="0" smtClean="0">
                          <a:latin typeface="+mn-lt"/>
                        </a:rPr>
                        <a:t>2018</a:t>
                      </a:r>
                      <a:endParaRPr kumimoji="1" lang="ja-JP" altLang="en-US" sz="1400" b="1" dirty="0">
                        <a:latin typeface="+mn-lt"/>
                      </a:endParaRPr>
                    </a:p>
                  </a:txBody>
                  <a:tcPr marL="77913" marR="779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0"/>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en-US" altLang="ja-JP" sz="1400" b="1" dirty="0" smtClean="0">
                          <a:latin typeface="+mn-lt"/>
                        </a:rPr>
                        <a:t>2019</a:t>
                      </a:r>
                      <a:endParaRPr kumimoji="1" lang="ja-JP" altLang="en-US" sz="1400" b="1" dirty="0">
                        <a:latin typeface="+mn-lt"/>
                      </a:endParaRPr>
                    </a:p>
                  </a:txBody>
                  <a:tcPr marL="77913" marR="779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0"/>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en-US" altLang="ja-JP" sz="1400" b="1" dirty="0" smtClean="0">
                          <a:latin typeface="+mn-lt"/>
                        </a:rPr>
                        <a:t>2020</a:t>
                      </a:r>
                      <a:endParaRPr kumimoji="1" lang="ja-JP" altLang="en-US" sz="1400" b="1" dirty="0">
                        <a:latin typeface="+mn-lt"/>
                      </a:endParaRPr>
                    </a:p>
                  </a:txBody>
                  <a:tcPr marL="77913" marR="779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0"/>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en-US" altLang="ja-JP" sz="1400" b="1" dirty="0" smtClean="0">
                          <a:latin typeface="+mn-lt"/>
                        </a:rPr>
                        <a:t>2021</a:t>
                      </a:r>
                      <a:endParaRPr kumimoji="1" lang="ja-JP" altLang="en-US" sz="1400" b="1" dirty="0">
                        <a:latin typeface="+mn-lt"/>
                      </a:endParaRPr>
                    </a:p>
                  </a:txBody>
                  <a:tcPr marL="77913" marR="779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0"/>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en-US" altLang="ja-JP" sz="1400" b="1" dirty="0" smtClean="0">
                          <a:latin typeface="+mn-lt"/>
                        </a:rPr>
                        <a:t>2022</a:t>
                      </a:r>
                      <a:endParaRPr kumimoji="1" lang="ja-JP" altLang="en-US" sz="1400" b="1" dirty="0">
                        <a:latin typeface="+mn-lt"/>
                      </a:endParaRPr>
                    </a:p>
                  </a:txBody>
                  <a:tcPr marL="77913" marR="779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0"/>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en-US" altLang="ja-JP" sz="1400" b="1" dirty="0" smtClean="0">
                          <a:latin typeface="+mn-lt"/>
                        </a:rPr>
                        <a:t>2023</a:t>
                      </a:r>
                      <a:endParaRPr kumimoji="1" lang="ja-JP" altLang="en-US" sz="1400" b="1" dirty="0">
                        <a:latin typeface="+mn-lt"/>
                      </a:endParaRPr>
                    </a:p>
                  </a:txBody>
                  <a:tcPr marL="77913" marR="779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0"/>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en-US" altLang="ja-JP" sz="1400" b="1" dirty="0" smtClean="0">
                          <a:latin typeface="+mn-lt"/>
                        </a:rPr>
                        <a:t>2024</a:t>
                      </a:r>
                      <a:endParaRPr kumimoji="1" lang="ja-JP" altLang="en-US" sz="1400" b="1" dirty="0">
                        <a:latin typeface="+mn-lt"/>
                      </a:endParaRPr>
                    </a:p>
                  </a:txBody>
                  <a:tcPr marL="77913" marR="779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0"/>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en-US" altLang="ja-JP" sz="1400" b="1" dirty="0" smtClean="0">
                          <a:latin typeface="+mn-lt"/>
                        </a:rPr>
                        <a:t>2025</a:t>
                      </a:r>
                      <a:endParaRPr kumimoji="1" lang="ja-JP" altLang="en-US" sz="1400" b="1" dirty="0">
                        <a:latin typeface="+mn-lt"/>
                      </a:endParaRPr>
                    </a:p>
                  </a:txBody>
                  <a:tcPr marL="77913" marR="779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0"/>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en-US" altLang="ja-JP" sz="1400" b="1" dirty="0" smtClean="0">
                          <a:latin typeface="+mn-lt"/>
                        </a:rPr>
                        <a:t>2026</a:t>
                      </a:r>
                      <a:endParaRPr kumimoji="1" lang="ja-JP" altLang="en-US" sz="1400" b="1" dirty="0">
                        <a:latin typeface="+mn-lt"/>
                      </a:endParaRPr>
                    </a:p>
                  </a:txBody>
                  <a:tcPr marL="77913" marR="779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0"/>
                    </a:solidFill>
                  </a:tcPr>
                </a:tc>
                <a:tc>
                  <a:txBody>
                    <a:bodyPr/>
                    <a:lstStyle>
                      <a:lvl1pPr marL="0" algn="l" defTabSz="914400" rtl="0" eaLnBrk="1" latinLnBrk="0" hangingPunct="1">
                        <a:defRPr kumimoji="1" sz="1800" b="1" kern="1200">
                          <a:solidFill>
                            <a:schemeClr val="lt1"/>
                          </a:solidFill>
                          <a:latin typeface="Century Gothic" panose="020B0502020202020204"/>
                        </a:defRPr>
                      </a:lvl1pPr>
                      <a:lvl2pPr marL="457200" algn="l" defTabSz="914400" rtl="0" eaLnBrk="1" latinLnBrk="0" hangingPunct="1">
                        <a:defRPr kumimoji="1" sz="1800" b="1" kern="1200">
                          <a:solidFill>
                            <a:schemeClr val="lt1"/>
                          </a:solidFill>
                          <a:latin typeface="Century Gothic" panose="020B0502020202020204"/>
                        </a:defRPr>
                      </a:lvl2pPr>
                      <a:lvl3pPr marL="914400" algn="l" defTabSz="914400" rtl="0" eaLnBrk="1" latinLnBrk="0" hangingPunct="1">
                        <a:defRPr kumimoji="1" sz="1800" b="1" kern="1200">
                          <a:solidFill>
                            <a:schemeClr val="lt1"/>
                          </a:solidFill>
                          <a:latin typeface="Century Gothic" panose="020B0502020202020204"/>
                        </a:defRPr>
                      </a:lvl3pPr>
                      <a:lvl4pPr marL="1371600" algn="l" defTabSz="914400" rtl="0" eaLnBrk="1" latinLnBrk="0" hangingPunct="1">
                        <a:defRPr kumimoji="1" sz="1800" b="1" kern="1200">
                          <a:solidFill>
                            <a:schemeClr val="lt1"/>
                          </a:solidFill>
                          <a:latin typeface="Century Gothic" panose="020B0502020202020204"/>
                        </a:defRPr>
                      </a:lvl4pPr>
                      <a:lvl5pPr marL="1828800" algn="l" defTabSz="914400" rtl="0" eaLnBrk="1" latinLnBrk="0" hangingPunct="1">
                        <a:defRPr kumimoji="1" sz="1800" b="1" kern="1200">
                          <a:solidFill>
                            <a:schemeClr val="lt1"/>
                          </a:solidFill>
                          <a:latin typeface="Century Gothic" panose="020B0502020202020204"/>
                        </a:defRPr>
                      </a:lvl5pPr>
                      <a:lvl6pPr marL="2286000" algn="l" defTabSz="914400" rtl="0" eaLnBrk="1" latinLnBrk="0" hangingPunct="1">
                        <a:defRPr kumimoji="1" sz="1800" b="1" kern="1200">
                          <a:solidFill>
                            <a:schemeClr val="lt1"/>
                          </a:solidFill>
                          <a:latin typeface="Century Gothic" panose="020B0502020202020204"/>
                        </a:defRPr>
                      </a:lvl6pPr>
                      <a:lvl7pPr marL="2743200" algn="l" defTabSz="914400" rtl="0" eaLnBrk="1" latinLnBrk="0" hangingPunct="1">
                        <a:defRPr kumimoji="1" sz="1800" b="1" kern="1200">
                          <a:solidFill>
                            <a:schemeClr val="lt1"/>
                          </a:solidFill>
                          <a:latin typeface="Century Gothic" panose="020B0502020202020204"/>
                        </a:defRPr>
                      </a:lvl7pPr>
                      <a:lvl8pPr marL="3200400" algn="l" defTabSz="914400" rtl="0" eaLnBrk="1" latinLnBrk="0" hangingPunct="1">
                        <a:defRPr kumimoji="1" sz="1800" b="1" kern="1200">
                          <a:solidFill>
                            <a:schemeClr val="lt1"/>
                          </a:solidFill>
                          <a:latin typeface="Century Gothic" panose="020B0502020202020204"/>
                        </a:defRPr>
                      </a:lvl8pPr>
                      <a:lvl9pPr marL="3657600" algn="l" defTabSz="914400" rtl="0" eaLnBrk="1" latinLnBrk="0" hangingPunct="1">
                        <a:defRPr kumimoji="1" sz="1800" b="1" kern="1200">
                          <a:solidFill>
                            <a:schemeClr val="lt1"/>
                          </a:solidFill>
                          <a:latin typeface="Century Gothic" panose="020B0502020202020204"/>
                        </a:defRPr>
                      </a:lvl9pPr>
                    </a:lstStyle>
                    <a:p>
                      <a:r>
                        <a:rPr kumimoji="1" lang="en-US" altLang="ja-JP" sz="1400" b="1" dirty="0" smtClean="0">
                          <a:latin typeface="+mn-lt"/>
                        </a:rPr>
                        <a:t>2027</a:t>
                      </a:r>
                      <a:endParaRPr kumimoji="1" lang="ja-JP" altLang="en-US" sz="1400" b="1" dirty="0">
                        <a:latin typeface="+mn-lt"/>
                      </a:endParaRPr>
                    </a:p>
                  </a:txBody>
                  <a:tcPr marL="77913" marR="779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0"/>
                    </a:solidFill>
                  </a:tcPr>
                </a:tc>
              </a:tr>
              <a:tr h="371367">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en-US" altLang="ja-JP" sz="1600" b="1" dirty="0" smtClean="0">
                          <a:latin typeface="+mj-lt"/>
                        </a:rPr>
                        <a:t>Japan</a:t>
                      </a:r>
                      <a:endParaRPr kumimoji="1" lang="ja-JP" altLang="en-US" sz="1600" b="1" dirty="0">
                        <a:latin typeface="+mj-lt"/>
                      </a:endParaRPr>
                    </a:p>
                  </a:txBody>
                  <a:tcPr marL="77913" marR="7791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0">
                        <a:tint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gridSpan="3">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marL="0" marR="0" indent="0" algn="l" defTabSz="457207" rtl="0" eaLnBrk="1" fontAlgn="auto" latinLnBrk="0" hangingPunct="1">
                        <a:lnSpc>
                          <a:spcPct val="100000"/>
                        </a:lnSpc>
                        <a:spcBef>
                          <a:spcPts val="0"/>
                        </a:spcBef>
                        <a:spcAft>
                          <a:spcPts val="0"/>
                        </a:spcAft>
                        <a:buClrTx/>
                        <a:buSzTx/>
                        <a:buFontTx/>
                        <a:buNone/>
                        <a:tabLst/>
                        <a:defRPr/>
                      </a:pPr>
                      <a:r>
                        <a:rPr kumimoji="1" lang="en-US" altLang="ja-JP" sz="1600" b="1" baseline="0" dirty="0" smtClean="0">
                          <a:latin typeface="+mj-lt"/>
                        </a:rPr>
                        <a:t>    Exp.</a:t>
                      </a:r>
                      <a:endParaRPr kumimoji="1" lang="ja-JP" altLang="en-US" sz="1600" b="1" dirty="0" smtClean="0">
                        <a:latin typeface="+mj-lt"/>
                      </a:endParaRPr>
                    </a:p>
                  </a:txBody>
                  <a:tcPr marL="77913" marR="77913"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0">
                        <a:lumMod val="60000"/>
                        <a:lumOff val="40000"/>
                      </a:srgbClr>
                    </a:solidFill>
                  </a:tcPr>
                </a:tc>
                <a:tc hMerge="1">
                  <a:txBody>
                    <a:bodyPr/>
                    <a:lstStyle/>
                    <a:p>
                      <a:endParaRPr kumimoji="1" lang="ja-JP" altLang="en-US" sz="1100" dirty="0"/>
                    </a:p>
                  </a:txBody>
                  <a:tcPr>
                    <a:solidFill>
                      <a:schemeClr val="accent4">
                        <a:lumMod val="60000"/>
                        <a:lumOff val="40000"/>
                      </a:schemeClr>
                    </a:solidFill>
                  </a:tcPr>
                </a:tc>
                <a:tc hMerge="1">
                  <a:txBody>
                    <a:bodyPr/>
                    <a:lstStyle/>
                    <a:p>
                      <a:endParaRPr kumimoji="1" lang="ja-JP" altLang="en-US" sz="1100" dirty="0"/>
                    </a:p>
                  </a:txBody>
                  <a:tcPr>
                    <a:solidFill>
                      <a:schemeClr val="accent4">
                        <a:lumMod val="60000"/>
                        <a:lumOff val="40000"/>
                      </a:scheme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0">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0">
                        <a:lumMod val="60000"/>
                        <a:lumOff val="40000"/>
                      </a:srgbClr>
                    </a:solidFill>
                  </a:tcPr>
                </a:tc>
                <a:tc gridSpan="5">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en-US" altLang="ja-JP" sz="1800" b="1" baseline="0" dirty="0" smtClean="0">
                          <a:solidFill>
                            <a:schemeClr val="accent1">
                              <a:lumMod val="75000"/>
                            </a:schemeClr>
                          </a:solidFill>
                          <a:latin typeface="+mj-lt"/>
                        </a:rPr>
                        <a:t>Facility </a:t>
                      </a:r>
                      <a:r>
                        <a:rPr kumimoji="1" lang="en-US" altLang="ja-JP" sz="1800" b="1" baseline="0" dirty="0" err="1" smtClean="0">
                          <a:solidFill>
                            <a:schemeClr val="accent1">
                              <a:lumMod val="75000"/>
                            </a:schemeClr>
                          </a:solidFill>
                          <a:latin typeface="+mj-lt"/>
                        </a:rPr>
                        <a:t>compl</a:t>
                      </a:r>
                      <a:r>
                        <a:rPr kumimoji="1" lang="en-US" altLang="ja-JP" sz="1800" b="1" baseline="0" dirty="0" smtClean="0">
                          <a:solidFill>
                            <a:schemeClr val="accent1">
                              <a:lumMod val="75000"/>
                            </a:schemeClr>
                          </a:solidFill>
                          <a:latin typeface="+mj-lt"/>
                        </a:rPr>
                        <a:t>.</a:t>
                      </a:r>
                    </a:p>
                  </a:txBody>
                  <a:tcPr marL="77913" marR="77913"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hMerge="1">
                  <a:txBody>
                    <a:bodyPr/>
                    <a:lstStyle/>
                    <a:p>
                      <a:endParaRPr kumimoji="1" lang="ja-JP" altLang="en-US" sz="1100" dirty="0"/>
                    </a:p>
                  </a:txBody>
                  <a:tcPr>
                    <a:solidFill>
                      <a:schemeClr val="accent4">
                        <a:lumMod val="60000"/>
                        <a:lumOff val="40000"/>
                      </a:schemeClr>
                    </a:solidFill>
                  </a:tcPr>
                </a:tc>
                <a:tc hMerge="1">
                  <a:txBody>
                    <a:bodyPr/>
                    <a:lstStyle/>
                    <a:p>
                      <a:endParaRPr kumimoji="1" lang="ja-JP" altLang="en-US" sz="1100" dirty="0"/>
                    </a:p>
                  </a:txBody>
                  <a:tcPr>
                    <a:solidFill>
                      <a:schemeClr val="accent4">
                        <a:lumMod val="60000"/>
                        <a:lumOff val="40000"/>
                      </a:schemeClr>
                    </a:solidFill>
                  </a:tcPr>
                </a:tc>
                <a:tc hMerge="1">
                  <a:txBody>
                    <a:bodyPr/>
                    <a:lstStyle/>
                    <a:p>
                      <a:endParaRPr kumimoji="1" lang="ja-JP" altLang="en-US" sz="1100" dirty="0"/>
                    </a:p>
                  </a:txBody>
                  <a:tcPr>
                    <a:solidFill>
                      <a:schemeClr val="bg2">
                        <a:lumMod val="60000"/>
                        <a:lumOff val="40000"/>
                      </a:schemeClr>
                    </a:solidFill>
                  </a:tcPr>
                </a:tc>
                <a:tc hMerge="1">
                  <a:txBody>
                    <a:bodyPr/>
                    <a:lstStyle/>
                    <a:p>
                      <a:endParaRPr kumimoji="1" lang="en-US" altLang="ja-JP" sz="1100" b="1" baseline="0" dirty="0" smtClean="0">
                        <a:solidFill>
                          <a:schemeClr val="accent1">
                            <a:lumMod val="75000"/>
                          </a:schemeClr>
                        </a:solidFill>
                      </a:endParaRPr>
                    </a:p>
                  </a:txBody>
                  <a:tcPr>
                    <a:solidFill>
                      <a:schemeClr val="bg2">
                        <a:lumMod val="60000"/>
                        <a:lumOff val="40000"/>
                      </a:scheme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en-US" altLang="ja-JP" sz="1800" b="1" baseline="0" dirty="0" smtClean="0">
                        <a:solidFill>
                          <a:schemeClr val="accent1">
                            <a:lumMod val="75000"/>
                          </a:schemeClr>
                        </a:solidFill>
                        <a:latin typeface="+mj-lt"/>
                      </a:endParaRPr>
                    </a:p>
                  </a:txBody>
                  <a:tcPr marL="77913" marR="77913"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en-US" altLang="ja-JP" sz="1800" b="1" baseline="0" dirty="0" smtClean="0">
                        <a:solidFill>
                          <a:schemeClr val="accent1">
                            <a:lumMod val="75000"/>
                          </a:schemeClr>
                        </a:solidFill>
                        <a:latin typeface="+mj-lt"/>
                      </a:endParaRPr>
                    </a:p>
                  </a:txBody>
                  <a:tcPr marL="77913" marR="77913"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en-US" altLang="ja-JP" sz="1800" b="1" baseline="0" dirty="0" smtClean="0">
                        <a:solidFill>
                          <a:schemeClr val="accent1">
                            <a:lumMod val="75000"/>
                          </a:schemeClr>
                        </a:solidFill>
                        <a:latin typeface="+mj-lt"/>
                      </a:endParaRPr>
                    </a:p>
                  </a:txBody>
                  <a:tcPr marL="77913" marR="77913"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E5155">
                        <a:lumMod val="60000"/>
                        <a:lumOff val="40000"/>
                      </a:srgbClr>
                    </a:solidFill>
                  </a:tcPr>
                </a:tc>
                <a:tc gridSpan="5">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en-US" altLang="ja-JP" sz="1800" b="1" baseline="0" dirty="0" smtClean="0">
                          <a:solidFill>
                            <a:schemeClr val="accent1">
                              <a:lumMod val="75000"/>
                            </a:schemeClr>
                          </a:solidFill>
                          <a:latin typeface="+mj-lt"/>
                        </a:rPr>
                        <a:t>RIBF upgrade</a:t>
                      </a:r>
                    </a:p>
                  </a:txBody>
                  <a:tcPr marL="77913" marR="77913"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B01513">
                        <a:lumMod val="40000"/>
                        <a:lumOff val="60000"/>
                      </a:srgbClr>
                    </a:solidFill>
                  </a:tcPr>
                </a:tc>
                <a:tc hMerge="1">
                  <a:txBody>
                    <a:bodyPr/>
                    <a:lstStyle/>
                    <a:p>
                      <a:pPr algn="r"/>
                      <a:endParaRPr kumimoji="1" lang="en-US" altLang="ja-JP" sz="1200" b="1" baseline="0" dirty="0" smtClean="0">
                        <a:solidFill>
                          <a:schemeClr val="accent1">
                            <a:lumMod val="75000"/>
                          </a:schemeClr>
                        </a:solidFill>
                        <a:latin typeface="+mn-lt"/>
                      </a:endParaRPr>
                    </a:p>
                  </a:txBody>
                  <a:tcPr>
                    <a:solidFill>
                      <a:schemeClr val="accent1">
                        <a:lumMod val="40000"/>
                        <a:lumOff val="60000"/>
                      </a:schemeClr>
                    </a:solidFill>
                  </a:tcPr>
                </a:tc>
                <a:tc hMerge="1">
                  <a:txBody>
                    <a:bodyPr/>
                    <a:lstStyle/>
                    <a:p>
                      <a:pPr marL="0" marR="0" indent="0" algn="r" defTabSz="457207" rtl="0" eaLnBrk="1" fontAlgn="auto" latinLnBrk="0" hangingPunct="1">
                        <a:lnSpc>
                          <a:spcPct val="100000"/>
                        </a:lnSpc>
                        <a:spcBef>
                          <a:spcPts val="0"/>
                        </a:spcBef>
                        <a:spcAft>
                          <a:spcPts val="0"/>
                        </a:spcAft>
                        <a:buClrTx/>
                        <a:buSzTx/>
                        <a:buFontTx/>
                        <a:buNone/>
                        <a:tabLst/>
                        <a:defRPr/>
                      </a:pPr>
                      <a:endParaRPr kumimoji="1" lang="en-US" altLang="ja-JP" sz="1200" b="1" baseline="0" dirty="0" smtClean="0">
                        <a:solidFill>
                          <a:schemeClr val="accent1">
                            <a:lumMod val="75000"/>
                          </a:schemeClr>
                        </a:solidFill>
                        <a:latin typeface="+mn-lt"/>
                      </a:endParaRPr>
                    </a:p>
                  </a:txBody>
                  <a:tcPr>
                    <a:solidFill>
                      <a:schemeClr val="accent1">
                        <a:lumMod val="40000"/>
                        <a:lumOff val="60000"/>
                      </a:schemeClr>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en-US" altLang="ja-JP" sz="1800" b="1" baseline="0" dirty="0" smtClean="0">
                        <a:solidFill>
                          <a:schemeClr val="accent1">
                            <a:lumMod val="75000"/>
                          </a:schemeClr>
                        </a:solidFill>
                        <a:latin typeface="+mj-lt"/>
                      </a:endParaRPr>
                    </a:p>
                  </a:txBody>
                  <a:tcPr marL="84406" marR="84406"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01513">
                        <a:lumMod val="40000"/>
                        <a:lumOff val="60000"/>
                      </a:srgbClr>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en-US" altLang="ja-JP" sz="1800" b="1" baseline="0" dirty="0" smtClean="0">
                        <a:solidFill>
                          <a:schemeClr val="accent1">
                            <a:lumMod val="75000"/>
                          </a:schemeClr>
                        </a:solidFill>
                        <a:latin typeface="+mj-lt"/>
                      </a:endParaRPr>
                    </a:p>
                  </a:txBody>
                  <a:tcPr marL="84406" marR="84406"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01513">
                        <a:lumMod val="40000"/>
                        <a:lumOff val="6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en-US" altLang="ja-JP" sz="1800" b="1" baseline="0" dirty="0" smtClean="0">
                        <a:solidFill>
                          <a:schemeClr val="accent1">
                            <a:lumMod val="75000"/>
                          </a:schemeClr>
                        </a:solidFill>
                        <a:latin typeface="+mj-lt"/>
                      </a:endParaRPr>
                    </a:p>
                  </a:txBody>
                  <a:tcPr marL="77913" marR="77913"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01513">
                        <a:lumMod val="40000"/>
                        <a:lumOff val="6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en-US" altLang="ja-JP" sz="1800" b="1" baseline="0" dirty="0" smtClean="0">
                        <a:solidFill>
                          <a:schemeClr val="accent1">
                            <a:lumMod val="75000"/>
                          </a:schemeClr>
                        </a:solidFill>
                        <a:latin typeface="+mj-lt"/>
                      </a:endParaRPr>
                    </a:p>
                  </a:txBody>
                  <a:tcPr marL="77913" marR="77913"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01513">
                        <a:lumMod val="40000"/>
                        <a:lumOff val="6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01513">
                        <a:lumMod val="40000"/>
                        <a:lumOff val="60000"/>
                      </a:srgbClr>
                    </a:solidFill>
                  </a:tcPr>
                </a:tc>
              </a:tr>
              <a:tr h="387798">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en-US" altLang="ja-JP" sz="1600" b="1" dirty="0" smtClean="0">
                          <a:latin typeface="+mj-lt"/>
                        </a:rPr>
                        <a:t>Germ.</a:t>
                      </a:r>
                      <a:endParaRPr kumimoji="1" lang="ja-JP" altLang="en-US" sz="1600" b="1" dirty="0">
                        <a:latin typeface="+mj-lt"/>
                      </a:endParaRPr>
                    </a:p>
                  </a:txBody>
                  <a:tcPr marL="77913" marR="779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6AAC90">
                        <a:tint val="2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gridSpan="3">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en-US" altLang="ja-JP" sz="1400" b="1" baseline="0" dirty="0" smtClean="0">
                          <a:latin typeface="+mj-lt"/>
                        </a:rPr>
                        <a:t>  Constr.</a:t>
                      </a:r>
                      <a:endParaRPr kumimoji="1" lang="ja-JP" altLang="en-US" sz="14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B729">
                        <a:lumMod val="40000"/>
                        <a:lumOff val="60000"/>
                      </a:srgbClr>
                    </a:solidFill>
                  </a:tcPr>
                </a:tc>
                <a:tc hMerge="1">
                  <a:txBody>
                    <a:bodyPr/>
                    <a:lstStyle/>
                    <a:p>
                      <a:endParaRPr kumimoji="1" lang="ja-JP" altLang="en-US" sz="1100" dirty="0"/>
                    </a:p>
                  </a:txBody>
                  <a:tcPr>
                    <a:solidFill>
                      <a:schemeClr val="accent3">
                        <a:lumMod val="40000"/>
                        <a:lumOff val="60000"/>
                      </a:schemeClr>
                    </a:solidFill>
                  </a:tcPr>
                </a:tc>
                <a:tc hMerge="1">
                  <a:txBody>
                    <a:bodyPr/>
                    <a:lstStyle/>
                    <a:p>
                      <a:endParaRPr kumimoji="1" lang="ja-JP" altLang="en-US" sz="1100" dirty="0"/>
                    </a:p>
                  </a:txBody>
                  <a:tcPr>
                    <a:solidFill>
                      <a:schemeClr val="accent3">
                        <a:lumMod val="40000"/>
                        <a:lumOff val="60000"/>
                      </a:scheme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B729">
                        <a:lumMod val="40000"/>
                        <a:lumOff val="6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B729">
                        <a:lumMod val="40000"/>
                        <a:lumOff val="6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B729">
                        <a:lumMod val="40000"/>
                        <a:lumOff val="6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B729">
                        <a:lumMod val="40000"/>
                        <a:lumOff val="6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algn="r"/>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B729">
                        <a:lumMod val="40000"/>
                        <a:lumOff val="6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marL="0" marR="0" indent="0" algn="r" defTabSz="457207" rtl="0" eaLnBrk="1" fontAlgn="auto" latinLnBrk="0" hangingPunct="1">
                        <a:lnSpc>
                          <a:spcPct val="100000"/>
                        </a:lnSpc>
                        <a:spcBef>
                          <a:spcPts val="0"/>
                        </a:spcBef>
                        <a:spcAft>
                          <a:spcPts val="0"/>
                        </a:spcAft>
                        <a:buClrTx/>
                        <a:buSzTx/>
                        <a:buFontTx/>
                        <a:buNone/>
                        <a:tabLst/>
                        <a:defRPr/>
                      </a:pPr>
                      <a:endParaRPr kumimoji="1" lang="ja-JP" altLang="en-US" sz="1800" b="1" dirty="0" smtClean="0">
                        <a:latin typeface="+mj-lt"/>
                      </a:endParaRPr>
                    </a:p>
                  </a:txBody>
                  <a:tcPr marL="77913" marR="77913"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5E2A9"/>
                    </a:solidFill>
                  </a:tcPr>
                </a:tc>
                <a:tc>
                  <a:txBody>
                    <a:bodyPr/>
                    <a:lstStyle/>
                    <a:p>
                      <a:pPr marL="0" marR="0" indent="0" algn="r" defTabSz="457207" rtl="0" eaLnBrk="1" fontAlgn="auto" latinLnBrk="0" hangingPunct="1">
                        <a:lnSpc>
                          <a:spcPct val="100000"/>
                        </a:lnSpc>
                        <a:spcBef>
                          <a:spcPts val="0"/>
                        </a:spcBef>
                        <a:spcAft>
                          <a:spcPts val="0"/>
                        </a:spcAft>
                        <a:buClrTx/>
                        <a:buSzTx/>
                        <a:buFontTx/>
                        <a:buNone/>
                        <a:tabLst/>
                        <a:defRPr/>
                      </a:pPr>
                      <a:endParaRPr kumimoji="1" lang="ja-JP" altLang="en-US" sz="1800" b="1" dirty="0" smtClean="0">
                        <a:latin typeface="+mj-lt"/>
                      </a:endParaRPr>
                    </a:p>
                  </a:txBody>
                  <a:tcPr marL="77913" marR="77913"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5E2A9"/>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en-US" altLang="ja-JP" sz="1800" b="1" dirty="0" smtClean="0">
                        <a:solidFill>
                          <a:schemeClr val="accent1">
                            <a:lumMod val="60000"/>
                            <a:lumOff val="40000"/>
                          </a:schemeClr>
                        </a:solidFill>
                        <a:latin typeface="+mj-lt"/>
                      </a:endParaRPr>
                    </a:p>
                  </a:txBody>
                  <a:tcPr marL="77913" marR="77913"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5E2A9"/>
                    </a:solidFill>
                  </a:tcPr>
                </a:tc>
                <a:tc>
                  <a:txBody>
                    <a:bodyPr/>
                    <a:lstStyle/>
                    <a:p>
                      <a:endParaRPr kumimoji="1" lang="en-US" altLang="ja-JP" sz="1800" b="1" dirty="0" smtClean="0">
                        <a:solidFill>
                          <a:schemeClr val="accent1">
                            <a:lumMod val="60000"/>
                            <a:lumOff val="40000"/>
                          </a:schemeClr>
                        </a:solidFill>
                        <a:latin typeface="+mj-lt"/>
                      </a:endParaRPr>
                    </a:p>
                  </a:txBody>
                  <a:tcPr marL="77913" marR="7791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5E2A9"/>
                    </a:solidFill>
                  </a:tcPr>
                </a:tc>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endParaRPr kumimoji="1" lang="ja-JP" altLang="en-US" sz="1100" b="1" kern="1200" dirty="0" smtClean="0">
                        <a:solidFill>
                          <a:schemeClr val="dk1"/>
                        </a:solidFill>
                        <a:latin typeface="+mj-lt"/>
                        <a:ea typeface="+mn-ea"/>
                        <a:cs typeface="+mn-cs"/>
                      </a:endParaRPr>
                    </a:p>
                  </a:txBody>
                  <a:tcPr marL="77913" marR="7791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5E2A9"/>
                    </a:solidFill>
                  </a:tcPr>
                </a:tc>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endParaRPr kumimoji="1" lang="ja-JP" altLang="en-US" sz="1100" b="1" kern="1200" dirty="0" smtClean="0">
                        <a:solidFill>
                          <a:schemeClr val="dk1"/>
                        </a:solidFill>
                        <a:latin typeface="+mn-lt"/>
                        <a:ea typeface="+mn-ea"/>
                        <a:cs typeface="+mn-cs"/>
                      </a:endParaRPr>
                    </a:p>
                  </a:txBody>
                  <a:tcPr marL="77913" marR="7791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5E2A9"/>
                    </a:solidFill>
                  </a:tcPr>
                </a:tc>
                <a:tc gridSpan="2">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kumimoji="1" lang="en-US" altLang="ja-JP" sz="1100" b="1" kern="1200" dirty="0" smtClean="0">
                          <a:solidFill>
                            <a:schemeClr val="dk1"/>
                          </a:solidFill>
                          <a:latin typeface="+mn-lt"/>
                          <a:ea typeface="+mn-ea"/>
                          <a:cs typeface="+mn-cs"/>
                        </a:rPr>
                        <a:t>Exp.</a:t>
                      </a:r>
                      <a:endParaRPr kumimoji="1" lang="ja-JP" altLang="en-US" sz="1100" b="1" kern="1200" dirty="0" smtClean="0">
                        <a:solidFill>
                          <a:schemeClr val="dk1"/>
                        </a:solidFill>
                        <a:latin typeface="+mn-lt"/>
                        <a:ea typeface="+mn-ea"/>
                        <a:cs typeface="+mn-cs"/>
                      </a:endParaRPr>
                    </a:p>
                  </a:txBody>
                  <a:tcPr marL="77913" marR="7791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6CDBC"/>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kern="1200" dirty="0" smtClean="0">
                        <a:solidFill>
                          <a:schemeClr val="dk1"/>
                        </a:solidFill>
                        <a:latin typeface="Century Gothic" panose="020B0502020202020204"/>
                        <a:ea typeface="+mn-ea"/>
                        <a:cs typeface="+mn-cs"/>
                      </a:endParaRPr>
                    </a:p>
                  </a:txBody>
                  <a:tcPr marL="84406" marR="84406"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E5155">
                        <a:lumMod val="60000"/>
                        <a:lumOff val="40000"/>
                      </a:srgbClr>
                    </a:solid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smtClean="0">
                          <a:solidFill>
                            <a:schemeClr val="dk1"/>
                          </a:solidFill>
                          <a:latin typeface="Century Gothic" panose="020B0502020202020204"/>
                          <a:ea typeface="+mn-ea"/>
                          <a:cs typeface="+mn-cs"/>
                        </a:rPr>
                        <a:t>Fac</a:t>
                      </a:r>
                      <a:r>
                        <a:rPr kumimoji="1" lang="en-US" altLang="ja-JP" sz="1200" b="1" kern="1200" smtClean="0">
                          <a:solidFill>
                            <a:schemeClr val="dk1"/>
                          </a:solidFill>
                          <a:latin typeface="Century Gothic" panose="020B0502020202020204"/>
                          <a:ea typeface="+mn-ea"/>
                          <a:cs typeface="+mn-cs"/>
                        </a:rPr>
                        <a:t>. compl.</a:t>
                      </a:r>
                      <a:endParaRPr kumimoji="1" lang="ja-JP" altLang="en-US" sz="1200" b="1" kern="1200" dirty="0" smtClean="0">
                        <a:solidFill>
                          <a:schemeClr val="dk1"/>
                        </a:solidFill>
                        <a:latin typeface="Century Gothic" panose="020B0502020202020204"/>
                        <a:ea typeface="+mn-ea"/>
                        <a:cs typeface="+mn-cs"/>
                      </a:endParaRPr>
                    </a:p>
                  </a:txBody>
                  <a:tcPr marL="77913" marR="7791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E5155">
                        <a:lumMod val="60000"/>
                        <a:lumOff val="40000"/>
                      </a:srgb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kern="1200" dirty="0" smtClean="0">
                        <a:solidFill>
                          <a:schemeClr val="dk1"/>
                        </a:solidFill>
                        <a:latin typeface="Century Gothic" panose="020B0502020202020204"/>
                        <a:ea typeface="+mn-ea"/>
                        <a:cs typeface="+mn-cs"/>
                      </a:endParaRPr>
                    </a:p>
                  </a:txBody>
                  <a:tcPr marL="84406" marR="84406"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E5155">
                        <a:lumMod val="60000"/>
                        <a:lumOff val="40000"/>
                      </a:srgbClr>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84406" marR="8440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4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r>
              <a:tr h="378984">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en-US" altLang="ja-JP" sz="1600" b="1" dirty="0" smtClean="0">
                          <a:latin typeface="+mj-lt"/>
                        </a:rPr>
                        <a:t>USA</a:t>
                      </a:r>
                      <a:endParaRPr kumimoji="1" lang="ja-JP" altLang="en-US" sz="1600" b="1" dirty="0">
                        <a:latin typeface="+mj-lt"/>
                      </a:endParaRPr>
                    </a:p>
                  </a:txBody>
                  <a:tcPr marL="77913" marR="779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6AAC90">
                        <a:tint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4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4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4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4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gridSpan="3">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en-US" altLang="ja-JP" sz="1400" b="1" dirty="0" smtClean="0">
                          <a:latin typeface="+mj-lt"/>
                        </a:rPr>
                        <a:t>Constr.</a:t>
                      </a:r>
                      <a:endParaRPr kumimoji="1" lang="ja-JP" altLang="en-US" sz="1400" b="1" dirty="0" smtClean="0">
                        <a:latin typeface="+mj-lt"/>
                      </a:endParaRPr>
                    </a:p>
                  </a:txBody>
                  <a:tcPr marL="77913" marR="77913"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B729">
                        <a:lumMod val="40000"/>
                        <a:lumOff val="60000"/>
                      </a:srgbClr>
                    </a:solidFill>
                  </a:tcPr>
                </a:tc>
                <a:tc hMerge="1">
                  <a:txBody>
                    <a:bodyPr/>
                    <a:lstStyle/>
                    <a:p>
                      <a:endParaRPr kumimoji="1" lang="ja-JP" altLang="en-US" sz="1100" dirty="0"/>
                    </a:p>
                  </a:txBody>
                  <a:tcPr>
                    <a:solidFill>
                      <a:schemeClr val="accent3">
                        <a:lumMod val="40000"/>
                        <a:lumOff val="60000"/>
                      </a:schemeClr>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84406" marR="844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B729">
                        <a:lumMod val="40000"/>
                        <a:lumOff val="6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6B729">
                        <a:lumMod val="40000"/>
                        <a:lumOff val="6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B729">
                        <a:lumMod val="40000"/>
                        <a:lumOff val="6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6B729">
                        <a:lumMod val="40000"/>
                        <a:lumOff val="6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marL="0" marR="0" indent="0" algn="l" defTabSz="457207" rtl="0" eaLnBrk="1" fontAlgn="auto" latinLnBrk="0" hangingPunct="1">
                        <a:lnSpc>
                          <a:spcPct val="100000"/>
                        </a:lnSpc>
                        <a:spcBef>
                          <a:spcPts val="0"/>
                        </a:spcBef>
                        <a:spcAft>
                          <a:spcPts val="0"/>
                        </a:spcAft>
                        <a:buClrTx/>
                        <a:buSzTx/>
                        <a:buFontTx/>
                        <a:buNone/>
                        <a:tabLst/>
                        <a:defRPr/>
                      </a:pPr>
                      <a:endParaRPr kumimoji="1" lang="ja-JP" altLang="en-US" sz="1800" b="1" dirty="0" smtClean="0">
                        <a:latin typeface="+mj-lt"/>
                      </a:endParaRPr>
                    </a:p>
                  </a:txBody>
                  <a:tcPr marL="77913" marR="77913"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5E2A9"/>
                    </a:solidFill>
                  </a:tcPr>
                </a:tc>
                <a:tc gridSpan="2">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marL="0" marR="0" lvl="0" indent="0" algn="l" defTabSz="457207"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prstClr val="black"/>
                          </a:solidFill>
                          <a:effectLst/>
                          <a:uLnTx/>
                          <a:uFillTx/>
                          <a:latin typeface="Calibri"/>
                          <a:ea typeface="+mn-ea"/>
                          <a:cs typeface="+mn-cs"/>
                        </a:rPr>
                        <a:t>Exp.</a:t>
                      </a:r>
                      <a:endParaRPr kumimoji="1" lang="ja-JP" altLang="en-US" sz="1100" b="1" i="0" u="none" strike="noStrike" kern="1200" cap="none" spc="0" normalizeH="0" baseline="0" noProof="0" dirty="0" smtClean="0">
                        <a:ln>
                          <a:noFill/>
                        </a:ln>
                        <a:solidFill>
                          <a:prstClr val="black"/>
                        </a:solidFill>
                        <a:effectLst/>
                        <a:uLnTx/>
                        <a:uFillTx/>
                        <a:latin typeface="Calibri"/>
                        <a:ea typeface="+mn-ea"/>
                        <a:cs typeface="+mn-cs"/>
                      </a:endParaRPr>
                    </a:p>
                  </a:txBody>
                  <a:tcPr marL="77913" marR="77913"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6CDBC"/>
                    </a:solidFill>
                  </a:tcPr>
                </a:tc>
                <a:tc hMerge="1">
                  <a:txBody>
                    <a:bodyPr/>
                    <a:lstStyle/>
                    <a:p>
                      <a:pPr marL="0" marR="0" indent="0" algn="l" defTabSz="457207" rtl="0" eaLnBrk="1" fontAlgn="auto" latinLnBrk="0" hangingPunct="1">
                        <a:lnSpc>
                          <a:spcPct val="100000"/>
                        </a:lnSpc>
                        <a:spcBef>
                          <a:spcPts val="0"/>
                        </a:spcBef>
                        <a:spcAft>
                          <a:spcPts val="0"/>
                        </a:spcAft>
                        <a:buClrTx/>
                        <a:buSzTx/>
                        <a:buFontTx/>
                        <a:buNone/>
                        <a:tabLst/>
                        <a:defRPr/>
                      </a:pPr>
                      <a:endParaRPr kumimoji="1" lang="ja-JP" altLang="en-US" sz="1200" b="1" dirty="0" smtClean="0">
                        <a:latin typeface="+mn-lt"/>
                      </a:endParaRPr>
                    </a:p>
                  </a:txBody>
                  <a:tcPr>
                    <a:solidFill>
                      <a:schemeClr val="bg2">
                        <a:lumMod val="60000"/>
                        <a:lumOff val="40000"/>
                      </a:schemeClr>
                    </a:solidFill>
                  </a:tcPr>
                </a:tc>
                <a:tc gridSpan="3">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Fac. </a:t>
                      </a:r>
                      <a:r>
                        <a:rPr kumimoji="1" lang="en-US" altLang="ja-JP" sz="1200" b="1" i="0" u="none" strike="noStrike" kern="1200" cap="none" spc="0" normalizeH="0" baseline="0" noProof="0" dirty="0" err="1" smtClean="0">
                          <a:ln>
                            <a:noFill/>
                          </a:ln>
                          <a:solidFill>
                            <a:prstClr val="black"/>
                          </a:solidFill>
                          <a:effectLst/>
                          <a:uLnTx/>
                          <a:uFillTx/>
                          <a:latin typeface="Century Gothic" panose="020B0502020202020204"/>
                          <a:ea typeface="+mn-ea"/>
                          <a:cs typeface="+mn-cs"/>
                        </a:rPr>
                        <a:t>compl</a:t>
                      </a:r>
                      <a:r>
                        <a:rPr kumimoji="1" lang="en-US" altLang="ja-JP" sz="12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a:t>
                      </a:r>
                      <a:endParaRPr kumimoji="1" lang="ja-JP" altLang="en-US" sz="1200" b="1" i="0" u="none" strike="noStrike" kern="1200" cap="none" spc="0" normalizeH="0" baseline="0" noProof="0" dirty="0" smtClean="0">
                        <a:ln>
                          <a:noFill/>
                        </a:ln>
                        <a:solidFill>
                          <a:prstClr val="black"/>
                        </a:solidFill>
                        <a:effectLst/>
                        <a:uLnTx/>
                        <a:uFillTx/>
                        <a:latin typeface="Century Gothic" panose="020B0502020202020204"/>
                        <a:ea typeface="+mn-ea"/>
                        <a:cs typeface="+mn-cs"/>
                      </a:endParaRPr>
                    </a:p>
                  </a:txBody>
                  <a:tcPr marL="77913" marR="77913"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E5155">
                        <a:lumMod val="60000"/>
                        <a:lumOff val="40000"/>
                      </a:srgbClr>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marL="0" marR="0" indent="0" algn="l" defTabSz="457207" rtl="0" eaLnBrk="1" fontAlgn="auto" latinLnBrk="0" hangingPunct="1">
                        <a:lnSpc>
                          <a:spcPct val="100000"/>
                        </a:lnSpc>
                        <a:spcBef>
                          <a:spcPts val="0"/>
                        </a:spcBef>
                        <a:spcAft>
                          <a:spcPts val="0"/>
                        </a:spcAft>
                        <a:buClrTx/>
                        <a:buSzTx/>
                        <a:buFontTx/>
                        <a:buNone/>
                        <a:tabLst/>
                        <a:defRPr/>
                      </a:pPr>
                      <a:endParaRPr kumimoji="1" lang="ja-JP" altLang="en-US" sz="1200" b="1" dirty="0" smtClean="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marL="0" marR="0" indent="0" algn="l" defTabSz="457207" rtl="0" eaLnBrk="1" fontAlgn="auto" latinLnBrk="0" hangingPunct="1">
                        <a:lnSpc>
                          <a:spcPct val="100000"/>
                        </a:lnSpc>
                        <a:spcBef>
                          <a:spcPts val="0"/>
                        </a:spcBef>
                        <a:spcAft>
                          <a:spcPts val="0"/>
                        </a:spcAft>
                        <a:buClrTx/>
                        <a:buSzTx/>
                        <a:buFontTx/>
                        <a:buNone/>
                        <a:tabLst/>
                        <a:defRPr/>
                      </a:pPr>
                      <a:endParaRPr kumimoji="1" lang="ja-JP" altLang="en-US" sz="1200" b="1" dirty="0" smtClean="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marL="0" marR="0" indent="0" algn="l" defTabSz="457207" rtl="0" eaLnBrk="1" fontAlgn="auto" latinLnBrk="0" hangingPunct="1">
                        <a:lnSpc>
                          <a:spcPct val="100000"/>
                        </a:lnSpc>
                        <a:spcBef>
                          <a:spcPts val="0"/>
                        </a:spcBef>
                        <a:spcAft>
                          <a:spcPts val="0"/>
                        </a:spcAft>
                        <a:buClrTx/>
                        <a:buSzTx/>
                        <a:buFontTx/>
                        <a:buNone/>
                        <a:tabLst/>
                        <a:defRPr/>
                      </a:pPr>
                      <a:endParaRPr kumimoji="1" lang="ja-JP" altLang="en-US" sz="1800" b="1" dirty="0" smtClean="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marL="0" marR="0" indent="0" algn="l" defTabSz="457207" rtl="0" eaLnBrk="1" fontAlgn="auto" latinLnBrk="0" hangingPunct="1">
                        <a:lnSpc>
                          <a:spcPct val="100000"/>
                        </a:lnSpc>
                        <a:spcBef>
                          <a:spcPts val="0"/>
                        </a:spcBef>
                        <a:spcAft>
                          <a:spcPts val="0"/>
                        </a:spcAft>
                        <a:buClrTx/>
                        <a:buSzTx/>
                        <a:buFontTx/>
                        <a:buNone/>
                        <a:tabLst/>
                        <a:defRPr/>
                      </a:pPr>
                      <a:endParaRPr kumimoji="1" lang="ja-JP" altLang="en-US" sz="1800" b="1" dirty="0" smtClean="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marL="0" marR="0" indent="0" algn="l" defTabSz="457207" rtl="0" eaLnBrk="1" fontAlgn="auto" latinLnBrk="0" hangingPunct="1">
                        <a:lnSpc>
                          <a:spcPct val="100000"/>
                        </a:lnSpc>
                        <a:spcBef>
                          <a:spcPts val="0"/>
                        </a:spcBef>
                        <a:spcAft>
                          <a:spcPts val="0"/>
                        </a:spcAft>
                        <a:buClrTx/>
                        <a:buSzTx/>
                        <a:buFontTx/>
                        <a:buNone/>
                        <a:tabLst/>
                        <a:defRPr/>
                      </a:pPr>
                      <a:endParaRPr kumimoji="1" lang="ja-JP" altLang="en-US" sz="1800" b="1" dirty="0" smtClean="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r>
              <a:tr h="366645">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en-US" altLang="ja-JP" sz="1100" b="1" dirty="0" smtClean="0">
                          <a:latin typeface="+mj-lt"/>
                        </a:rPr>
                        <a:t>Canada</a:t>
                      </a:r>
                      <a:endParaRPr kumimoji="1" lang="ja-JP" altLang="en-US" sz="1100" b="1" dirty="0">
                        <a:latin typeface="+mj-lt"/>
                      </a:endParaRPr>
                    </a:p>
                  </a:txBody>
                  <a:tcPr marL="77913" marR="779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6AAC90">
                        <a:tint val="2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4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gridSpan="3">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en-US" altLang="ja-JP" sz="1400" b="1" dirty="0" smtClean="0">
                          <a:latin typeface="+mj-lt"/>
                        </a:rPr>
                        <a:t>Constr.</a:t>
                      </a:r>
                      <a:endParaRPr kumimoji="1" lang="ja-JP" altLang="en-US" sz="1400" b="1" dirty="0" smtClean="0">
                        <a:latin typeface="+mj-lt"/>
                      </a:endParaRPr>
                    </a:p>
                  </a:txBody>
                  <a:tcPr marL="77913" marR="77913"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B729">
                        <a:lumMod val="40000"/>
                        <a:lumOff val="60000"/>
                      </a:srgbClr>
                    </a:solidFill>
                  </a:tcPr>
                </a:tc>
                <a:tc hMerge="1">
                  <a:txBody>
                    <a:bodyPr/>
                    <a:lstStyle/>
                    <a:p>
                      <a:endParaRPr kumimoji="1" lang="ja-JP" altLang="en-US" sz="1200" b="1" dirty="0">
                        <a:latin typeface="+mn-lt"/>
                      </a:endParaRPr>
                    </a:p>
                  </a:txBody>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84406" marR="844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B729">
                        <a:lumMod val="40000"/>
                        <a:lumOff val="6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B729">
                        <a:lumMod val="40000"/>
                        <a:lumOff val="6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B729">
                        <a:lumMod val="40000"/>
                        <a:lumOff val="6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no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5E2A9"/>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kern="1200" dirty="0" smtClean="0">
                        <a:solidFill>
                          <a:schemeClr val="dk1"/>
                        </a:solidFill>
                        <a:latin typeface="+mj-lt"/>
                        <a:ea typeface="+mn-ea"/>
                        <a:cs typeface="+mn-cs"/>
                      </a:endParaRPr>
                    </a:p>
                  </a:txBody>
                  <a:tcPr marL="77913" marR="77913"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5E2A9"/>
                    </a:solidFill>
                  </a:tcPr>
                </a:tc>
                <a:tc gridSpan="4">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en-US" altLang="ja-JP" sz="1400" b="1" dirty="0" smtClean="0">
                          <a:latin typeface="+mj-lt"/>
                        </a:rPr>
                        <a:t>Phase</a:t>
                      </a:r>
                      <a:r>
                        <a:rPr kumimoji="1" lang="en-US" altLang="ja-JP" sz="1400" b="1" baseline="0" dirty="0" smtClean="0">
                          <a:latin typeface="+mj-lt"/>
                        </a:rPr>
                        <a:t> 1</a:t>
                      </a:r>
                      <a:endParaRPr kumimoji="1" lang="ja-JP" altLang="en-US" sz="1400" b="1" dirty="0">
                        <a:latin typeface="+mj-lt"/>
                      </a:endParaRPr>
                    </a:p>
                  </a:txBody>
                  <a:tcPr marL="77913" marR="77913" anchor="ctr">
                    <a:lnL w="12700" cmpd="sng">
                      <a:noFill/>
                      <a:prstDash val="soli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6CDBC"/>
                    </a:solidFill>
                  </a:tcPr>
                </a:tc>
                <a:tc hMerge="1">
                  <a:txBody>
                    <a:bodyPr/>
                    <a:lstStyle/>
                    <a:p>
                      <a:endParaRPr kumimoji="1" lang="ja-JP" altLang="en-US" sz="1200" b="1" dirty="0">
                        <a:latin typeface="+mn-lt"/>
                      </a:endParaRPr>
                    </a:p>
                  </a:txBody>
                  <a:tcPr>
                    <a:solidFill>
                      <a:schemeClr val="accent4">
                        <a:lumMod val="60000"/>
                        <a:lumOff val="40000"/>
                      </a:schemeClr>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marL="0" marR="0" indent="0" algn="l" defTabSz="457207" rtl="0" eaLnBrk="1" fontAlgn="auto" latinLnBrk="0" hangingPunct="1">
                        <a:lnSpc>
                          <a:spcPct val="100000"/>
                        </a:lnSpc>
                        <a:spcBef>
                          <a:spcPts val="0"/>
                        </a:spcBef>
                        <a:spcAft>
                          <a:spcPts val="0"/>
                        </a:spcAft>
                        <a:buClrTx/>
                        <a:buSzTx/>
                        <a:buFontTx/>
                        <a:buNone/>
                        <a:tabLst/>
                        <a:defRPr/>
                      </a:pPr>
                      <a:endParaRPr kumimoji="1" lang="ja-JP" altLang="en-US" sz="1400" b="1" dirty="0" smtClean="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6CDBC"/>
                    </a:solidFill>
                  </a:tcPr>
                </a:tc>
                <a:tc gridSpan="3">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Fac. </a:t>
                      </a:r>
                      <a:r>
                        <a:rPr kumimoji="1" lang="en-US" altLang="ja-JP" sz="1200" b="1" i="0" u="none" strike="noStrike" kern="1200" cap="none" spc="0" normalizeH="0" baseline="0" noProof="0" dirty="0" err="1" smtClean="0">
                          <a:ln>
                            <a:noFill/>
                          </a:ln>
                          <a:solidFill>
                            <a:prstClr val="black"/>
                          </a:solidFill>
                          <a:effectLst/>
                          <a:uLnTx/>
                          <a:uFillTx/>
                          <a:latin typeface="Century Gothic" panose="020B0502020202020204"/>
                          <a:ea typeface="+mn-ea"/>
                          <a:cs typeface="+mn-cs"/>
                        </a:rPr>
                        <a:t>compl</a:t>
                      </a:r>
                      <a:r>
                        <a:rPr kumimoji="1" lang="en-US" altLang="ja-JP" sz="12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a:t>
                      </a:r>
                      <a:endParaRPr kumimoji="1" lang="ja-JP" altLang="en-US" sz="1200" b="1" i="0" u="none" strike="noStrike" kern="1200" cap="none" spc="0" normalizeH="0" baseline="0" noProof="0" dirty="0" smtClean="0">
                        <a:ln>
                          <a:noFill/>
                        </a:ln>
                        <a:solidFill>
                          <a:prstClr val="black"/>
                        </a:solidFill>
                        <a:effectLst/>
                        <a:uLnTx/>
                        <a:uFillTx/>
                        <a:latin typeface="Century Gothic" panose="020B0502020202020204"/>
                        <a:ea typeface="+mn-ea"/>
                        <a:cs typeface="+mn-cs"/>
                      </a:endParaRPr>
                    </a:p>
                  </a:txBody>
                  <a:tcPr marL="77913" marR="77913"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E5155">
                        <a:lumMod val="60000"/>
                        <a:lumOff val="40000"/>
                      </a:srgbClr>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600" b="1" dirty="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600" b="1" dirty="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r>
              <a:tr h="391324">
                <a:tc gridSpan="2">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en-US" altLang="ja-JP" sz="1600" b="1" dirty="0" smtClean="0">
                          <a:latin typeface="+mj-lt"/>
                        </a:rPr>
                        <a:t>France</a:t>
                      </a:r>
                      <a:endParaRPr kumimoji="1" lang="ja-JP" altLang="en-US" sz="1600" b="1" dirty="0">
                        <a:latin typeface="+mj-lt"/>
                      </a:endParaRPr>
                    </a:p>
                  </a:txBody>
                  <a:tcPr marL="77913" marR="779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6AAC90">
                        <a:tint val="40000"/>
                      </a:srgbClr>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84406" marR="84406">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gridSpan="3">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en-US" altLang="ja-JP" sz="1400" b="1" dirty="0" smtClean="0">
                          <a:latin typeface="+mj-lt"/>
                        </a:rPr>
                        <a:t>Constr.</a:t>
                      </a:r>
                      <a:endParaRPr kumimoji="1" lang="ja-JP" altLang="en-US" sz="1400" b="1" dirty="0" smtClean="0">
                        <a:latin typeface="+mj-lt"/>
                      </a:endParaRPr>
                    </a:p>
                  </a:txBody>
                  <a:tcPr marL="77913" marR="77913"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B729">
                        <a:lumMod val="40000"/>
                        <a:lumOff val="60000"/>
                      </a:srgbClr>
                    </a:solidFill>
                  </a:tcPr>
                </a:tc>
                <a:tc hMerge="1">
                  <a:txBody>
                    <a:bodyPr/>
                    <a:lstStyle/>
                    <a:p>
                      <a:endParaRPr kumimoji="1" lang="ja-JP" altLang="en-US" sz="1100" dirty="0"/>
                    </a:p>
                  </a:txBody>
                  <a:tcPr>
                    <a:solidFill>
                      <a:schemeClr val="accent3">
                        <a:lumMod val="40000"/>
                        <a:lumOff val="60000"/>
                      </a:schemeClr>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84406" marR="8440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B729">
                        <a:lumMod val="40000"/>
                        <a:lumOff val="6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B729">
                        <a:lumMod val="40000"/>
                        <a:lumOff val="6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B729">
                        <a:lumMod val="40000"/>
                        <a:lumOff val="6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6B729">
                        <a:lumMod val="40000"/>
                        <a:lumOff val="6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marL="0" marR="0" indent="0" algn="l" defTabSz="457207" rtl="0" eaLnBrk="1" fontAlgn="auto" latinLnBrk="0" hangingPunct="1">
                        <a:lnSpc>
                          <a:spcPct val="100000"/>
                        </a:lnSpc>
                        <a:spcBef>
                          <a:spcPts val="0"/>
                        </a:spcBef>
                        <a:spcAft>
                          <a:spcPts val="0"/>
                        </a:spcAft>
                        <a:buClrTx/>
                        <a:buSzTx/>
                        <a:buFontTx/>
                        <a:buNone/>
                        <a:tabLst/>
                        <a:defRPr/>
                      </a:pPr>
                      <a:endParaRPr kumimoji="1" lang="ja-JP" altLang="en-US" sz="1800" b="1" dirty="0" smtClean="0">
                        <a:latin typeface="+mj-lt"/>
                      </a:endParaRPr>
                    </a:p>
                  </a:txBody>
                  <a:tcPr marL="77913" marR="77913"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noFill/>
                      <a:prstDash val="solid"/>
                    </a:lnT>
                    <a:lnB w="12700" cmpd="sng">
                      <a:solidFill>
                        <a:sysClr val="window" lastClr="FFFFFF"/>
                      </a:solidFill>
                    </a:lnB>
                    <a:lnTlToBr w="12700" cmpd="sng">
                      <a:noFill/>
                      <a:prstDash val="solid"/>
                    </a:lnTlToBr>
                    <a:lnBlToTr w="12700" cmpd="sng">
                      <a:noFill/>
                      <a:prstDash val="solid"/>
                    </a:lnBlToTr>
                    <a:solidFill>
                      <a:srgbClr val="F5E2A9"/>
                    </a:solidFill>
                  </a:tcPr>
                </a:tc>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endParaRPr kumimoji="1" lang="ja-JP" altLang="en-US" sz="1800" b="1" dirty="0" smtClean="0">
                        <a:latin typeface="+mj-lt"/>
                      </a:endParaRPr>
                    </a:p>
                  </a:txBody>
                  <a:tcPr marL="77913" marR="77913"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5E2A9"/>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smtClean="0">
                        <a:solidFill>
                          <a:schemeClr val="accent1">
                            <a:lumMod val="60000"/>
                            <a:lumOff val="40000"/>
                          </a:schemeClr>
                        </a:solidFill>
                        <a:latin typeface="+mj-lt"/>
                      </a:endParaRPr>
                    </a:p>
                  </a:txBody>
                  <a:tcPr marL="77913" marR="77913"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5E2A9"/>
                    </a:solidFill>
                  </a:tcPr>
                </a:tc>
                <a:tc>
                  <a:txBody>
                    <a:bodyPr/>
                    <a:lstStyle/>
                    <a:p>
                      <a:endParaRPr kumimoji="1" lang="ja-JP" altLang="en-US" sz="1800" b="1" dirty="0" smtClean="0">
                        <a:solidFill>
                          <a:schemeClr val="accent1">
                            <a:lumMod val="60000"/>
                            <a:lumOff val="40000"/>
                          </a:schemeClr>
                        </a:solidFill>
                        <a:latin typeface="+mj-lt"/>
                      </a:endParaRPr>
                    </a:p>
                  </a:txBody>
                  <a:tcPr marL="77913" marR="7791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5E2A9"/>
                    </a:solidFill>
                  </a:tcPr>
                </a:tc>
                <a:tc gridSpan="2">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prstClr val="black"/>
                          </a:solidFill>
                          <a:effectLst/>
                          <a:uLnTx/>
                          <a:uFillTx/>
                          <a:latin typeface="+mn-lt"/>
                          <a:ea typeface="+mn-ea"/>
                          <a:cs typeface="+mn-cs"/>
                        </a:rPr>
                        <a:t>Exp.</a:t>
                      </a:r>
                      <a:endParaRPr kumimoji="1" lang="ja-JP" altLang="en-US" sz="1100" b="1" i="0" u="none" strike="noStrike" kern="1200" cap="none" spc="0" normalizeH="0" baseline="0" noProof="0" dirty="0" smtClean="0">
                        <a:ln>
                          <a:noFill/>
                        </a:ln>
                        <a:solidFill>
                          <a:prstClr val="black"/>
                        </a:solidFill>
                        <a:effectLst/>
                        <a:uLnTx/>
                        <a:uFillTx/>
                        <a:latin typeface="+mn-lt"/>
                        <a:ea typeface="+mn-ea"/>
                        <a:cs typeface="+mn-cs"/>
                      </a:endParaRPr>
                    </a:p>
                  </a:txBody>
                  <a:tcPr marL="77913" marR="7791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6CDBC"/>
                    </a:solidFill>
                  </a:tcPr>
                </a:tc>
                <a:tc hMerge="1">
                  <a:txBody>
                    <a:bodyPr/>
                    <a:lstStyle/>
                    <a:p>
                      <a:endParaRPr kumimoji="1" lang="ja-JP" altLang="en-US" sz="1600" b="1" dirty="0" smtClean="0">
                        <a:solidFill>
                          <a:schemeClr val="accent1">
                            <a:lumMod val="60000"/>
                            <a:lumOff val="40000"/>
                          </a:schemeClr>
                        </a:solidFill>
                        <a:latin typeface="+mn-lt"/>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E5155">
                        <a:lumMod val="60000"/>
                        <a:lumOff val="40000"/>
                      </a:srgbClr>
                    </a:solidFill>
                  </a:tcPr>
                </a:tc>
                <a:tc gridSpan="3">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Fac. </a:t>
                      </a:r>
                      <a:r>
                        <a:rPr kumimoji="1" lang="en-US" altLang="ja-JP" sz="1200" b="1" i="0" u="none" strike="noStrike" kern="1200" cap="none" spc="0" normalizeH="0" baseline="0" noProof="0" dirty="0" err="1" smtClean="0">
                          <a:ln>
                            <a:noFill/>
                          </a:ln>
                          <a:solidFill>
                            <a:prstClr val="black"/>
                          </a:solidFill>
                          <a:effectLst/>
                          <a:uLnTx/>
                          <a:uFillTx/>
                          <a:latin typeface="Century Gothic" panose="020B0502020202020204"/>
                          <a:ea typeface="+mn-ea"/>
                          <a:cs typeface="+mn-cs"/>
                        </a:rPr>
                        <a:t>compl</a:t>
                      </a:r>
                      <a:r>
                        <a:rPr kumimoji="1" lang="en-US" altLang="ja-JP" sz="12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a:t>
                      </a:r>
                      <a:endParaRPr kumimoji="1" lang="ja-JP" altLang="en-US" sz="1200" b="1" i="0" u="none" strike="noStrike" kern="1200" cap="none" spc="0" normalizeH="0" baseline="0" noProof="0" dirty="0" smtClean="0">
                        <a:ln>
                          <a:noFill/>
                        </a:ln>
                        <a:solidFill>
                          <a:prstClr val="black"/>
                        </a:solidFill>
                        <a:effectLst/>
                        <a:uLnTx/>
                        <a:uFillTx/>
                        <a:latin typeface="Century Gothic" panose="020B0502020202020204"/>
                        <a:ea typeface="+mn-ea"/>
                        <a:cs typeface="+mn-cs"/>
                      </a:endParaRPr>
                    </a:p>
                  </a:txBody>
                  <a:tcPr marL="77913" marR="77913"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E5155">
                        <a:lumMod val="60000"/>
                        <a:lumOff val="40000"/>
                      </a:srgbClr>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600" b="1" dirty="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600" b="1" dirty="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r>
              <a:tr h="403057">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en-US" altLang="ja-JP" sz="1400" b="1" dirty="0" smtClean="0">
                          <a:latin typeface="+mj-lt"/>
                        </a:rPr>
                        <a:t>Italy</a:t>
                      </a:r>
                      <a:endParaRPr kumimoji="1" lang="ja-JP" altLang="en-US" sz="1400" b="1" dirty="0">
                        <a:latin typeface="+mj-lt"/>
                      </a:endParaRPr>
                    </a:p>
                  </a:txBody>
                  <a:tcPr marL="77913" marR="779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6AAC90">
                        <a:tint val="2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9D9D9"/>
                    </a:solidFill>
                  </a:tcPr>
                </a:tc>
                <a:tc gridSpan="3">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en-US" altLang="ja-JP" sz="1400" b="1" dirty="0" smtClean="0">
                          <a:latin typeface="+mj-lt"/>
                        </a:rPr>
                        <a:t>Constr.</a:t>
                      </a:r>
                      <a:endParaRPr kumimoji="1" lang="ja-JP" altLang="en-US" sz="14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B729">
                        <a:lumMod val="40000"/>
                        <a:lumOff val="60000"/>
                      </a:srgbClr>
                    </a:solidFill>
                  </a:tcPr>
                </a:tc>
                <a:tc hMerge="1">
                  <a:txBody>
                    <a:bodyPr/>
                    <a:lstStyle/>
                    <a:p>
                      <a:endParaRPr kumimoji="1" lang="ja-JP" altLang="en-US" sz="1100" dirty="0" smtClean="0"/>
                    </a:p>
                  </a:txBody>
                  <a:tcPr>
                    <a:solidFill>
                      <a:schemeClr val="accent3">
                        <a:lumMod val="40000"/>
                        <a:lumOff val="60000"/>
                      </a:schemeClr>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6B729">
                        <a:lumMod val="40000"/>
                        <a:lumOff val="6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marL="0" marR="0" indent="0" algn="l" defTabSz="457207" rtl="0" eaLnBrk="1" fontAlgn="auto" latinLnBrk="0" hangingPunct="1">
                        <a:lnSpc>
                          <a:spcPct val="100000"/>
                        </a:lnSpc>
                        <a:spcBef>
                          <a:spcPts val="0"/>
                        </a:spcBef>
                        <a:spcAft>
                          <a:spcPts val="0"/>
                        </a:spcAft>
                        <a:buClrTx/>
                        <a:buSzTx/>
                        <a:buFontTx/>
                        <a:buNone/>
                        <a:tabLst/>
                        <a:defRPr/>
                      </a:pPr>
                      <a:endParaRPr kumimoji="1" lang="ja-JP" altLang="en-US" sz="1800" b="1" dirty="0" smtClean="0">
                        <a:latin typeface="+mj-lt"/>
                      </a:endParaRPr>
                    </a:p>
                  </a:txBody>
                  <a:tcPr marL="77913" marR="77913"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5E2A9"/>
                    </a:solidFill>
                  </a:tcPr>
                </a:tc>
                <a:tc gridSpan="2">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prstClr val="black"/>
                          </a:solidFill>
                          <a:effectLst/>
                          <a:uLnTx/>
                          <a:uFillTx/>
                          <a:latin typeface="+mn-lt"/>
                          <a:ea typeface="+mn-ea"/>
                          <a:cs typeface="+mn-cs"/>
                        </a:rPr>
                        <a:t>Exp.</a:t>
                      </a:r>
                      <a:endParaRPr kumimoji="1" lang="ja-JP" altLang="en-US" sz="1100" b="1" i="0" u="none" strike="noStrike" kern="1200" cap="none" spc="0" normalizeH="0" baseline="0" noProof="0" dirty="0" smtClean="0">
                        <a:ln>
                          <a:noFill/>
                        </a:ln>
                        <a:solidFill>
                          <a:prstClr val="black"/>
                        </a:solidFill>
                        <a:effectLst/>
                        <a:uLnTx/>
                        <a:uFillTx/>
                        <a:latin typeface="+mn-lt"/>
                        <a:ea typeface="+mn-ea"/>
                        <a:cs typeface="+mn-cs"/>
                      </a:endParaRPr>
                    </a:p>
                  </a:txBody>
                  <a:tcPr marL="77913" marR="7791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6CDBC"/>
                    </a:solidFill>
                  </a:tcPr>
                </a:tc>
                <a:tc hMerge="1">
                  <a:txBody>
                    <a:bodyPr/>
                    <a:lstStyle/>
                    <a:p>
                      <a:pPr marL="0" marR="0" indent="0" algn="l" defTabSz="457207" rtl="0" eaLnBrk="1" fontAlgn="auto" latinLnBrk="0" hangingPunct="1">
                        <a:lnSpc>
                          <a:spcPct val="100000"/>
                        </a:lnSpc>
                        <a:spcBef>
                          <a:spcPts val="0"/>
                        </a:spcBef>
                        <a:spcAft>
                          <a:spcPts val="0"/>
                        </a:spcAft>
                        <a:buClrTx/>
                        <a:buSzTx/>
                        <a:buFontTx/>
                        <a:buNone/>
                        <a:tabLst/>
                        <a:defRPr/>
                      </a:pPr>
                      <a:endParaRPr kumimoji="1" lang="ja-JP" altLang="en-US" sz="1600" b="1" dirty="0" smtClean="0">
                        <a:latin typeface="+mn-lt"/>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6CDBC"/>
                    </a:solidFill>
                  </a:tcPr>
                </a:tc>
                <a:tc gridSpan="3">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Fac. </a:t>
                      </a:r>
                      <a:r>
                        <a:rPr kumimoji="1" lang="en-US" altLang="ja-JP" sz="1200" b="1" i="0" u="none" strike="noStrike" kern="1200" cap="none" spc="0" normalizeH="0" baseline="0" noProof="0" dirty="0" err="1" smtClean="0">
                          <a:ln>
                            <a:noFill/>
                          </a:ln>
                          <a:solidFill>
                            <a:prstClr val="black"/>
                          </a:solidFill>
                          <a:effectLst/>
                          <a:uLnTx/>
                          <a:uFillTx/>
                          <a:latin typeface="Century Gothic" panose="020B0502020202020204"/>
                          <a:ea typeface="+mn-ea"/>
                          <a:cs typeface="+mn-cs"/>
                        </a:rPr>
                        <a:t>compl</a:t>
                      </a:r>
                      <a:r>
                        <a:rPr kumimoji="1" lang="en-US" altLang="ja-JP" sz="12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a:t>
                      </a:r>
                      <a:endParaRPr kumimoji="1" lang="ja-JP" altLang="en-US" sz="1200" b="1" i="0" u="none" strike="noStrike" kern="1200" cap="none" spc="0" normalizeH="0" baseline="0" noProof="0" dirty="0" smtClean="0">
                        <a:ln>
                          <a:noFill/>
                        </a:ln>
                        <a:solidFill>
                          <a:prstClr val="black"/>
                        </a:solidFill>
                        <a:effectLst/>
                        <a:uLnTx/>
                        <a:uFillTx/>
                        <a:latin typeface="Century Gothic" panose="020B0502020202020204"/>
                        <a:ea typeface="+mn-ea"/>
                        <a:cs typeface="+mn-cs"/>
                      </a:endParaRPr>
                    </a:p>
                  </a:txBody>
                  <a:tcPr marL="77913" marR="77913"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E5155">
                        <a:lumMod val="60000"/>
                        <a:lumOff val="40000"/>
                      </a:srgbClr>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600" b="1"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600" b="1"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r>
              <a:tr h="360040">
                <a:tc gridSpan="2">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en-US" altLang="ja-JP" sz="1600" b="1" dirty="0" smtClean="0">
                          <a:latin typeface="+mj-lt"/>
                        </a:rPr>
                        <a:t>EU</a:t>
                      </a:r>
                      <a:endParaRPr kumimoji="1" lang="ja-JP" altLang="en-US" sz="1600" b="1" dirty="0">
                        <a:latin typeface="+mj-lt"/>
                      </a:endParaRPr>
                    </a:p>
                  </a:txBody>
                  <a:tcPr marL="77913" marR="77913">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6AAC90">
                        <a:tint val="40000"/>
                      </a:srgbClr>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9D9D9"/>
                    </a:solidFill>
                  </a:tcPr>
                </a:tc>
                <a:tc gridSpan="2">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1" kern="1200" dirty="0" smtClean="0">
                          <a:solidFill>
                            <a:schemeClr val="dk1"/>
                          </a:solidFill>
                          <a:latin typeface="+mj-lt"/>
                          <a:ea typeface="+mn-ea"/>
                          <a:cs typeface="+mn-cs"/>
                        </a:rPr>
                        <a:t>Constr.</a:t>
                      </a:r>
                      <a:endParaRPr kumimoji="1" lang="ja-JP" altLang="en-US" sz="1400" b="1" kern="1200" dirty="0" smtClean="0">
                        <a:solidFill>
                          <a:schemeClr val="dk1"/>
                        </a:solidFill>
                        <a:latin typeface="+mj-lt"/>
                        <a:ea typeface="+mn-ea"/>
                        <a:cs typeface="+mn-cs"/>
                      </a:endParaRPr>
                    </a:p>
                  </a:txBody>
                  <a:tcPr marL="77913" marR="77913"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5E2A9"/>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600" b="1" dirty="0" smtClean="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5E2A9"/>
                    </a:solidFill>
                  </a:tcPr>
                </a:tc>
                <a:tc gridSpan="2">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en-US" altLang="ja-JP" sz="1400" b="1" dirty="0" smtClean="0">
                          <a:latin typeface="+mj-lt"/>
                        </a:rPr>
                        <a:t>4 MeV</a:t>
                      </a: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6CDBC"/>
                    </a:solidFill>
                  </a:tcPr>
                </a:tc>
                <a:tc hMerge="1">
                  <a:txBody>
                    <a:bodyPr/>
                    <a:lstStyle/>
                    <a:p>
                      <a:endParaRPr kumimoji="1" lang="ja-JP" altLang="en-US" sz="1200" b="1" dirty="0">
                        <a:latin typeface="+mn-lt"/>
                      </a:endParaRPr>
                    </a:p>
                  </a:txBody>
                  <a:tcPr>
                    <a:solidFill>
                      <a:schemeClr val="accent3">
                        <a:lumMod val="40000"/>
                        <a:lumOff val="60000"/>
                      </a:schemeClr>
                    </a:solidFill>
                  </a:tcPr>
                </a:tc>
                <a:tc gridSpan="6">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marL="0" marR="0" indent="0" algn="l" defTabSz="457207" rtl="0" eaLnBrk="1" fontAlgn="auto" latinLnBrk="0" hangingPunct="1">
                        <a:lnSpc>
                          <a:spcPct val="100000"/>
                        </a:lnSpc>
                        <a:spcBef>
                          <a:spcPts val="0"/>
                        </a:spcBef>
                        <a:spcAft>
                          <a:spcPts val="0"/>
                        </a:spcAft>
                        <a:buClrTx/>
                        <a:buSzTx/>
                        <a:buFontTx/>
                        <a:buNone/>
                        <a:tabLst/>
                        <a:defRPr/>
                      </a:pPr>
                      <a:r>
                        <a:rPr kumimoji="1" lang="en-US" altLang="ja-JP" sz="1400" b="1" kern="1200" dirty="0" smtClean="0">
                          <a:solidFill>
                            <a:schemeClr val="dk1"/>
                          </a:solidFill>
                          <a:latin typeface="+mj-lt"/>
                          <a:ea typeface="+mn-ea"/>
                          <a:cs typeface="+mn-cs"/>
                        </a:rPr>
                        <a:t>10</a:t>
                      </a:r>
                      <a:r>
                        <a:rPr kumimoji="1" lang="en-US" altLang="ja-JP" sz="1400" b="1" kern="1200" baseline="0" dirty="0" smtClean="0">
                          <a:solidFill>
                            <a:schemeClr val="dk1"/>
                          </a:solidFill>
                          <a:latin typeface="+mj-lt"/>
                          <a:ea typeface="+mn-ea"/>
                          <a:cs typeface="+mn-cs"/>
                        </a:rPr>
                        <a:t> M</a:t>
                      </a:r>
                      <a:r>
                        <a:rPr kumimoji="1" lang="en-US" altLang="ja-JP" sz="1400" b="1" kern="1200" dirty="0" smtClean="0">
                          <a:solidFill>
                            <a:schemeClr val="dk1"/>
                          </a:solidFill>
                          <a:latin typeface="+mj-lt"/>
                          <a:ea typeface="+mn-ea"/>
                          <a:cs typeface="+mn-cs"/>
                        </a:rPr>
                        <a:t>eV</a:t>
                      </a:r>
                      <a:r>
                        <a:rPr kumimoji="1" lang="ja-JP" altLang="en-US" sz="1400" b="1" kern="1200" dirty="0" smtClean="0">
                          <a:solidFill>
                            <a:schemeClr val="dk1"/>
                          </a:solidFill>
                          <a:latin typeface="+mj-lt"/>
                          <a:ea typeface="+mn-ea"/>
                          <a:cs typeface="+mn-cs"/>
                        </a:rPr>
                        <a:t>　</a:t>
                      </a:r>
                      <a:endParaRPr kumimoji="1" lang="ja-JP" altLang="en-US" sz="1400" b="1" kern="1200" dirty="0" smtClean="0">
                        <a:solidFill>
                          <a:schemeClr val="dk1"/>
                        </a:solidFill>
                        <a:latin typeface="Century Gothic" panose="020B0502020202020204"/>
                        <a:ea typeface="+mn-ea"/>
                        <a:cs typeface="+mn-cs"/>
                      </a:endParaRPr>
                    </a:p>
                  </a:txBody>
                  <a:tcPr marL="77913" marR="77913"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E5155">
                        <a:lumMod val="60000"/>
                        <a:lumOff val="40000"/>
                      </a:srgbClr>
                    </a:solidFill>
                  </a:tcPr>
                </a:tc>
                <a:tc hMerge="1">
                  <a:txBody>
                    <a:bodyPr/>
                    <a:lstStyle/>
                    <a:p>
                      <a:endParaRPr kumimoji="1" lang="ja-JP" altLang="en-US"/>
                    </a:p>
                  </a:txBody>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600" b="1" dirty="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600" b="1"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600" b="1"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r>
              <a:tr h="366645">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en-US" altLang="ja-JP" sz="1600" b="1" dirty="0" smtClean="0">
                          <a:latin typeface="+mj-lt"/>
                        </a:rPr>
                        <a:t>Korea</a:t>
                      </a:r>
                      <a:endParaRPr kumimoji="1" lang="ja-JP" altLang="en-US" sz="1600" b="1" dirty="0">
                        <a:latin typeface="+mj-lt"/>
                      </a:endParaRPr>
                    </a:p>
                  </a:txBody>
                  <a:tcPr marL="77913" marR="77913">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6AAC90">
                        <a:tint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9D9D9"/>
                    </a:solidFill>
                  </a:tcPr>
                </a:tc>
                <a:tc gridSpan="2">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lang="ja-JP" altLang="en-US" sz="1800" dirty="0">
                        <a:latin typeface="+mj-lt"/>
                      </a:endParaRPr>
                    </a:p>
                  </a:txBody>
                  <a:tcPr marL="77913" marR="7791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9D9D9"/>
                    </a:solidFill>
                  </a:tcPr>
                </a:tc>
                <a:tc hMerge="1">
                  <a:txBody>
                    <a:bodyPr/>
                    <a:lstStyle/>
                    <a:p>
                      <a:endParaRPr kumimoji="1" lang="ja-JP" altLang="en-US" sz="1100" dirty="0"/>
                    </a:p>
                  </a:txBody>
                  <a:tcPr>
                    <a:solidFill>
                      <a:schemeClr val="accent3">
                        <a:lumMod val="40000"/>
                        <a:lumOff val="60000"/>
                      </a:schemeClr>
                    </a:solidFill>
                  </a:tcPr>
                </a:tc>
                <a:tc gridSpan="3">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r>
                        <a:rPr kumimoji="1" lang="en-US" altLang="ja-JP" sz="1400" b="1" dirty="0" smtClean="0">
                          <a:latin typeface="+mj-lt"/>
                        </a:rPr>
                        <a:t>Constr.</a:t>
                      </a:r>
                      <a:endParaRPr kumimoji="1" lang="ja-JP" altLang="en-US" sz="1400" b="1" dirty="0" smtClean="0">
                        <a:latin typeface="+mj-lt"/>
                      </a:endParaRPr>
                    </a:p>
                  </a:txBody>
                  <a:tcPr marL="77913" marR="7791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B729">
                        <a:lumMod val="40000"/>
                        <a:lumOff val="60000"/>
                      </a:srgbClr>
                    </a:solidFill>
                  </a:tcPr>
                </a:tc>
                <a:tc hMerge="1">
                  <a:txBody>
                    <a:bodyPr/>
                    <a:lstStyle/>
                    <a:p>
                      <a:endParaRPr kumimoji="1" lang="ja-JP" altLang="en-US" sz="1100" dirty="0"/>
                    </a:p>
                  </a:txBody>
                  <a:tcPr>
                    <a:solidFill>
                      <a:schemeClr val="accent3">
                        <a:lumMod val="40000"/>
                        <a:lumOff val="60000"/>
                      </a:schemeClr>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84406" marR="84406"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5E2A9"/>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5E2A9"/>
                    </a:solidFill>
                  </a:tcPr>
                </a:tc>
                <a:tc gridSpan="2">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pPr marL="0" marR="0" lvl="0" indent="0" algn="l" defTabSz="457207"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prstClr val="black"/>
                          </a:solidFill>
                          <a:effectLst/>
                          <a:uLnTx/>
                          <a:uFillTx/>
                          <a:latin typeface="Calibri"/>
                          <a:ea typeface="+mn-ea"/>
                          <a:cs typeface="+mn-cs"/>
                        </a:rPr>
                        <a:t>Exp.</a:t>
                      </a:r>
                      <a:endParaRPr kumimoji="1" lang="ja-JP" altLang="en-US" sz="1100" b="1" i="0" u="none" strike="noStrike" kern="1200" cap="none" spc="0" normalizeH="0" baseline="0" noProof="0" dirty="0" smtClean="0">
                        <a:ln>
                          <a:noFill/>
                        </a:ln>
                        <a:solidFill>
                          <a:prstClr val="black"/>
                        </a:solidFill>
                        <a:effectLst/>
                        <a:uLnTx/>
                        <a:uFillTx/>
                        <a:latin typeface="Calibri"/>
                        <a:ea typeface="+mn-ea"/>
                        <a:cs typeface="+mn-cs"/>
                      </a:endParaRPr>
                    </a:p>
                  </a:txBody>
                  <a:tcPr marL="77913" marR="7791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6CDBC"/>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400" b="1" dirty="0">
                        <a:latin typeface="+mj-lt"/>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smtClean="0">
                          <a:latin typeface="+mj-lt"/>
                        </a:rPr>
                        <a:t>Fac. </a:t>
                      </a:r>
                      <a:r>
                        <a:rPr kumimoji="1" lang="en-US" altLang="ja-JP" sz="1400" b="1" dirty="0" err="1" smtClean="0">
                          <a:latin typeface="+mj-lt"/>
                        </a:rPr>
                        <a:t>Compl</a:t>
                      </a:r>
                      <a:r>
                        <a:rPr kumimoji="1" lang="en-US" altLang="ja-JP" sz="1400" b="1" dirty="0" smtClean="0">
                          <a:latin typeface="+mj-lt"/>
                        </a:rPr>
                        <a:t>.</a:t>
                      </a:r>
                      <a:endParaRPr kumimoji="1" lang="ja-JP" altLang="en-US" sz="1400" b="1" dirty="0" smtClean="0">
                        <a:latin typeface="+mj-lt"/>
                      </a:endParaRPr>
                    </a:p>
                  </a:txBody>
                  <a:tcPr marL="77913" marR="7791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E5155">
                        <a:lumMod val="60000"/>
                        <a:lumOff val="40000"/>
                      </a:srgbClr>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100" b="1" dirty="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hMerge="1">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100" b="1" dirty="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c>
                  <a:txBody>
                    <a:bodyPr/>
                    <a:lstStyle>
                      <a:lvl1pPr marL="0" algn="l" defTabSz="914400" rtl="0" eaLnBrk="1" latinLnBrk="0" hangingPunct="1">
                        <a:defRPr kumimoji="1" sz="1800" kern="1200">
                          <a:solidFill>
                            <a:schemeClr val="dk1"/>
                          </a:solidFill>
                          <a:latin typeface="Century Gothic" panose="020B0502020202020204"/>
                        </a:defRPr>
                      </a:lvl1pPr>
                      <a:lvl2pPr marL="457200" algn="l" defTabSz="914400" rtl="0" eaLnBrk="1" latinLnBrk="0" hangingPunct="1">
                        <a:defRPr kumimoji="1" sz="1800" kern="1200">
                          <a:solidFill>
                            <a:schemeClr val="dk1"/>
                          </a:solidFill>
                          <a:latin typeface="Century Gothic" panose="020B0502020202020204"/>
                        </a:defRPr>
                      </a:lvl2pPr>
                      <a:lvl3pPr marL="914400" algn="l" defTabSz="914400" rtl="0" eaLnBrk="1" latinLnBrk="0" hangingPunct="1">
                        <a:defRPr kumimoji="1" sz="1800" kern="1200">
                          <a:solidFill>
                            <a:schemeClr val="dk1"/>
                          </a:solidFill>
                          <a:latin typeface="Century Gothic" panose="020B0502020202020204"/>
                        </a:defRPr>
                      </a:lvl3pPr>
                      <a:lvl4pPr marL="1371600" algn="l" defTabSz="914400" rtl="0" eaLnBrk="1" latinLnBrk="0" hangingPunct="1">
                        <a:defRPr kumimoji="1" sz="1800" kern="1200">
                          <a:solidFill>
                            <a:schemeClr val="dk1"/>
                          </a:solidFill>
                          <a:latin typeface="Century Gothic" panose="020B0502020202020204"/>
                        </a:defRPr>
                      </a:lvl4pPr>
                      <a:lvl5pPr marL="1828800" algn="l" defTabSz="914400" rtl="0" eaLnBrk="1" latinLnBrk="0" hangingPunct="1">
                        <a:defRPr kumimoji="1" sz="1800" kern="1200">
                          <a:solidFill>
                            <a:schemeClr val="dk1"/>
                          </a:solidFill>
                          <a:latin typeface="Century Gothic" panose="020B0502020202020204"/>
                        </a:defRPr>
                      </a:lvl5pPr>
                      <a:lvl6pPr marL="2286000" algn="l" defTabSz="914400" rtl="0" eaLnBrk="1" latinLnBrk="0" hangingPunct="1">
                        <a:defRPr kumimoji="1" sz="1800" kern="1200">
                          <a:solidFill>
                            <a:schemeClr val="dk1"/>
                          </a:solidFill>
                          <a:latin typeface="Century Gothic" panose="020B0502020202020204"/>
                        </a:defRPr>
                      </a:lvl6pPr>
                      <a:lvl7pPr marL="2743200" algn="l" defTabSz="914400" rtl="0" eaLnBrk="1" latinLnBrk="0" hangingPunct="1">
                        <a:defRPr kumimoji="1" sz="1800" kern="1200">
                          <a:solidFill>
                            <a:schemeClr val="dk1"/>
                          </a:solidFill>
                          <a:latin typeface="Century Gothic" panose="020B0502020202020204"/>
                        </a:defRPr>
                      </a:lvl7pPr>
                      <a:lvl8pPr marL="3200400" algn="l" defTabSz="914400" rtl="0" eaLnBrk="1" latinLnBrk="0" hangingPunct="1">
                        <a:defRPr kumimoji="1" sz="1800" kern="1200">
                          <a:solidFill>
                            <a:schemeClr val="dk1"/>
                          </a:solidFill>
                          <a:latin typeface="Century Gothic" panose="020B0502020202020204"/>
                        </a:defRPr>
                      </a:lvl8pPr>
                      <a:lvl9pPr marL="3657600" algn="l" defTabSz="914400" rtl="0" eaLnBrk="1" latinLnBrk="0" hangingPunct="1">
                        <a:defRPr kumimoji="1" sz="1800" kern="1200">
                          <a:solidFill>
                            <a:schemeClr val="dk1"/>
                          </a:solidFill>
                          <a:latin typeface="Century Gothic" panose="020B0502020202020204"/>
                        </a:defRPr>
                      </a:lvl9pPr>
                    </a:lstStyle>
                    <a:p>
                      <a:endParaRPr kumimoji="1" lang="ja-JP" altLang="en-US" sz="1800" b="1" dirty="0">
                        <a:latin typeface="+mj-lt"/>
                      </a:endParaRPr>
                    </a:p>
                  </a:txBody>
                  <a:tcPr marL="77913" marR="77913"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1E5155">
                        <a:lumMod val="60000"/>
                        <a:lumOff val="40000"/>
                      </a:srgbClr>
                    </a:solidFill>
                  </a:tcPr>
                </a:tc>
              </a:tr>
            </a:tbl>
          </a:graphicData>
        </a:graphic>
      </p:graphicFrame>
      <p:cxnSp>
        <p:nvCxnSpPr>
          <p:cNvPr id="60" name="直線コネクタ 59"/>
          <p:cNvCxnSpPr/>
          <p:nvPr/>
        </p:nvCxnSpPr>
        <p:spPr>
          <a:xfrm>
            <a:off x="4151729" y="2920375"/>
            <a:ext cx="0" cy="4032448"/>
          </a:xfrm>
          <a:prstGeom prst="line">
            <a:avLst/>
          </a:prstGeom>
          <a:ln w="4445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6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0469" y="1274858"/>
            <a:ext cx="297494" cy="26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2594" y="1556792"/>
            <a:ext cx="313413" cy="27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16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2621" y="1556792"/>
            <a:ext cx="306449" cy="238210"/>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0167" y="1559756"/>
            <a:ext cx="316398" cy="247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622" y="3613460"/>
            <a:ext cx="436344" cy="344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0622" y="3994709"/>
            <a:ext cx="367973" cy="32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16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0622" y="6283939"/>
            <a:ext cx="392992" cy="305482"/>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6"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0622" y="4380588"/>
            <a:ext cx="375248" cy="33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AutoShape 4" descr="「CERN」の画像検索結果"/>
          <p:cNvSpPr>
            <a:spLocks noChangeAspect="1" noChangeArrowheads="1"/>
          </p:cNvSpPr>
          <p:nvPr/>
        </p:nvSpPr>
        <p:spPr bwMode="auto">
          <a:xfrm>
            <a:off x="2601781" y="1687733"/>
            <a:ext cx="1298556"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pic>
        <p:nvPicPr>
          <p:cNvPr id="78" name="図 77"/>
          <p:cNvPicPr>
            <a:picLocks noChangeAspect="1"/>
          </p:cNvPicPr>
          <p:nvPr/>
        </p:nvPicPr>
        <p:blipFill>
          <a:blip r:embed="rId10" cstate="print"/>
          <a:stretch>
            <a:fillRect/>
          </a:stretch>
        </p:blipFill>
        <p:spPr>
          <a:xfrm flipH="1">
            <a:off x="1050622" y="5899923"/>
            <a:ext cx="316634" cy="371605"/>
          </a:xfrm>
          <a:prstGeom prst="rect">
            <a:avLst/>
          </a:prstGeom>
        </p:spPr>
      </p:pic>
      <p:pic>
        <p:nvPicPr>
          <p:cNvPr id="79"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0622" y="5105688"/>
            <a:ext cx="389574" cy="30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AutoShape 6" descr="http://upload.wikimedia.org/wikipedia/commons/c/cf/Flag_of_Canada.svg"/>
          <p:cNvSpPr>
            <a:spLocks noChangeAspect="1" noChangeArrowheads="1"/>
          </p:cNvSpPr>
          <p:nvPr/>
        </p:nvSpPr>
        <p:spPr bwMode="auto">
          <a:xfrm>
            <a:off x="1635988" y="3613459"/>
            <a:ext cx="1332484" cy="7819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pic>
        <p:nvPicPr>
          <p:cNvPr id="81" name="図 80"/>
          <p:cNvPicPr>
            <a:picLocks noChangeAspect="1"/>
          </p:cNvPicPr>
          <p:nvPr/>
        </p:nvPicPr>
        <p:blipFill>
          <a:blip r:embed="rId12" cstate="print"/>
          <a:stretch>
            <a:fillRect/>
          </a:stretch>
        </p:blipFill>
        <p:spPr>
          <a:xfrm>
            <a:off x="1050622" y="4735239"/>
            <a:ext cx="399516" cy="302753"/>
          </a:xfrm>
          <a:prstGeom prst="rect">
            <a:avLst/>
          </a:prstGeom>
        </p:spPr>
      </p:pic>
      <p:pic>
        <p:nvPicPr>
          <p:cNvPr id="82" name="図 81"/>
          <p:cNvPicPr>
            <a:picLocks noChangeAspect="1"/>
          </p:cNvPicPr>
          <p:nvPr/>
        </p:nvPicPr>
        <p:blipFill>
          <a:blip r:embed="rId13" cstate="print"/>
          <a:stretch>
            <a:fillRect/>
          </a:stretch>
        </p:blipFill>
        <p:spPr>
          <a:xfrm>
            <a:off x="1050622" y="5501053"/>
            <a:ext cx="361504" cy="282843"/>
          </a:xfrm>
          <a:prstGeom prst="rect">
            <a:avLst/>
          </a:prstGeom>
        </p:spPr>
      </p:pic>
      <p:pic>
        <p:nvPicPr>
          <p:cNvPr id="83" name="図 82"/>
          <p:cNvPicPr>
            <a:picLocks noChangeAspect="1"/>
          </p:cNvPicPr>
          <p:nvPr/>
        </p:nvPicPr>
        <p:blipFill>
          <a:blip r:embed="rId14" cstate="print"/>
          <a:stretch>
            <a:fillRect/>
          </a:stretch>
        </p:blipFill>
        <p:spPr>
          <a:xfrm flipH="1">
            <a:off x="2780033" y="1571957"/>
            <a:ext cx="249950" cy="293344"/>
          </a:xfrm>
          <a:prstGeom prst="rect">
            <a:avLst/>
          </a:prstGeom>
        </p:spPr>
      </p:pic>
      <p:pic>
        <p:nvPicPr>
          <p:cNvPr id="84" name="図 83"/>
          <p:cNvPicPr>
            <a:picLocks noChangeAspect="1"/>
          </p:cNvPicPr>
          <p:nvPr/>
        </p:nvPicPr>
        <p:blipFill>
          <a:blip r:embed="rId13" cstate="print"/>
          <a:stretch>
            <a:fillRect/>
          </a:stretch>
        </p:blipFill>
        <p:spPr>
          <a:xfrm>
            <a:off x="2571067" y="1832942"/>
            <a:ext cx="361504" cy="282843"/>
          </a:xfrm>
          <a:prstGeom prst="rect">
            <a:avLst/>
          </a:prstGeom>
        </p:spPr>
      </p:pic>
      <p:pic>
        <p:nvPicPr>
          <p:cNvPr id="85" name="図 84"/>
          <p:cNvPicPr>
            <a:picLocks noChangeAspect="1"/>
          </p:cNvPicPr>
          <p:nvPr/>
        </p:nvPicPr>
        <p:blipFill>
          <a:blip r:embed="rId12" cstate="print"/>
          <a:stretch>
            <a:fillRect/>
          </a:stretch>
        </p:blipFill>
        <p:spPr>
          <a:xfrm>
            <a:off x="4106718" y="1196752"/>
            <a:ext cx="399516" cy="234438"/>
          </a:xfrm>
          <a:prstGeom prst="rect">
            <a:avLst/>
          </a:prstGeom>
        </p:spPr>
      </p:pic>
      <p:pic>
        <p:nvPicPr>
          <p:cNvPr id="86" name="Picture 12" descr="http://veddersteel.com/Images/structural/st13b.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37876" y="2062453"/>
            <a:ext cx="997034" cy="877597"/>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4" descr="http://media.mlive.com/lansing-news/photo/msu-frib-renderingjpg-594103085725d1f5.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26774"/>
          <a:stretch/>
        </p:blipFill>
        <p:spPr bwMode="auto">
          <a:xfrm>
            <a:off x="4704938" y="908721"/>
            <a:ext cx="1129972" cy="104865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6" descr="http://isolde.web.cern.ch/sites/isolde.web.cern.ch/files/3D%20Layout%20of%20ISOLDE-%20slanted%20Jura%20side%20view.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15616" y="1988840"/>
            <a:ext cx="1190265" cy="79208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8" descr="https://encrypted-tbn0.gstatic.com/images?q=tbn:ANd9GcT7MItKfiedcyttkIxfRxpbagoXeWKrUoapzieKwnqHsJ1YTazm9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8582" y="1988840"/>
            <a:ext cx="905383" cy="79692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0" descr="http://www.fair-center.eu/typo3temp/pics/d6d6d5fe42.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15616" y="980728"/>
            <a:ext cx="1199701" cy="936104"/>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2" descr="http://www.lnl.infn.it/%7Egestimp/speslive.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8582" y="980729"/>
            <a:ext cx="942328" cy="829445"/>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0" descr="http://nucastro.skku.edu/pages/images/raon.gif"/>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8438" t="15705"/>
          <a:stretch/>
        </p:blipFill>
        <p:spPr bwMode="auto">
          <a:xfrm>
            <a:off x="3707904" y="2060849"/>
            <a:ext cx="995343" cy="859527"/>
          </a:xfrm>
          <a:prstGeom prst="rect">
            <a:avLst/>
          </a:prstGeom>
          <a:noFill/>
          <a:extLst>
            <a:ext uri="{909E8E84-426E-40DD-AFC4-6F175D3DCCD1}">
              <a14:hiddenFill xmlns:a14="http://schemas.microsoft.com/office/drawing/2010/main">
                <a:solidFill>
                  <a:srgbClr val="FFFFFF"/>
                </a:solidFill>
              </a14:hiddenFill>
            </a:ext>
          </a:extLst>
        </p:spPr>
      </p:pic>
      <p:sp>
        <p:nvSpPr>
          <p:cNvPr id="99" name="角丸四角形 98"/>
          <p:cNvSpPr/>
          <p:nvPr/>
        </p:nvSpPr>
        <p:spPr>
          <a:xfrm>
            <a:off x="4963941" y="1988840"/>
            <a:ext cx="804500" cy="24725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auto">
              <a:spcBef>
                <a:spcPts val="0"/>
              </a:spcBef>
              <a:spcAft>
                <a:spcPts val="0"/>
              </a:spcAft>
            </a:pPr>
            <a:r>
              <a:rPr lang="en-US" altLang="ja-JP" sz="1400" dirty="0" smtClean="0">
                <a:solidFill>
                  <a:prstClr val="black"/>
                </a:solidFill>
              </a:rPr>
              <a:t>Canada</a:t>
            </a:r>
            <a:endParaRPr lang="ja-JP" altLang="en-US" sz="1400" dirty="0">
              <a:solidFill>
                <a:prstClr val="black"/>
              </a:solidFill>
            </a:endParaRPr>
          </a:p>
        </p:txBody>
      </p:sp>
      <p:sp>
        <p:nvSpPr>
          <p:cNvPr id="100" name="角丸四角形 99"/>
          <p:cNvSpPr/>
          <p:nvPr/>
        </p:nvSpPr>
        <p:spPr>
          <a:xfrm>
            <a:off x="3907311" y="1988840"/>
            <a:ext cx="676465" cy="24725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auto">
              <a:spcBef>
                <a:spcPts val="0"/>
              </a:spcBef>
              <a:spcAft>
                <a:spcPts val="0"/>
              </a:spcAft>
            </a:pPr>
            <a:r>
              <a:rPr lang="en-US" altLang="ja-JP" sz="1400" dirty="0" smtClean="0">
                <a:solidFill>
                  <a:prstClr val="black"/>
                </a:solidFill>
              </a:rPr>
              <a:t>Korea</a:t>
            </a:r>
            <a:endParaRPr lang="ja-JP" altLang="en-US" sz="1400" dirty="0">
              <a:solidFill>
                <a:prstClr val="black"/>
              </a:solidFill>
            </a:endParaRPr>
          </a:p>
        </p:txBody>
      </p:sp>
      <p:sp>
        <p:nvSpPr>
          <p:cNvPr id="101" name="角丸四角形 100"/>
          <p:cNvSpPr/>
          <p:nvPr/>
        </p:nvSpPr>
        <p:spPr>
          <a:xfrm>
            <a:off x="4970814" y="908720"/>
            <a:ext cx="676465" cy="24725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auto">
              <a:spcBef>
                <a:spcPts val="0"/>
              </a:spcBef>
              <a:spcAft>
                <a:spcPts val="0"/>
              </a:spcAft>
            </a:pPr>
            <a:r>
              <a:rPr lang="en-US" altLang="ja-JP" dirty="0" smtClean="0">
                <a:solidFill>
                  <a:prstClr val="black"/>
                </a:solidFill>
              </a:rPr>
              <a:t>USA</a:t>
            </a:r>
            <a:endParaRPr lang="ja-JP" altLang="en-US" dirty="0">
              <a:solidFill>
                <a:prstClr val="black"/>
              </a:solidFill>
            </a:endParaRPr>
          </a:p>
        </p:txBody>
      </p:sp>
      <p:sp>
        <p:nvSpPr>
          <p:cNvPr id="102" name="角丸四角形 101"/>
          <p:cNvSpPr/>
          <p:nvPr/>
        </p:nvSpPr>
        <p:spPr>
          <a:xfrm>
            <a:off x="118582" y="908720"/>
            <a:ext cx="905383" cy="24725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auto">
              <a:spcBef>
                <a:spcPts val="0"/>
              </a:spcBef>
              <a:spcAft>
                <a:spcPts val="0"/>
              </a:spcAft>
            </a:pPr>
            <a:r>
              <a:rPr lang="en-US" altLang="ja-JP" sz="1600" dirty="0" smtClean="0">
                <a:solidFill>
                  <a:prstClr val="black"/>
                </a:solidFill>
              </a:rPr>
              <a:t>Italy</a:t>
            </a:r>
            <a:endParaRPr lang="ja-JP" altLang="en-US" sz="1600" dirty="0">
              <a:solidFill>
                <a:prstClr val="black"/>
              </a:solidFill>
            </a:endParaRPr>
          </a:p>
        </p:txBody>
      </p:sp>
      <p:sp>
        <p:nvSpPr>
          <p:cNvPr id="103" name="角丸四角形 102"/>
          <p:cNvSpPr/>
          <p:nvPr/>
        </p:nvSpPr>
        <p:spPr>
          <a:xfrm>
            <a:off x="1315023" y="908720"/>
            <a:ext cx="781230" cy="24725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auto">
              <a:spcBef>
                <a:spcPts val="0"/>
              </a:spcBef>
              <a:spcAft>
                <a:spcPts val="0"/>
              </a:spcAft>
            </a:pPr>
            <a:r>
              <a:rPr lang="en-US" altLang="ja-JP" sz="1200" dirty="0" err="1" smtClean="0">
                <a:solidFill>
                  <a:prstClr val="black"/>
                </a:solidFill>
              </a:rPr>
              <a:t>Gemany</a:t>
            </a:r>
            <a:endParaRPr lang="ja-JP" altLang="en-US" sz="1200" dirty="0">
              <a:solidFill>
                <a:prstClr val="black"/>
              </a:solidFill>
            </a:endParaRPr>
          </a:p>
        </p:txBody>
      </p:sp>
      <p:sp>
        <p:nvSpPr>
          <p:cNvPr id="104" name="角丸四角形 103"/>
          <p:cNvSpPr/>
          <p:nvPr/>
        </p:nvSpPr>
        <p:spPr>
          <a:xfrm>
            <a:off x="1248554" y="1972352"/>
            <a:ext cx="847698" cy="23251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auto">
              <a:spcBef>
                <a:spcPts val="0"/>
              </a:spcBef>
              <a:spcAft>
                <a:spcPts val="0"/>
              </a:spcAft>
            </a:pPr>
            <a:r>
              <a:rPr lang="en-US" altLang="ja-JP" dirty="0" smtClean="0">
                <a:solidFill>
                  <a:prstClr val="black"/>
                </a:solidFill>
              </a:rPr>
              <a:t>CERN</a:t>
            </a:r>
            <a:endParaRPr lang="ja-JP" altLang="en-US" dirty="0">
              <a:solidFill>
                <a:prstClr val="black"/>
              </a:solidFill>
            </a:endParaRPr>
          </a:p>
        </p:txBody>
      </p:sp>
      <p:sp>
        <p:nvSpPr>
          <p:cNvPr id="105" name="角丸四角形 104"/>
          <p:cNvSpPr/>
          <p:nvPr/>
        </p:nvSpPr>
        <p:spPr>
          <a:xfrm>
            <a:off x="118582" y="1844824"/>
            <a:ext cx="861546" cy="23395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auto">
              <a:spcBef>
                <a:spcPts val="0"/>
              </a:spcBef>
              <a:spcAft>
                <a:spcPts val="0"/>
              </a:spcAft>
            </a:pPr>
            <a:r>
              <a:rPr lang="en-US" altLang="ja-JP" sz="1400" dirty="0">
                <a:solidFill>
                  <a:prstClr val="black"/>
                </a:solidFill>
              </a:rPr>
              <a:t>SPRAL2</a:t>
            </a:r>
            <a:endParaRPr lang="ja-JP" altLang="en-US" sz="1400" dirty="0">
              <a:solidFill>
                <a:prstClr val="black"/>
              </a:solidFill>
            </a:endParaRPr>
          </a:p>
        </p:txBody>
      </p:sp>
      <p:sp>
        <p:nvSpPr>
          <p:cNvPr id="106" name="星 5 105"/>
          <p:cNvSpPr/>
          <p:nvPr/>
        </p:nvSpPr>
        <p:spPr>
          <a:xfrm>
            <a:off x="118582" y="3618285"/>
            <a:ext cx="246185" cy="266700"/>
          </a:xfrm>
          <a:prstGeom prst="star5">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星 5 106"/>
          <p:cNvSpPr/>
          <p:nvPr/>
        </p:nvSpPr>
        <p:spPr>
          <a:xfrm>
            <a:off x="111256" y="3975100"/>
            <a:ext cx="246185" cy="266700"/>
          </a:xfrm>
          <a:prstGeom prst="star5">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星 5 107"/>
          <p:cNvSpPr/>
          <p:nvPr/>
        </p:nvSpPr>
        <p:spPr>
          <a:xfrm>
            <a:off x="118582" y="4346830"/>
            <a:ext cx="246185" cy="266700"/>
          </a:xfrm>
          <a:prstGeom prst="star5">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Text Box 83"/>
          <p:cNvSpPr txBox="1">
            <a:spLocks noChangeArrowheads="1"/>
          </p:cNvSpPr>
          <p:nvPr/>
        </p:nvSpPr>
        <p:spPr bwMode="auto">
          <a:xfrm>
            <a:off x="8677709" y="6515104"/>
            <a:ext cx="480647"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r" eaLnBrk="1" fontAlgn="auto" hangingPunct="1">
              <a:spcBef>
                <a:spcPct val="0"/>
              </a:spcBef>
              <a:spcAft>
                <a:spcPts val="0"/>
              </a:spcAft>
              <a:buFontTx/>
              <a:buNone/>
            </a:pPr>
            <a:fld id="{17DBC763-9E39-4AB4-99A6-05218141A1A4}" type="slidenum">
              <a:rPr lang="en-US" altLang="ja-JP" sz="1600">
                <a:solidFill>
                  <a:prstClr val="black"/>
                </a:solidFill>
                <a:latin typeface="+mn-ea"/>
                <a:ea typeface="+mn-ea"/>
              </a:rPr>
              <a:pPr algn="r" eaLnBrk="1" fontAlgn="auto" hangingPunct="1">
                <a:spcBef>
                  <a:spcPct val="0"/>
                </a:spcBef>
                <a:spcAft>
                  <a:spcPts val="0"/>
                </a:spcAft>
                <a:buFontTx/>
                <a:buNone/>
              </a:pPr>
              <a:t>16</a:t>
            </a:fld>
            <a:endParaRPr lang="en-US" altLang="ja-JP" sz="1600" dirty="0">
              <a:solidFill>
                <a:prstClr val="black"/>
              </a:solidFill>
              <a:latin typeface="+mn-ea"/>
              <a:ea typeface="+mn-ea"/>
            </a:endParaRPr>
          </a:p>
        </p:txBody>
      </p:sp>
      <p:sp>
        <p:nvSpPr>
          <p:cNvPr id="115" name="テキスト ボックス 114"/>
          <p:cNvSpPr txBox="1"/>
          <p:nvPr/>
        </p:nvSpPr>
        <p:spPr>
          <a:xfrm>
            <a:off x="5967847" y="1067832"/>
            <a:ext cx="3109684" cy="769441"/>
          </a:xfrm>
          <a:prstGeom prst="rect">
            <a:avLst/>
          </a:prstGeom>
          <a:noFill/>
        </p:spPr>
        <p:txBody>
          <a:bodyPr wrap="square" rtlCol="0">
            <a:spAutoFit/>
          </a:bodyPr>
          <a:lstStyle/>
          <a:p>
            <a:pPr lvl="0"/>
            <a:r>
              <a:rPr lang="en-US" altLang="ja-JP" sz="2200" dirty="0" smtClean="0"/>
              <a:t>We need the further upgrade of RIBF.</a:t>
            </a:r>
            <a:endParaRPr kumimoji="1" lang="ja-JP" altLang="en-US" sz="2200" dirty="0"/>
          </a:p>
        </p:txBody>
      </p:sp>
      <p:sp>
        <p:nvSpPr>
          <p:cNvPr id="2" name="正方形/長方形 1"/>
          <p:cNvSpPr/>
          <p:nvPr/>
        </p:nvSpPr>
        <p:spPr>
          <a:xfrm>
            <a:off x="5834909" y="3058683"/>
            <a:ext cx="398814" cy="5547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718930" y="176688"/>
            <a:ext cx="5734262" cy="584775"/>
          </a:xfrm>
          <a:prstGeom prst="rect">
            <a:avLst/>
          </a:prstGeom>
          <a:noFill/>
        </p:spPr>
        <p:txBody>
          <a:bodyPr wrap="none" rtlCol="0">
            <a:spAutoFit/>
          </a:bodyPr>
          <a:lstStyle/>
          <a:p>
            <a:r>
              <a:rPr kumimoji="1" lang="en-US" altLang="ja-JP" sz="3200" b="1" dirty="0" smtClean="0">
                <a:solidFill>
                  <a:srgbClr val="FF0000"/>
                </a:solidFill>
              </a:rPr>
              <a:t>Upgrade plan for RIBF (intensity)</a:t>
            </a:r>
            <a:endParaRPr lang="en-US" altLang="ja-JP" sz="3200" b="1" dirty="0" smtClean="0">
              <a:solidFill>
                <a:srgbClr val="FF0000"/>
              </a:solidFill>
            </a:endParaRPr>
          </a:p>
        </p:txBody>
      </p:sp>
      <p:sp>
        <p:nvSpPr>
          <p:cNvPr id="5" name="テキスト ボックス 11"/>
          <p:cNvSpPr txBox="1">
            <a:spLocks noChangeArrowheads="1"/>
          </p:cNvSpPr>
          <p:nvPr/>
        </p:nvSpPr>
        <p:spPr bwMode="auto">
          <a:xfrm>
            <a:off x="706641" y="836254"/>
            <a:ext cx="7967950" cy="147732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平成角ゴシック" charset="0"/>
                <a:cs typeface="平成角ゴシック" charset="0"/>
              </a:defRPr>
            </a:lvl1pPr>
            <a:lvl2pPr marL="37931725" indent="-37474525">
              <a:defRPr kumimoji="1" sz="2400">
                <a:solidFill>
                  <a:schemeClr val="tx1"/>
                </a:solidFill>
                <a:latin typeface="Arial" charset="0"/>
                <a:ea typeface="平成角ゴシック" charset="0"/>
                <a:cs typeface="平成角ゴシック" charset="0"/>
              </a:defRPr>
            </a:lvl2pPr>
            <a:lvl3pPr>
              <a:defRPr kumimoji="1" sz="2400">
                <a:solidFill>
                  <a:schemeClr val="tx1"/>
                </a:solidFill>
                <a:latin typeface="Arial" charset="0"/>
                <a:ea typeface="平成角ゴシック" charset="0"/>
                <a:cs typeface="平成角ゴシック" charset="0"/>
              </a:defRPr>
            </a:lvl3pPr>
            <a:lvl4pPr>
              <a:defRPr kumimoji="1" sz="2400">
                <a:solidFill>
                  <a:schemeClr val="tx1"/>
                </a:solidFill>
                <a:latin typeface="Arial" charset="0"/>
                <a:ea typeface="平成角ゴシック" charset="0"/>
                <a:cs typeface="平成角ゴシック" charset="0"/>
              </a:defRPr>
            </a:lvl4pPr>
            <a:lvl5pPr>
              <a:defRPr kumimoji="1" sz="2400">
                <a:solidFill>
                  <a:schemeClr val="tx1"/>
                </a:solidFill>
                <a:latin typeface="Arial" charset="0"/>
                <a:ea typeface="平成角ゴシック" charset="0"/>
                <a:cs typeface="平成角ゴシック" charset="0"/>
              </a:defRPr>
            </a:lvl5pPr>
            <a:lvl6pPr marL="457200" fontAlgn="base">
              <a:spcBef>
                <a:spcPct val="0"/>
              </a:spcBef>
              <a:spcAft>
                <a:spcPct val="0"/>
              </a:spcAft>
              <a:defRPr kumimoji="1" sz="2400">
                <a:solidFill>
                  <a:schemeClr val="tx1"/>
                </a:solidFill>
                <a:latin typeface="Arial" charset="0"/>
                <a:ea typeface="平成角ゴシック" charset="0"/>
                <a:cs typeface="平成角ゴシック" charset="0"/>
              </a:defRPr>
            </a:lvl6pPr>
            <a:lvl7pPr marL="914400" fontAlgn="base">
              <a:spcBef>
                <a:spcPct val="0"/>
              </a:spcBef>
              <a:spcAft>
                <a:spcPct val="0"/>
              </a:spcAft>
              <a:defRPr kumimoji="1" sz="2400">
                <a:solidFill>
                  <a:schemeClr val="tx1"/>
                </a:solidFill>
                <a:latin typeface="Arial" charset="0"/>
                <a:ea typeface="平成角ゴシック" charset="0"/>
                <a:cs typeface="平成角ゴシック" charset="0"/>
              </a:defRPr>
            </a:lvl7pPr>
            <a:lvl8pPr marL="1371600" fontAlgn="base">
              <a:spcBef>
                <a:spcPct val="0"/>
              </a:spcBef>
              <a:spcAft>
                <a:spcPct val="0"/>
              </a:spcAft>
              <a:defRPr kumimoji="1" sz="2400">
                <a:solidFill>
                  <a:schemeClr val="tx1"/>
                </a:solidFill>
                <a:latin typeface="Arial" charset="0"/>
                <a:ea typeface="平成角ゴシック" charset="0"/>
                <a:cs typeface="平成角ゴシック" charset="0"/>
              </a:defRPr>
            </a:lvl8pPr>
            <a:lvl9pPr marL="1828800" fontAlgn="base">
              <a:spcBef>
                <a:spcPct val="0"/>
              </a:spcBef>
              <a:spcAft>
                <a:spcPct val="0"/>
              </a:spcAft>
              <a:defRPr kumimoji="1" sz="2400">
                <a:solidFill>
                  <a:schemeClr val="tx1"/>
                </a:solidFill>
                <a:latin typeface="Arial" charset="0"/>
                <a:ea typeface="平成角ゴシック" charset="0"/>
                <a:cs typeface="平成角ゴシック" charset="0"/>
              </a:defRPr>
            </a:lvl9pPr>
          </a:lstStyle>
          <a:p>
            <a:r>
              <a:rPr lang="en-US" altLang="ja-JP" sz="1800" dirty="0" smtClean="0">
                <a:solidFill>
                  <a:srgbClr val="FF0000"/>
                </a:solidFill>
                <a:latin typeface="+mj-lt"/>
                <a:ea typeface="ヒラギノ角ゴ Pro W3"/>
                <a:cs typeface="ヒラギノ角ゴ Pro W3"/>
              </a:rPr>
              <a:t>Weak points: </a:t>
            </a:r>
          </a:p>
          <a:p>
            <a:r>
              <a:rPr lang="en-US" altLang="ja-JP" sz="1800" dirty="0" smtClean="0">
                <a:solidFill>
                  <a:srgbClr val="FF0000"/>
                </a:solidFill>
                <a:latin typeface="+mj-lt"/>
                <a:ea typeface="ヒラギノ角ゴ Pro W3"/>
                <a:cs typeface="ヒラギノ角ゴ Pro W3"/>
              </a:rPr>
              <a:t>Weak against longitudinal space charge forces due to its low </a:t>
            </a:r>
            <a:r>
              <a:rPr lang="en-US" altLang="ja-JP" sz="1800" dirty="0" err="1" smtClean="0">
                <a:solidFill>
                  <a:srgbClr val="FF0000"/>
                </a:solidFill>
                <a:latin typeface="+mj-lt"/>
                <a:ea typeface="ヒラギノ角ゴ Pro W3"/>
                <a:cs typeface="ヒラギノ角ゴ Pro W3"/>
              </a:rPr>
              <a:t>rf</a:t>
            </a:r>
            <a:r>
              <a:rPr lang="en-US" altLang="ja-JP" sz="1800" dirty="0" smtClean="0">
                <a:solidFill>
                  <a:srgbClr val="FF0000"/>
                </a:solidFill>
                <a:latin typeface="+mj-lt"/>
                <a:ea typeface="ヒラギノ角ゴ Pro W3"/>
                <a:cs typeface="ヒラギノ角ゴ Pro W3"/>
              </a:rPr>
              <a:t> voltage low velocity.</a:t>
            </a:r>
          </a:p>
          <a:p>
            <a:r>
              <a:rPr lang="en-US" altLang="ja-JP" sz="1800" dirty="0" smtClean="0">
                <a:solidFill>
                  <a:srgbClr val="FF0000"/>
                </a:solidFill>
                <a:latin typeface="+mj-lt"/>
                <a:ea typeface="ヒラギノ角ゴ Pro W3"/>
                <a:cs typeface="ヒラギノ角ゴ Pro W3"/>
              </a:rPr>
              <a:t>The 1</a:t>
            </a:r>
            <a:r>
              <a:rPr lang="en-US" altLang="ja-JP" sz="1800" baseline="30000" dirty="0" smtClean="0">
                <a:solidFill>
                  <a:srgbClr val="FF0000"/>
                </a:solidFill>
                <a:latin typeface="+mj-lt"/>
                <a:ea typeface="ヒラギノ角ゴ Pro W3"/>
                <a:cs typeface="ヒラギノ角ゴ Pro W3"/>
              </a:rPr>
              <a:t>st</a:t>
            </a:r>
            <a:r>
              <a:rPr lang="en-US" altLang="ja-JP" sz="1800" dirty="0" smtClean="0">
                <a:solidFill>
                  <a:srgbClr val="FF0000"/>
                </a:solidFill>
                <a:latin typeface="+mj-lt"/>
                <a:ea typeface="ヒラギノ角ゴ Pro W3"/>
                <a:cs typeface="ヒラギノ角ゴ Pro W3"/>
              </a:rPr>
              <a:t> stripper decreases the beam intensity by a fact</a:t>
            </a:r>
            <a:r>
              <a:rPr lang="en-US" altLang="ja-JP" sz="1800" dirty="0" smtClean="0">
                <a:solidFill>
                  <a:srgbClr val="FF0000"/>
                </a:solidFill>
                <a:latin typeface="+mn-lt"/>
                <a:ea typeface="ヒラギノ角ゴ Pro W3"/>
                <a:cs typeface="ヒラギノ角ゴ Pro W3"/>
              </a:rPr>
              <a:t>or of 1/5.</a:t>
            </a:r>
          </a:p>
          <a:p>
            <a:r>
              <a:rPr lang="en-US" altLang="ja-JP" sz="1800" dirty="0" smtClean="0">
                <a:solidFill>
                  <a:srgbClr val="FF0000"/>
                </a:solidFill>
                <a:latin typeface="+mn-lt"/>
                <a:ea typeface="ヒラギノ角ゴ Pro W3"/>
                <a:cs typeface="ヒラギノ角ゴ Pro W3"/>
              </a:rPr>
              <a:t>The 1</a:t>
            </a:r>
            <a:r>
              <a:rPr lang="en-US" altLang="ja-JP" sz="1800" baseline="30000" dirty="0" smtClean="0">
                <a:solidFill>
                  <a:srgbClr val="FF0000"/>
                </a:solidFill>
                <a:latin typeface="+mn-lt"/>
                <a:ea typeface="ヒラギノ角ゴ Pro W3"/>
                <a:cs typeface="ヒラギノ角ゴ Pro W3"/>
              </a:rPr>
              <a:t>st</a:t>
            </a:r>
            <a:r>
              <a:rPr lang="en-US" altLang="ja-JP" sz="1800" dirty="0" smtClean="0">
                <a:solidFill>
                  <a:srgbClr val="FF0000"/>
                </a:solidFill>
                <a:latin typeface="+mn-lt"/>
                <a:ea typeface="ヒラギノ角ゴ Pro W3"/>
                <a:cs typeface="ヒラギノ角ゴ Pro W3"/>
              </a:rPr>
              <a:t> stripper degrades the beam quality. </a:t>
            </a:r>
          </a:p>
          <a:p>
            <a:endParaRPr lang="ja-JP" altLang="en-US" sz="1800" dirty="0">
              <a:solidFill>
                <a:srgbClr val="FF0000"/>
              </a:solidFill>
              <a:latin typeface="+mn-lt"/>
              <a:ea typeface="ヒラギノ角ゴ Pro W3"/>
              <a:cs typeface="ヒラギノ角ゴ Pro W3"/>
            </a:endParaRPr>
          </a:p>
        </p:txBody>
      </p:sp>
      <p:pic>
        <p:nvPicPr>
          <p:cNvPr id="2" name="Picture 2" descr="C:\Users\okunohiroki\Desktop\図1.png"/>
          <p:cNvPicPr>
            <a:picLocks noChangeAspect="1" noChangeArrowheads="1"/>
          </p:cNvPicPr>
          <p:nvPr/>
        </p:nvPicPr>
        <p:blipFill>
          <a:blip r:embed="rId2" cstate="print"/>
          <a:srcRect/>
          <a:stretch>
            <a:fillRect/>
          </a:stretch>
        </p:blipFill>
        <p:spPr bwMode="auto">
          <a:xfrm>
            <a:off x="479280" y="2195433"/>
            <a:ext cx="8206162" cy="2427656"/>
          </a:xfrm>
          <a:prstGeom prst="rect">
            <a:avLst/>
          </a:prstGeom>
          <a:noFill/>
        </p:spPr>
      </p:pic>
      <p:sp>
        <p:nvSpPr>
          <p:cNvPr id="6" name="テキスト ボックス 5"/>
          <p:cNvSpPr txBox="1"/>
          <p:nvPr/>
        </p:nvSpPr>
        <p:spPr>
          <a:xfrm>
            <a:off x="704850" y="4581524"/>
            <a:ext cx="2843599" cy="923330"/>
          </a:xfrm>
          <a:prstGeom prst="rect">
            <a:avLst/>
          </a:prstGeom>
          <a:noFill/>
          <a:ln w="25400">
            <a:solidFill>
              <a:srgbClr val="FF0000"/>
            </a:solidFill>
          </a:ln>
        </p:spPr>
        <p:txBody>
          <a:bodyPr wrap="none" rtlCol="0">
            <a:spAutoFit/>
          </a:bodyPr>
          <a:lstStyle/>
          <a:p>
            <a:r>
              <a:rPr kumimoji="1" lang="en-US" altLang="ja-JP" dirty="0" smtClean="0">
                <a:solidFill>
                  <a:srgbClr val="FF0000"/>
                </a:solidFill>
              </a:rPr>
              <a:t>1: increase </a:t>
            </a:r>
            <a:r>
              <a:rPr kumimoji="1" lang="en-US" altLang="ja-JP" dirty="0" err="1" smtClean="0">
                <a:solidFill>
                  <a:srgbClr val="FF0000"/>
                </a:solidFill>
              </a:rPr>
              <a:t>rf</a:t>
            </a:r>
            <a:r>
              <a:rPr kumimoji="1" lang="en-US" altLang="ja-JP" dirty="0" smtClean="0">
                <a:solidFill>
                  <a:srgbClr val="FF0000"/>
                </a:solidFill>
              </a:rPr>
              <a:t> voltage</a:t>
            </a:r>
          </a:p>
          <a:p>
            <a:r>
              <a:rPr lang="en-US" altLang="ja-JP" dirty="0" smtClean="0">
                <a:solidFill>
                  <a:srgbClr val="FF0000"/>
                </a:solidFill>
              </a:rPr>
              <a:t>2: increase injection velocity</a:t>
            </a:r>
          </a:p>
          <a:p>
            <a:r>
              <a:rPr kumimoji="1" lang="en-US" altLang="ja-JP" dirty="0" smtClean="0">
                <a:solidFill>
                  <a:srgbClr val="FF0000"/>
                </a:solidFill>
              </a:rPr>
              <a:t>3: replace with </a:t>
            </a:r>
            <a:r>
              <a:rPr kumimoji="1" lang="en-US" altLang="ja-JP" dirty="0" err="1" smtClean="0">
                <a:solidFill>
                  <a:srgbClr val="FF0000"/>
                </a:solidFill>
              </a:rPr>
              <a:t>linacs</a:t>
            </a:r>
            <a:endParaRPr kumimoji="1" lang="ja-JP" altLang="en-US" dirty="0">
              <a:solidFill>
                <a:srgbClr val="FF0000"/>
              </a:solidFill>
            </a:endParaRPr>
          </a:p>
        </p:txBody>
      </p:sp>
      <p:sp>
        <p:nvSpPr>
          <p:cNvPr id="7" name="テキスト ボックス 6"/>
          <p:cNvSpPr txBox="1"/>
          <p:nvPr/>
        </p:nvSpPr>
        <p:spPr>
          <a:xfrm>
            <a:off x="4192731" y="4578061"/>
            <a:ext cx="2252668" cy="646331"/>
          </a:xfrm>
          <a:prstGeom prst="rect">
            <a:avLst/>
          </a:prstGeom>
          <a:noFill/>
          <a:ln w="25400">
            <a:solidFill>
              <a:srgbClr val="FF0000"/>
            </a:solidFill>
          </a:ln>
        </p:spPr>
        <p:txBody>
          <a:bodyPr wrap="none" rtlCol="0">
            <a:spAutoFit/>
          </a:bodyPr>
          <a:lstStyle/>
          <a:p>
            <a:r>
              <a:rPr kumimoji="1" lang="en-US" altLang="ja-JP" dirty="0" smtClean="0">
                <a:solidFill>
                  <a:srgbClr val="FF0000"/>
                </a:solidFill>
              </a:rPr>
              <a:t>Increase K value </a:t>
            </a:r>
          </a:p>
          <a:p>
            <a:r>
              <a:rPr kumimoji="1" lang="en-US" altLang="ja-JP" dirty="0" smtClean="0">
                <a:solidFill>
                  <a:srgbClr val="FF0000"/>
                </a:solidFill>
              </a:rPr>
              <a:t>by a factor of (64/35)</a:t>
            </a:r>
            <a:r>
              <a:rPr kumimoji="1" lang="en-US" altLang="ja-JP" baseline="30000" dirty="0" smtClean="0">
                <a:solidFill>
                  <a:srgbClr val="FF0000"/>
                </a:solidFill>
              </a:rPr>
              <a:t>2</a:t>
            </a:r>
            <a:endParaRPr kumimoji="1" lang="ja-JP" altLang="en-US" baseline="30000" dirty="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
            <a:ext cx="8229600" cy="752354"/>
          </a:xfrm>
        </p:spPr>
        <p:txBody>
          <a:bodyPr>
            <a:normAutofit/>
          </a:bodyPr>
          <a:lstStyle/>
          <a:p>
            <a:r>
              <a:rPr lang="en-US" altLang="ja-JP" sz="3600" b="1" dirty="0">
                <a:solidFill>
                  <a:srgbClr val="FF0000"/>
                </a:solidFill>
              </a:rPr>
              <a:t>Upgrade plan for RIBF (intensity</a:t>
            </a:r>
            <a:r>
              <a:rPr lang="en-US" altLang="ja-JP" sz="3600" b="1" dirty="0" smtClean="0">
                <a:solidFill>
                  <a:srgbClr val="FF0000"/>
                </a:solidFill>
              </a:rPr>
              <a:t>)</a:t>
            </a:r>
            <a:endParaRPr kumimoji="1" lang="ja-JP" altLang="en-US" sz="3600" b="1" dirty="0">
              <a:solidFill>
                <a:srgbClr val="FF0000"/>
              </a:solidFill>
            </a:endParaRPr>
          </a:p>
        </p:txBody>
      </p:sp>
      <p:pic>
        <p:nvPicPr>
          <p:cNvPr id="14" name="Picture 17" descr="present"/>
          <p:cNvPicPr>
            <a:picLocks noChangeAspect="1" noChangeArrowheads="1"/>
          </p:cNvPicPr>
          <p:nvPr/>
        </p:nvPicPr>
        <p:blipFill>
          <a:blip r:embed="rId2" cstate="print"/>
          <a:srcRect/>
          <a:stretch>
            <a:fillRect/>
          </a:stretch>
        </p:blipFill>
        <p:spPr bwMode="auto">
          <a:xfrm>
            <a:off x="1634183" y="1690590"/>
            <a:ext cx="6980927" cy="1167674"/>
          </a:xfrm>
          <a:prstGeom prst="rect">
            <a:avLst/>
          </a:prstGeom>
          <a:noFill/>
          <a:ln w="9525">
            <a:noFill/>
            <a:miter lim="800000"/>
            <a:headEnd/>
            <a:tailEnd/>
          </a:ln>
        </p:spPr>
      </p:pic>
      <p:sp>
        <p:nvSpPr>
          <p:cNvPr id="15" name="テキスト ボックス 11"/>
          <p:cNvSpPr txBox="1">
            <a:spLocks noChangeArrowheads="1"/>
          </p:cNvSpPr>
          <p:nvPr/>
        </p:nvSpPr>
        <p:spPr bwMode="auto">
          <a:xfrm>
            <a:off x="487157" y="2079814"/>
            <a:ext cx="982938" cy="314893"/>
          </a:xfrm>
          <a:prstGeom prst="rect">
            <a:avLst/>
          </a:prstGeom>
          <a:noFill/>
          <a:ln w="9525">
            <a:noFill/>
            <a:miter lim="800000"/>
            <a:headEnd/>
            <a:tailEnd/>
          </a:ln>
        </p:spPr>
        <p:txBody>
          <a:bodyPr wrap="none">
            <a:spAutoFit/>
          </a:bodyPr>
          <a:lstStyle/>
          <a:p>
            <a:pPr fontAlgn="auto">
              <a:spcBef>
                <a:spcPts val="0"/>
              </a:spcBef>
              <a:spcAft>
                <a:spcPts val="0"/>
              </a:spcAft>
            </a:pPr>
            <a:r>
              <a:rPr lang="en-US" altLang="ja-JP" sz="1800">
                <a:solidFill>
                  <a:prstClr val="black"/>
                </a:solidFill>
                <a:latin typeface="Calibri"/>
                <a:ea typeface="ＭＳ Ｐゴシック"/>
              </a:rPr>
              <a:t>Present</a:t>
            </a:r>
            <a:endParaRPr lang="ja-JP" altLang="en-US" sz="1800">
              <a:solidFill>
                <a:prstClr val="black"/>
              </a:solidFill>
              <a:latin typeface="Calibri"/>
              <a:ea typeface="ＭＳ Ｐゴシック"/>
            </a:endParaRPr>
          </a:p>
        </p:txBody>
      </p:sp>
      <p:sp>
        <p:nvSpPr>
          <p:cNvPr id="16" name="テキスト ボックス 11"/>
          <p:cNvSpPr txBox="1">
            <a:spLocks noChangeArrowheads="1"/>
          </p:cNvSpPr>
          <p:nvPr/>
        </p:nvSpPr>
        <p:spPr bwMode="auto">
          <a:xfrm>
            <a:off x="3106361" y="1431107"/>
            <a:ext cx="686622" cy="314893"/>
          </a:xfrm>
          <a:prstGeom prst="rect">
            <a:avLst/>
          </a:prstGeom>
          <a:noFill/>
          <a:ln w="9525">
            <a:noFill/>
            <a:miter lim="800000"/>
            <a:headEnd/>
            <a:tailEnd/>
          </a:ln>
        </p:spPr>
        <p:txBody>
          <a:bodyPr wrap="none">
            <a:spAutoFit/>
          </a:bodyPr>
          <a:lstStyle/>
          <a:p>
            <a:pPr fontAlgn="auto">
              <a:spcBef>
                <a:spcPts val="0"/>
              </a:spcBef>
              <a:spcAft>
                <a:spcPts val="0"/>
              </a:spcAft>
            </a:pPr>
            <a:r>
              <a:rPr lang="en-US" altLang="ja-JP" sz="1800">
                <a:solidFill>
                  <a:prstClr val="black"/>
                </a:solidFill>
                <a:latin typeface="Calibri"/>
                <a:ea typeface="ＭＳ Ｐゴシック"/>
              </a:rPr>
              <a:t>RRC</a:t>
            </a:r>
            <a:endParaRPr lang="ja-JP" altLang="en-US" sz="1800">
              <a:solidFill>
                <a:prstClr val="black"/>
              </a:solidFill>
              <a:latin typeface="Calibri"/>
              <a:ea typeface="ＭＳ Ｐゴシック"/>
            </a:endParaRPr>
          </a:p>
        </p:txBody>
      </p:sp>
      <p:sp>
        <p:nvSpPr>
          <p:cNvPr id="17" name="テキスト ボックス 11"/>
          <p:cNvSpPr txBox="1">
            <a:spLocks noChangeArrowheads="1"/>
          </p:cNvSpPr>
          <p:nvPr/>
        </p:nvSpPr>
        <p:spPr bwMode="auto">
          <a:xfrm>
            <a:off x="4710604" y="1431107"/>
            <a:ext cx="584665" cy="314893"/>
          </a:xfrm>
          <a:prstGeom prst="rect">
            <a:avLst/>
          </a:prstGeom>
          <a:noFill/>
          <a:ln w="9525">
            <a:noFill/>
            <a:miter lim="800000"/>
            <a:headEnd/>
            <a:tailEnd/>
          </a:ln>
        </p:spPr>
        <p:txBody>
          <a:bodyPr wrap="none">
            <a:spAutoFit/>
          </a:bodyPr>
          <a:lstStyle/>
          <a:p>
            <a:pPr fontAlgn="auto">
              <a:spcBef>
                <a:spcPts val="0"/>
              </a:spcBef>
              <a:spcAft>
                <a:spcPts val="0"/>
              </a:spcAft>
            </a:pPr>
            <a:r>
              <a:rPr lang="en-US" altLang="ja-JP" sz="1800" dirty="0" err="1">
                <a:solidFill>
                  <a:prstClr val="black"/>
                </a:solidFill>
                <a:latin typeface="Calibri"/>
                <a:ea typeface="ＭＳ Ｐゴシック"/>
              </a:rPr>
              <a:t>fRC</a:t>
            </a:r>
            <a:endParaRPr lang="ja-JP" altLang="en-US" sz="1800" dirty="0">
              <a:solidFill>
                <a:prstClr val="black"/>
              </a:solidFill>
              <a:latin typeface="Calibri"/>
              <a:ea typeface="ＭＳ Ｐゴシック"/>
            </a:endParaRPr>
          </a:p>
        </p:txBody>
      </p:sp>
      <p:sp>
        <p:nvSpPr>
          <p:cNvPr id="18" name="テキスト ボックス 11"/>
          <p:cNvSpPr txBox="1">
            <a:spLocks noChangeArrowheads="1"/>
          </p:cNvSpPr>
          <p:nvPr/>
        </p:nvSpPr>
        <p:spPr bwMode="auto">
          <a:xfrm>
            <a:off x="6087035" y="1431107"/>
            <a:ext cx="584665" cy="314893"/>
          </a:xfrm>
          <a:prstGeom prst="rect">
            <a:avLst/>
          </a:prstGeom>
          <a:noFill/>
          <a:ln w="9525">
            <a:noFill/>
            <a:miter lim="800000"/>
            <a:headEnd/>
            <a:tailEnd/>
          </a:ln>
        </p:spPr>
        <p:txBody>
          <a:bodyPr wrap="none">
            <a:spAutoFit/>
          </a:bodyPr>
          <a:lstStyle/>
          <a:p>
            <a:pPr fontAlgn="auto">
              <a:spcBef>
                <a:spcPts val="0"/>
              </a:spcBef>
              <a:spcAft>
                <a:spcPts val="0"/>
              </a:spcAft>
            </a:pPr>
            <a:r>
              <a:rPr lang="en-US" altLang="ja-JP" sz="1800">
                <a:solidFill>
                  <a:prstClr val="black"/>
                </a:solidFill>
                <a:latin typeface="Calibri"/>
                <a:ea typeface="ＭＳ Ｐゴシック"/>
              </a:rPr>
              <a:t>IRC</a:t>
            </a:r>
            <a:endParaRPr lang="ja-JP" altLang="en-US" sz="1800">
              <a:solidFill>
                <a:prstClr val="black"/>
              </a:solidFill>
              <a:latin typeface="Calibri"/>
              <a:ea typeface="ＭＳ Ｐゴシック"/>
            </a:endParaRPr>
          </a:p>
        </p:txBody>
      </p:sp>
      <p:sp>
        <p:nvSpPr>
          <p:cNvPr id="19" name="テキスト ボックス 11"/>
          <p:cNvSpPr txBox="1">
            <a:spLocks noChangeArrowheads="1"/>
          </p:cNvSpPr>
          <p:nvPr/>
        </p:nvSpPr>
        <p:spPr bwMode="auto">
          <a:xfrm>
            <a:off x="7522250" y="1310825"/>
            <a:ext cx="673878" cy="314894"/>
          </a:xfrm>
          <a:prstGeom prst="rect">
            <a:avLst/>
          </a:prstGeom>
          <a:noFill/>
          <a:ln w="9525">
            <a:noFill/>
            <a:miter lim="800000"/>
            <a:headEnd/>
            <a:tailEnd/>
          </a:ln>
        </p:spPr>
        <p:txBody>
          <a:bodyPr wrap="none">
            <a:spAutoFit/>
          </a:bodyPr>
          <a:lstStyle/>
          <a:p>
            <a:pPr fontAlgn="auto">
              <a:spcBef>
                <a:spcPts val="0"/>
              </a:spcBef>
              <a:spcAft>
                <a:spcPts val="0"/>
              </a:spcAft>
            </a:pPr>
            <a:r>
              <a:rPr lang="en-US" altLang="ja-JP" sz="1800">
                <a:solidFill>
                  <a:prstClr val="black"/>
                </a:solidFill>
                <a:latin typeface="Calibri"/>
                <a:ea typeface="ＭＳ Ｐゴシック"/>
              </a:rPr>
              <a:t>SRC</a:t>
            </a:r>
            <a:endParaRPr lang="ja-JP" altLang="en-US" sz="1800">
              <a:solidFill>
                <a:prstClr val="black"/>
              </a:solidFill>
              <a:latin typeface="Calibri"/>
              <a:ea typeface="ＭＳ Ｐゴシック"/>
            </a:endParaRPr>
          </a:p>
        </p:txBody>
      </p:sp>
      <p:sp>
        <p:nvSpPr>
          <p:cNvPr id="20" name="テキスト ボックス 11"/>
          <p:cNvSpPr txBox="1">
            <a:spLocks noChangeArrowheads="1"/>
          </p:cNvSpPr>
          <p:nvPr/>
        </p:nvSpPr>
        <p:spPr bwMode="auto">
          <a:xfrm>
            <a:off x="1634183" y="1820331"/>
            <a:ext cx="995683" cy="314893"/>
          </a:xfrm>
          <a:prstGeom prst="rect">
            <a:avLst/>
          </a:prstGeom>
          <a:noFill/>
          <a:ln w="9525">
            <a:noFill/>
            <a:miter lim="800000"/>
            <a:headEnd/>
            <a:tailEnd/>
          </a:ln>
        </p:spPr>
        <p:txBody>
          <a:bodyPr wrap="none">
            <a:spAutoFit/>
          </a:bodyPr>
          <a:lstStyle/>
          <a:p>
            <a:pPr fontAlgn="auto">
              <a:spcBef>
                <a:spcPts val="0"/>
              </a:spcBef>
              <a:spcAft>
                <a:spcPts val="0"/>
              </a:spcAft>
            </a:pPr>
            <a:r>
              <a:rPr lang="en-US" altLang="ja-JP" sz="1800">
                <a:solidFill>
                  <a:prstClr val="black"/>
                </a:solidFill>
                <a:latin typeface="Calibri"/>
                <a:ea typeface="ＭＳ Ｐゴシック"/>
              </a:rPr>
              <a:t>RILAC2</a:t>
            </a:r>
            <a:endParaRPr lang="ja-JP" altLang="en-US" sz="1800">
              <a:solidFill>
                <a:prstClr val="black"/>
              </a:solidFill>
              <a:latin typeface="Calibri"/>
              <a:ea typeface="ＭＳ Ｐゴシック"/>
            </a:endParaRPr>
          </a:p>
        </p:txBody>
      </p:sp>
      <p:cxnSp>
        <p:nvCxnSpPr>
          <p:cNvPr id="21" name="直線コネクタ 20"/>
          <p:cNvCxnSpPr/>
          <p:nvPr/>
        </p:nvCxnSpPr>
        <p:spPr>
          <a:xfrm>
            <a:off x="4234109" y="2923134"/>
            <a:ext cx="1376431" cy="1351"/>
          </a:xfrm>
          <a:prstGeom prst="line">
            <a:avLst/>
          </a:prstGeom>
          <a:ln w="635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a:off x="5610540" y="2923134"/>
            <a:ext cx="2982267" cy="1351"/>
          </a:xfrm>
          <a:prstGeom prst="line">
            <a:avLst/>
          </a:prstGeom>
          <a:ln w="127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3" name="テキスト ボックス 11"/>
          <p:cNvSpPr txBox="1">
            <a:spLocks noChangeArrowheads="1"/>
          </p:cNvSpPr>
          <p:nvPr/>
        </p:nvSpPr>
        <p:spPr bwMode="auto">
          <a:xfrm>
            <a:off x="6534533" y="2802853"/>
            <a:ext cx="751939" cy="314894"/>
          </a:xfrm>
          <a:prstGeom prst="rect">
            <a:avLst/>
          </a:prstGeom>
          <a:solidFill>
            <a:srgbClr val="FAFAFA"/>
          </a:solidFill>
          <a:ln w="9525">
            <a:solidFill>
              <a:schemeClr val="tx1"/>
            </a:solidFill>
            <a:miter lim="800000"/>
            <a:headEnd/>
            <a:tailEnd/>
          </a:ln>
        </p:spPr>
        <p:txBody>
          <a:bodyPr wrap="none">
            <a:spAutoFit/>
          </a:bodyPr>
          <a:lstStyle/>
          <a:p>
            <a:pPr fontAlgn="auto">
              <a:spcBef>
                <a:spcPts val="0"/>
              </a:spcBef>
              <a:spcAft>
                <a:spcPts val="0"/>
              </a:spcAft>
            </a:pPr>
            <a:r>
              <a:rPr lang="en-US" altLang="ja-JP" sz="1800">
                <a:solidFill>
                  <a:prstClr val="black"/>
                </a:solidFill>
                <a:latin typeface="Calibri"/>
                <a:ea typeface="ＭＳ Ｐゴシック"/>
              </a:rPr>
              <a:t>U86+</a:t>
            </a:r>
            <a:endParaRPr lang="ja-JP" altLang="en-US" sz="1800">
              <a:solidFill>
                <a:prstClr val="black"/>
              </a:solidFill>
              <a:latin typeface="Calibri"/>
              <a:ea typeface="ＭＳ Ｐゴシック"/>
            </a:endParaRPr>
          </a:p>
        </p:txBody>
      </p:sp>
      <p:sp>
        <p:nvSpPr>
          <p:cNvPr id="24" name="テキスト ボックス 11"/>
          <p:cNvSpPr txBox="1">
            <a:spLocks noChangeArrowheads="1"/>
          </p:cNvSpPr>
          <p:nvPr/>
        </p:nvSpPr>
        <p:spPr bwMode="auto">
          <a:xfrm>
            <a:off x="4616451" y="2802853"/>
            <a:ext cx="751939" cy="314894"/>
          </a:xfrm>
          <a:prstGeom prst="rect">
            <a:avLst/>
          </a:prstGeom>
          <a:solidFill>
            <a:srgbClr val="FAFAFA"/>
          </a:solidFill>
          <a:ln w="9525">
            <a:solidFill>
              <a:schemeClr val="tx1"/>
            </a:solidFill>
            <a:miter lim="800000"/>
            <a:headEnd/>
            <a:tailEnd/>
          </a:ln>
        </p:spPr>
        <p:txBody>
          <a:bodyPr wrap="none">
            <a:spAutoFit/>
          </a:bodyPr>
          <a:lstStyle/>
          <a:p>
            <a:pPr fontAlgn="auto">
              <a:spcBef>
                <a:spcPts val="0"/>
              </a:spcBef>
              <a:spcAft>
                <a:spcPts val="0"/>
              </a:spcAft>
            </a:pPr>
            <a:r>
              <a:rPr lang="en-US" altLang="ja-JP" sz="1800">
                <a:solidFill>
                  <a:prstClr val="black"/>
                </a:solidFill>
                <a:latin typeface="Calibri"/>
                <a:ea typeface="ＭＳ Ｐゴシック"/>
              </a:rPr>
              <a:t>U64+</a:t>
            </a:r>
            <a:endParaRPr lang="ja-JP" altLang="en-US" sz="1800">
              <a:solidFill>
                <a:prstClr val="black"/>
              </a:solidFill>
              <a:latin typeface="Calibri"/>
              <a:ea typeface="ＭＳ Ｐゴシック"/>
            </a:endParaRPr>
          </a:p>
        </p:txBody>
      </p:sp>
      <p:cxnSp>
        <p:nvCxnSpPr>
          <p:cNvPr id="25" name="直線コネクタ 24"/>
          <p:cNvCxnSpPr/>
          <p:nvPr/>
        </p:nvCxnSpPr>
        <p:spPr bwMode="auto">
          <a:xfrm>
            <a:off x="1710651" y="2916377"/>
            <a:ext cx="2540982" cy="0"/>
          </a:xfrm>
          <a:prstGeom prst="line">
            <a:avLst/>
          </a:prstGeom>
          <a:ln w="1270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6" name="テキスト ボックス 11"/>
          <p:cNvSpPr txBox="1">
            <a:spLocks noChangeArrowheads="1"/>
          </p:cNvSpPr>
          <p:nvPr/>
        </p:nvSpPr>
        <p:spPr bwMode="auto">
          <a:xfrm>
            <a:off x="2628272" y="2802853"/>
            <a:ext cx="751939" cy="314894"/>
          </a:xfrm>
          <a:prstGeom prst="rect">
            <a:avLst/>
          </a:prstGeom>
          <a:solidFill>
            <a:srgbClr val="FAFAFA"/>
          </a:solidFill>
          <a:ln w="9525">
            <a:solidFill>
              <a:schemeClr val="tx1"/>
            </a:solidFill>
            <a:miter lim="800000"/>
            <a:headEnd/>
            <a:tailEnd/>
          </a:ln>
        </p:spPr>
        <p:txBody>
          <a:bodyPr wrap="none">
            <a:spAutoFit/>
          </a:bodyPr>
          <a:lstStyle/>
          <a:p>
            <a:pPr fontAlgn="auto">
              <a:spcBef>
                <a:spcPts val="0"/>
              </a:spcBef>
              <a:spcAft>
                <a:spcPts val="0"/>
              </a:spcAft>
            </a:pPr>
            <a:r>
              <a:rPr lang="en-US" altLang="ja-JP" sz="1800">
                <a:solidFill>
                  <a:prstClr val="black"/>
                </a:solidFill>
                <a:latin typeface="Calibri"/>
                <a:ea typeface="ＭＳ Ｐゴシック"/>
              </a:rPr>
              <a:t>U35+</a:t>
            </a:r>
            <a:endParaRPr lang="ja-JP" altLang="en-US" sz="1800">
              <a:solidFill>
                <a:prstClr val="black"/>
              </a:solidFill>
              <a:latin typeface="Calibri"/>
              <a:ea typeface="ＭＳ Ｐゴシック"/>
            </a:endParaRPr>
          </a:p>
        </p:txBody>
      </p:sp>
      <p:sp>
        <p:nvSpPr>
          <p:cNvPr id="27" name="テキスト ボックス 26"/>
          <p:cNvSpPr txBox="1"/>
          <p:nvPr/>
        </p:nvSpPr>
        <p:spPr>
          <a:xfrm>
            <a:off x="3781235" y="1568387"/>
            <a:ext cx="963902" cy="497832"/>
          </a:xfrm>
          <a:prstGeom prst="rect">
            <a:avLst/>
          </a:prstGeom>
          <a:noFill/>
        </p:spPr>
        <p:txBody>
          <a:bodyPr wrap="none" rtlCol="0">
            <a:spAutoFit/>
          </a:bodyPr>
          <a:lstStyle/>
          <a:p>
            <a:pPr fontAlgn="auto">
              <a:spcBef>
                <a:spcPts val="0"/>
              </a:spcBef>
              <a:spcAft>
                <a:spcPts val="0"/>
              </a:spcAft>
            </a:pPr>
            <a:r>
              <a:rPr lang="en-US" altLang="ja-JP" sz="1600" dirty="0" smtClean="0">
                <a:solidFill>
                  <a:prstClr val="black"/>
                </a:solidFill>
                <a:latin typeface="Calibri"/>
                <a:ea typeface="ＭＳ Ｐゴシック"/>
              </a:rPr>
              <a:t>Charge</a:t>
            </a:r>
          </a:p>
          <a:p>
            <a:pPr fontAlgn="auto">
              <a:spcBef>
                <a:spcPts val="0"/>
              </a:spcBef>
              <a:spcAft>
                <a:spcPts val="0"/>
              </a:spcAft>
            </a:pPr>
            <a:r>
              <a:rPr lang="en-US" altLang="ja-JP" sz="1600" dirty="0" smtClean="0">
                <a:solidFill>
                  <a:prstClr val="black"/>
                </a:solidFill>
                <a:latin typeface="Calibri"/>
                <a:ea typeface="ＭＳ Ｐゴシック"/>
              </a:rPr>
              <a:t> Stripper</a:t>
            </a:r>
            <a:endParaRPr lang="ja-JP" altLang="en-US" sz="1600" dirty="0">
              <a:solidFill>
                <a:prstClr val="black"/>
              </a:solidFill>
              <a:latin typeface="Calibri"/>
              <a:ea typeface="ＭＳ Ｐゴシック"/>
            </a:endParaRPr>
          </a:p>
        </p:txBody>
      </p:sp>
      <p:sp>
        <p:nvSpPr>
          <p:cNvPr id="28" name="テキスト ボックス 27"/>
          <p:cNvSpPr txBox="1"/>
          <p:nvPr/>
        </p:nvSpPr>
        <p:spPr>
          <a:xfrm>
            <a:off x="5151485" y="1568387"/>
            <a:ext cx="905991" cy="497832"/>
          </a:xfrm>
          <a:prstGeom prst="rect">
            <a:avLst/>
          </a:prstGeom>
          <a:noFill/>
        </p:spPr>
        <p:txBody>
          <a:bodyPr wrap="none" rtlCol="0">
            <a:spAutoFit/>
          </a:bodyPr>
          <a:lstStyle/>
          <a:p>
            <a:pPr fontAlgn="auto">
              <a:spcBef>
                <a:spcPts val="0"/>
              </a:spcBef>
              <a:spcAft>
                <a:spcPts val="0"/>
              </a:spcAft>
            </a:pPr>
            <a:r>
              <a:rPr lang="en-US" altLang="ja-JP" sz="1600" dirty="0" smtClean="0">
                <a:solidFill>
                  <a:prstClr val="black"/>
                </a:solidFill>
                <a:latin typeface="Calibri"/>
                <a:ea typeface="ＭＳ Ｐゴシック"/>
              </a:rPr>
              <a:t>Charge</a:t>
            </a:r>
          </a:p>
          <a:p>
            <a:pPr fontAlgn="auto">
              <a:spcBef>
                <a:spcPts val="0"/>
              </a:spcBef>
              <a:spcAft>
                <a:spcPts val="0"/>
              </a:spcAft>
            </a:pPr>
            <a:r>
              <a:rPr lang="en-US" altLang="ja-JP" sz="1600" dirty="0" smtClean="0">
                <a:solidFill>
                  <a:prstClr val="black"/>
                </a:solidFill>
                <a:latin typeface="Calibri"/>
                <a:ea typeface="ＭＳ Ｐゴシック"/>
              </a:rPr>
              <a:t>Stripper</a:t>
            </a:r>
            <a:endParaRPr lang="ja-JP" altLang="en-US" sz="1600" dirty="0">
              <a:solidFill>
                <a:prstClr val="black"/>
              </a:solidFill>
              <a:latin typeface="Calibri"/>
              <a:ea typeface="ＭＳ Ｐゴシック"/>
            </a:endParaRPr>
          </a:p>
        </p:txBody>
      </p:sp>
      <p:sp>
        <p:nvSpPr>
          <p:cNvPr id="29" name="テキスト ボックス 28"/>
          <p:cNvSpPr txBox="1"/>
          <p:nvPr/>
        </p:nvSpPr>
        <p:spPr>
          <a:xfrm>
            <a:off x="457200" y="3131588"/>
            <a:ext cx="6928773" cy="314421"/>
          </a:xfrm>
          <a:prstGeom prst="rect">
            <a:avLst/>
          </a:prstGeom>
          <a:noFill/>
        </p:spPr>
        <p:txBody>
          <a:bodyPr wrap="none" rtlCol="0">
            <a:spAutoFit/>
          </a:bodyPr>
          <a:lstStyle/>
          <a:p>
            <a:pPr fontAlgn="auto">
              <a:spcBef>
                <a:spcPts val="0"/>
              </a:spcBef>
              <a:spcAft>
                <a:spcPts val="0"/>
              </a:spcAft>
            </a:pPr>
            <a:r>
              <a:rPr lang="en-US" altLang="ja-JP" sz="1800" dirty="0" smtClean="0">
                <a:solidFill>
                  <a:srgbClr val="FF0000"/>
                </a:solidFill>
                <a:latin typeface="Calibri"/>
                <a:ea typeface="ＭＳ Ｐゴシック"/>
              </a:rPr>
              <a:t>(Intensity                        1                           0.2                        0.05)</a:t>
            </a:r>
            <a:endParaRPr lang="ja-JP" altLang="en-US" sz="1800" dirty="0">
              <a:solidFill>
                <a:srgbClr val="FF0000"/>
              </a:solidFill>
              <a:latin typeface="Calibri"/>
              <a:ea typeface="ＭＳ Ｐゴシック"/>
            </a:endParaRPr>
          </a:p>
        </p:txBody>
      </p:sp>
      <p:sp>
        <p:nvSpPr>
          <p:cNvPr id="31" name="テキスト ボックス 11"/>
          <p:cNvSpPr txBox="1">
            <a:spLocks noChangeArrowheads="1"/>
          </p:cNvSpPr>
          <p:nvPr/>
        </p:nvSpPr>
        <p:spPr bwMode="auto">
          <a:xfrm>
            <a:off x="4234109" y="3682663"/>
            <a:ext cx="1279253" cy="551402"/>
          </a:xfrm>
          <a:prstGeom prst="rect">
            <a:avLst/>
          </a:prstGeom>
          <a:noFill/>
          <a:ln w="9525">
            <a:noFill/>
            <a:miter lim="800000"/>
            <a:headEnd/>
            <a:tailEnd/>
          </a:ln>
        </p:spPr>
        <p:txBody>
          <a:bodyPr wrap="none">
            <a:spAutoFit/>
          </a:bodyPr>
          <a:lstStyle/>
          <a:p>
            <a:pPr algn="ctr" fontAlgn="auto">
              <a:spcBef>
                <a:spcPts val="0"/>
              </a:spcBef>
              <a:spcAft>
                <a:spcPts val="0"/>
              </a:spcAft>
            </a:pPr>
            <a:r>
              <a:rPr lang="en-US" altLang="ja-JP" sz="1800">
                <a:solidFill>
                  <a:srgbClr val="FF0000"/>
                </a:solidFill>
                <a:latin typeface="Calibri"/>
                <a:ea typeface="ＭＳ Ｐゴシック"/>
              </a:rPr>
              <a:t>Super-fRC</a:t>
            </a:r>
          </a:p>
          <a:p>
            <a:pPr algn="ctr" fontAlgn="auto">
              <a:spcBef>
                <a:spcPts val="0"/>
              </a:spcBef>
              <a:spcAft>
                <a:spcPts val="0"/>
              </a:spcAft>
            </a:pPr>
            <a:r>
              <a:rPr lang="en-US" altLang="ja-JP" sz="1800">
                <a:solidFill>
                  <a:srgbClr val="FF0000"/>
                </a:solidFill>
                <a:latin typeface="Calibri"/>
                <a:ea typeface="ＭＳ Ｐゴシック"/>
              </a:rPr>
              <a:t>(New)</a:t>
            </a:r>
            <a:endParaRPr lang="ja-JP" altLang="en-US" sz="1800">
              <a:solidFill>
                <a:srgbClr val="FF0000"/>
              </a:solidFill>
              <a:latin typeface="Calibri"/>
              <a:ea typeface="ＭＳ Ｐゴシック"/>
            </a:endParaRPr>
          </a:p>
        </p:txBody>
      </p:sp>
      <p:sp>
        <p:nvSpPr>
          <p:cNvPr id="32" name="テキスト ボックス 11"/>
          <p:cNvSpPr txBox="1">
            <a:spLocks noChangeArrowheads="1"/>
          </p:cNvSpPr>
          <p:nvPr/>
        </p:nvSpPr>
        <p:spPr bwMode="auto">
          <a:xfrm>
            <a:off x="487157" y="4462463"/>
            <a:ext cx="996075" cy="314421"/>
          </a:xfrm>
          <a:prstGeom prst="rect">
            <a:avLst/>
          </a:prstGeom>
          <a:noFill/>
          <a:ln w="9525">
            <a:noFill/>
            <a:miter lim="800000"/>
            <a:headEnd/>
            <a:tailEnd/>
          </a:ln>
        </p:spPr>
        <p:txBody>
          <a:bodyPr wrap="none">
            <a:spAutoFit/>
          </a:bodyPr>
          <a:lstStyle/>
          <a:p>
            <a:pPr fontAlgn="auto">
              <a:spcBef>
                <a:spcPts val="0"/>
              </a:spcBef>
              <a:spcAft>
                <a:spcPts val="0"/>
              </a:spcAft>
            </a:pPr>
            <a:r>
              <a:rPr lang="en-US" altLang="ja-JP" sz="1800" dirty="0" smtClean="0">
                <a:solidFill>
                  <a:prstClr val="black"/>
                </a:solidFill>
                <a:latin typeface="Calibri"/>
                <a:ea typeface="ＭＳ Ｐゴシック"/>
              </a:rPr>
              <a:t>Option1</a:t>
            </a:r>
            <a:endParaRPr lang="ja-JP" altLang="en-US" sz="1800" dirty="0">
              <a:solidFill>
                <a:prstClr val="black"/>
              </a:solidFill>
              <a:latin typeface="Calibri"/>
              <a:ea typeface="ＭＳ Ｐゴシック"/>
            </a:endParaRPr>
          </a:p>
        </p:txBody>
      </p:sp>
      <p:cxnSp>
        <p:nvCxnSpPr>
          <p:cNvPr id="33" name="直線コネクタ 32"/>
          <p:cNvCxnSpPr/>
          <p:nvPr/>
        </p:nvCxnSpPr>
        <p:spPr bwMode="auto">
          <a:xfrm>
            <a:off x="1710651" y="5361194"/>
            <a:ext cx="3899888" cy="1351"/>
          </a:xfrm>
          <a:prstGeom prst="line">
            <a:avLst/>
          </a:prstGeom>
          <a:ln w="1270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4" name="直線コネクタ 33"/>
          <p:cNvCxnSpPr/>
          <p:nvPr/>
        </p:nvCxnSpPr>
        <p:spPr bwMode="auto">
          <a:xfrm>
            <a:off x="5610540" y="5361194"/>
            <a:ext cx="2982267" cy="1351"/>
          </a:xfrm>
          <a:prstGeom prst="line">
            <a:avLst/>
          </a:prstGeom>
          <a:ln w="635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5" name="テキスト ボックス 11"/>
          <p:cNvSpPr txBox="1">
            <a:spLocks noChangeArrowheads="1"/>
          </p:cNvSpPr>
          <p:nvPr/>
        </p:nvSpPr>
        <p:spPr bwMode="auto">
          <a:xfrm>
            <a:off x="3775298" y="5240913"/>
            <a:ext cx="751939" cy="313542"/>
          </a:xfrm>
          <a:prstGeom prst="rect">
            <a:avLst/>
          </a:prstGeom>
          <a:solidFill>
            <a:srgbClr val="FAFAFA"/>
          </a:solidFill>
          <a:ln w="9525">
            <a:solidFill>
              <a:srgbClr val="000000"/>
            </a:solidFill>
            <a:miter lim="800000"/>
            <a:headEnd/>
            <a:tailEnd/>
          </a:ln>
        </p:spPr>
        <p:txBody>
          <a:bodyPr wrap="none">
            <a:spAutoFit/>
          </a:bodyPr>
          <a:lstStyle/>
          <a:p>
            <a:pPr fontAlgn="auto">
              <a:spcBef>
                <a:spcPts val="0"/>
              </a:spcBef>
              <a:spcAft>
                <a:spcPts val="0"/>
              </a:spcAft>
            </a:pPr>
            <a:r>
              <a:rPr lang="en-US" altLang="ja-JP" sz="1800">
                <a:solidFill>
                  <a:prstClr val="black"/>
                </a:solidFill>
                <a:latin typeface="Calibri"/>
                <a:ea typeface="ＭＳ Ｐゴシック"/>
              </a:rPr>
              <a:t>U35+</a:t>
            </a:r>
            <a:endParaRPr lang="ja-JP" altLang="en-US" sz="1800">
              <a:solidFill>
                <a:prstClr val="black"/>
              </a:solidFill>
              <a:latin typeface="Calibri"/>
              <a:ea typeface="ＭＳ Ｐゴシック"/>
            </a:endParaRPr>
          </a:p>
        </p:txBody>
      </p:sp>
      <p:sp>
        <p:nvSpPr>
          <p:cNvPr id="36" name="テキスト ボックス 11"/>
          <p:cNvSpPr txBox="1">
            <a:spLocks noChangeArrowheads="1"/>
          </p:cNvSpPr>
          <p:nvPr/>
        </p:nvSpPr>
        <p:spPr bwMode="auto">
          <a:xfrm>
            <a:off x="6534533" y="5240913"/>
            <a:ext cx="751939" cy="313542"/>
          </a:xfrm>
          <a:prstGeom prst="rect">
            <a:avLst/>
          </a:prstGeom>
          <a:solidFill>
            <a:srgbClr val="FAFAFA"/>
          </a:solidFill>
          <a:ln w="9525">
            <a:solidFill>
              <a:srgbClr val="000000"/>
            </a:solidFill>
            <a:miter lim="800000"/>
            <a:headEnd/>
            <a:tailEnd/>
          </a:ln>
        </p:spPr>
        <p:txBody>
          <a:bodyPr wrap="none">
            <a:spAutoFit/>
          </a:bodyPr>
          <a:lstStyle/>
          <a:p>
            <a:pPr fontAlgn="auto">
              <a:spcBef>
                <a:spcPts val="0"/>
              </a:spcBef>
              <a:spcAft>
                <a:spcPts val="0"/>
              </a:spcAft>
            </a:pPr>
            <a:r>
              <a:rPr lang="en-US" altLang="ja-JP" sz="1800">
                <a:solidFill>
                  <a:prstClr val="black"/>
                </a:solidFill>
                <a:latin typeface="Calibri"/>
                <a:ea typeface="ＭＳ Ｐゴシック"/>
              </a:rPr>
              <a:t>U86+</a:t>
            </a:r>
            <a:endParaRPr lang="ja-JP" altLang="en-US" sz="1800">
              <a:solidFill>
                <a:prstClr val="black"/>
              </a:solidFill>
              <a:latin typeface="Calibri"/>
              <a:ea typeface="ＭＳ Ｐゴシック"/>
            </a:endParaRPr>
          </a:p>
        </p:txBody>
      </p:sp>
      <p:pic>
        <p:nvPicPr>
          <p:cNvPr id="37" name="図 3" descr="option2p.png"/>
          <p:cNvPicPr>
            <a:picLocks noChangeAspect="1"/>
          </p:cNvPicPr>
          <p:nvPr/>
        </p:nvPicPr>
        <p:blipFill>
          <a:blip r:embed="rId3" cstate="print"/>
          <a:srcRect/>
          <a:stretch>
            <a:fillRect/>
          </a:stretch>
        </p:blipFill>
        <p:spPr bwMode="auto">
          <a:xfrm>
            <a:off x="1613473" y="4020532"/>
            <a:ext cx="7073327" cy="1194703"/>
          </a:xfrm>
          <a:prstGeom prst="rect">
            <a:avLst/>
          </a:prstGeom>
          <a:noFill/>
          <a:ln w="9525">
            <a:noFill/>
            <a:miter lim="800000"/>
            <a:headEnd/>
            <a:tailEnd/>
          </a:ln>
        </p:spPr>
      </p:pic>
      <p:sp>
        <p:nvSpPr>
          <p:cNvPr id="38" name="テキスト ボックス 11"/>
          <p:cNvSpPr txBox="1">
            <a:spLocks noChangeArrowheads="1"/>
          </p:cNvSpPr>
          <p:nvPr/>
        </p:nvSpPr>
        <p:spPr bwMode="auto">
          <a:xfrm>
            <a:off x="3166737" y="3867815"/>
            <a:ext cx="802918" cy="550050"/>
          </a:xfrm>
          <a:prstGeom prst="rect">
            <a:avLst/>
          </a:prstGeom>
          <a:noFill/>
          <a:ln w="9525">
            <a:noFill/>
            <a:miter lim="800000"/>
            <a:headEnd/>
            <a:tailEnd/>
          </a:ln>
        </p:spPr>
        <p:txBody>
          <a:bodyPr wrap="none">
            <a:spAutoFit/>
          </a:bodyPr>
          <a:lstStyle/>
          <a:p>
            <a:pPr fontAlgn="auto">
              <a:spcBef>
                <a:spcPts val="0"/>
              </a:spcBef>
              <a:spcAft>
                <a:spcPts val="0"/>
              </a:spcAft>
            </a:pPr>
            <a:r>
              <a:rPr lang="en-US" altLang="ja-JP" sz="1800">
                <a:solidFill>
                  <a:srgbClr val="FF0000"/>
                </a:solidFill>
                <a:latin typeface="Calibri"/>
                <a:ea typeface="ＭＳ Ｐゴシック"/>
              </a:rPr>
              <a:t>SRF</a:t>
            </a:r>
          </a:p>
          <a:p>
            <a:pPr fontAlgn="auto">
              <a:spcBef>
                <a:spcPts val="0"/>
              </a:spcBef>
              <a:spcAft>
                <a:spcPts val="0"/>
              </a:spcAft>
            </a:pPr>
            <a:r>
              <a:rPr lang="en-US" altLang="ja-JP" sz="1800">
                <a:solidFill>
                  <a:srgbClr val="FF0000"/>
                </a:solidFill>
                <a:latin typeface="Calibri"/>
                <a:ea typeface="ＭＳ Ｐゴシック"/>
              </a:rPr>
              <a:t>(New)</a:t>
            </a:r>
            <a:endParaRPr lang="ja-JP" altLang="en-US" sz="1800">
              <a:solidFill>
                <a:srgbClr val="FF0000"/>
              </a:solidFill>
              <a:latin typeface="Calibri"/>
              <a:ea typeface="ＭＳ Ｐゴシック"/>
            </a:endParaRPr>
          </a:p>
        </p:txBody>
      </p:sp>
      <p:sp>
        <p:nvSpPr>
          <p:cNvPr id="39" name="テキスト ボックス 26"/>
          <p:cNvSpPr txBox="1"/>
          <p:nvPr/>
        </p:nvSpPr>
        <p:spPr>
          <a:xfrm>
            <a:off x="457200" y="5522367"/>
            <a:ext cx="6993119" cy="314421"/>
          </a:xfrm>
          <a:prstGeom prst="rect">
            <a:avLst/>
          </a:prstGeom>
          <a:noFill/>
        </p:spPr>
        <p:txBody>
          <a:bodyPr wrap="none" rtlCol="0">
            <a:spAutoFit/>
          </a:bodyPr>
          <a:lstStyle/>
          <a:p>
            <a:pPr fontAlgn="auto">
              <a:spcBef>
                <a:spcPts val="0"/>
              </a:spcBef>
              <a:spcAft>
                <a:spcPts val="0"/>
              </a:spcAft>
            </a:pPr>
            <a:r>
              <a:rPr lang="en-US" altLang="ja-JP" sz="1800" dirty="0" smtClean="0">
                <a:solidFill>
                  <a:srgbClr val="FF0000"/>
                </a:solidFill>
                <a:latin typeface="Calibri"/>
                <a:ea typeface="ＭＳ Ｐゴシック"/>
              </a:rPr>
              <a:t>(Intensity                                         1                                       0.25)</a:t>
            </a:r>
            <a:endParaRPr lang="ja-JP" altLang="en-US" sz="1800" dirty="0">
              <a:solidFill>
                <a:srgbClr val="FF0000"/>
              </a:solidFill>
              <a:latin typeface="Calibri"/>
              <a:ea typeface="ＭＳ Ｐゴシック"/>
            </a:endParaRPr>
          </a:p>
        </p:txBody>
      </p:sp>
    </p:spTree>
  </p:cSld>
  <p:clrMapOvr>
    <a:masterClrMapping/>
  </p:clrMapOvr>
  <p:transition advTm="50833"/>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図 2" descr="cm.png"/>
          <p:cNvPicPr>
            <a:picLocks noChangeAspect="1"/>
          </p:cNvPicPr>
          <p:nvPr/>
        </p:nvPicPr>
        <p:blipFill>
          <a:blip r:embed="rId3" cstate="print"/>
          <a:srcRect/>
          <a:stretch>
            <a:fillRect/>
          </a:stretch>
        </p:blipFill>
        <p:spPr bwMode="auto">
          <a:xfrm>
            <a:off x="395536" y="1484784"/>
            <a:ext cx="2981325" cy="3671888"/>
          </a:xfrm>
          <a:prstGeom prst="rect">
            <a:avLst/>
          </a:prstGeom>
          <a:noFill/>
          <a:ln w="9525">
            <a:noFill/>
            <a:miter lim="800000"/>
            <a:headEnd/>
            <a:tailEnd/>
          </a:ln>
        </p:spPr>
      </p:pic>
      <p:sp>
        <p:nvSpPr>
          <p:cNvPr id="58376" name="テキスト ボックス 15"/>
          <p:cNvSpPr txBox="1">
            <a:spLocks noChangeArrowheads="1"/>
          </p:cNvSpPr>
          <p:nvPr/>
        </p:nvSpPr>
        <p:spPr bwMode="auto">
          <a:xfrm>
            <a:off x="1831306" y="1634906"/>
            <a:ext cx="1428750" cy="368300"/>
          </a:xfrm>
          <a:prstGeom prst="rect">
            <a:avLst/>
          </a:prstGeom>
          <a:solidFill>
            <a:schemeClr val="bg1"/>
          </a:solidFill>
          <a:ln w="9525">
            <a:noFill/>
            <a:miter lim="800000"/>
            <a:headEnd/>
            <a:tailEnd/>
          </a:ln>
        </p:spPr>
        <p:txBody>
          <a:bodyPr wrap="none">
            <a:spAutoFit/>
          </a:bodyPr>
          <a:lstStyle/>
          <a:p>
            <a:r>
              <a:rPr lang="en-US" altLang="ja-JP" dirty="0" err="1"/>
              <a:t>Cryomodule</a:t>
            </a:r>
            <a:endParaRPr lang="ja-JP" altLang="en-US" dirty="0"/>
          </a:p>
        </p:txBody>
      </p:sp>
      <p:pic>
        <p:nvPicPr>
          <p:cNvPr id="58378" name="図 1" descr="RIBF+bigPowNear.jpg"/>
          <p:cNvPicPr>
            <a:picLocks noChangeAspect="1"/>
          </p:cNvPicPr>
          <p:nvPr/>
        </p:nvPicPr>
        <p:blipFill>
          <a:blip r:embed="rId4" cstate="print"/>
          <a:srcRect/>
          <a:stretch>
            <a:fillRect/>
          </a:stretch>
        </p:blipFill>
        <p:spPr bwMode="auto">
          <a:xfrm>
            <a:off x="3133175" y="832199"/>
            <a:ext cx="7158509" cy="4028059"/>
          </a:xfrm>
          <a:prstGeom prst="rect">
            <a:avLst/>
          </a:prstGeom>
          <a:noFill/>
          <a:ln w="9525">
            <a:noFill/>
            <a:miter lim="800000"/>
            <a:headEnd/>
            <a:tailEnd/>
          </a:ln>
        </p:spPr>
      </p:pic>
      <p:cxnSp>
        <p:nvCxnSpPr>
          <p:cNvPr id="7" name="直線矢印コネクタ 6"/>
          <p:cNvCxnSpPr>
            <a:cxnSpLocks noChangeShapeType="1"/>
          </p:cNvCxnSpPr>
          <p:nvPr/>
        </p:nvCxnSpPr>
        <p:spPr bwMode="auto">
          <a:xfrm flipH="1" flipV="1">
            <a:off x="1652339" y="3460830"/>
            <a:ext cx="714375" cy="2187616"/>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16" name="直線矢印コネクタ 15"/>
          <p:cNvCxnSpPr>
            <a:cxnSpLocks noChangeShapeType="1"/>
          </p:cNvCxnSpPr>
          <p:nvPr/>
        </p:nvCxnSpPr>
        <p:spPr bwMode="auto">
          <a:xfrm>
            <a:off x="3025389" y="3571726"/>
            <a:ext cx="1546611" cy="16426"/>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sp>
        <p:nvSpPr>
          <p:cNvPr id="8" name="タイトル 1"/>
          <p:cNvSpPr txBox="1">
            <a:spLocks/>
          </p:cNvSpPr>
          <p:nvPr/>
        </p:nvSpPr>
        <p:spPr>
          <a:xfrm>
            <a:off x="457200" y="1"/>
            <a:ext cx="8229600" cy="75235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3600" b="1" dirty="0" smtClean="0">
                <a:solidFill>
                  <a:srgbClr val="FF0000"/>
                </a:solidFill>
              </a:rPr>
              <a:t>Upgrade plan for RIBF (intensity)</a:t>
            </a:r>
            <a:endParaRPr lang="ja-JP" altLang="en-US" sz="3600" b="1" dirty="0">
              <a:solidFill>
                <a:srgbClr val="FF0000"/>
              </a:solidFill>
            </a:endParaRPr>
          </a:p>
        </p:txBody>
      </p:sp>
      <p:sp>
        <p:nvSpPr>
          <p:cNvPr id="13" name="テキスト ボックス 15"/>
          <p:cNvSpPr txBox="1">
            <a:spLocks noChangeArrowheads="1"/>
          </p:cNvSpPr>
          <p:nvPr/>
        </p:nvSpPr>
        <p:spPr bwMode="auto">
          <a:xfrm>
            <a:off x="1652339" y="5648446"/>
            <a:ext cx="2775824" cy="369332"/>
          </a:xfrm>
          <a:prstGeom prst="rect">
            <a:avLst/>
          </a:prstGeom>
          <a:solidFill>
            <a:schemeClr val="bg1"/>
          </a:solidFill>
          <a:ln w="9525">
            <a:noFill/>
            <a:miter lim="800000"/>
            <a:headEnd/>
            <a:tailEnd/>
          </a:ln>
        </p:spPr>
        <p:txBody>
          <a:bodyPr wrap="none">
            <a:spAutoFit/>
          </a:bodyPr>
          <a:lstStyle/>
          <a:p>
            <a:r>
              <a:rPr lang="en-US" altLang="ja-JP" dirty="0" smtClean="0"/>
              <a:t>Superconducting Resonator</a:t>
            </a:r>
            <a:endParaRPr lang="ja-JP" altLang="en-US" dirty="0"/>
          </a:p>
        </p:txBody>
      </p:sp>
      <p:sp>
        <p:nvSpPr>
          <p:cNvPr id="14" name="テキスト ボックス 15"/>
          <p:cNvSpPr txBox="1">
            <a:spLocks noChangeArrowheads="1"/>
          </p:cNvSpPr>
          <p:nvPr/>
        </p:nvSpPr>
        <p:spPr bwMode="auto">
          <a:xfrm>
            <a:off x="7946796" y="3011021"/>
            <a:ext cx="1031436" cy="369332"/>
          </a:xfrm>
          <a:prstGeom prst="rect">
            <a:avLst/>
          </a:prstGeom>
          <a:solidFill>
            <a:schemeClr val="bg1"/>
          </a:solidFill>
          <a:ln w="9525">
            <a:noFill/>
            <a:miter lim="800000"/>
            <a:headEnd/>
            <a:tailEnd/>
          </a:ln>
        </p:spPr>
        <p:txBody>
          <a:bodyPr wrap="none">
            <a:spAutoFit/>
          </a:bodyPr>
          <a:lstStyle/>
          <a:p>
            <a:r>
              <a:rPr lang="en-US" altLang="ja-JP" b="1" dirty="0" smtClean="0">
                <a:solidFill>
                  <a:srgbClr val="FF0000"/>
                </a:solidFill>
              </a:rPr>
              <a:t>New FRC</a:t>
            </a:r>
            <a:endParaRPr lang="ja-JP" altLang="en-US" b="1" dirty="0">
              <a:solidFill>
                <a:srgbClr val="FF0000"/>
              </a:solidFill>
            </a:endParaRPr>
          </a:p>
        </p:txBody>
      </p:sp>
      <p:cxnSp>
        <p:nvCxnSpPr>
          <p:cNvPr id="15" name="直線矢印コネクタ 14"/>
          <p:cNvCxnSpPr>
            <a:cxnSpLocks noChangeShapeType="1"/>
          </p:cNvCxnSpPr>
          <p:nvPr/>
        </p:nvCxnSpPr>
        <p:spPr bwMode="auto">
          <a:xfrm flipH="1">
            <a:off x="7550871" y="3195687"/>
            <a:ext cx="395925" cy="84841"/>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sp>
        <p:nvSpPr>
          <p:cNvPr id="17" name="テキスト ボックス 15"/>
          <p:cNvSpPr txBox="1">
            <a:spLocks noChangeArrowheads="1"/>
          </p:cNvSpPr>
          <p:nvPr/>
        </p:nvSpPr>
        <p:spPr bwMode="auto">
          <a:xfrm>
            <a:off x="4678730" y="4403402"/>
            <a:ext cx="2328266" cy="369332"/>
          </a:xfrm>
          <a:prstGeom prst="rect">
            <a:avLst/>
          </a:prstGeom>
          <a:solidFill>
            <a:schemeClr val="bg1"/>
          </a:solidFill>
          <a:ln w="9525">
            <a:noFill/>
            <a:miter lim="800000"/>
            <a:headEnd/>
            <a:tailEnd/>
          </a:ln>
        </p:spPr>
        <p:txBody>
          <a:bodyPr wrap="none">
            <a:spAutoFit/>
          </a:bodyPr>
          <a:lstStyle/>
          <a:p>
            <a:r>
              <a:rPr lang="en-US" altLang="ja-JP" b="1" dirty="0" smtClean="0">
                <a:solidFill>
                  <a:srgbClr val="FF0000"/>
                </a:solidFill>
              </a:rPr>
              <a:t>Superconducting </a:t>
            </a:r>
            <a:r>
              <a:rPr lang="en-US" altLang="ja-JP" b="1" dirty="0" err="1" smtClean="0">
                <a:solidFill>
                  <a:srgbClr val="FF0000"/>
                </a:solidFill>
              </a:rPr>
              <a:t>Linac</a:t>
            </a:r>
            <a:endParaRPr lang="ja-JP" altLang="en-US" b="1" dirty="0">
              <a:solidFill>
                <a:srgbClr val="FF0000"/>
              </a:solidFill>
            </a:endParaRPr>
          </a:p>
        </p:txBody>
      </p:sp>
      <p:cxnSp>
        <p:nvCxnSpPr>
          <p:cNvPr id="18" name="直線矢印コネクタ 17"/>
          <p:cNvCxnSpPr>
            <a:cxnSpLocks noChangeShapeType="1"/>
            <a:stCxn id="17" idx="0"/>
          </p:cNvCxnSpPr>
          <p:nvPr/>
        </p:nvCxnSpPr>
        <p:spPr bwMode="auto">
          <a:xfrm flipH="1" flipV="1">
            <a:off x="5631233" y="3460830"/>
            <a:ext cx="211630" cy="942572"/>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2865" y="4824417"/>
            <a:ext cx="4322442" cy="926880"/>
          </a:xfrm>
          <a:prstGeom prst="rect">
            <a:avLst/>
          </a:prstGeom>
        </p:spPr>
      </p:pic>
      <p:pic>
        <p:nvPicPr>
          <p:cNvPr id="29" name="Picture 2" descr="C:\Users\okunohiroki\Desktop\図2.png"/>
          <p:cNvPicPr>
            <a:picLocks noChangeAspect="1" noChangeArrowheads="1"/>
          </p:cNvPicPr>
          <p:nvPr/>
        </p:nvPicPr>
        <p:blipFill>
          <a:blip r:embed="rId4" cstate="print"/>
          <a:srcRect/>
          <a:stretch>
            <a:fillRect/>
          </a:stretch>
        </p:blipFill>
        <p:spPr bwMode="auto">
          <a:xfrm>
            <a:off x="1301350" y="4149080"/>
            <a:ext cx="2130373" cy="2376989"/>
          </a:xfrm>
          <a:prstGeom prst="rect">
            <a:avLst/>
          </a:prstGeom>
          <a:noFill/>
        </p:spPr>
      </p:pic>
      <p:pic>
        <p:nvPicPr>
          <p:cNvPr id="28" name="Picture 201"/>
          <p:cNvPicPr>
            <a:picLocks noChangeAspect="1" noChangeArrowheads="1"/>
          </p:cNvPicPr>
          <p:nvPr/>
        </p:nvPicPr>
        <p:blipFill>
          <a:blip r:embed="rId5" cstate="print"/>
          <a:srcRect/>
          <a:stretch>
            <a:fillRect/>
          </a:stretch>
        </p:blipFill>
        <p:spPr bwMode="auto">
          <a:xfrm>
            <a:off x="5191731" y="1246827"/>
            <a:ext cx="2785899" cy="2089424"/>
          </a:xfrm>
          <a:prstGeom prst="rect">
            <a:avLst/>
          </a:prstGeom>
          <a:noFill/>
          <a:ln w="12700" cap="flat">
            <a:noFill/>
            <a:miter lim="800000"/>
            <a:headEnd/>
            <a:tailEnd/>
          </a:ln>
        </p:spPr>
      </p:pic>
      <p:sp>
        <p:nvSpPr>
          <p:cNvPr id="21506" name="タイトル 1"/>
          <p:cNvSpPr>
            <a:spLocks noGrp="1"/>
          </p:cNvSpPr>
          <p:nvPr>
            <p:ph type="title"/>
          </p:nvPr>
        </p:nvSpPr>
        <p:spPr>
          <a:xfrm>
            <a:off x="1881358" y="169865"/>
            <a:ext cx="5168900" cy="425359"/>
          </a:xfrm>
        </p:spPr>
        <p:txBody>
          <a:bodyPr>
            <a:noAutofit/>
          </a:bodyPr>
          <a:lstStyle/>
          <a:p>
            <a:pPr eaLnBrk="1" hangingPunct="1"/>
            <a:r>
              <a:rPr lang="en-US" altLang="ja-JP" sz="3200" b="1" dirty="0" smtClean="0">
                <a:solidFill>
                  <a:srgbClr val="FF0000"/>
                </a:solidFill>
                <a:ea typeface="HG丸ｺﾞｼｯｸM-PRO" pitchFamily="50" charset="-128"/>
              </a:rPr>
              <a:t>Preview</a:t>
            </a:r>
            <a:endParaRPr lang="ja-JP" altLang="en-US" sz="3200" b="1" dirty="0" smtClean="0">
              <a:solidFill>
                <a:srgbClr val="FF0000"/>
              </a:solidFill>
              <a:ea typeface="HG丸ｺﾞｼｯｸM-PRO" pitchFamily="50" charset="-128"/>
            </a:endParaRPr>
          </a:p>
        </p:txBody>
      </p:sp>
      <p:sp>
        <p:nvSpPr>
          <p:cNvPr id="14" name="右矢印 13"/>
          <p:cNvSpPr/>
          <p:nvPr/>
        </p:nvSpPr>
        <p:spPr>
          <a:xfrm>
            <a:off x="4257009" y="2256743"/>
            <a:ext cx="571500"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rgbClr val="FFFFFF"/>
              </a:solidFill>
            </a:endParaRPr>
          </a:p>
        </p:txBody>
      </p:sp>
      <p:sp>
        <p:nvSpPr>
          <p:cNvPr id="21508" name="テキスト ボックス 14"/>
          <p:cNvSpPr txBox="1">
            <a:spLocks noChangeArrowheads="1"/>
          </p:cNvSpPr>
          <p:nvPr/>
        </p:nvSpPr>
        <p:spPr bwMode="auto">
          <a:xfrm>
            <a:off x="4968552" y="652626"/>
            <a:ext cx="4283968" cy="400110"/>
          </a:xfrm>
          <a:prstGeom prst="rect">
            <a:avLst/>
          </a:prstGeom>
          <a:noFill/>
          <a:ln w="9525">
            <a:noFill/>
            <a:miter lim="800000"/>
            <a:headEnd/>
            <a:tailEnd/>
          </a:ln>
        </p:spPr>
        <p:txBody>
          <a:bodyPr wrap="square">
            <a:spAutoFit/>
          </a:bodyPr>
          <a:lstStyle/>
          <a:p>
            <a:r>
              <a:rPr lang="en-US" altLang="ja-JP" sz="2000" b="1" dirty="0" smtClean="0">
                <a:solidFill>
                  <a:srgbClr val="FF0000"/>
                </a:solidFill>
                <a:latin typeface="Arial"/>
                <a:ea typeface="HG丸ｺﾞｼｯｸM-PRO" pitchFamily="50" charset="-128"/>
              </a:rPr>
              <a:t>RIBF accelerators</a:t>
            </a:r>
            <a:endParaRPr lang="ja-JP" altLang="en-US" sz="2000" b="1" dirty="0">
              <a:solidFill>
                <a:srgbClr val="FF0000"/>
              </a:solidFill>
              <a:latin typeface="Arial"/>
              <a:ea typeface="HG丸ｺﾞｼｯｸM-PRO" pitchFamily="50" charset="-128"/>
            </a:endParaRPr>
          </a:p>
        </p:txBody>
      </p:sp>
      <p:sp>
        <p:nvSpPr>
          <p:cNvPr id="16" name="右矢印 15"/>
          <p:cNvSpPr/>
          <p:nvPr/>
        </p:nvSpPr>
        <p:spPr>
          <a:xfrm>
            <a:off x="8340852" y="2256743"/>
            <a:ext cx="571500"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rgbClr val="FFFFFF"/>
              </a:solidFill>
            </a:endParaRPr>
          </a:p>
        </p:txBody>
      </p:sp>
      <p:sp>
        <p:nvSpPr>
          <p:cNvPr id="17" name="右矢印 16"/>
          <p:cNvSpPr/>
          <p:nvPr/>
        </p:nvSpPr>
        <p:spPr>
          <a:xfrm>
            <a:off x="170688" y="5063852"/>
            <a:ext cx="571500"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rgbClr val="FFFFFF"/>
              </a:solidFill>
            </a:endParaRPr>
          </a:p>
        </p:txBody>
      </p:sp>
      <p:sp>
        <p:nvSpPr>
          <p:cNvPr id="20" name="右矢印 19"/>
          <p:cNvSpPr/>
          <p:nvPr/>
        </p:nvSpPr>
        <p:spPr>
          <a:xfrm>
            <a:off x="4257009" y="5063852"/>
            <a:ext cx="571500"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rgbClr val="FFFFFF"/>
              </a:solidFill>
            </a:endParaRPr>
          </a:p>
        </p:txBody>
      </p:sp>
      <p:sp>
        <p:nvSpPr>
          <p:cNvPr id="21514" name="テキスト ボックス 14"/>
          <p:cNvSpPr txBox="1">
            <a:spLocks noChangeArrowheads="1"/>
          </p:cNvSpPr>
          <p:nvPr/>
        </p:nvSpPr>
        <p:spPr bwMode="auto">
          <a:xfrm>
            <a:off x="251521" y="620688"/>
            <a:ext cx="2474554" cy="400110"/>
          </a:xfrm>
          <a:prstGeom prst="rect">
            <a:avLst/>
          </a:prstGeom>
          <a:noFill/>
          <a:ln w="9525">
            <a:noFill/>
            <a:miter lim="800000"/>
            <a:headEnd/>
            <a:tailEnd/>
          </a:ln>
        </p:spPr>
        <p:txBody>
          <a:bodyPr wrap="square">
            <a:spAutoFit/>
          </a:bodyPr>
          <a:lstStyle/>
          <a:p>
            <a:r>
              <a:rPr lang="en-US" altLang="ja-JP" sz="2000" b="1" dirty="0" smtClean="0">
                <a:solidFill>
                  <a:srgbClr val="FF0000"/>
                </a:solidFill>
                <a:latin typeface="Arial"/>
                <a:ea typeface="HG丸ｺﾞｼｯｸM-PRO" pitchFamily="50" charset="-128"/>
              </a:rPr>
              <a:t>Introduction: RIBF</a:t>
            </a:r>
            <a:endParaRPr lang="en-US" altLang="ja-JP" sz="2000" b="1" dirty="0">
              <a:solidFill>
                <a:srgbClr val="FF0000"/>
              </a:solidFill>
              <a:latin typeface="Arial"/>
              <a:ea typeface="HG丸ｺﾞｼｯｸM-PRO" pitchFamily="50" charset="-128"/>
            </a:endParaRPr>
          </a:p>
        </p:txBody>
      </p:sp>
      <p:sp>
        <p:nvSpPr>
          <p:cNvPr id="21" name="テキスト ボックス 20"/>
          <p:cNvSpPr txBox="1">
            <a:spLocks noChangeArrowheads="1"/>
          </p:cNvSpPr>
          <p:nvPr/>
        </p:nvSpPr>
        <p:spPr bwMode="auto">
          <a:xfrm>
            <a:off x="1175039" y="5016503"/>
            <a:ext cx="2316106" cy="646331"/>
          </a:xfrm>
          <a:prstGeom prst="rect">
            <a:avLst/>
          </a:prstGeom>
          <a:solidFill>
            <a:schemeClr val="accent6">
              <a:lumMod val="40000"/>
              <a:lumOff val="60000"/>
              <a:alpha val="76000"/>
            </a:schemeClr>
          </a:solidFill>
          <a:ln w="9525">
            <a:noFill/>
            <a:miter lim="800000"/>
            <a:headEnd/>
            <a:tailEnd/>
          </a:ln>
        </p:spPr>
        <p:txBody>
          <a:bodyPr wrap="square">
            <a:spAutoFit/>
          </a:bodyPr>
          <a:lstStyle/>
          <a:p>
            <a:r>
              <a:rPr lang="en-US" altLang="ja-JP" dirty="0" smtClean="0">
                <a:solidFill>
                  <a:srgbClr val="FF0000"/>
                </a:solidFill>
                <a:latin typeface="+mj-lt"/>
                <a:ea typeface="HG丸ｺﾞｼｯｸM-PRO" pitchFamily="50" charset="-128"/>
              </a:rPr>
              <a:t>Intensity upgrade plan</a:t>
            </a:r>
          </a:p>
          <a:p>
            <a:r>
              <a:rPr lang="en-US" altLang="ja-JP" dirty="0" smtClean="0">
                <a:solidFill>
                  <a:srgbClr val="FF0000"/>
                </a:solidFill>
                <a:latin typeface="+mj-lt"/>
                <a:ea typeface="HG丸ｺﾞｼｯｸM-PRO" pitchFamily="50" charset="-128"/>
              </a:rPr>
              <a:t>Energy upgrade plan</a:t>
            </a:r>
            <a:endParaRPr lang="ja-JP" altLang="en-US" dirty="0">
              <a:solidFill>
                <a:srgbClr val="FF0000"/>
              </a:solidFill>
              <a:latin typeface="+mj-lt"/>
              <a:ea typeface="HG丸ｺﾞｼｯｸM-PRO" pitchFamily="50" charset="-128"/>
            </a:endParaRPr>
          </a:p>
        </p:txBody>
      </p:sp>
      <p:sp>
        <p:nvSpPr>
          <p:cNvPr id="23" name="テキスト ボックス 22"/>
          <p:cNvSpPr txBox="1">
            <a:spLocks noChangeArrowheads="1"/>
          </p:cNvSpPr>
          <p:nvPr/>
        </p:nvSpPr>
        <p:spPr bwMode="auto">
          <a:xfrm>
            <a:off x="4822287" y="4989021"/>
            <a:ext cx="4263020" cy="646331"/>
          </a:xfrm>
          <a:prstGeom prst="rect">
            <a:avLst/>
          </a:prstGeom>
          <a:solidFill>
            <a:schemeClr val="accent6">
              <a:lumMod val="40000"/>
              <a:lumOff val="60000"/>
              <a:alpha val="76000"/>
            </a:schemeClr>
          </a:solidFill>
          <a:ln w="9525">
            <a:noFill/>
            <a:miter lim="800000"/>
            <a:headEnd/>
            <a:tailEnd/>
          </a:ln>
        </p:spPr>
        <p:txBody>
          <a:bodyPr wrap="square">
            <a:spAutoFit/>
          </a:bodyPr>
          <a:lstStyle/>
          <a:p>
            <a:r>
              <a:rPr lang="en-US" altLang="ja-JP" dirty="0" smtClean="0">
                <a:solidFill>
                  <a:srgbClr val="FF0000"/>
                </a:solidFill>
                <a:latin typeface="+mj-lt"/>
                <a:ea typeface="HG丸ｺﾞｼｯｸM-PRO" pitchFamily="50" charset="-128"/>
              </a:rPr>
              <a:t>H8 acceleration using RILAC, CSM, and RRC</a:t>
            </a:r>
          </a:p>
          <a:p>
            <a:r>
              <a:rPr lang="en-US" altLang="ja-JP" dirty="0" smtClean="0">
                <a:solidFill>
                  <a:srgbClr val="FF0000"/>
                </a:solidFill>
                <a:latin typeface="+mj-lt"/>
                <a:ea typeface="HG丸ｺﾞｼｯｸM-PRO" pitchFamily="50" charset="-128"/>
              </a:rPr>
              <a:t>Where is a compact cyclotron in RIBF</a:t>
            </a:r>
            <a:endParaRPr lang="ja-JP" altLang="en-US" dirty="0">
              <a:solidFill>
                <a:srgbClr val="FF0000"/>
              </a:solidFill>
              <a:latin typeface="+mj-lt"/>
              <a:ea typeface="HG丸ｺﾞｼｯｸM-PRO" pitchFamily="50" charset="-128"/>
            </a:endParaRPr>
          </a:p>
        </p:txBody>
      </p:sp>
      <p:sp>
        <p:nvSpPr>
          <p:cNvPr id="24" name="テキスト ボックス 14"/>
          <p:cNvSpPr txBox="1">
            <a:spLocks noChangeArrowheads="1"/>
          </p:cNvSpPr>
          <p:nvPr/>
        </p:nvSpPr>
        <p:spPr bwMode="auto">
          <a:xfrm>
            <a:off x="251520" y="3657218"/>
            <a:ext cx="3290160" cy="400110"/>
          </a:xfrm>
          <a:prstGeom prst="rect">
            <a:avLst/>
          </a:prstGeom>
          <a:noFill/>
          <a:ln w="9525">
            <a:noFill/>
            <a:miter lim="800000"/>
            <a:headEnd/>
            <a:tailEnd/>
          </a:ln>
        </p:spPr>
        <p:txBody>
          <a:bodyPr wrap="square">
            <a:spAutoFit/>
          </a:bodyPr>
          <a:lstStyle/>
          <a:p>
            <a:r>
              <a:rPr lang="en-US" altLang="ja-JP" sz="2000" b="1" dirty="0" smtClean="0">
                <a:solidFill>
                  <a:srgbClr val="FF0000"/>
                </a:solidFill>
                <a:latin typeface="Arial"/>
                <a:ea typeface="HG丸ｺﾞｼｯｸM-PRO" pitchFamily="50" charset="-128"/>
              </a:rPr>
              <a:t>RIBF upgrade plans</a:t>
            </a:r>
            <a:endParaRPr lang="ja-JP" altLang="en-US" sz="2000" b="1" dirty="0">
              <a:solidFill>
                <a:srgbClr val="FF0000"/>
              </a:solidFill>
              <a:latin typeface="Arial"/>
              <a:ea typeface="HG丸ｺﾞｼｯｸM-PRO" pitchFamily="50" charset="-128"/>
            </a:endParaRPr>
          </a:p>
        </p:txBody>
      </p:sp>
      <p:sp>
        <p:nvSpPr>
          <p:cNvPr id="45" name="テキスト ボックス 44"/>
          <p:cNvSpPr txBox="1">
            <a:spLocks noChangeArrowheads="1"/>
          </p:cNvSpPr>
          <p:nvPr/>
        </p:nvSpPr>
        <p:spPr bwMode="auto">
          <a:xfrm>
            <a:off x="5371902" y="1713582"/>
            <a:ext cx="2371911" cy="923330"/>
          </a:xfrm>
          <a:prstGeom prst="rect">
            <a:avLst/>
          </a:prstGeom>
          <a:solidFill>
            <a:schemeClr val="accent6">
              <a:lumMod val="40000"/>
              <a:lumOff val="60000"/>
              <a:alpha val="76000"/>
            </a:schemeClr>
          </a:solidFill>
          <a:ln w="9525">
            <a:noFill/>
            <a:miter lim="800000"/>
            <a:headEnd/>
            <a:tailEnd/>
          </a:ln>
        </p:spPr>
        <p:txBody>
          <a:bodyPr wrap="square">
            <a:spAutoFit/>
          </a:bodyPr>
          <a:lstStyle/>
          <a:p>
            <a:r>
              <a:rPr lang="en-US" altLang="ja-JP" dirty="0" smtClean="0">
                <a:solidFill>
                  <a:srgbClr val="FF0000"/>
                </a:solidFill>
                <a:latin typeface="+mj-lt"/>
                <a:ea typeface="HG丸ｺﾞｼｯｸM-PRO" pitchFamily="50" charset="-128"/>
              </a:rPr>
              <a:t>Spec of accelerators</a:t>
            </a:r>
          </a:p>
          <a:p>
            <a:r>
              <a:rPr lang="en-US" altLang="ja-JP" dirty="0" smtClean="0">
                <a:solidFill>
                  <a:srgbClr val="FF0000"/>
                </a:solidFill>
                <a:latin typeface="+mj-lt"/>
                <a:ea typeface="HG丸ｺﾞｼｯｸM-PRO" pitchFamily="50" charset="-128"/>
              </a:rPr>
              <a:t>SRC: most challenging</a:t>
            </a:r>
          </a:p>
          <a:p>
            <a:r>
              <a:rPr lang="en-US" altLang="ja-JP" dirty="0" smtClean="0">
                <a:solidFill>
                  <a:srgbClr val="FF0000"/>
                </a:solidFill>
                <a:latin typeface="+mj-lt"/>
                <a:ea typeface="HG丸ｺﾞｼｯｸM-PRO" pitchFamily="50" charset="-128"/>
              </a:rPr>
              <a:t>Intensity upgrade</a:t>
            </a:r>
          </a:p>
        </p:txBody>
      </p:sp>
      <p:sp>
        <p:nvSpPr>
          <p:cNvPr id="27" name="テキスト ボックス 14"/>
          <p:cNvSpPr txBox="1">
            <a:spLocks noChangeArrowheads="1"/>
          </p:cNvSpPr>
          <p:nvPr/>
        </p:nvSpPr>
        <p:spPr bwMode="auto">
          <a:xfrm>
            <a:off x="5004048" y="3645024"/>
            <a:ext cx="3290160" cy="400110"/>
          </a:xfrm>
          <a:prstGeom prst="rect">
            <a:avLst/>
          </a:prstGeom>
          <a:noFill/>
          <a:ln w="9525">
            <a:noFill/>
            <a:miter lim="800000"/>
            <a:headEnd/>
            <a:tailEnd/>
          </a:ln>
        </p:spPr>
        <p:txBody>
          <a:bodyPr wrap="square">
            <a:spAutoFit/>
          </a:bodyPr>
          <a:lstStyle/>
          <a:p>
            <a:r>
              <a:rPr lang="en-US" altLang="ja-JP" sz="2000" b="1" dirty="0" smtClean="0">
                <a:solidFill>
                  <a:srgbClr val="FF0000"/>
                </a:solidFill>
                <a:latin typeface="Arial"/>
                <a:ea typeface="HG丸ｺﾞｼｯｸM-PRO" pitchFamily="50" charset="-128"/>
              </a:rPr>
              <a:t>M/Q = 2, 1 </a:t>
            </a:r>
            <a:r>
              <a:rPr lang="en-US" altLang="ja-JP" sz="2000" b="1" dirty="0" err="1" smtClean="0">
                <a:solidFill>
                  <a:srgbClr val="FF0000"/>
                </a:solidFill>
                <a:latin typeface="Arial"/>
                <a:ea typeface="HG丸ｺﾞｼｯｸM-PRO" pitchFamily="50" charset="-128"/>
              </a:rPr>
              <a:t>pmA</a:t>
            </a:r>
            <a:r>
              <a:rPr lang="en-US" altLang="ja-JP" sz="2000" b="1" dirty="0" smtClean="0">
                <a:solidFill>
                  <a:srgbClr val="FF0000"/>
                </a:solidFill>
                <a:latin typeface="Arial"/>
                <a:ea typeface="HG丸ｺﾞｼｯｸM-PRO" pitchFamily="50" charset="-128"/>
              </a:rPr>
              <a:t> at RIBF</a:t>
            </a:r>
            <a:endParaRPr lang="ja-JP" altLang="en-US" sz="2000" b="1" dirty="0">
              <a:solidFill>
                <a:srgbClr val="FF0000"/>
              </a:solidFill>
              <a:latin typeface="Arial"/>
              <a:ea typeface="HG丸ｺﾞｼｯｸM-PRO" pitchFamily="50" charset="-128"/>
            </a:endParaRPr>
          </a:p>
        </p:txBody>
      </p:sp>
      <p:pic>
        <p:nvPicPr>
          <p:cNvPr id="26" name="Picture 1"/>
          <p:cNvPicPr>
            <a:picLocks noChangeAspect="1" noChangeArrowheads="1"/>
          </p:cNvPicPr>
          <p:nvPr/>
        </p:nvPicPr>
        <p:blipFill>
          <a:blip r:embed="rId6" cstate="print"/>
          <a:srcRect/>
          <a:stretch>
            <a:fillRect/>
          </a:stretch>
        </p:blipFill>
        <p:spPr bwMode="auto">
          <a:xfrm>
            <a:off x="255320" y="1204004"/>
            <a:ext cx="3873927" cy="2221671"/>
          </a:xfrm>
          <a:prstGeom prst="rect">
            <a:avLst/>
          </a:prstGeom>
          <a:noFill/>
          <a:ln w="12700" cap="flat">
            <a:noFill/>
            <a:miter lim="800000"/>
            <a:headEnd/>
            <a:tailEnd/>
          </a:ln>
        </p:spPr>
      </p:pic>
      <p:sp>
        <p:nvSpPr>
          <p:cNvPr id="15" name="テキスト ボックス 14"/>
          <p:cNvSpPr txBox="1">
            <a:spLocks noChangeArrowheads="1"/>
          </p:cNvSpPr>
          <p:nvPr/>
        </p:nvSpPr>
        <p:spPr bwMode="auto">
          <a:xfrm>
            <a:off x="742188" y="1841996"/>
            <a:ext cx="2875154" cy="1200329"/>
          </a:xfrm>
          <a:prstGeom prst="rect">
            <a:avLst/>
          </a:prstGeom>
          <a:solidFill>
            <a:schemeClr val="accent6">
              <a:lumMod val="40000"/>
              <a:lumOff val="60000"/>
              <a:alpha val="76000"/>
            </a:schemeClr>
          </a:solidFill>
          <a:ln w="9525">
            <a:noFill/>
            <a:miter lim="800000"/>
            <a:headEnd/>
            <a:tailEnd/>
          </a:ln>
        </p:spPr>
        <p:txBody>
          <a:bodyPr wrap="square">
            <a:spAutoFit/>
          </a:bodyPr>
          <a:lstStyle/>
          <a:p>
            <a:r>
              <a:rPr lang="en-US" altLang="ja-JP" dirty="0" smtClean="0">
                <a:solidFill>
                  <a:srgbClr val="FF0000"/>
                </a:solidFill>
                <a:latin typeface="+mj-lt"/>
                <a:ea typeface="HG丸ｺﾞｼｯｸM-PRO" pitchFamily="50" charset="-128"/>
              </a:rPr>
              <a:t>What is RIBF?</a:t>
            </a:r>
          </a:p>
          <a:p>
            <a:r>
              <a:rPr lang="en-US" altLang="ja-JP" dirty="0" smtClean="0">
                <a:solidFill>
                  <a:srgbClr val="FF0000"/>
                </a:solidFill>
                <a:latin typeface="+mj-lt"/>
                <a:ea typeface="HG丸ｺﾞｼｯｸM-PRO" pitchFamily="50" charset="-128"/>
              </a:rPr>
              <a:t>Goals of RIBF</a:t>
            </a:r>
          </a:p>
          <a:p>
            <a:r>
              <a:rPr lang="en-US" altLang="ja-JP" dirty="0" smtClean="0">
                <a:solidFill>
                  <a:srgbClr val="FF0000"/>
                </a:solidFill>
                <a:latin typeface="+mj-lt"/>
                <a:ea typeface="HG丸ｺﾞｼｯｸM-PRO" pitchFamily="50" charset="-128"/>
              </a:rPr>
              <a:t>How to produce RI beam</a:t>
            </a:r>
          </a:p>
          <a:p>
            <a:r>
              <a:rPr lang="en-US" altLang="ja-JP" dirty="0" smtClean="0">
                <a:solidFill>
                  <a:srgbClr val="FF0000"/>
                </a:solidFill>
                <a:latin typeface="+mj-lt"/>
                <a:ea typeface="HG丸ｺﾞｼｯｸM-PRO" pitchFamily="50" charset="-128"/>
              </a:rPr>
              <a:t>Requirement to accelerators</a:t>
            </a:r>
            <a:endParaRPr lang="ja-JP" altLang="en-US" dirty="0">
              <a:solidFill>
                <a:srgbClr val="FF0000"/>
              </a:solidFill>
              <a:latin typeface="+mj-lt"/>
              <a:ea typeface="HG丸ｺﾞｼｯｸM-PRO" pitchFamily="50" charset="-128"/>
            </a:endParaRPr>
          </a:p>
        </p:txBody>
      </p:sp>
    </p:spTree>
  </p:cSld>
  <p:clrMapOvr>
    <a:masterClrMapping/>
  </p:clrMapOvr>
  <p:transition advTm="2978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checkerboard(across)">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1"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heckerboard(across)">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1"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P spid="23" grpId="1" animBg="1"/>
      <p:bldP spid="45" grpId="1" animBg="1"/>
      <p:bldP spid="1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p:cNvPicPr>
            <a:picLocks noChangeAspect="1" noChangeArrowheads="1"/>
          </p:cNvPicPr>
          <p:nvPr/>
        </p:nvPicPr>
        <p:blipFill>
          <a:blip r:embed="rId3" cstate="print"/>
          <a:srcRect/>
          <a:stretch>
            <a:fillRect/>
          </a:stretch>
        </p:blipFill>
        <p:spPr bwMode="auto">
          <a:xfrm>
            <a:off x="-1321892" y="-406400"/>
            <a:ext cx="7429500" cy="7429500"/>
          </a:xfrm>
          <a:prstGeom prst="rect">
            <a:avLst/>
          </a:prstGeom>
          <a:noFill/>
          <a:ln w="9525">
            <a:noFill/>
            <a:miter lim="800000"/>
            <a:headEnd/>
            <a:tailEnd/>
          </a:ln>
          <a:effectLst/>
        </p:spPr>
      </p:pic>
      <p:sp>
        <p:nvSpPr>
          <p:cNvPr id="2" name="テキスト ボックス 1"/>
          <p:cNvSpPr txBox="1"/>
          <p:nvPr/>
        </p:nvSpPr>
        <p:spPr>
          <a:xfrm>
            <a:off x="1923826" y="64548"/>
            <a:ext cx="4902304" cy="584775"/>
          </a:xfrm>
          <a:prstGeom prst="rect">
            <a:avLst/>
          </a:prstGeom>
          <a:noFill/>
        </p:spPr>
        <p:txBody>
          <a:bodyPr wrap="none" rtlCol="0">
            <a:spAutoFit/>
          </a:bodyPr>
          <a:lstStyle/>
          <a:p>
            <a:r>
              <a:rPr kumimoji="1" lang="en-US" altLang="ja-JP" sz="3200" b="1" dirty="0" smtClean="0">
                <a:solidFill>
                  <a:srgbClr val="FF0000"/>
                </a:solidFill>
                <a:latin typeface="Calibri" pitchFamily="34" charset="0"/>
                <a:ea typeface="ヒラギノ角ゴ Pro W3"/>
                <a:cs typeface="ヒラギノ角ゴ Pro W3"/>
              </a:rPr>
              <a:t>New FRC (Superconducting)</a:t>
            </a:r>
            <a:endParaRPr kumimoji="1" lang="ja-JP" altLang="en-US" sz="3200" b="1" dirty="0">
              <a:solidFill>
                <a:srgbClr val="FF0000"/>
              </a:solidFill>
              <a:latin typeface="Calibri" pitchFamily="34" charset="0"/>
              <a:ea typeface="ヒラギノ角ゴ Pro W3"/>
              <a:cs typeface="ヒラギノ角ゴ Pro W3"/>
            </a:endParaRPr>
          </a:p>
        </p:txBody>
      </p:sp>
      <p:graphicFrame>
        <p:nvGraphicFramePr>
          <p:cNvPr id="5" name="表 4"/>
          <p:cNvGraphicFramePr>
            <a:graphicFrameLocks noGrp="1"/>
          </p:cNvGraphicFramePr>
          <p:nvPr>
            <p:extLst>
              <p:ext uri="{D42A27DB-BD31-4B8C-83A1-F6EECF244321}">
                <p14:modId xmlns:p14="http://schemas.microsoft.com/office/powerpoint/2010/main" val="1074314009"/>
              </p:ext>
            </p:extLst>
          </p:nvPr>
        </p:nvGraphicFramePr>
        <p:xfrm>
          <a:off x="5192323" y="736600"/>
          <a:ext cx="3342077" cy="3271520"/>
        </p:xfrm>
        <a:graphic>
          <a:graphicData uri="http://schemas.openxmlformats.org/drawingml/2006/table">
            <a:tbl>
              <a:tblPr firstRow="1" bandRow="1">
                <a:tableStyleId>{5C22544A-7EE6-4342-B048-85BDC9FD1C3A}</a:tableStyleId>
              </a:tblPr>
              <a:tblGrid>
                <a:gridCol w="1957607"/>
                <a:gridCol w="1384470"/>
              </a:tblGrid>
              <a:tr h="0">
                <a:tc gridSpan="2">
                  <a:txBody>
                    <a:bodyPr/>
                    <a:lstStyle/>
                    <a:p>
                      <a:pPr algn="ctr"/>
                      <a:r>
                        <a:rPr kumimoji="1" lang="en-US" altLang="ja-JP" sz="1400" b="1" i="0" dirty="0" smtClean="0">
                          <a:latin typeface="ヒラギノ角ゴ Pro W3"/>
                          <a:ea typeface="ヒラギノ角ゴ Pro W3"/>
                          <a:cs typeface="ヒラギノ角ゴ Pro W3"/>
                        </a:rPr>
                        <a:t>Spec.</a:t>
                      </a:r>
                      <a:r>
                        <a:rPr kumimoji="1" lang="en-US" altLang="ja-JP" sz="1400" b="1" i="0" baseline="0" dirty="0" smtClean="0">
                          <a:latin typeface="ヒラギノ角ゴ Pro W3"/>
                          <a:ea typeface="ヒラギノ角ゴ Pro W3"/>
                          <a:cs typeface="ヒラギノ角ゴ Pro W3"/>
                        </a:rPr>
                        <a:t> of Super-FRC</a:t>
                      </a:r>
                      <a:endParaRPr kumimoji="1" lang="ja-JP" altLang="en-US" sz="1400" b="0" i="0" dirty="0">
                        <a:latin typeface="ヒラギノ角ゴ Pro W3"/>
                        <a:ea typeface="ヒラギノ角ゴ Pro W3"/>
                        <a:cs typeface="ヒラギノ角ゴ Pro W3"/>
                      </a:endParaRPr>
                    </a:p>
                  </a:txBody>
                  <a:tcPr/>
                </a:tc>
                <a:tc hMerge="1">
                  <a:txBody>
                    <a:bodyPr/>
                    <a:lstStyle/>
                    <a:p>
                      <a:pPr algn="r"/>
                      <a:endParaRPr kumimoji="1" lang="ja-JP" altLang="en-US" sz="1400" b="0" i="0" dirty="0">
                        <a:latin typeface="ヒラギノ角ゴ Pro W3"/>
                        <a:ea typeface="ヒラギノ角ゴ Pro W3"/>
                        <a:cs typeface="ヒラギノ角ゴ Pro W3"/>
                      </a:endParaRPr>
                    </a:p>
                  </a:txBody>
                  <a:tcPr/>
                </a:tc>
              </a:tr>
              <a:tr h="370840">
                <a:tc>
                  <a:txBody>
                    <a:bodyPr/>
                    <a:lstStyle/>
                    <a:p>
                      <a:pPr algn="l"/>
                      <a:r>
                        <a:rPr kumimoji="1" lang="en-US" altLang="ja-JP" sz="1400" b="0" i="0" dirty="0" smtClean="0">
                          <a:latin typeface="ヒラギノ角ゴ Pro W3"/>
                          <a:ea typeface="ヒラギノ角ゴ Pro W3"/>
                          <a:cs typeface="ヒラギノ角ゴ Pro W3"/>
                        </a:rPr>
                        <a:t>K-value</a:t>
                      </a:r>
                      <a:endParaRPr kumimoji="1" lang="ja-JP" altLang="en-US" sz="1400" b="0" i="0" dirty="0">
                        <a:latin typeface="ヒラギノ角ゴ Pro W3"/>
                        <a:ea typeface="ヒラギノ角ゴ Pro W3"/>
                        <a:cs typeface="ヒラギノ角ゴ Pro W3"/>
                      </a:endParaRPr>
                    </a:p>
                  </a:txBody>
                  <a:tcPr/>
                </a:tc>
                <a:tc>
                  <a:txBody>
                    <a:bodyPr/>
                    <a:lstStyle/>
                    <a:p>
                      <a:pPr algn="r"/>
                      <a:r>
                        <a:rPr kumimoji="1" lang="en-US" altLang="ja-JP" sz="1400" b="0" i="0" dirty="0" smtClean="0">
                          <a:latin typeface="ヒラギノ角ゴ Pro W3"/>
                          <a:ea typeface="ヒラギノ角ゴ Pro W3"/>
                          <a:cs typeface="ヒラギノ角ゴ Pro W3"/>
                        </a:rPr>
                        <a:t>2220 MeV</a:t>
                      </a:r>
                      <a:endParaRPr kumimoji="1" lang="ja-JP" altLang="en-US" sz="1400" b="0" i="0" dirty="0">
                        <a:latin typeface="ヒラギノ角ゴ Pro W3"/>
                        <a:ea typeface="ヒラギノ角ゴ Pro W3"/>
                        <a:cs typeface="ヒラギノ角ゴ Pro W3"/>
                      </a:endParaRPr>
                    </a:p>
                  </a:txBody>
                  <a:tcPr/>
                </a:tc>
              </a:tr>
              <a:tr h="370840">
                <a:tc>
                  <a:txBody>
                    <a:bodyPr/>
                    <a:lstStyle/>
                    <a:p>
                      <a:pPr algn="l"/>
                      <a:r>
                        <a:rPr kumimoji="1" lang="en-US" altLang="ja-JP" sz="1400" b="0" i="0" dirty="0" smtClean="0">
                          <a:latin typeface="ヒラギノ角ゴ Pro W3"/>
                          <a:ea typeface="ヒラギノ角ゴ Pro W3"/>
                          <a:cs typeface="ヒラギノ角ゴ Pro W3"/>
                        </a:rPr>
                        <a:t>Vel.</a:t>
                      </a:r>
                      <a:r>
                        <a:rPr kumimoji="1" lang="en-US" altLang="ja-JP" sz="1400" b="0" i="0" baseline="0" dirty="0" smtClean="0">
                          <a:latin typeface="ヒラギノ角ゴ Pro W3"/>
                          <a:ea typeface="ヒラギノ角ゴ Pro W3"/>
                          <a:cs typeface="ヒラギノ角ゴ Pro W3"/>
                        </a:rPr>
                        <a:t> gain</a:t>
                      </a:r>
                      <a:endParaRPr kumimoji="1" lang="ja-JP" altLang="en-US" sz="1400" b="0" i="0" dirty="0">
                        <a:latin typeface="ヒラギノ角ゴ Pro W3"/>
                        <a:ea typeface="ヒラギノ角ゴ Pro W3"/>
                        <a:cs typeface="ヒラギノ角ゴ Pro W3"/>
                      </a:endParaRPr>
                    </a:p>
                  </a:txBody>
                  <a:tcPr/>
                </a:tc>
                <a:tc>
                  <a:txBody>
                    <a:bodyPr/>
                    <a:lstStyle/>
                    <a:p>
                      <a:pPr algn="r"/>
                      <a:r>
                        <a:rPr kumimoji="1" lang="en-US" altLang="ja-JP" sz="1400" b="0" i="0" smtClean="0">
                          <a:latin typeface="ヒラギノ角ゴ Pro W3"/>
                          <a:ea typeface="ヒラギノ角ゴ Pro W3"/>
                          <a:cs typeface="ヒラギノ角ゴ Pro W3"/>
                        </a:rPr>
                        <a:t>2.06</a:t>
                      </a:r>
                      <a:endParaRPr kumimoji="1" lang="ja-JP" altLang="en-US" sz="1400" b="0" i="0" dirty="0">
                        <a:latin typeface="ヒラギノ角ゴ Pro W3"/>
                        <a:ea typeface="ヒラギノ角ゴ Pro W3"/>
                        <a:cs typeface="ヒラギノ角ゴ Pro W3"/>
                      </a:endParaRPr>
                    </a:p>
                  </a:txBody>
                  <a:tcPr/>
                </a:tc>
              </a:tr>
              <a:tr h="370840">
                <a:tc>
                  <a:txBody>
                    <a:bodyPr/>
                    <a:lstStyle/>
                    <a:p>
                      <a:pPr algn="l"/>
                      <a:r>
                        <a:rPr kumimoji="1" lang="en-US" altLang="ja-JP" sz="1400" b="0" i="0" dirty="0" smtClean="0">
                          <a:latin typeface="ヒラギノ角ゴ Pro W3"/>
                          <a:ea typeface="ヒラギノ角ゴ Pro W3"/>
                          <a:cs typeface="ヒラギノ角ゴ Pro W3"/>
                        </a:rPr>
                        <a:t>Injection</a:t>
                      </a:r>
                      <a:r>
                        <a:rPr kumimoji="1" lang="en-US" altLang="ja-JP" sz="1400" b="0" i="0" baseline="0" dirty="0" smtClean="0">
                          <a:latin typeface="ヒラギノ角ゴ Pro W3"/>
                          <a:ea typeface="ヒラギノ角ゴ Pro W3"/>
                          <a:cs typeface="ヒラギノ角ゴ Pro W3"/>
                        </a:rPr>
                        <a:t> energy</a:t>
                      </a:r>
                      <a:endParaRPr kumimoji="1" lang="ja-JP" altLang="en-US" sz="1400" b="0" i="0" dirty="0">
                        <a:latin typeface="ヒラギノ角ゴ Pro W3"/>
                        <a:ea typeface="ヒラギノ角ゴ Pro W3"/>
                        <a:cs typeface="ヒラギノ角ゴ Pro W3"/>
                      </a:endParaRPr>
                    </a:p>
                  </a:txBody>
                  <a:tcPr/>
                </a:tc>
                <a:tc>
                  <a:txBody>
                    <a:bodyPr/>
                    <a:lstStyle/>
                    <a:p>
                      <a:pPr algn="r"/>
                      <a:r>
                        <a:rPr kumimoji="1" lang="en-US" altLang="ja-JP" sz="1400" b="0" i="0" dirty="0" smtClean="0">
                          <a:latin typeface="ヒラギノ角ゴ Pro W3"/>
                          <a:ea typeface="ヒラギノ角ゴ Pro W3"/>
                          <a:cs typeface="ヒラギノ角ゴ Pro W3"/>
                        </a:rPr>
                        <a:t>10.8 MeV/u</a:t>
                      </a:r>
                      <a:endParaRPr kumimoji="1" lang="ja-JP" altLang="en-US" sz="1400" b="0" i="0" dirty="0">
                        <a:latin typeface="ヒラギノ角ゴ Pro W3"/>
                        <a:ea typeface="ヒラギノ角ゴ Pro W3"/>
                        <a:cs typeface="ヒラギノ角ゴ Pro W3"/>
                      </a:endParaRPr>
                    </a:p>
                  </a:txBody>
                  <a:tcPr/>
                </a:tc>
              </a:tr>
              <a:tr h="370840">
                <a:tc>
                  <a:txBody>
                    <a:bodyPr/>
                    <a:lstStyle/>
                    <a:p>
                      <a:pPr algn="l"/>
                      <a:r>
                        <a:rPr kumimoji="1" lang="en-US" altLang="ja-JP" sz="1400" b="0" i="0" dirty="0" smtClean="0">
                          <a:latin typeface="ヒラギノ角ゴ Pro W3"/>
                          <a:ea typeface="ヒラギノ角ゴ Pro W3"/>
                          <a:cs typeface="ヒラギノ角ゴ Pro W3"/>
                        </a:rPr>
                        <a:t>Extraction</a:t>
                      </a:r>
                      <a:r>
                        <a:rPr kumimoji="1" lang="en-US" altLang="ja-JP" sz="1400" b="0" i="0" baseline="0" dirty="0" smtClean="0">
                          <a:latin typeface="ヒラギノ角ゴ Pro W3"/>
                          <a:ea typeface="ヒラギノ角ゴ Pro W3"/>
                          <a:cs typeface="ヒラギノ角ゴ Pro W3"/>
                        </a:rPr>
                        <a:t> energy</a:t>
                      </a:r>
                      <a:endParaRPr kumimoji="1" lang="ja-JP" altLang="en-US" sz="1400" b="0" i="0" dirty="0">
                        <a:latin typeface="ヒラギノ角ゴ Pro W3"/>
                        <a:ea typeface="ヒラギノ角ゴ Pro W3"/>
                        <a:cs typeface="ヒラギノ角ゴ Pro W3"/>
                      </a:endParaRPr>
                    </a:p>
                  </a:txBody>
                  <a:tcPr/>
                </a:tc>
                <a:tc>
                  <a:txBody>
                    <a:bodyPr/>
                    <a:lstStyle/>
                    <a:p>
                      <a:pPr algn="r"/>
                      <a:r>
                        <a:rPr kumimoji="1" lang="en-US" altLang="ja-JP" sz="1400" b="0" i="0" dirty="0" smtClean="0">
                          <a:latin typeface="ヒラギノ角ゴ Pro W3"/>
                          <a:ea typeface="ヒラギノ角ゴ Pro W3"/>
                          <a:cs typeface="ヒラギノ角ゴ Pro W3"/>
                        </a:rPr>
                        <a:t>48.0 MeV/u</a:t>
                      </a:r>
                      <a:endParaRPr kumimoji="1" lang="ja-JP" altLang="en-US" sz="1400" b="0" i="0" dirty="0">
                        <a:latin typeface="ヒラギノ角ゴ Pro W3"/>
                        <a:ea typeface="ヒラギノ角ゴ Pro W3"/>
                        <a:cs typeface="ヒラギノ角ゴ Pro W3"/>
                      </a:endParaRPr>
                    </a:p>
                  </a:txBody>
                  <a:tcPr/>
                </a:tc>
              </a:tr>
              <a:tr h="370840">
                <a:tc>
                  <a:txBody>
                    <a:bodyPr/>
                    <a:lstStyle/>
                    <a:p>
                      <a:pPr algn="l"/>
                      <a:r>
                        <a:rPr kumimoji="1" lang="en-US" altLang="ja-JP" sz="1400" b="0" i="0" dirty="0" err="1" smtClean="0">
                          <a:latin typeface="ヒラギノ角ゴ Pro W3"/>
                          <a:ea typeface="ヒラギノ角ゴ Pro W3"/>
                          <a:cs typeface="ヒラギノ角ゴ Pro W3"/>
                        </a:rPr>
                        <a:t>Accel</a:t>
                      </a:r>
                      <a:r>
                        <a:rPr kumimoji="1" lang="en-US" altLang="ja-JP" sz="1400" b="0" i="0" dirty="0" smtClean="0">
                          <a:latin typeface="ヒラギノ角ゴ Pro W3"/>
                          <a:ea typeface="ヒラギノ角ゴ Pro W3"/>
                          <a:cs typeface="ヒラギノ角ゴ Pro W3"/>
                        </a:rPr>
                        <a:t>.</a:t>
                      </a:r>
                      <a:r>
                        <a:rPr kumimoji="1" lang="en-US" altLang="ja-JP" sz="1400" b="0" i="0" baseline="0" dirty="0" smtClean="0">
                          <a:latin typeface="ヒラギノ角ゴ Pro W3"/>
                          <a:ea typeface="ヒラギノ角ゴ Pro W3"/>
                          <a:cs typeface="ヒラギノ角ゴ Pro W3"/>
                        </a:rPr>
                        <a:t> frequency</a:t>
                      </a:r>
                      <a:endParaRPr kumimoji="1" lang="ja-JP" altLang="en-US" sz="1400" b="0" i="0" dirty="0">
                        <a:latin typeface="ヒラギノ角ゴ Pro W3"/>
                        <a:ea typeface="ヒラギノ角ゴ Pro W3"/>
                        <a:cs typeface="ヒラギノ角ゴ Pro W3"/>
                      </a:endParaRPr>
                    </a:p>
                  </a:txBody>
                  <a:tcPr/>
                </a:tc>
                <a:tc>
                  <a:txBody>
                    <a:bodyPr/>
                    <a:lstStyle/>
                    <a:p>
                      <a:pPr algn="r"/>
                      <a:r>
                        <a:rPr kumimoji="1" lang="en-US" altLang="ja-JP" sz="1400" b="0" i="0" dirty="0" smtClean="0">
                          <a:latin typeface="ヒラギノ角ゴ Pro W3"/>
                          <a:ea typeface="ヒラギノ角ゴ Pro W3"/>
                          <a:cs typeface="ヒラギノ角ゴ Pro W3"/>
                        </a:rPr>
                        <a:t>73 MHz</a:t>
                      </a:r>
                      <a:endParaRPr kumimoji="1" lang="ja-JP" altLang="en-US" sz="1400" b="0" i="0" dirty="0">
                        <a:latin typeface="ヒラギノ角ゴ Pro W3"/>
                        <a:ea typeface="ヒラギノ角ゴ Pro W3"/>
                        <a:cs typeface="ヒラギノ角ゴ Pro W3"/>
                      </a:endParaRPr>
                    </a:p>
                  </a:txBody>
                  <a:tcPr/>
                </a:tc>
              </a:tr>
              <a:tr h="370840">
                <a:tc>
                  <a:txBody>
                    <a:bodyPr/>
                    <a:lstStyle/>
                    <a:p>
                      <a:pPr algn="l"/>
                      <a:r>
                        <a:rPr kumimoji="1" lang="en-US" altLang="ja-JP" sz="1400" b="0" i="0" dirty="0" smtClean="0">
                          <a:latin typeface="ヒラギノ角ゴ Pro W3"/>
                          <a:ea typeface="ヒラギノ角ゴ Pro W3"/>
                          <a:cs typeface="ヒラギノ角ゴ Pro W3"/>
                        </a:rPr>
                        <a:t>Harmonics</a:t>
                      </a:r>
                      <a:endParaRPr kumimoji="1" lang="ja-JP" altLang="en-US" sz="1400" b="0" i="0" dirty="0">
                        <a:latin typeface="ヒラギノ角ゴ Pro W3"/>
                        <a:ea typeface="ヒラギノ角ゴ Pro W3"/>
                        <a:cs typeface="ヒラギノ角ゴ Pro W3"/>
                      </a:endParaRPr>
                    </a:p>
                  </a:txBody>
                  <a:tcPr/>
                </a:tc>
                <a:tc>
                  <a:txBody>
                    <a:bodyPr/>
                    <a:lstStyle/>
                    <a:p>
                      <a:pPr algn="r"/>
                      <a:r>
                        <a:rPr kumimoji="1" lang="en-US" altLang="ja-JP" sz="1400" b="0" i="0" dirty="0" smtClean="0">
                          <a:latin typeface="ヒラギノ角ゴ Pro W3"/>
                          <a:ea typeface="ヒラギノ角ゴ Pro W3"/>
                          <a:cs typeface="ヒラギノ角ゴ Pro W3"/>
                        </a:rPr>
                        <a:t>18</a:t>
                      </a:r>
                      <a:endParaRPr kumimoji="1" lang="ja-JP" altLang="en-US" sz="1400" b="0" i="0" dirty="0">
                        <a:latin typeface="ヒラギノ角ゴ Pro W3"/>
                        <a:ea typeface="ヒラギノ角ゴ Pro W3"/>
                        <a:cs typeface="ヒラギノ角ゴ Pro W3"/>
                      </a:endParaRPr>
                    </a:p>
                  </a:txBody>
                  <a:tcPr/>
                </a:tc>
              </a:tr>
              <a:tr h="370840">
                <a:tc>
                  <a:txBody>
                    <a:bodyPr/>
                    <a:lstStyle/>
                    <a:p>
                      <a:pPr algn="l"/>
                      <a:r>
                        <a:rPr kumimoji="1" lang="en-US" altLang="ja-JP" sz="1400" b="0" i="0" dirty="0" smtClean="0">
                          <a:latin typeface="ヒラギノ角ゴ Pro W3"/>
                          <a:ea typeface="ヒラギノ角ゴ Pro W3"/>
                          <a:cs typeface="ヒラギノ角ゴ Pro W3"/>
                        </a:rPr>
                        <a:t>Injection</a:t>
                      </a:r>
                      <a:r>
                        <a:rPr kumimoji="1" lang="en-US" altLang="ja-JP" sz="1400" b="0" i="0" baseline="0" dirty="0" smtClean="0">
                          <a:latin typeface="ヒラギノ角ゴ Pro W3"/>
                          <a:ea typeface="ヒラギノ角ゴ Pro W3"/>
                          <a:cs typeface="ヒラギノ角ゴ Pro W3"/>
                        </a:rPr>
                        <a:t> radius</a:t>
                      </a:r>
                      <a:endParaRPr kumimoji="1" lang="ja-JP" altLang="en-US" sz="1400" b="0" i="0" dirty="0">
                        <a:latin typeface="ヒラギノ角ゴ Pro W3"/>
                        <a:ea typeface="ヒラギノ角ゴ Pro W3"/>
                        <a:cs typeface="ヒラギノ角ゴ Pro W3"/>
                      </a:endParaRPr>
                    </a:p>
                  </a:txBody>
                  <a:tcPr/>
                </a:tc>
                <a:tc>
                  <a:txBody>
                    <a:bodyPr/>
                    <a:lstStyle/>
                    <a:p>
                      <a:pPr algn="r"/>
                      <a:r>
                        <a:rPr kumimoji="1" lang="en-US" altLang="ja-JP" sz="1400" b="0" i="0" dirty="0" smtClean="0">
                          <a:latin typeface="ヒラギノ角ゴ Pro W3"/>
                          <a:ea typeface="ヒラギノ角ゴ Pro W3"/>
                          <a:cs typeface="ヒラギノ角ゴ Pro W3"/>
                        </a:rPr>
                        <a:t>1.775 m</a:t>
                      </a:r>
                      <a:endParaRPr kumimoji="1" lang="ja-JP" altLang="en-US" sz="1400" b="0" i="0" dirty="0">
                        <a:latin typeface="ヒラギノ角ゴ Pro W3"/>
                        <a:ea typeface="ヒラギノ角ゴ Pro W3"/>
                        <a:cs typeface="ヒラギノ角ゴ Pro W3"/>
                      </a:endParaRPr>
                    </a:p>
                  </a:txBody>
                  <a:tcPr/>
                </a:tc>
              </a:tr>
              <a:tr h="370840">
                <a:tc>
                  <a:txBody>
                    <a:bodyPr/>
                    <a:lstStyle/>
                    <a:p>
                      <a:pPr algn="l"/>
                      <a:r>
                        <a:rPr kumimoji="1" lang="en-US" altLang="ja-JP" sz="1400" b="0" i="0" dirty="0" smtClean="0">
                          <a:latin typeface="ヒラギノ角ゴ Pro W3"/>
                          <a:ea typeface="ヒラギノ角ゴ Pro W3"/>
                          <a:cs typeface="ヒラギノ角ゴ Pro W3"/>
                        </a:rPr>
                        <a:t>Extraction</a:t>
                      </a:r>
                      <a:r>
                        <a:rPr kumimoji="1" lang="en-US" altLang="ja-JP" sz="1400" b="0" i="0" baseline="0" dirty="0" smtClean="0">
                          <a:latin typeface="ヒラギノ角ゴ Pro W3"/>
                          <a:ea typeface="ヒラギノ角ゴ Pro W3"/>
                          <a:cs typeface="ヒラギノ角ゴ Pro W3"/>
                        </a:rPr>
                        <a:t> radius</a:t>
                      </a:r>
                      <a:endParaRPr kumimoji="1" lang="ja-JP" altLang="en-US" sz="1400" b="0" i="0" dirty="0">
                        <a:latin typeface="ヒラギノ角ゴ Pro W3"/>
                        <a:ea typeface="ヒラギノ角ゴ Pro W3"/>
                        <a:cs typeface="ヒラギノ角ゴ Pro W3"/>
                      </a:endParaRPr>
                    </a:p>
                  </a:txBody>
                  <a:tcPr/>
                </a:tc>
                <a:tc>
                  <a:txBody>
                    <a:bodyPr/>
                    <a:lstStyle/>
                    <a:p>
                      <a:pPr algn="r"/>
                      <a:r>
                        <a:rPr kumimoji="1" lang="en-US" altLang="ja-JP" sz="1400" b="0" i="0" dirty="0" smtClean="0">
                          <a:latin typeface="ヒラギノ角ゴ Pro W3"/>
                          <a:ea typeface="ヒラギノ角ゴ Pro W3"/>
                          <a:cs typeface="ヒラギノ角ゴ Pro W3"/>
                        </a:rPr>
                        <a:t>3.65</a:t>
                      </a:r>
                      <a:r>
                        <a:rPr kumimoji="1" lang="en-US" altLang="ja-JP" sz="1400" b="0" i="0" baseline="0" dirty="0" smtClean="0">
                          <a:latin typeface="ヒラギノ角ゴ Pro W3"/>
                          <a:ea typeface="ヒラギノ角ゴ Pro W3"/>
                          <a:cs typeface="ヒラギノ角ゴ Pro W3"/>
                        </a:rPr>
                        <a:t> m</a:t>
                      </a:r>
                      <a:endParaRPr kumimoji="1" lang="ja-JP" altLang="en-US" sz="1400" b="0" i="0" dirty="0">
                        <a:latin typeface="ヒラギノ角ゴ Pro W3"/>
                        <a:ea typeface="ヒラギノ角ゴ Pro W3"/>
                        <a:cs typeface="ヒラギノ角ゴ Pro W3"/>
                      </a:endParaRPr>
                    </a:p>
                  </a:txBody>
                  <a:tcPr/>
                </a:tc>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3160190416"/>
              </p:ext>
            </p:extLst>
          </p:nvPr>
        </p:nvGraphicFramePr>
        <p:xfrm>
          <a:off x="5205023" y="4203700"/>
          <a:ext cx="3342077" cy="2529840"/>
        </p:xfrm>
        <a:graphic>
          <a:graphicData uri="http://schemas.openxmlformats.org/drawingml/2006/table">
            <a:tbl>
              <a:tblPr firstRow="1" bandRow="1">
                <a:tableStyleId>{5C22544A-7EE6-4342-B048-85BDC9FD1C3A}</a:tableStyleId>
              </a:tblPr>
              <a:tblGrid>
                <a:gridCol w="1957607"/>
                <a:gridCol w="1384470"/>
              </a:tblGrid>
              <a:tr h="0">
                <a:tc gridSpan="2">
                  <a:txBody>
                    <a:bodyPr/>
                    <a:lstStyle/>
                    <a:p>
                      <a:pPr algn="ctr"/>
                      <a:r>
                        <a:rPr kumimoji="1" lang="en-US" altLang="ja-JP" sz="1400" b="1" i="0" dirty="0" smtClean="0">
                          <a:latin typeface="ヒラギノ角ゴ Pro W3"/>
                          <a:ea typeface="ヒラギノ角ゴ Pro W3"/>
                          <a:cs typeface="ヒラギノ角ゴ Pro W3"/>
                        </a:rPr>
                        <a:t>Spec.</a:t>
                      </a:r>
                      <a:r>
                        <a:rPr kumimoji="1" lang="en-US" altLang="ja-JP" sz="1400" b="1" i="0" baseline="0" dirty="0" smtClean="0">
                          <a:latin typeface="ヒラギノ角ゴ Pro W3"/>
                          <a:ea typeface="ヒラギノ角ゴ Pro W3"/>
                          <a:cs typeface="ヒラギノ角ゴ Pro W3"/>
                        </a:rPr>
                        <a:t> of sector magnet</a:t>
                      </a:r>
                      <a:endParaRPr kumimoji="1" lang="ja-JP" altLang="en-US" sz="1400" b="0" i="0" dirty="0">
                        <a:latin typeface="ヒラギノ角ゴ Pro W3"/>
                        <a:ea typeface="ヒラギノ角ゴ Pro W3"/>
                        <a:cs typeface="ヒラギノ角ゴ Pro W3"/>
                      </a:endParaRPr>
                    </a:p>
                  </a:txBody>
                  <a:tcPr/>
                </a:tc>
                <a:tc hMerge="1">
                  <a:txBody>
                    <a:bodyPr/>
                    <a:lstStyle/>
                    <a:p>
                      <a:pPr algn="r"/>
                      <a:endParaRPr kumimoji="1" lang="ja-JP" altLang="en-US" sz="1400" b="0" i="0" dirty="0">
                        <a:latin typeface="ヒラギノ角ゴ Pro W3"/>
                        <a:ea typeface="ヒラギノ角ゴ Pro W3"/>
                        <a:cs typeface="ヒラギノ角ゴ Pro W3"/>
                      </a:endParaRPr>
                    </a:p>
                  </a:txBody>
                  <a:tcPr/>
                </a:tc>
              </a:tr>
              <a:tr h="370840">
                <a:tc>
                  <a:txBody>
                    <a:bodyPr/>
                    <a:lstStyle/>
                    <a:p>
                      <a:pPr algn="l"/>
                      <a:r>
                        <a:rPr kumimoji="1" lang="en-US" altLang="ja-JP" sz="1400" b="0" i="0" dirty="0" smtClean="0">
                          <a:latin typeface="ヒラギノ角ゴ Pro W3"/>
                          <a:ea typeface="ヒラギノ角ゴ Pro W3"/>
                          <a:cs typeface="ヒラギノ角ゴ Pro W3"/>
                        </a:rPr>
                        <a:t>Number</a:t>
                      </a:r>
                      <a:r>
                        <a:rPr kumimoji="1" lang="en-US" altLang="ja-JP" sz="1400" b="0" i="0" baseline="0" dirty="0" smtClean="0">
                          <a:latin typeface="ヒラギノ角ゴ Pro W3"/>
                          <a:ea typeface="ヒラギノ角ゴ Pro W3"/>
                          <a:cs typeface="ヒラギノ角ゴ Pro W3"/>
                        </a:rPr>
                        <a:t> of sector</a:t>
                      </a:r>
                      <a:endParaRPr kumimoji="1" lang="ja-JP" altLang="en-US" sz="1400" b="0" i="0" dirty="0">
                        <a:latin typeface="ヒラギノ角ゴ Pro W3"/>
                        <a:ea typeface="ヒラギノ角ゴ Pro W3"/>
                        <a:cs typeface="ヒラギノ角ゴ Pro W3"/>
                      </a:endParaRPr>
                    </a:p>
                  </a:txBody>
                  <a:tcPr/>
                </a:tc>
                <a:tc>
                  <a:txBody>
                    <a:bodyPr/>
                    <a:lstStyle/>
                    <a:p>
                      <a:pPr algn="r"/>
                      <a:r>
                        <a:rPr kumimoji="1" lang="en-US" altLang="ja-JP" sz="1400" b="0" i="0" dirty="0" smtClean="0">
                          <a:latin typeface="ヒラギノ角ゴ Pro W3"/>
                          <a:ea typeface="ヒラギノ角ゴ Pro W3"/>
                          <a:cs typeface="ヒラギノ角ゴ Pro W3"/>
                        </a:rPr>
                        <a:t>4</a:t>
                      </a:r>
                      <a:endParaRPr kumimoji="1" lang="ja-JP" altLang="en-US" sz="1400" b="0" i="0" dirty="0">
                        <a:latin typeface="ヒラギノ角ゴ Pro W3"/>
                        <a:ea typeface="ヒラギノ角ゴ Pro W3"/>
                        <a:cs typeface="ヒラギノ角ゴ Pro W3"/>
                      </a:endParaRPr>
                    </a:p>
                  </a:txBody>
                  <a:tcPr/>
                </a:tc>
              </a:tr>
              <a:tr h="370840">
                <a:tc>
                  <a:txBody>
                    <a:bodyPr/>
                    <a:lstStyle/>
                    <a:p>
                      <a:pPr algn="l"/>
                      <a:r>
                        <a:rPr kumimoji="1" lang="en-US" altLang="ja-JP" sz="1400" b="0" i="0" dirty="0" smtClean="0">
                          <a:latin typeface="ヒラギノ角ゴ Pro W3"/>
                          <a:ea typeface="ヒラギノ角ゴ Pro W3"/>
                          <a:cs typeface="ヒラギノ角ゴ Pro W3"/>
                        </a:rPr>
                        <a:t>Weight/sector</a:t>
                      </a:r>
                      <a:endParaRPr kumimoji="1" lang="ja-JP" altLang="en-US" sz="1400" b="0" i="0" dirty="0">
                        <a:latin typeface="ヒラギノ角ゴ Pro W3"/>
                        <a:ea typeface="ヒラギノ角ゴ Pro W3"/>
                        <a:cs typeface="ヒラギノ角ゴ Pro W3"/>
                      </a:endParaRPr>
                    </a:p>
                  </a:txBody>
                  <a:tcPr/>
                </a:tc>
                <a:tc>
                  <a:txBody>
                    <a:bodyPr/>
                    <a:lstStyle/>
                    <a:p>
                      <a:pPr algn="r"/>
                      <a:r>
                        <a:rPr kumimoji="1" lang="en-US" altLang="ja-JP" sz="1400" b="0" i="0" dirty="0" smtClean="0">
                          <a:latin typeface="ヒラギノ角ゴ Pro W3"/>
                          <a:ea typeface="ヒラギノ角ゴ Pro W3"/>
                          <a:cs typeface="ヒラギノ角ゴ Pro W3"/>
                        </a:rPr>
                        <a:t>1200 t</a:t>
                      </a:r>
                      <a:endParaRPr kumimoji="1" lang="ja-JP" altLang="en-US" sz="1400" b="0" i="0" dirty="0">
                        <a:latin typeface="ヒラギノ角ゴ Pro W3"/>
                        <a:ea typeface="ヒラギノ角ゴ Pro W3"/>
                        <a:cs typeface="ヒラギノ角ゴ Pro W3"/>
                      </a:endParaRPr>
                    </a:p>
                  </a:txBody>
                  <a:tcPr/>
                </a:tc>
              </a:tr>
              <a:tr h="370840">
                <a:tc>
                  <a:txBody>
                    <a:bodyPr/>
                    <a:lstStyle/>
                    <a:p>
                      <a:pPr algn="l"/>
                      <a:r>
                        <a:rPr kumimoji="1" lang="en-US" altLang="ja-JP" sz="1400" b="0" i="0" dirty="0" smtClean="0">
                          <a:latin typeface="ヒラギノ角ゴ Pro W3"/>
                          <a:ea typeface="ヒラギノ角ゴ Pro W3"/>
                          <a:cs typeface="ヒラギノ角ゴ Pro W3"/>
                        </a:rPr>
                        <a:t>Pole</a:t>
                      </a:r>
                      <a:r>
                        <a:rPr kumimoji="1" lang="en-US" altLang="ja-JP" sz="1400" b="0" i="0" baseline="0" dirty="0" smtClean="0">
                          <a:latin typeface="ヒラギノ角ゴ Pro W3"/>
                          <a:ea typeface="ヒラギノ角ゴ Pro W3"/>
                          <a:cs typeface="ヒラギノ角ゴ Pro W3"/>
                        </a:rPr>
                        <a:t> gap</a:t>
                      </a:r>
                      <a:endParaRPr kumimoji="1" lang="ja-JP" altLang="en-US" sz="1400" b="0" i="0" dirty="0">
                        <a:latin typeface="ヒラギノ角ゴ Pro W3"/>
                        <a:ea typeface="ヒラギノ角ゴ Pro W3"/>
                        <a:cs typeface="ヒラギノ角ゴ Pro W3"/>
                      </a:endParaRPr>
                    </a:p>
                  </a:txBody>
                  <a:tcPr/>
                </a:tc>
                <a:tc>
                  <a:txBody>
                    <a:bodyPr/>
                    <a:lstStyle/>
                    <a:p>
                      <a:pPr algn="r"/>
                      <a:r>
                        <a:rPr kumimoji="1" lang="en-US" altLang="ja-JP" sz="1400" b="0" i="0" dirty="0" smtClean="0">
                          <a:latin typeface="ヒラギノ角ゴ Pro W3"/>
                          <a:ea typeface="ヒラギノ角ゴ Pro W3"/>
                          <a:cs typeface="ヒラギノ角ゴ Pro W3"/>
                        </a:rPr>
                        <a:t>180 mm</a:t>
                      </a:r>
                      <a:endParaRPr kumimoji="1" lang="ja-JP" altLang="en-US" sz="1400" b="0" i="0" dirty="0">
                        <a:latin typeface="ヒラギノ角ゴ Pro W3"/>
                        <a:ea typeface="ヒラギノ角ゴ Pro W3"/>
                        <a:cs typeface="ヒラギノ角ゴ Pro W3"/>
                      </a:endParaRPr>
                    </a:p>
                  </a:txBody>
                  <a:tcPr/>
                </a:tc>
              </a:tr>
              <a:tr h="370840">
                <a:tc>
                  <a:txBody>
                    <a:bodyPr/>
                    <a:lstStyle/>
                    <a:p>
                      <a:pPr algn="l"/>
                      <a:r>
                        <a:rPr kumimoji="1" lang="en-US" altLang="ja-JP" sz="1400" b="0" i="0" dirty="0" smtClean="0">
                          <a:latin typeface="ヒラギノ角ゴ Pro W3"/>
                          <a:ea typeface="ヒラギノ角ゴ Pro W3"/>
                          <a:cs typeface="ヒラギノ角ゴ Pro W3"/>
                        </a:rPr>
                        <a:t>Magneto</a:t>
                      </a:r>
                      <a:r>
                        <a:rPr kumimoji="1" lang="en-US" altLang="ja-JP" sz="1400" b="0" i="0" baseline="0" dirty="0" smtClean="0">
                          <a:latin typeface="ヒラギノ角ゴ Pro W3"/>
                          <a:ea typeface="ヒラギノ角ゴ Pro W3"/>
                          <a:cs typeface="ヒラギノ角ゴ Pro W3"/>
                        </a:rPr>
                        <a:t> motif force</a:t>
                      </a:r>
                      <a:endParaRPr kumimoji="1" lang="ja-JP" altLang="en-US" sz="1400" b="0" i="0" dirty="0">
                        <a:latin typeface="ヒラギノ角ゴ Pro W3"/>
                        <a:ea typeface="ヒラギノ角ゴ Pro W3"/>
                        <a:cs typeface="ヒラギノ角ゴ Pro W3"/>
                      </a:endParaRPr>
                    </a:p>
                  </a:txBody>
                  <a:tcPr/>
                </a:tc>
                <a:tc>
                  <a:txBody>
                    <a:bodyPr/>
                    <a:lstStyle/>
                    <a:p>
                      <a:pPr algn="r"/>
                      <a:r>
                        <a:rPr kumimoji="1" lang="en-US" altLang="ja-JP" sz="1400" b="0" i="0" dirty="0" smtClean="0">
                          <a:latin typeface="ヒラギノ角ゴ Pro W3"/>
                          <a:ea typeface="ヒラギノ角ゴ Pro W3"/>
                          <a:cs typeface="ヒラギノ角ゴ Pro W3"/>
                        </a:rPr>
                        <a:t>1.62 MA</a:t>
                      </a:r>
                      <a:endParaRPr kumimoji="1" lang="ja-JP" altLang="en-US" sz="1400" b="0" i="0" dirty="0">
                        <a:latin typeface="ヒラギノ角ゴ Pro W3"/>
                        <a:ea typeface="ヒラギノ角ゴ Pro W3"/>
                        <a:cs typeface="ヒラギノ角ゴ Pro W3"/>
                      </a:endParaRPr>
                    </a:p>
                  </a:txBody>
                  <a:tcPr/>
                </a:tc>
              </a:tr>
              <a:tr h="370840">
                <a:tc>
                  <a:txBody>
                    <a:bodyPr/>
                    <a:lstStyle/>
                    <a:p>
                      <a:pPr algn="l"/>
                      <a:r>
                        <a:rPr kumimoji="1" lang="en-US" altLang="ja-JP" sz="1400" b="0" i="0" dirty="0" err="1" smtClean="0">
                          <a:latin typeface="ヒラギノ角ゴ Pro W3"/>
                          <a:ea typeface="ヒラギノ角ゴ Pro W3"/>
                          <a:cs typeface="ヒラギノ角ゴ Pro W3"/>
                        </a:rPr>
                        <a:t>Bmsax</a:t>
                      </a:r>
                      <a:r>
                        <a:rPr kumimoji="1" lang="en-US" altLang="ja-JP" sz="1400" b="0" i="0" baseline="0" dirty="0" smtClean="0">
                          <a:latin typeface="ヒラギノ角ゴ Pro W3"/>
                          <a:ea typeface="ヒラギノ角ゴ Pro W3"/>
                          <a:cs typeface="ヒラギノ角ゴ Pro W3"/>
                        </a:rPr>
                        <a:t> on trajectory</a:t>
                      </a:r>
                      <a:endParaRPr kumimoji="1" lang="ja-JP" altLang="en-US" sz="1400" b="0" i="0" dirty="0">
                        <a:latin typeface="ヒラギノ角ゴ Pro W3"/>
                        <a:ea typeface="ヒラギノ角ゴ Pro W3"/>
                        <a:cs typeface="ヒラギノ角ゴ Pro W3"/>
                      </a:endParaRPr>
                    </a:p>
                  </a:txBody>
                  <a:tcPr/>
                </a:tc>
                <a:tc>
                  <a:txBody>
                    <a:bodyPr/>
                    <a:lstStyle/>
                    <a:p>
                      <a:pPr algn="r"/>
                      <a:r>
                        <a:rPr kumimoji="1" lang="en-US" altLang="ja-JP" sz="1400" b="0" i="0" dirty="0" smtClean="0">
                          <a:latin typeface="ヒラギノ角ゴ Pro W3"/>
                          <a:ea typeface="ヒラギノ角ゴ Pro W3"/>
                          <a:cs typeface="ヒラギノ角ゴ Pro W3"/>
                        </a:rPr>
                        <a:t>3.2 T</a:t>
                      </a:r>
                      <a:endParaRPr kumimoji="1" lang="ja-JP" altLang="en-US" sz="1400" b="0" i="0" dirty="0">
                        <a:latin typeface="ヒラギノ角ゴ Pro W3"/>
                        <a:ea typeface="ヒラギノ角ゴ Pro W3"/>
                        <a:cs typeface="ヒラギノ角ゴ Pro W3"/>
                      </a:endParaRPr>
                    </a:p>
                  </a:txBody>
                  <a:tcPr/>
                </a:tc>
              </a:tr>
              <a:tr h="370840">
                <a:tc>
                  <a:txBody>
                    <a:bodyPr/>
                    <a:lstStyle/>
                    <a:p>
                      <a:pPr algn="l"/>
                      <a:r>
                        <a:rPr kumimoji="1" lang="en-US" altLang="ja-JP" sz="1400" b="0" i="0" dirty="0" smtClean="0">
                          <a:latin typeface="ヒラギノ角ゴ Pro W3"/>
                          <a:ea typeface="ヒラギノ角ゴ Pro W3"/>
                          <a:cs typeface="ヒラギノ角ゴ Pro W3"/>
                        </a:rPr>
                        <a:t>NC</a:t>
                      </a:r>
                      <a:r>
                        <a:rPr kumimoji="1" lang="en-US" altLang="ja-JP" sz="1400" b="0" i="0" baseline="0" dirty="0" smtClean="0">
                          <a:latin typeface="ヒラギノ角ゴ Pro W3"/>
                          <a:ea typeface="ヒラギノ角ゴ Pro W3"/>
                          <a:cs typeface="ヒラギノ角ゴ Pro W3"/>
                        </a:rPr>
                        <a:t> trim coils</a:t>
                      </a:r>
                      <a:endParaRPr kumimoji="1" lang="ja-JP" altLang="en-US" sz="1400" b="0" i="0" dirty="0">
                        <a:latin typeface="ヒラギノ角ゴ Pro W3"/>
                        <a:ea typeface="ヒラギノ角ゴ Pro W3"/>
                        <a:cs typeface="ヒラギノ角ゴ Pro W3"/>
                      </a:endParaRPr>
                    </a:p>
                  </a:txBody>
                  <a:tcPr/>
                </a:tc>
                <a:tc>
                  <a:txBody>
                    <a:bodyPr/>
                    <a:lstStyle/>
                    <a:p>
                      <a:pPr algn="r"/>
                      <a:r>
                        <a:rPr kumimoji="1" lang="en-US" altLang="ja-JP" sz="1400" b="0" i="0" dirty="0" smtClean="0">
                          <a:latin typeface="ヒラギノ角ゴ Pro W3"/>
                          <a:ea typeface="ヒラギノ角ゴ Pro W3"/>
                          <a:cs typeface="ヒラギノ角ゴ Pro W3"/>
                        </a:rPr>
                        <a:t>20 pairs</a:t>
                      </a:r>
                      <a:endParaRPr kumimoji="1" lang="ja-JP" altLang="en-US" sz="1400" b="0" i="0" dirty="0">
                        <a:latin typeface="ヒラギノ角ゴ Pro W3"/>
                        <a:ea typeface="ヒラギノ角ゴ Pro W3"/>
                        <a:cs typeface="ヒラギノ角ゴ Pro W3"/>
                      </a:endParaRPr>
                    </a:p>
                  </a:txBody>
                  <a:tcPr/>
                </a:tc>
              </a:tr>
            </a:tbl>
          </a:graphicData>
        </a:graphic>
      </p:graphicFrame>
    </p:spTree>
    <p:extLst>
      <p:ext uri="{BB962C8B-B14F-4D97-AF65-F5344CB8AC3E}">
        <p14:creationId xmlns:p14="http://schemas.microsoft.com/office/powerpoint/2010/main" val="31964946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21" descr="option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0128" y="2495693"/>
            <a:ext cx="4938435" cy="98401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4" name="Picture 17" descr="pres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120" y="1065097"/>
            <a:ext cx="5010443" cy="9879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5" name="テキスト ボックス 11"/>
          <p:cNvSpPr txBox="1">
            <a:spLocks noChangeArrowheads="1"/>
          </p:cNvSpPr>
          <p:nvPr/>
        </p:nvSpPr>
        <p:spPr bwMode="auto">
          <a:xfrm>
            <a:off x="1874754" y="776603"/>
            <a:ext cx="697627"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平成角ゴシック" charset="0"/>
                <a:cs typeface="平成角ゴシック" charset="0"/>
              </a:defRPr>
            </a:lvl1pPr>
            <a:lvl2pPr marL="37931725" indent="-37474525">
              <a:defRPr kumimoji="1" sz="2400">
                <a:solidFill>
                  <a:schemeClr val="tx1"/>
                </a:solidFill>
                <a:latin typeface="Arial" charset="0"/>
                <a:ea typeface="平成角ゴシック" charset="0"/>
                <a:cs typeface="平成角ゴシック" charset="0"/>
              </a:defRPr>
            </a:lvl2pPr>
            <a:lvl3pPr>
              <a:defRPr kumimoji="1" sz="2400">
                <a:solidFill>
                  <a:schemeClr val="tx1"/>
                </a:solidFill>
                <a:latin typeface="Arial" charset="0"/>
                <a:ea typeface="平成角ゴシック" charset="0"/>
                <a:cs typeface="平成角ゴシック" charset="0"/>
              </a:defRPr>
            </a:lvl3pPr>
            <a:lvl4pPr>
              <a:defRPr kumimoji="1" sz="2400">
                <a:solidFill>
                  <a:schemeClr val="tx1"/>
                </a:solidFill>
                <a:latin typeface="Arial" charset="0"/>
                <a:ea typeface="平成角ゴシック" charset="0"/>
                <a:cs typeface="平成角ゴシック" charset="0"/>
              </a:defRPr>
            </a:lvl4pPr>
            <a:lvl5pPr>
              <a:defRPr kumimoji="1" sz="2400">
                <a:solidFill>
                  <a:schemeClr val="tx1"/>
                </a:solidFill>
                <a:latin typeface="Arial" charset="0"/>
                <a:ea typeface="平成角ゴシック" charset="0"/>
                <a:cs typeface="平成角ゴシック" charset="0"/>
              </a:defRPr>
            </a:lvl5pPr>
            <a:lvl6pPr marL="457200" fontAlgn="base">
              <a:spcBef>
                <a:spcPct val="0"/>
              </a:spcBef>
              <a:spcAft>
                <a:spcPct val="0"/>
              </a:spcAft>
              <a:defRPr kumimoji="1" sz="2400">
                <a:solidFill>
                  <a:schemeClr val="tx1"/>
                </a:solidFill>
                <a:latin typeface="Arial" charset="0"/>
                <a:ea typeface="平成角ゴシック" charset="0"/>
                <a:cs typeface="平成角ゴシック" charset="0"/>
              </a:defRPr>
            </a:lvl6pPr>
            <a:lvl7pPr marL="914400" fontAlgn="base">
              <a:spcBef>
                <a:spcPct val="0"/>
              </a:spcBef>
              <a:spcAft>
                <a:spcPct val="0"/>
              </a:spcAft>
              <a:defRPr kumimoji="1" sz="2400">
                <a:solidFill>
                  <a:schemeClr val="tx1"/>
                </a:solidFill>
                <a:latin typeface="Arial" charset="0"/>
                <a:ea typeface="平成角ゴシック" charset="0"/>
                <a:cs typeface="平成角ゴシック" charset="0"/>
              </a:defRPr>
            </a:lvl7pPr>
            <a:lvl8pPr marL="1371600" fontAlgn="base">
              <a:spcBef>
                <a:spcPct val="0"/>
              </a:spcBef>
              <a:spcAft>
                <a:spcPct val="0"/>
              </a:spcAft>
              <a:defRPr kumimoji="1" sz="2400">
                <a:solidFill>
                  <a:schemeClr val="tx1"/>
                </a:solidFill>
                <a:latin typeface="Arial" charset="0"/>
                <a:ea typeface="平成角ゴシック" charset="0"/>
                <a:cs typeface="平成角ゴシック" charset="0"/>
              </a:defRPr>
            </a:lvl8pPr>
            <a:lvl9pPr marL="1828800" fontAlgn="base">
              <a:spcBef>
                <a:spcPct val="0"/>
              </a:spcBef>
              <a:spcAft>
                <a:spcPct val="0"/>
              </a:spcAft>
              <a:defRPr kumimoji="1" sz="2400">
                <a:solidFill>
                  <a:schemeClr val="tx1"/>
                </a:solidFill>
                <a:latin typeface="Arial" charset="0"/>
                <a:ea typeface="平成角ゴシック" charset="0"/>
                <a:cs typeface="平成角ゴシック" charset="0"/>
              </a:defRPr>
            </a:lvl9pPr>
          </a:lstStyle>
          <a:p>
            <a:r>
              <a:rPr lang="en-US" altLang="ja-JP" sz="1800" dirty="0">
                <a:latin typeface="ヒラギノ角ゴ Pro W3"/>
                <a:ea typeface="ヒラギノ角ゴ Pro W3"/>
                <a:cs typeface="ヒラギノ角ゴ Pro W3"/>
              </a:rPr>
              <a:t>RRC</a:t>
            </a:r>
            <a:endParaRPr lang="ja-JP" altLang="en-US" sz="1800" dirty="0">
              <a:latin typeface="ヒラギノ角ゴ Pro W3"/>
              <a:ea typeface="ヒラギノ角ゴ Pro W3"/>
              <a:cs typeface="ヒラギノ角ゴ Pro W3"/>
            </a:endParaRPr>
          </a:p>
        </p:txBody>
      </p:sp>
      <p:sp>
        <p:nvSpPr>
          <p:cNvPr id="6" name="テキスト ボックス 11"/>
          <p:cNvSpPr txBox="1">
            <a:spLocks noChangeArrowheads="1"/>
          </p:cNvSpPr>
          <p:nvPr/>
        </p:nvSpPr>
        <p:spPr bwMode="auto">
          <a:xfrm>
            <a:off x="3086205" y="776603"/>
            <a:ext cx="633507"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平成角ゴシック" charset="0"/>
                <a:cs typeface="平成角ゴシック" charset="0"/>
              </a:defRPr>
            </a:lvl1pPr>
            <a:lvl2pPr marL="37931725" indent="-37474525">
              <a:defRPr kumimoji="1" sz="2400">
                <a:solidFill>
                  <a:schemeClr val="tx1"/>
                </a:solidFill>
                <a:latin typeface="Arial" charset="0"/>
                <a:ea typeface="平成角ゴシック" charset="0"/>
                <a:cs typeface="平成角ゴシック" charset="0"/>
              </a:defRPr>
            </a:lvl2pPr>
            <a:lvl3pPr>
              <a:defRPr kumimoji="1" sz="2400">
                <a:solidFill>
                  <a:schemeClr val="tx1"/>
                </a:solidFill>
                <a:latin typeface="Arial" charset="0"/>
                <a:ea typeface="平成角ゴシック" charset="0"/>
                <a:cs typeface="平成角ゴシック" charset="0"/>
              </a:defRPr>
            </a:lvl3pPr>
            <a:lvl4pPr>
              <a:defRPr kumimoji="1" sz="2400">
                <a:solidFill>
                  <a:schemeClr val="tx1"/>
                </a:solidFill>
                <a:latin typeface="Arial" charset="0"/>
                <a:ea typeface="平成角ゴシック" charset="0"/>
                <a:cs typeface="平成角ゴシック" charset="0"/>
              </a:defRPr>
            </a:lvl4pPr>
            <a:lvl5pPr>
              <a:defRPr kumimoji="1" sz="2400">
                <a:solidFill>
                  <a:schemeClr val="tx1"/>
                </a:solidFill>
                <a:latin typeface="Arial" charset="0"/>
                <a:ea typeface="平成角ゴシック" charset="0"/>
                <a:cs typeface="平成角ゴシック" charset="0"/>
              </a:defRPr>
            </a:lvl5pPr>
            <a:lvl6pPr marL="457200" fontAlgn="base">
              <a:spcBef>
                <a:spcPct val="0"/>
              </a:spcBef>
              <a:spcAft>
                <a:spcPct val="0"/>
              </a:spcAft>
              <a:defRPr kumimoji="1" sz="2400">
                <a:solidFill>
                  <a:schemeClr val="tx1"/>
                </a:solidFill>
                <a:latin typeface="Arial" charset="0"/>
                <a:ea typeface="平成角ゴシック" charset="0"/>
                <a:cs typeface="平成角ゴシック" charset="0"/>
              </a:defRPr>
            </a:lvl6pPr>
            <a:lvl7pPr marL="914400" fontAlgn="base">
              <a:spcBef>
                <a:spcPct val="0"/>
              </a:spcBef>
              <a:spcAft>
                <a:spcPct val="0"/>
              </a:spcAft>
              <a:defRPr kumimoji="1" sz="2400">
                <a:solidFill>
                  <a:schemeClr val="tx1"/>
                </a:solidFill>
                <a:latin typeface="Arial" charset="0"/>
                <a:ea typeface="平成角ゴシック" charset="0"/>
                <a:cs typeface="平成角ゴシック" charset="0"/>
              </a:defRPr>
            </a:lvl7pPr>
            <a:lvl8pPr marL="1371600" fontAlgn="base">
              <a:spcBef>
                <a:spcPct val="0"/>
              </a:spcBef>
              <a:spcAft>
                <a:spcPct val="0"/>
              </a:spcAft>
              <a:defRPr kumimoji="1" sz="2400">
                <a:solidFill>
                  <a:schemeClr val="tx1"/>
                </a:solidFill>
                <a:latin typeface="Arial" charset="0"/>
                <a:ea typeface="平成角ゴシック" charset="0"/>
                <a:cs typeface="平成角ゴシック" charset="0"/>
              </a:defRPr>
            </a:lvl8pPr>
            <a:lvl9pPr marL="1828800" fontAlgn="base">
              <a:spcBef>
                <a:spcPct val="0"/>
              </a:spcBef>
              <a:spcAft>
                <a:spcPct val="0"/>
              </a:spcAft>
              <a:defRPr kumimoji="1" sz="2400">
                <a:solidFill>
                  <a:schemeClr val="tx1"/>
                </a:solidFill>
                <a:latin typeface="Arial" charset="0"/>
                <a:ea typeface="平成角ゴシック" charset="0"/>
                <a:cs typeface="平成角ゴシック" charset="0"/>
              </a:defRPr>
            </a:lvl9pPr>
          </a:lstStyle>
          <a:p>
            <a:r>
              <a:rPr lang="en-US" altLang="ja-JP" sz="1800" dirty="0" err="1">
                <a:latin typeface="ヒラギノ角ゴ Pro W3"/>
                <a:ea typeface="ヒラギノ角ゴ Pro W3"/>
                <a:cs typeface="ヒラギノ角ゴ Pro W3"/>
              </a:rPr>
              <a:t>fRC</a:t>
            </a:r>
            <a:endParaRPr lang="ja-JP" altLang="en-US" sz="1800" dirty="0">
              <a:latin typeface="ヒラギノ角ゴ Pro W3"/>
              <a:ea typeface="ヒラギノ角ゴ Pro W3"/>
              <a:cs typeface="ヒラギノ角ゴ Pro W3"/>
            </a:endParaRPr>
          </a:p>
        </p:txBody>
      </p:sp>
      <p:sp>
        <p:nvSpPr>
          <p:cNvPr id="7" name="テキスト ボックス 11"/>
          <p:cNvSpPr txBox="1">
            <a:spLocks noChangeArrowheads="1"/>
          </p:cNvSpPr>
          <p:nvPr/>
        </p:nvSpPr>
        <p:spPr bwMode="auto">
          <a:xfrm>
            <a:off x="3994519" y="776603"/>
            <a:ext cx="595035"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平成角ゴシック" charset="0"/>
                <a:cs typeface="平成角ゴシック" charset="0"/>
              </a:defRPr>
            </a:lvl1pPr>
            <a:lvl2pPr marL="37931725" indent="-37474525">
              <a:defRPr kumimoji="1" sz="2400">
                <a:solidFill>
                  <a:schemeClr val="tx1"/>
                </a:solidFill>
                <a:latin typeface="Arial" charset="0"/>
                <a:ea typeface="平成角ゴシック" charset="0"/>
                <a:cs typeface="平成角ゴシック" charset="0"/>
              </a:defRPr>
            </a:lvl2pPr>
            <a:lvl3pPr>
              <a:defRPr kumimoji="1" sz="2400">
                <a:solidFill>
                  <a:schemeClr val="tx1"/>
                </a:solidFill>
                <a:latin typeface="Arial" charset="0"/>
                <a:ea typeface="平成角ゴシック" charset="0"/>
                <a:cs typeface="平成角ゴシック" charset="0"/>
              </a:defRPr>
            </a:lvl3pPr>
            <a:lvl4pPr>
              <a:defRPr kumimoji="1" sz="2400">
                <a:solidFill>
                  <a:schemeClr val="tx1"/>
                </a:solidFill>
                <a:latin typeface="Arial" charset="0"/>
                <a:ea typeface="平成角ゴシック" charset="0"/>
                <a:cs typeface="平成角ゴシック" charset="0"/>
              </a:defRPr>
            </a:lvl4pPr>
            <a:lvl5pPr>
              <a:defRPr kumimoji="1" sz="2400">
                <a:solidFill>
                  <a:schemeClr val="tx1"/>
                </a:solidFill>
                <a:latin typeface="Arial" charset="0"/>
                <a:ea typeface="平成角ゴシック" charset="0"/>
                <a:cs typeface="平成角ゴシック" charset="0"/>
              </a:defRPr>
            </a:lvl5pPr>
            <a:lvl6pPr marL="457200" fontAlgn="base">
              <a:spcBef>
                <a:spcPct val="0"/>
              </a:spcBef>
              <a:spcAft>
                <a:spcPct val="0"/>
              </a:spcAft>
              <a:defRPr kumimoji="1" sz="2400">
                <a:solidFill>
                  <a:schemeClr val="tx1"/>
                </a:solidFill>
                <a:latin typeface="Arial" charset="0"/>
                <a:ea typeface="平成角ゴシック" charset="0"/>
                <a:cs typeface="平成角ゴシック" charset="0"/>
              </a:defRPr>
            </a:lvl6pPr>
            <a:lvl7pPr marL="914400" fontAlgn="base">
              <a:spcBef>
                <a:spcPct val="0"/>
              </a:spcBef>
              <a:spcAft>
                <a:spcPct val="0"/>
              </a:spcAft>
              <a:defRPr kumimoji="1" sz="2400">
                <a:solidFill>
                  <a:schemeClr val="tx1"/>
                </a:solidFill>
                <a:latin typeface="Arial" charset="0"/>
                <a:ea typeface="平成角ゴシック" charset="0"/>
                <a:cs typeface="平成角ゴシック" charset="0"/>
              </a:defRPr>
            </a:lvl7pPr>
            <a:lvl8pPr marL="1371600" fontAlgn="base">
              <a:spcBef>
                <a:spcPct val="0"/>
              </a:spcBef>
              <a:spcAft>
                <a:spcPct val="0"/>
              </a:spcAft>
              <a:defRPr kumimoji="1" sz="2400">
                <a:solidFill>
                  <a:schemeClr val="tx1"/>
                </a:solidFill>
                <a:latin typeface="Arial" charset="0"/>
                <a:ea typeface="平成角ゴシック" charset="0"/>
                <a:cs typeface="平成角ゴシック" charset="0"/>
              </a:defRPr>
            </a:lvl8pPr>
            <a:lvl9pPr marL="1828800" fontAlgn="base">
              <a:spcBef>
                <a:spcPct val="0"/>
              </a:spcBef>
              <a:spcAft>
                <a:spcPct val="0"/>
              </a:spcAft>
              <a:defRPr kumimoji="1" sz="2400">
                <a:solidFill>
                  <a:schemeClr val="tx1"/>
                </a:solidFill>
                <a:latin typeface="Arial" charset="0"/>
                <a:ea typeface="平成角ゴシック" charset="0"/>
                <a:cs typeface="平成角ゴシック" charset="0"/>
              </a:defRPr>
            </a:lvl9pPr>
          </a:lstStyle>
          <a:p>
            <a:r>
              <a:rPr lang="en-US" altLang="ja-JP" sz="1800" dirty="0">
                <a:latin typeface="ヒラギノ角ゴ Pro W3"/>
                <a:ea typeface="ヒラギノ角ゴ Pro W3"/>
                <a:cs typeface="ヒラギノ角ゴ Pro W3"/>
              </a:rPr>
              <a:t>IRC</a:t>
            </a:r>
            <a:endParaRPr lang="ja-JP" altLang="en-US" sz="1800" dirty="0">
              <a:latin typeface="ヒラギノ角ゴ Pro W3"/>
              <a:ea typeface="ヒラギノ角ゴ Pro W3"/>
              <a:cs typeface="ヒラギノ角ゴ Pro W3"/>
            </a:endParaRPr>
          </a:p>
        </p:txBody>
      </p:sp>
      <p:sp>
        <p:nvSpPr>
          <p:cNvPr id="8" name="テキスト ボックス 11"/>
          <p:cNvSpPr txBox="1">
            <a:spLocks noChangeArrowheads="1"/>
          </p:cNvSpPr>
          <p:nvPr/>
        </p:nvSpPr>
        <p:spPr bwMode="auto">
          <a:xfrm>
            <a:off x="808411" y="776603"/>
            <a:ext cx="1047979"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平成角ゴシック" charset="0"/>
                <a:cs typeface="平成角ゴシック" charset="0"/>
              </a:defRPr>
            </a:lvl1pPr>
            <a:lvl2pPr marL="37931725" indent="-37474525">
              <a:defRPr kumimoji="1" sz="2400">
                <a:solidFill>
                  <a:schemeClr val="tx1"/>
                </a:solidFill>
                <a:latin typeface="Arial" charset="0"/>
                <a:ea typeface="平成角ゴシック" charset="0"/>
                <a:cs typeface="平成角ゴシック" charset="0"/>
              </a:defRPr>
            </a:lvl2pPr>
            <a:lvl3pPr>
              <a:defRPr kumimoji="1" sz="2400">
                <a:solidFill>
                  <a:schemeClr val="tx1"/>
                </a:solidFill>
                <a:latin typeface="Arial" charset="0"/>
                <a:ea typeface="平成角ゴシック" charset="0"/>
                <a:cs typeface="平成角ゴシック" charset="0"/>
              </a:defRPr>
            </a:lvl3pPr>
            <a:lvl4pPr>
              <a:defRPr kumimoji="1" sz="2400">
                <a:solidFill>
                  <a:schemeClr val="tx1"/>
                </a:solidFill>
                <a:latin typeface="Arial" charset="0"/>
                <a:ea typeface="平成角ゴシック" charset="0"/>
                <a:cs typeface="平成角ゴシック" charset="0"/>
              </a:defRPr>
            </a:lvl4pPr>
            <a:lvl5pPr>
              <a:defRPr kumimoji="1" sz="2400">
                <a:solidFill>
                  <a:schemeClr val="tx1"/>
                </a:solidFill>
                <a:latin typeface="Arial" charset="0"/>
                <a:ea typeface="平成角ゴシック" charset="0"/>
                <a:cs typeface="平成角ゴシック" charset="0"/>
              </a:defRPr>
            </a:lvl5pPr>
            <a:lvl6pPr marL="457200" fontAlgn="base">
              <a:spcBef>
                <a:spcPct val="0"/>
              </a:spcBef>
              <a:spcAft>
                <a:spcPct val="0"/>
              </a:spcAft>
              <a:defRPr kumimoji="1" sz="2400">
                <a:solidFill>
                  <a:schemeClr val="tx1"/>
                </a:solidFill>
                <a:latin typeface="Arial" charset="0"/>
                <a:ea typeface="平成角ゴシック" charset="0"/>
                <a:cs typeface="平成角ゴシック" charset="0"/>
              </a:defRPr>
            </a:lvl6pPr>
            <a:lvl7pPr marL="914400" fontAlgn="base">
              <a:spcBef>
                <a:spcPct val="0"/>
              </a:spcBef>
              <a:spcAft>
                <a:spcPct val="0"/>
              </a:spcAft>
              <a:defRPr kumimoji="1" sz="2400">
                <a:solidFill>
                  <a:schemeClr val="tx1"/>
                </a:solidFill>
                <a:latin typeface="Arial" charset="0"/>
                <a:ea typeface="平成角ゴシック" charset="0"/>
                <a:cs typeface="平成角ゴシック" charset="0"/>
              </a:defRPr>
            </a:lvl7pPr>
            <a:lvl8pPr marL="1371600" fontAlgn="base">
              <a:spcBef>
                <a:spcPct val="0"/>
              </a:spcBef>
              <a:spcAft>
                <a:spcPct val="0"/>
              </a:spcAft>
              <a:defRPr kumimoji="1" sz="2400">
                <a:solidFill>
                  <a:schemeClr val="tx1"/>
                </a:solidFill>
                <a:latin typeface="Arial" charset="0"/>
                <a:ea typeface="平成角ゴシック" charset="0"/>
                <a:cs typeface="平成角ゴシック" charset="0"/>
              </a:defRPr>
            </a:lvl8pPr>
            <a:lvl9pPr marL="1828800" fontAlgn="base">
              <a:spcBef>
                <a:spcPct val="0"/>
              </a:spcBef>
              <a:spcAft>
                <a:spcPct val="0"/>
              </a:spcAft>
              <a:defRPr kumimoji="1" sz="2400">
                <a:solidFill>
                  <a:schemeClr val="tx1"/>
                </a:solidFill>
                <a:latin typeface="Arial" charset="0"/>
                <a:ea typeface="平成角ゴシック" charset="0"/>
                <a:cs typeface="平成角ゴシック" charset="0"/>
              </a:defRPr>
            </a:lvl9pPr>
          </a:lstStyle>
          <a:p>
            <a:r>
              <a:rPr lang="en-US" altLang="ja-JP" sz="1800" dirty="0">
                <a:latin typeface="ヒラギノ角ゴ Pro W3"/>
                <a:ea typeface="ヒラギノ角ゴ Pro W3"/>
                <a:cs typeface="ヒラギノ角ゴ Pro W3"/>
              </a:rPr>
              <a:t>RILAC2</a:t>
            </a:r>
            <a:endParaRPr lang="ja-JP" altLang="en-US" sz="1800" dirty="0">
              <a:latin typeface="ヒラギノ角ゴ Pro W3"/>
              <a:ea typeface="ヒラギノ角ゴ Pro W3"/>
              <a:cs typeface="ヒラギノ角ゴ Pro W3"/>
            </a:endParaRPr>
          </a:p>
        </p:txBody>
      </p:sp>
      <p:sp>
        <p:nvSpPr>
          <p:cNvPr id="9" name="テキスト ボックス 11"/>
          <p:cNvSpPr txBox="1">
            <a:spLocks noChangeArrowheads="1"/>
          </p:cNvSpPr>
          <p:nvPr/>
        </p:nvSpPr>
        <p:spPr bwMode="auto">
          <a:xfrm>
            <a:off x="5053039" y="776603"/>
            <a:ext cx="684803"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平成角ゴシック" charset="0"/>
                <a:cs typeface="平成角ゴシック" charset="0"/>
              </a:defRPr>
            </a:lvl1pPr>
            <a:lvl2pPr marL="37931725" indent="-37474525">
              <a:defRPr kumimoji="1" sz="2400">
                <a:solidFill>
                  <a:schemeClr val="tx1"/>
                </a:solidFill>
                <a:latin typeface="Arial" charset="0"/>
                <a:ea typeface="平成角ゴシック" charset="0"/>
                <a:cs typeface="平成角ゴシック" charset="0"/>
              </a:defRPr>
            </a:lvl2pPr>
            <a:lvl3pPr>
              <a:defRPr kumimoji="1" sz="2400">
                <a:solidFill>
                  <a:schemeClr val="tx1"/>
                </a:solidFill>
                <a:latin typeface="Arial" charset="0"/>
                <a:ea typeface="平成角ゴシック" charset="0"/>
                <a:cs typeface="平成角ゴシック" charset="0"/>
              </a:defRPr>
            </a:lvl3pPr>
            <a:lvl4pPr>
              <a:defRPr kumimoji="1" sz="2400">
                <a:solidFill>
                  <a:schemeClr val="tx1"/>
                </a:solidFill>
                <a:latin typeface="Arial" charset="0"/>
                <a:ea typeface="平成角ゴシック" charset="0"/>
                <a:cs typeface="平成角ゴシック" charset="0"/>
              </a:defRPr>
            </a:lvl4pPr>
            <a:lvl5pPr>
              <a:defRPr kumimoji="1" sz="2400">
                <a:solidFill>
                  <a:schemeClr val="tx1"/>
                </a:solidFill>
                <a:latin typeface="Arial" charset="0"/>
                <a:ea typeface="平成角ゴシック" charset="0"/>
                <a:cs typeface="平成角ゴシック" charset="0"/>
              </a:defRPr>
            </a:lvl5pPr>
            <a:lvl6pPr marL="457200" fontAlgn="base">
              <a:spcBef>
                <a:spcPct val="0"/>
              </a:spcBef>
              <a:spcAft>
                <a:spcPct val="0"/>
              </a:spcAft>
              <a:defRPr kumimoji="1" sz="2400">
                <a:solidFill>
                  <a:schemeClr val="tx1"/>
                </a:solidFill>
                <a:latin typeface="Arial" charset="0"/>
                <a:ea typeface="平成角ゴシック" charset="0"/>
                <a:cs typeface="平成角ゴシック" charset="0"/>
              </a:defRPr>
            </a:lvl6pPr>
            <a:lvl7pPr marL="914400" fontAlgn="base">
              <a:spcBef>
                <a:spcPct val="0"/>
              </a:spcBef>
              <a:spcAft>
                <a:spcPct val="0"/>
              </a:spcAft>
              <a:defRPr kumimoji="1" sz="2400">
                <a:solidFill>
                  <a:schemeClr val="tx1"/>
                </a:solidFill>
                <a:latin typeface="Arial" charset="0"/>
                <a:ea typeface="平成角ゴシック" charset="0"/>
                <a:cs typeface="平成角ゴシック" charset="0"/>
              </a:defRPr>
            </a:lvl7pPr>
            <a:lvl8pPr marL="1371600" fontAlgn="base">
              <a:spcBef>
                <a:spcPct val="0"/>
              </a:spcBef>
              <a:spcAft>
                <a:spcPct val="0"/>
              </a:spcAft>
              <a:defRPr kumimoji="1" sz="2400">
                <a:solidFill>
                  <a:schemeClr val="tx1"/>
                </a:solidFill>
                <a:latin typeface="Arial" charset="0"/>
                <a:ea typeface="平成角ゴシック" charset="0"/>
                <a:cs typeface="平成角ゴシック" charset="0"/>
              </a:defRPr>
            </a:lvl8pPr>
            <a:lvl9pPr marL="1828800" fontAlgn="base">
              <a:spcBef>
                <a:spcPct val="0"/>
              </a:spcBef>
              <a:spcAft>
                <a:spcPct val="0"/>
              </a:spcAft>
              <a:defRPr kumimoji="1" sz="2400">
                <a:solidFill>
                  <a:schemeClr val="tx1"/>
                </a:solidFill>
                <a:latin typeface="Arial" charset="0"/>
                <a:ea typeface="平成角ゴシック" charset="0"/>
                <a:cs typeface="平成角ゴシック" charset="0"/>
              </a:defRPr>
            </a:lvl9pPr>
          </a:lstStyle>
          <a:p>
            <a:r>
              <a:rPr lang="en-US" altLang="ja-JP" sz="1800" dirty="0" smtClean="0">
                <a:latin typeface="ヒラギノ角ゴ Pro W3"/>
                <a:ea typeface="ヒラギノ角ゴ Pro W3"/>
                <a:cs typeface="ヒラギノ角ゴ Pro W3"/>
              </a:rPr>
              <a:t>SRC</a:t>
            </a:r>
            <a:endParaRPr lang="ja-JP" altLang="en-US" sz="1800" dirty="0">
              <a:latin typeface="ヒラギノ角ゴ Pro W3"/>
              <a:ea typeface="ヒラギノ角ゴ Pro W3"/>
              <a:cs typeface="ヒラギノ角ゴ Pro W3"/>
            </a:endParaRPr>
          </a:p>
        </p:txBody>
      </p:sp>
      <p:grpSp>
        <p:nvGrpSpPr>
          <p:cNvPr id="3" name="グループ化 2"/>
          <p:cNvGrpSpPr/>
          <p:nvPr/>
        </p:nvGrpSpPr>
        <p:grpSpPr>
          <a:xfrm>
            <a:off x="958120" y="3922395"/>
            <a:ext cx="5010443" cy="993410"/>
            <a:chOff x="1204315" y="3669853"/>
            <a:chExt cx="7073327" cy="1402413"/>
          </a:xfrm>
        </p:grpSpPr>
        <p:pic>
          <p:nvPicPr>
            <p:cNvPr id="10" name="図 3" descr="option2p.png"/>
            <p:cNvPicPr>
              <a:picLocks/>
            </p:cNvPicPr>
            <p:nvPr/>
          </p:nvPicPr>
          <p:blipFill>
            <a:blip r:embed="rId5" cstate="print"/>
            <a:srcRect/>
            <a:stretch>
              <a:fillRect/>
            </a:stretch>
          </p:blipFill>
          <p:spPr bwMode="auto">
            <a:xfrm>
              <a:off x="1204315" y="3669853"/>
              <a:ext cx="7073327" cy="1402413"/>
            </a:xfrm>
            <a:prstGeom prst="rect">
              <a:avLst/>
            </a:prstGeom>
            <a:noFill/>
            <a:ln w="9525">
              <a:noFill/>
              <a:miter lim="800000"/>
              <a:headEnd/>
              <a:tailEnd/>
            </a:ln>
          </p:spPr>
        </p:pic>
        <p:pic>
          <p:nvPicPr>
            <p:cNvPr id="1026" name="Picture 2" descr="C:\Users\okunohiroki\Desktop\図1.png"/>
            <p:cNvPicPr>
              <a:picLocks noChangeAspect="1" noChangeArrowheads="1"/>
            </p:cNvPicPr>
            <p:nvPr/>
          </p:nvPicPr>
          <p:blipFill>
            <a:blip r:embed="rId6" cstate="print"/>
            <a:srcRect/>
            <a:stretch>
              <a:fillRect/>
            </a:stretch>
          </p:blipFill>
          <p:spPr bwMode="auto">
            <a:xfrm>
              <a:off x="2814496" y="3863370"/>
              <a:ext cx="1044575" cy="998538"/>
            </a:xfrm>
            <a:prstGeom prst="rect">
              <a:avLst/>
            </a:prstGeom>
            <a:noFill/>
          </p:spPr>
        </p:pic>
        <p:pic>
          <p:nvPicPr>
            <p:cNvPr id="1028" name="Picture 4" descr="C:\Users\okunohiroki\Desktop\図4.png"/>
            <p:cNvPicPr>
              <a:picLocks noChangeAspect="1" noChangeArrowheads="1"/>
            </p:cNvPicPr>
            <p:nvPr/>
          </p:nvPicPr>
          <p:blipFill>
            <a:blip r:embed="rId7" cstate="print"/>
            <a:srcRect/>
            <a:stretch>
              <a:fillRect/>
            </a:stretch>
          </p:blipFill>
          <p:spPr bwMode="auto">
            <a:xfrm>
              <a:off x="2253925" y="4178658"/>
              <a:ext cx="631825" cy="396875"/>
            </a:xfrm>
            <a:prstGeom prst="rect">
              <a:avLst/>
            </a:prstGeom>
            <a:noFill/>
          </p:spPr>
        </p:pic>
      </p:grpSp>
      <p:pic>
        <p:nvPicPr>
          <p:cNvPr id="13" name="図 3" descr="option2p.png"/>
          <p:cNvPicPr>
            <a:picLocks noChangeAspect="1"/>
          </p:cNvPicPr>
          <p:nvPr/>
        </p:nvPicPr>
        <p:blipFill>
          <a:blip r:embed="rId5" cstate="print"/>
          <a:srcRect/>
          <a:stretch>
            <a:fillRect/>
          </a:stretch>
        </p:blipFill>
        <p:spPr bwMode="auto">
          <a:xfrm>
            <a:off x="1020032" y="5358491"/>
            <a:ext cx="4948531" cy="985779"/>
          </a:xfrm>
          <a:prstGeom prst="rect">
            <a:avLst/>
          </a:prstGeom>
          <a:noFill/>
          <a:ln w="9525">
            <a:noFill/>
            <a:miter lim="800000"/>
            <a:headEnd/>
            <a:tailEnd/>
          </a:ln>
        </p:spPr>
      </p:pic>
      <p:sp>
        <p:nvSpPr>
          <p:cNvPr id="14" name="タイトル 1"/>
          <p:cNvSpPr txBox="1">
            <a:spLocks/>
          </p:cNvSpPr>
          <p:nvPr/>
        </p:nvSpPr>
        <p:spPr>
          <a:xfrm>
            <a:off x="621351" y="-46665"/>
            <a:ext cx="8229600" cy="75235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3600" b="1" dirty="0" smtClean="0">
                <a:solidFill>
                  <a:srgbClr val="FF0000"/>
                </a:solidFill>
              </a:rPr>
              <a:t>Some options for the upgrade plan</a:t>
            </a:r>
            <a:endParaRPr lang="ja-JP" altLang="en-US" sz="3600" b="1" dirty="0">
              <a:solidFill>
                <a:srgbClr val="FF0000"/>
              </a:solidFill>
            </a:endParaRPr>
          </a:p>
        </p:txBody>
      </p:sp>
      <p:sp>
        <p:nvSpPr>
          <p:cNvPr id="16" name="テキスト ボックス 11"/>
          <p:cNvSpPr txBox="1">
            <a:spLocks noChangeArrowheads="1"/>
          </p:cNvSpPr>
          <p:nvPr/>
        </p:nvSpPr>
        <p:spPr bwMode="auto">
          <a:xfrm>
            <a:off x="2168981" y="3792835"/>
            <a:ext cx="633507"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平成角ゴシック" charset="0"/>
                <a:cs typeface="平成角ゴシック" charset="0"/>
              </a:defRPr>
            </a:lvl1pPr>
            <a:lvl2pPr marL="37931725" indent="-37474525">
              <a:defRPr kumimoji="1" sz="2400">
                <a:solidFill>
                  <a:schemeClr val="tx1"/>
                </a:solidFill>
                <a:latin typeface="Arial" charset="0"/>
                <a:ea typeface="平成角ゴシック" charset="0"/>
                <a:cs typeface="平成角ゴシック" charset="0"/>
              </a:defRPr>
            </a:lvl2pPr>
            <a:lvl3pPr>
              <a:defRPr kumimoji="1" sz="2400">
                <a:solidFill>
                  <a:schemeClr val="tx1"/>
                </a:solidFill>
                <a:latin typeface="Arial" charset="0"/>
                <a:ea typeface="平成角ゴシック" charset="0"/>
                <a:cs typeface="平成角ゴシック" charset="0"/>
              </a:defRPr>
            </a:lvl3pPr>
            <a:lvl4pPr>
              <a:defRPr kumimoji="1" sz="2400">
                <a:solidFill>
                  <a:schemeClr val="tx1"/>
                </a:solidFill>
                <a:latin typeface="Arial" charset="0"/>
                <a:ea typeface="平成角ゴシック" charset="0"/>
                <a:cs typeface="平成角ゴシック" charset="0"/>
              </a:defRPr>
            </a:lvl4pPr>
            <a:lvl5pPr>
              <a:defRPr kumimoji="1" sz="2400">
                <a:solidFill>
                  <a:schemeClr val="tx1"/>
                </a:solidFill>
                <a:latin typeface="Arial" charset="0"/>
                <a:ea typeface="平成角ゴシック" charset="0"/>
                <a:cs typeface="平成角ゴシック" charset="0"/>
              </a:defRPr>
            </a:lvl5pPr>
            <a:lvl6pPr marL="457200" fontAlgn="base">
              <a:spcBef>
                <a:spcPct val="0"/>
              </a:spcBef>
              <a:spcAft>
                <a:spcPct val="0"/>
              </a:spcAft>
              <a:defRPr kumimoji="1" sz="2400">
                <a:solidFill>
                  <a:schemeClr val="tx1"/>
                </a:solidFill>
                <a:latin typeface="Arial" charset="0"/>
                <a:ea typeface="平成角ゴシック" charset="0"/>
                <a:cs typeface="平成角ゴシック" charset="0"/>
              </a:defRPr>
            </a:lvl6pPr>
            <a:lvl7pPr marL="914400" fontAlgn="base">
              <a:spcBef>
                <a:spcPct val="0"/>
              </a:spcBef>
              <a:spcAft>
                <a:spcPct val="0"/>
              </a:spcAft>
              <a:defRPr kumimoji="1" sz="2400">
                <a:solidFill>
                  <a:schemeClr val="tx1"/>
                </a:solidFill>
                <a:latin typeface="Arial" charset="0"/>
                <a:ea typeface="平成角ゴシック" charset="0"/>
                <a:cs typeface="平成角ゴシック" charset="0"/>
              </a:defRPr>
            </a:lvl7pPr>
            <a:lvl8pPr marL="1371600" fontAlgn="base">
              <a:spcBef>
                <a:spcPct val="0"/>
              </a:spcBef>
              <a:spcAft>
                <a:spcPct val="0"/>
              </a:spcAft>
              <a:defRPr kumimoji="1" sz="2400">
                <a:solidFill>
                  <a:schemeClr val="tx1"/>
                </a:solidFill>
                <a:latin typeface="Arial" charset="0"/>
                <a:ea typeface="平成角ゴシック" charset="0"/>
                <a:cs typeface="平成角ゴシック" charset="0"/>
              </a:defRPr>
            </a:lvl8pPr>
            <a:lvl9pPr marL="1828800" fontAlgn="base">
              <a:spcBef>
                <a:spcPct val="0"/>
              </a:spcBef>
              <a:spcAft>
                <a:spcPct val="0"/>
              </a:spcAft>
              <a:defRPr kumimoji="1" sz="2400">
                <a:solidFill>
                  <a:schemeClr val="tx1"/>
                </a:solidFill>
                <a:latin typeface="Arial" charset="0"/>
                <a:ea typeface="平成角ゴシック" charset="0"/>
                <a:cs typeface="平成角ゴシック" charset="0"/>
              </a:defRPr>
            </a:lvl9pPr>
          </a:lstStyle>
          <a:p>
            <a:r>
              <a:rPr lang="en-US" altLang="ja-JP" sz="1800" dirty="0" err="1">
                <a:latin typeface="ヒラギノ角ゴ Pro W3"/>
                <a:ea typeface="ヒラギノ角ゴ Pro W3"/>
                <a:cs typeface="ヒラギノ角ゴ Pro W3"/>
              </a:rPr>
              <a:t>fRC</a:t>
            </a:r>
            <a:endParaRPr lang="ja-JP" altLang="en-US" sz="1800" dirty="0">
              <a:latin typeface="ヒラギノ角ゴ Pro W3"/>
              <a:ea typeface="ヒラギノ角ゴ Pro W3"/>
              <a:cs typeface="ヒラギノ角ゴ Pro W3"/>
            </a:endParaRPr>
          </a:p>
        </p:txBody>
      </p:sp>
      <p:sp>
        <p:nvSpPr>
          <p:cNvPr id="17" name="テキスト ボックス 11"/>
          <p:cNvSpPr txBox="1">
            <a:spLocks noChangeArrowheads="1"/>
          </p:cNvSpPr>
          <p:nvPr/>
        </p:nvSpPr>
        <p:spPr bwMode="auto">
          <a:xfrm>
            <a:off x="2643394" y="2171207"/>
            <a:ext cx="1172116"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平成角ゴシック" charset="0"/>
                <a:cs typeface="平成角ゴシック" charset="0"/>
              </a:defRPr>
            </a:lvl1pPr>
            <a:lvl2pPr marL="37931725" indent="-37474525">
              <a:defRPr kumimoji="1" sz="2400">
                <a:solidFill>
                  <a:schemeClr val="tx1"/>
                </a:solidFill>
                <a:latin typeface="Arial" charset="0"/>
                <a:ea typeface="平成角ゴシック" charset="0"/>
                <a:cs typeface="平成角ゴシック" charset="0"/>
              </a:defRPr>
            </a:lvl2pPr>
            <a:lvl3pPr>
              <a:defRPr kumimoji="1" sz="2400">
                <a:solidFill>
                  <a:schemeClr val="tx1"/>
                </a:solidFill>
                <a:latin typeface="Arial" charset="0"/>
                <a:ea typeface="平成角ゴシック" charset="0"/>
                <a:cs typeface="平成角ゴシック" charset="0"/>
              </a:defRPr>
            </a:lvl3pPr>
            <a:lvl4pPr>
              <a:defRPr kumimoji="1" sz="2400">
                <a:solidFill>
                  <a:schemeClr val="tx1"/>
                </a:solidFill>
                <a:latin typeface="Arial" charset="0"/>
                <a:ea typeface="平成角ゴシック" charset="0"/>
                <a:cs typeface="平成角ゴシック" charset="0"/>
              </a:defRPr>
            </a:lvl4pPr>
            <a:lvl5pPr>
              <a:defRPr kumimoji="1" sz="2400">
                <a:solidFill>
                  <a:schemeClr val="tx1"/>
                </a:solidFill>
                <a:latin typeface="Arial" charset="0"/>
                <a:ea typeface="平成角ゴシック" charset="0"/>
                <a:cs typeface="平成角ゴシック" charset="0"/>
              </a:defRPr>
            </a:lvl5pPr>
            <a:lvl6pPr marL="457200" fontAlgn="base">
              <a:spcBef>
                <a:spcPct val="0"/>
              </a:spcBef>
              <a:spcAft>
                <a:spcPct val="0"/>
              </a:spcAft>
              <a:defRPr kumimoji="1" sz="2400">
                <a:solidFill>
                  <a:schemeClr val="tx1"/>
                </a:solidFill>
                <a:latin typeface="Arial" charset="0"/>
                <a:ea typeface="平成角ゴシック" charset="0"/>
                <a:cs typeface="平成角ゴシック" charset="0"/>
              </a:defRPr>
            </a:lvl6pPr>
            <a:lvl7pPr marL="914400" fontAlgn="base">
              <a:spcBef>
                <a:spcPct val="0"/>
              </a:spcBef>
              <a:spcAft>
                <a:spcPct val="0"/>
              </a:spcAft>
              <a:defRPr kumimoji="1" sz="2400">
                <a:solidFill>
                  <a:schemeClr val="tx1"/>
                </a:solidFill>
                <a:latin typeface="Arial" charset="0"/>
                <a:ea typeface="平成角ゴシック" charset="0"/>
                <a:cs typeface="平成角ゴシック" charset="0"/>
              </a:defRPr>
            </a:lvl7pPr>
            <a:lvl8pPr marL="1371600" fontAlgn="base">
              <a:spcBef>
                <a:spcPct val="0"/>
              </a:spcBef>
              <a:spcAft>
                <a:spcPct val="0"/>
              </a:spcAft>
              <a:defRPr kumimoji="1" sz="2400">
                <a:solidFill>
                  <a:schemeClr val="tx1"/>
                </a:solidFill>
                <a:latin typeface="Arial" charset="0"/>
                <a:ea typeface="平成角ゴシック" charset="0"/>
                <a:cs typeface="平成角ゴシック" charset="0"/>
              </a:defRPr>
            </a:lvl8pPr>
            <a:lvl9pPr marL="1828800" fontAlgn="base">
              <a:spcBef>
                <a:spcPct val="0"/>
              </a:spcBef>
              <a:spcAft>
                <a:spcPct val="0"/>
              </a:spcAft>
              <a:defRPr kumimoji="1" sz="2400">
                <a:solidFill>
                  <a:schemeClr val="tx1"/>
                </a:solidFill>
                <a:latin typeface="Arial" charset="0"/>
                <a:ea typeface="平成角ゴシック" charset="0"/>
                <a:cs typeface="平成角ゴシック" charset="0"/>
              </a:defRPr>
            </a:lvl9pPr>
          </a:lstStyle>
          <a:p>
            <a:r>
              <a:rPr lang="en-US" altLang="ja-JP" sz="1800" dirty="0" smtClean="0">
                <a:latin typeface="ヒラギノ角ゴ Pro W3"/>
                <a:ea typeface="ヒラギノ角ゴ Pro W3"/>
                <a:cs typeface="ヒラギノ角ゴ Pro W3"/>
              </a:rPr>
              <a:t>New-</a:t>
            </a:r>
            <a:r>
              <a:rPr lang="en-US" altLang="ja-JP" sz="1800" dirty="0" err="1" smtClean="0">
                <a:latin typeface="ヒラギノ角ゴ Pro W3"/>
                <a:ea typeface="ヒラギノ角ゴ Pro W3"/>
                <a:cs typeface="ヒラギノ角ゴ Pro W3"/>
              </a:rPr>
              <a:t>fRC</a:t>
            </a:r>
            <a:endParaRPr lang="ja-JP" altLang="en-US" sz="1800" dirty="0">
              <a:latin typeface="ヒラギノ角ゴ Pro W3"/>
              <a:ea typeface="ヒラギノ角ゴ Pro W3"/>
              <a:cs typeface="ヒラギノ角ゴ Pro W3"/>
            </a:endParaRPr>
          </a:p>
        </p:txBody>
      </p:sp>
      <p:sp>
        <p:nvSpPr>
          <p:cNvPr id="18" name="テキスト ボックス 11"/>
          <p:cNvSpPr txBox="1">
            <a:spLocks noChangeArrowheads="1"/>
          </p:cNvSpPr>
          <p:nvPr/>
        </p:nvSpPr>
        <p:spPr bwMode="auto">
          <a:xfrm>
            <a:off x="77056" y="1408057"/>
            <a:ext cx="819648"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平成角ゴシック" charset="0"/>
                <a:cs typeface="平成角ゴシック" charset="0"/>
              </a:defRPr>
            </a:lvl1pPr>
            <a:lvl2pPr marL="37931725" indent="-37474525">
              <a:defRPr kumimoji="1" sz="2400">
                <a:solidFill>
                  <a:schemeClr val="tx1"/>
                </a:solidFill>
                <a:latin typeface="Arial" charset="0"/>
                <a:ea typeface="平成角ゴシック" charset="0"/>
                <a:cs typeface="平成角ゴシック" charset="0"/>
              </a:defRPr>
            </a:lvl2pPr>
            <a:lvl3pPr>
              <a:defRPr kumimoji="1" sz="2400">
                <a:solidFill>
                  <a:schemeClr val="tx1"/>
                </a:solidFill>
                <a:latin typeface="Arial" charset="0"/>
                <a:ea typeface="平成角ゴシック" charset="0"/>
                <a:cs typeface="平成角ゴシック" charset="0"/>
              </a:defRPr>
            </a:lvl3pPr>
            <a:lvl4pPr>
              <a:defRPr kumimoji="1" sz="2400">
                <a:solidFill>
                  <a:schemeClr val="tx1"/>
                </a:solidFill>
                <a:latin typeface="Arial" charset="0"/>
                <a:ea typeface="平成角ゴシック" charset="0"/>
                <a:cs typeface="平成角ゴシック" charset="0"/>
              </a:defRPr>
            </a:lvl4pPr>
            <a:lvl5pPr>
              <a:defRPr kumimoji="1" sz="2400">
                <a:solidFill>
                  <a:schemeClr val="tx1"/>
                </a:solidFill>
                <a:latin typeface="Arial" charset="0"/>
                <a:ea typeface="平成角ゴシック" charset="0"/>
                <a:cs typeface="平成角ゴシック" charset="0"/>
              </a:defRPr>
            </a:lvl5pPr>
            <a:lvl6pPr marL="457200" fontAlgn="base">
              <a:spcBef>
                <a:spcPct val="0"/>
              </a:spcBef>
              <a:spcAft>
                <a:spcPct val="0"/>
              </a:spcAft>
              <a:defRPr kumimoji="1" sz="2400">
                <a:solidFill>
                  <a:schemeClr val="tx1"/>
                </a:solidFill>
                <a:latin typeface="Arial" charset="0"/>
                <a:ea typeface="平成角ゴシック" charset="0"/>
                <a:cs typeface="平成角ゴシック" charset="0"/>
              </a:defRPr>
            </a:lvl6pPr>
            <a:lvl7pPr marL="914400" fontAlgn="base">
              <a:spcBef>
                <a:spcPct val="0"/>
              </a:spcBef>
              <a:spcAft>
                <a:spcPct val="0"/>
              </a:spcAft>
              <a:defRPr kumimoji="1" sz="2400">
                <a:solidFill>
                  <a:schemeClr val="tx1"/>
                </a:solidFill>
                <a:latin typeface="Arial" charset="0"/>
                <a:ea typeface="平成角ゴシック" charset="0"/>
                <a:cs typeface="平成角ゴシック" charset="0"/>
              </a:defRPr>
            </a:lvl7pPr>
            <a:lvl8pPr marL="1371600" fontAlgn="base">
              <a:spcBef>
                <a:spcPct val="0"/>
              </a:spcBef>
              <a:spcAft>
                <a:spcPct val="0"/>
              </a:spcAft>
              <a:defRPr kumimoji="1" sz="2400">
                <a:solidFill>
                  <a:schemeClr val="tx1"/>
                </a:solidFill>
                <a:latin typeface="Arial" charset="0"/>
                <a:ea typeface="平成角ゴシック" charset="0"/>
                <a:cs typeface="平成角ゴシック" charset="0"/>
              </a:defRPr>
            </a:lvl8pPr>
            <a:lvl9pPr marL="1828800" fontAlgn="base">
              <a:spcBef>
                <a:spcPct val="0"/>
              </a:spcBef>
              <a:spcAft>
                <a:spcPct val="0"/>
              </a:spcAft>
              <a:defRPr kumimoji="1" sz="2400">
                <a:solidFill>
                  <a:schemeClr val="tx1"/>
                </a:solidFill>
                <a:latin typeface="Arial" charset="0"/>
                <a:ea typeface="平成角ゴシック" charset="0"/>
                <a:cs typeface="平成角ゴシック" charset="0"/>
              </a:defRPr>
            </a:lvl9pPr>
          </a:lstStyle>
          <a:p>
            <a:r>
              <a:rPr lang="en-US" altLang="ja-JP" sz="1600" dirty="0" smtClean="0">
                <a:latin typeface="+mj-lt"/>
                <a:ea typeface="ヒラギノ角ゴ Pro W3"/>
                <a:cs typeface="ヒラギノ角ゴ Pro W3"/>
              </a:rPr>
              <a:t>Present</a:t>
            </a:r>
            <a:endParaRPr lang="ja-JP" altLang="en-US" sz="1600" dirty="0">
              <a:latin typeface="+mj-lt"/>
              <a:ea typeface="ヒラギノ角ゴ Pro W3"/>
              <a:cs typeface="ヒラギノ角ゴ Pro W3"/>
            </a:endParaRPr>
          </a:p>
        </p:txBody>
      </p:sp>
      <p:sp>
        <p:nvSpPr>
          <p:cNvPr id="19" name="テキスト ボックス 11"/>
          <p:cNvSpPr txBox="1">
            <a:spLocks noChangeArrowheads="1"/>
          </p:cNvSpPr>
          <p:nvPr/>
        </p:nvSpPr>
        <p:spPr bwMode="auto">
          <a:xfrm>
            <a:off x="66896" y="2773655"/>
            <a:ext cx="863441"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平成角ゴシック" charset="0"/>
                <a:cs typeface="平成角ゴシック" charset="0"/>
              </a:defRPr>
            </a:lvl1pPr>
            <a:lvl2pPr marL="37931725" indent="-37474525">
              <a:defRPr kumimoji="1" sz="2400">
                <a:solidFill>
                  <a:schemeClr val="tx1"/>
                </a:solidFill>
                <a:latin typeface="Arial" charset="0"/>
                <a:ea typeface="平成角ゴシック" charset="0"/>
                <a:cs typeface="平成角ゴシック" charset="0"/>
              </a:defRPr>
            </a:lvl2pPr>
            <a:lvl3pPr>
              <a:defRPr kumimoji="1" sz="2400">
                <a:solidFill>
                  <a:schemeClr val="tx1"/>
                </a:solidFill>
                <a:latin typeface="Arial" charset="0"/>
                <a:ea typeface="平成角ゴシック" charset="0"/>
                <a:cs typeface="平成角ゴシック" charset="0"/>
              </a:defRPr>
            </a:lvl3pPr>
            <a:lvl4pPr>
              <a:defRPr kumimoji="1" sz="2400">
                <a:solidFill>
                  <a:schemeClr val="tx1"/>
                </a:solidFill>
                <a:latin typeface="Arial" charset="0"/>
                <a:ea typeface="平成角ゴシック" charset="0"/>
                <a:cs typeface="平成角ゴシック" charset="0"/>
              </a:defRPr>
            </a:lvl4pPr>
            <a:lvl5pPr>
              <a:defRPr kumimoji="1" sz="2400">
                <a:solidFill>
                  <a:schemeClr val="tx1"/>
                </a:solidFill>
                <a:latin typeface="Arial" charset="0"/>
                <a:ea typeface="平成角ゴシック" charset="0"/>
                <a:cs typeface="平成角ゴシック" charset="0"/>
              </a:defRPr>
            </a:lvl5pPr>
            <a:lvl6pPr marL="457200" fontAlgn="base">
              <a:spcBef>
                <a:spcPct val="0"/>
              </a:spcBef>
              <a:spcAft>
                <a:spcPct val="0"/>
              </a:spcAft>
              <a:defRPr kumimoji="1" sz="2400">
                <a:solidFill>
                  <a:schemeClr val="tx1"/>
                </a:solidFill>
                <a:latin typeface="Arial" charset="0"/>
                <a:ea typeface="平成角ゴシック" charset="0"/>
                <a:cs typeface="平成角ゴシック" charset="0"/>
              </a:defRPr>
            </a:lvl6pPr>
            <a:lvl7pPr marL="914400" fontAlgn="base">
              <a:spcBef>
                <a:spcPct val="0"/>
              </a:spcBef>
              <a:spcAft>
                <a:spcPct val="0"/>
              </a:spcAft>
              <a:defRPr kumimoji="1" sz="2400">
                <a:solidFill>
                  <a:schemeClr val="tx1"/>
                </a:solidFill>
                <a:latin typeface="Arial" charset="0"/>
                <a:ea typeface="平成角ゴシック" charset="0"/>
                <a:cs typeface="平成角ゴシック" charset="0"/>
              </a:defRPr>
            </a:lvl7pPr>
            <a:lvl8pPr marL="1371600" fontAlgn="base">
              <a:spcBef>
                <a:spcPct val="0"/>
              </a:spcBef>
              <a:spcAft>
                <a:spcPct val="0"/>
              </a:spcAft>
              <a:defRPr kumimoji="1" sz="2400">
                <a:solidFill>
                  <a:schemeClr val="tx1"/>
                </a:solidFill>
                <a:latin typeface="Arial" charset="0"/>
                <a:ea typeface="平成角ゴシック" charset="0"/>
                <a:cs typeface="平成角ゴシック" charset="0"/>
              </a:defRPr>
            </a:lvl8pPr>
            <a:lvl9pPr marL="1828800" fontAlgn="base">
              <a:spcBef>
                <a:spcPct val="0"/>
              </a:spcBef>
              <a:spcAft>
                <a:spcPct val="0"/>
              </a:spcAft>
              <a:defRPr kumimoji="1" sz="2400">
                <a:solidFill>
                  <a:schemeClr val="tx1"/>
                </a:solidFill>
                <a:latin typeface="Arial" charset="0"/>
                <a:ea typeface="平成角ゴシック" charset="0"/>
                <a:cs typeface="平成角ゴシック" charset="0"/>
              </a:defRPr>
            </a:lvl9pPr>
          </a:lstStyle>
          <a:p>
            <a:r>
              <a:rPr lang="en-US" altLang="ja-JP" sz="1600" dirty="0" smtClean="0">
                <a:latin typeface="+mj-lt"/>
                <a:ea typeface="ヒラギノ角ゴ Pro W3"/>
                <a:cs typeface="ヒラギノ角ゴ Pro W3"/>
              </a:rPr>
              <a:t>Option3</a:t>
            </a:r>
            <a:endParaRPr lang="ja-JP" altLang="en-US" sz="1600" dirty="0">
              <a:latin typeface="+mj-lt"/>
              <a:ea typeface="ヒラギノ角ゴ Pro W3"/>
              <a:cs typeface="ヒラギノ角ゴ Pro W3"/>
            </a:endParaRPr>
          </a:p>
        </p:txBody>
      </p:sp>
      <p:sp>
        <p:nvSpPr>
          <p:cNvPr id="20" name="テキスト ボックス 11"/>
          <p:cNvSpPr txBox="1">
            <a:spLocks noChangeArrowheads="1"/>
          </p:cNvSpPr>
          <p:nvPr/>
        </p:nvSpPr>
        <p:spPr bwMode="auto">
          <a:xfrm>
            <a:off x="66896" y="4194077"/>
            <a:ext cx="863441"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平成角ゴシック" charset="0"/>
                <a:cs typeface="平成角ゴシック" charset="0"/>
              </a:defRPr>
            </a:lvl1pPr>
            <a:lvl2pPr marL="37931725" indent="-37474525">
              <a:defRPr kumimoji="1" sz="2400">
                <a:solidFill>
                  <a:schemeClr val="tx1"/>
                </a:solidFill>
                <a:latin typeface="Arial" charset="0"/>
                <a:ea typeface="平成角ゴシック" charset="0"/>
                <a:cs typeface="平成角ゴシック" charset="0"/>
              </a:defRPr>
            </a:lvl2pPr>
            <a:lvl3pPr>
              <a:defRPr kumimoji="1" sz="2400">
                <a:solidFill>
                  <a:schemeClr val="tx1"/>
                </a:solidFill>
                <a:latin typeface="Arial" charset="0"/>
                <a:ea typeface="平成角ゴシック" charset="0"/>
                <a:cs typeface="平成角ゴシック" charset="0"/>
              </a:defRPr>
            </a:lvl3pPr>
            <a:lvl4pPr>
              <a:defRPr kumimoji="1" sz="2400">
                <a:solidFill>
                  <a:schemeClr val="tx1"/>
                </a:solidFill>
                <a:latin typeface="Arial" charset="0"/>
                <a:ea typeface="平成角ゴシック" charset="0"/>
                <a:cs typeface="平成角ゴシック" charset="0"/>
              </a:defRPr>
            </a:lvl4pPr>
            <a:lvl5pPr>
              <a:defRPr kumimoji="1" sz="2400">
                <a:solidFill>
                  <a:schemeClr val="tx1"/>
                </a:solidFill>
                <a:latin typeface="Arial" charset="0"/>
                <a:ea typeface="平成角ゴシック" charset="0"/>
                <a:cs typeface="平成角ゴシック" charset="0"/>
              </a:defRPr>
            </a:lvl5pPr>
            <a:lvl6pPr marL="457200" fontAlgn="base">
              <a:spcBef>
                <a:spcPct val="0"/>
              </a:spcBef>
              <a:spcAft>
                <a:spcPct val="0"/>
              </a:spcAft>
              <a:defRPr kumimoji="1" sz="2400">
                <a:solidFill>
                  <a:schemeClr val="tx1"/>
                </a:solidFill>
                <a:latin typeface="Arial" charset="0"/>
                <a:ea typeface="平成角ゴシック" charset="0"/>
                <a:cs typeface="平成角ゴシック" charset="0"/>
              </a:defRPr>
            </a:lvl6pPr>
            <a:lvl7pPr marL="914400" fontAlgn="base">
              <a:spcBef>
                <a:spcPct val="0"/>
              </a:spcBef>
              <a:spcAft>
                <a:spcPct val="0"/>
              </a:spcAft>
              <a:defRPr kumimoji="1" sz="2400">
                <a:solidFill>
                  <a:schemeClr val="tx1"/>
                </a:solidFill>
                <a:latin typeface="Arial" charset="0"/>
                <a:ea typeface="平成角ゴシック" charset="0"/>
                <a:cs typeface="平成角ゴシック" charset="0"/>
              </a:defRPr>
            </a:lvl7pPr>
            <a:lvl8pPr marL="1371600" fontAlgn="base">
              <a:spcBef>
                <a:spcPct val="0"/>
              </a:spcBef>
              <a:spcAft>
                <a:spcPct val="0"/>
              </a:spcAft>
              <a:defRPr kumimoji="1" sz="2400">
                <a:solidFill>
                  <a:schemeClr val="tx1"/>
                </a:solidFill>
                <a:latin typeface="Arial" charset="0"/>
                <a:ea typeface="平成角ゴシック" charset="0"/>
                <a:cs typeface="平成角ゴシック" charset="0"/>
              </a:defRPr>
            </a:lvl8pPr>
            <a:lvl9pPr marL="1828800" fontAlgn="base">
              <a:spcBef>
                <a:spcPct val="0"/>
              </a:spcBef>
              <a:spcAft>
                <a:spcPct val="0"/>
              </a:spcAft>
              <a:defRPr kumimoji="1" sz="2400">
                <a:solidFill>
                  <a:schemeClr val="tx1"/>
                </a:solidFill>
                <a:latin typeface="Arial" charset="0"/>
                <a:ea typeface="平成角ゴシック" charset="0"/>
                <a:cs typeface="平成角ゴシック" charset="0"/>
              </a:defRPr>
            </a:lvl9pPr>
          </a:lstStyle>
          <a:p>
            <a:r>
              <a:rPr lang="en-US" altLang="ja-JP" sz="1600" dirty="0" smtClean="0">
                <a:latin typeface="+mj-lt"/>
                <a:ea typeface="ヒラギノ角ゴ Pro W3"/>
                <a:cs typeface="ヒラギノ角ゴ Pro W3"/>
              </a:rPr>
              <a:t>Option2</a:t>
            </a:r>
            <a:endParaRPr lang="ja-JP" altLang="en-US" sz="1600" dirty="0">
              <a:latin typeface="+mj-lt"/>
              <a:ea typeface="ヒラギノ角ゴ Pro W3"/>
              <a:cs typeface="ヒラギノ角ゴ Pro W3"/>
            </a:endParaRPr>
          </a:p>
        </p:txBody>
      </p:sp>
      <p:sp>
        <p:nvSpPr>
          <p:cNvPr id="21" name="テキスト ボックス 11"/>
          <p:cNvSpPr txBox="1">
            <a:spLocks noChangeArrowheads="1"/>
          </p:cNvSpPr>
          <p:nvPr/>
        </p:nvSpPr>
        <p:spPr bwMode="auto">
          <a:xfrm>
            <a:off x="66896" y="5657629"/>
            <a:ext cx="863441"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平成角ゴシック" charset="0"/>
                <a:cs typeface="平成角ゴシック" charset="0"/>
              </a:defRPr>
            </a:lvl1pPr>
            <a:lvl2pPr marL="37931725" indent="-37474525">
              <a:defRPr kumimoji="1" sz="2400">
                <a:solidFill>
                  <a:schemeClr val="tx1"/>
                </a:solidFill>
                <a:latin typeface="Arial" charset="0"/>
                <a:ea typeface="平成角ゴシック" charset="0"/>
                <a:cs typeface="平成角ゴシック" charset="0"/>
              </a:defRPr>
            </a:lvl2pPr>
            <a:lvl3pPr>
              <a:defRPr kumimoji="1" sz="2400">
                <a:solidFill>
                  <a:schemeClr val="tx1"/>
                </a:solidFill>
                <a:latin typeface="Arial" charset="0"/>
                <a:ea typeface="平成角ゴシック" charset="0"/>
                <a:cs typeface="平成角ゴシック" charset="0"/>
              </a:defRPr>
            </a:lvl3pPr>
            <a:lvl4pPr>
              <a:defRPr kumimoji="1" sz="2400">
                <a:solidFill>
                  <a:schemeClr val="tx1"/>
                </a:solidFill>
                <a:latin typeface="Arial" charset="0"/>
                <a:ea typeface="平成角ゴシック" charset="0"/>
                <a:cs typeface="平成角ゴシック" charset="0"/>
              </a:defRPr>
            </a:lvl4pPr>
            <a:lvl5pPr>
              <a:defRPr kumimoji="1" sz="2400">
                <a:solidFill>
                  <a:schemeClr val="tx1"/>
                </a:solidFill>
                <a:latin typeface="Arial" charset="0"/>
                <a:ea typeface="平成角ゴシック" charset="0"/>
                <a:cs typeface="平成角ゴシック" charset="0"/>
              </a:defRPr>
            </a:lvl5pPr>
            <a:lvl6pPr marL="457200" fontAlgn="base">
              <a:spcBef>
                <a:spcPct val="0"/>
              </a:spcBef>
              <a:spcAft>
                <a:spcPct val="0"/>
              </a:spcAft>
              <a:defRPr kumimoji="1" sz="2400">
                <a:solidFill>
                  <a:schemeClr val="tx1"/>
                </a:solidFill>
                <a:latin typeface="Arial" charset="0"/>
                <a:ea typeface="平成角ゴシック" charset="0"/>
                <a:cs typeface="平成角ゴシック" charset="0"/>
              </a:defRPr>
            </a:lvl6pPr>
            <a:lvl7pPr marL="914400" fontAlgn="base">
              <a:spcBef>
                <a:spcPct val="0"/>
              </a:spcBef>
              <a:spcAft>
                <a:spcPct val="0"/>
              </a:spcAft>
              <a:defRPr kumimoji="1" sz="2400">
                <a:solidFill>
                  <a:schemeClr val="tx1"/>
                </a:solidFill>
                <a:latin typeface="Arial" charset="0"/>
                <a:ea typeface="平成角ゴシック" charset="0"/>
                <a:cs typeface="平成角ゴシック" charset="0"/>
              </a:defRPr>
            </a:lvl7pPr>
            <a:lvl8pPr marL="1371600" fontAlgn="base">
              <a:spcBef>
                <a:spcPct val="0"/>
              </a:spcBef>
              <a:spcAft>
                <a:spcPct val="0"/>
              </a:spcAft>
              <a:defRPr kumimoji="1" sz="2400">
                <a:solidFill>
                  <a:schemeClr val="tx1"/>
                </a:solidFill>
                <a:latin typeface="Arial" charset="0"/>
                <a:ea typeface="平成角ゴシック" charset="0"/>
                <a:cs typeface="平成角ゴシック" charset="0"/>
              </a:defRPr>
            </a:lvl8pPr>
            <a:lvl9pPr marL="1828800" fontAlgn="base">
              <a:spcBef>
                <a:spcPct val="0"/>
              </a:spcBef>
              <a:spcAft>
                <a:spcPct val="0"/>
              </a:spcAft>
              <a:defRPr kumimoji="1" sz="2400">
                <a:solidFill>
                  <a:schemeClr val="tx1"/>
                </a:solidFill>
                <a:latin typeface="Arial" charset="0"/>
                <a:ea typeface="平成角ゴシック" charset="0"/>
                <a:cs typeface="平成角ゴシック" charset="0"/>
              </a:defRPr>
            </a:lvl9pPr>
          </a:lstStyle>
          <a:p>
            <a:r>
              <a:rPr lang="en-US" altLang="ja-JP" sz="1600" dirty="0" smtClean="0">
                <a:latin typeface="+mj-lt"/>
                <a:ea typeface="ヒラギノ角ゴ Pro W3"/>
                <a:cs typeface="ヒラギノ角ゴ Pro W3"/>
              </a:rPr>
              <a:t>Option1</a:t>
            </a:r>
            <a:endParaRPr lang="ja-JP" altLang="en-US" sz="1600" dirty="0">
              <a:latin typeface="+mj-lt"/>
              <a:ea typeface="ヒラギノ角ゴ Pro W3"/>
              <a:cs typeface="ヒラギノ角ゴ Pro W3"/>
            </a:endParaRPr>
          </a:p>
        </p:txBody>
      </p:sp>
      <p:sp>
        <p:nvSpPr>
          <p:cNvPr id="25" name="テキスト ボックス 11"/>
          <p:cNvSpPr txBox="1">
            <a:spLocks noChangeArrowheads="1"/>
          </p:cNvSpPr>
          <p:nvPr/>
        </p:nvSpPr>
        <p:spPr bwMode="auto">
          <a:xfrm>
            <a:off x="6114301" y="2448343"/>
            <a:ext cx="1849417" cy="9233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平成角ゴシック" charset="0"/>
                <a:cs typeface="平成角ゴシック" charset="0"/>
              </a:defRPr>
            </a:lvl1pPr>
            <a:lvl2pPr marL="37931725" indent="-37474525">
              <a:defRPr kumimoji="1" sz="2400">
                <a:solidFill>
                  <a:schemeClr val="tx1"/>
                </a:solidFill>
                <a:latin typeface="Arial" charset="0"/>
                <a:ea typeface="平成角ゴシック" charset="0"/>
                <a:cs typeface="平成角ゴシック" charset="0"/>
              </a:defRPr>
            </a:lvl2pPr>
            <a:lvl3pPr>
              <a:defRPr kumimoji="1" sz="2400">
                <a:solidFill>
                  <a:schemeClr val="tx1"/>
                </a:solidFill>
                <a:latin typeface="Arial" charset="0"/>
                <a:ea typeface="平成角ゴシック" charset="0"/>
                <a:cs typeface="平成角ゴシック" charset="0"/>
              </a:defRPr>
            </a:lvl3pPr>
            <a:lvl4pPr>
              <a:defRPr kumimoji="1" sz="2400">
                <a:solidFill>
                  <a:schemeClr val="tx1"/>
                </a:solidFill>
                <a:latin typeface="Arial" charset="0"/>
                <a:ea typeface="平成角ゴシック" charset="0"/>
                <a:cs typeface="平成角ゴシック" charset="0"/>
              </a:defRPr>
            </a:lvl4pPr>
            <a:lvl5pPr>
              <a:defRPr kumimoji="1" sz="2400">
                <a:solidFill>
                  <a:schemeClr val="tx1"/>
                </a:solidFill>
                <a:latin typeface="Arial" charset="0"/>
                <a:ea typeface="平成角ゴシック" charset="0"/>
                <a:cs typeface="平成角ゴシック" charset="0"/>
              </a:defRPr>
            </a:lvl5pPr>
            <a:lvl6pPr marL="457200" fontAlgn="base">
              <a:spcBef>
                <a:spcPct val="0"/>
              </a:spcBef>
              <a:spcAft>
                <a:spcPct val="0"/>
              </a:spcAft>
              <a:defRPr kumimoji="1" sz="2400">
                <a:solidFill>
                  <a:schemeClr val="tx1"/>
                </a:solidFill>
                <a:latin typeface="Arial" charset="0"/>
                <a:ea typeface="平成角ゴシック" charset="0"/>
                <a:cs typeface="平成角ゴシック" charset="0"/>
              </a:defRPr>
            </a:lvl6pPr>
            <a:lvl7pPr marL="914400" fontAlgn="base">
              <a:spcBef>
                <a:spcPct val="0"/>
              </a:spcBef>
              <a:spcAft>
                <a:spcPct val="0"/>
              </a:spcAft>
              <a:defRPr kumimoji="1" sz="2400">
                <a:solidFill>
                  <a:schemeClr val="tx1"/>
                </a:solidFill>
                <a:latin typeface="Arial" charset="0"/>
                <a:ea typeface="平成角ゴシック" charset="0"/>
                <a:cs typeface="平成角ゴシック" charset="0"/>
              </a:defRPr>
            </a:lvl7pPr>
            <a:lvl8pPr marL="1371600" fontAlgn="base">
              <a:spcBef>
                <a:spcPct val="0"/>
              </a:spcBef>
              <a:spcAft>
                <a:spcPct val="0"/>
              </a:spcAft>
              <a:defRPr kumimoji="1" sz="2400">
                <a:solidFill>
                  <a:schemeClr val="tx1"/>
                </a:solidFill>
                <a:latin typeface="Arial" charset="0"/>
                <a:ea typeface="平成角ゴシック" charset="0"/>
                <a:cs typeface="平成角ゴシック" charset="0"/>
              </a:defRPr>
            </a:lvl8pPr>
            <a:lvl9pPr marL="1828800" fontAlgn="base">
              <a:spcBef>
                <a:spcPct val="0"/>
              </a:spcBef>
              <a:spcAft>
                <a:spcPct val="0"/>
              </a:spcAft>
              <a:defRPr kumimoji="1" sz="2400">
                <a:solidFill>
                  <a:schemeClr val="tx1"/>
                </a:solidFill>
                <a:latin typeface="Arial" charset="0"/>
                <a:ea typeface="平成角ゴシック" charset="0"/>
                <a:cs typeface="平成角ゴシック" charset="0"/>
              </a:defRPr>
            </a:lvl9pPr>
          </a:lstStyle>
          <a:p>
            <a:r>
              <a:rPr lang="en-US" altLang="ja-JP" sz="1800" dirty="0" smtClean="0">
                <a:latin typeface="+mj-lt"/>
                <a:ea typeface="ヒラギノ角ゴ Pro W3"/>
                <a:cs typeface="ヒラギノ角ゴ Pro W3"/>
              </a:rPr>
              <a:t>1: Increase cavity </a:t>
            </a:r>
          </a:p>
          <a:p>
            <a:r>
              <a:rPr lang="en-US" altLang="ja-JP" sz="1800" dirty="0" smtClean="0">
                <a:latin typeface="+mj-lt"/>
                <a:ea typeface="ヒラギノ角ゴ Pro W3"/>
                <a:cs typeface="ヒラギノ角ゴ Pro W3"/>
              </a:rPr>
              <a:t>voltage of RRC</a:t>
            </a:r>
          </a:p>
          <a:p>
            <a:r>
              <a:rPr lang="en-US" altLang="ja-JP" sz="1800" dirty="0" smtClean="0">
                <a:latin typeface="+mj-lt"/>
                <a:ea typeface="ヒラギノ角ゴ Pro W3"/>
                <a:cs typeface="ヒラギノ角ゴ Pro W3"/>
              </a:rPr>
              <a:t>2: Make New-FRC</a:t>
            </a:r>
            <a:endParaRPr lang="ja-JP" altLang="en-US" sz="1800" dirty="0">
              <a:latin typeface="+mj-lt"/>
              <a:ea typeface="ヒラギノ角ゴ Pro W3"/>
              <a:cs typeface="ヒラギノ角ゴ Pro W3"/>
            </a:endParaRPr>
          </a:p>
        </p:txBody>
      </p:sp>
      <p:sp>
        <p:nvSpPr>
          <p:cNvPr id="26" name="テキスト ボックス 11"/>
          <p:cNvSpPr txBox="1">
            <a:spLocks noChangeArrowheads="1"/>
          </p:cNvSpPr>
          <p:nvPr/>
        </p:nvSpPr>
        <p:spPr bwMode="auto">
          <a:xfrm>
            <a:off x="6114301" y="3919003"/>
            <a:ext cx="1841145" cy="9233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平成角ゴシック" charset="0"/>
                <a:cs typeface="平成角ゴシック" charset="0"/>
              </a:defRPr>
            </a:lvl1pPr>
            <a:lvl2pPr marL="37931725" indent="-37474525">
              <a:defRPr kumimoji="1" sz="2400">
                <a:solidFill>
                  <a:schemeClr val="tx1"/>
                </a:solidFill>
                <a:latin typeface="Arial" charset="0"/>
                <a:ea typeface="平成角ゴシック" charset="0"/>
                <a:cs typeface="平成角ゴシック" charset="0"/>
              </a:defRPr>
            </a:lvl2pPr>
            <a:lvl3pPr>
              <a:defRPr kumimoji="1" sz="2400">
                <a:solidFill>
                  <a:schemeClr val="tx1"/>
                </a:solidFill>
                <a:latin typeface="Arial" charset="0"/>
                <a:ea typeface="平成角ゴシック" charset="0"/>
                <a:cs typeface="平成角ゴシック" charset="0"/>
              </a:defRPr>
            </a:lvl3pPr>
            <a:lvl4pPr>
              <a:defRPr kumimoji="1" sz="2400">
                <a:solidFill>
                  <a:schemeClr val="tx1"/>
                </a:solidFill>
                <a:latin typeface="Arial" charset="0"/>
                <a:ea typeface="平成角ゴシック" charset="0"/>
                <a:cs typeface="平成角ゴシック" charset="0"/>
              </a:defRPr>
            </a:lvl4pPr>
            <a:lvl5pPr>
              <a:defRPr kumimoji="1" sz="2400">
                <a:solidFill>
                  <a:schemeClr val="tx1"/>
                </a:solidFill>
                <a:latin typeface="Arial" charset="0"/>
                <a:ea typeface="平成角ゴシック" charset="0"/>
                <a:cs typeface="平成角ゴシック" charset="0"/>
              </a:defRPr>
            </a:lvl5pPr>
            <a:lvl6pPr marL="457200" fontAlgn="base">
              <a:spcBef>
                <a:spcPct val="0"/>
              </a:spcBef>
              <a:spcAft>
                <a:spcPct val="0"/>
              </a:spcAft>
              <a:defRPr kumimoji="1" sz="2400">
                <a:solidFill>
                  <a:schemeClr val="tx1"/>
                </a:solidFill>
                <a:latin typeface="Arial" charset="0"/>
                <a:ea typeface="平成角ゴシック" charset="0"/>
                <a:cs typeface="平成角ゴシック" charset="0"/>
              </a:defRPr>
            </a:lvl6pPr>
            <a:lvl7pPr marL="914400" fontAlgn="base">
              <a:spcBef>
                <a:spcPct val="0"/>
              </a:spcBef>
              <a:spcAft>
                <a:spcPct val="0"/>
              </a:spcAft>
              <a:defRPr kumimoji="1" sz="2400">
                <a:solidFill>
                  <a:schemeClr val="tx1"/>
                </a:solidFill>
                <a:latin typeface="Arial" charset="0"/>
                <a:ea typeface="平成角ゴシック" charset="0"/>
                <a:cs typeface="平成角ゴシック" charset="0"/>
              </a:defRPr>
            </a:lvl7pPr>
            <a:lvl8pPr marL="1371600" fontAlgn="base">
              <a:spcBef>
                <a:spcPct val="0"/>
              </a:spcBef>
              <a:spcAft>
                <a:spcPct val="0"/>
              </a:spcAft>
              <a:defRPr kumimoji="1" sz="2400">
                <a:solidFill>
                  <a:schemeClr val="tx1"/>
                </a:solidFill>
                <a:latin typeface="Arial" charset="0"/>
                <a:ea typeface="平成角ゴシック" charset="0"/>
                <a:cs typeface="平成角ゴシック" charset="0"/>
              </a:defRPr>
            </a:lvl8pPr>
            <a:lvl9pPr marL="1828800" fontAlgn="base">
              <a:spcBef>
                <a:spcPct val="0"/>
              </a:spcBef>
              <a:spcAft>
                <a:spcPct val="0"/>
              </a:spcAft>
              <a:defRPr kumimoji="1" sz="2400">
                <a:solidFill>
                  <a:schemeClr val="tx1"/>
                </a:solidFill>
                <a:latin typeface="Arial" charset="0"/>
                <a:ea typeface="平成角ゴシック" charset="0"/>
                <a:cs typeface="平成角ゴシック" charset="0"/>
              </a:defRPr>
            </a:lvl9pPr>
          </a:lstStyle>
          <a:p>
            <a:r>
              <a:rPr lang="en-US" altLang="ja-JP" sz="1800" dirty="0" smtClean="0">
                <a:latin typeface="+mj-lt"/>
                <a:ea typeface="ヒラギノ角ゴ Pro W3"/>
                <a:cs typeface="ヒラギノ角ゴ Pro W3"/>
              </a:rPr>
              <a:t>1: Increase </a:t>
            </a:r>
          </a:p>
          <a:p>
            <a:r>
              <a:rPr lang="en-US" altLang="ja-JP" sz="1800" dirty="0" smtClean="0">
                <a:latin typeface="+mj-lt"/>
                <a:ea typeface="ヒラギノ角ゴ Pro W3"/>
                <a:cs typeface="ヒラギノ角ゴ Pro W3"/>
              </a:rPr>
              <a:t>injection energy</a:t>
            </a:r>
          </a:p>
          <a:p>
            <a:r>
              <a:rPr lang="en-US" altLang="ja-JP" sz="1800" dirty="0" smtClean="0">
                <a:latin typeface="+mj-lt"/>
                <a:ea typeface="ヒラギノ角ゴ Pro W3"/>
                <a:cs typeface="ヒラギノ角ゴ Pro W3"/>
              </a:rPr>
              <a:t>2: Make New-FRC</a:t>
            </a:r>
            <a:endParaRPr lang="ja-JP" altLang="en-US" sz="1800" dirty="0">
              <a:latin typeface="+mj-lt"/>
              <a:ea typeface="ヒラギノ角ゴ Pro W3"/>
              <a:cs typeface="ヒラギノ角ゴ Pro W3"/>
            </a:endParaRPr>
          </a:p>
        </p:txBody>
      </p:sp>
      <p:sp>
        <p:nvSpPr>
          <p:cNvPr id="27" name="テキスト ボックス 11"/>
          <p:cNvSpPr txBox="1">
            <a:spLocks noChangeArrowheads="1"/>
          </p:cNvSpPr>
          <p:nvPr/>
        </p:nvSpPr>
        <p:spPr bwMode="auto">
          <a:xfrm>
            <a:off x="6114301" y="5481103"/>
            <a:ext cx="2023887"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平成角ゴシック" charset="0"/>
                <a:cs typeface="平成角ゴシック" charset="0"/>
              </a:defRPr>
            </a:lvl1pPr>
            <a:lvl2pPr marL="37931725" indent="-37474525">
              <a:defRPr kumimoji="1" sz="2400">
                <a:solidFill>
                  <a:schemeClr val="tx1"/>
                </a:solidFill>
                <a:latin typeface="Arial" charset="0"/>
                <a:ea typeface="平成角ゴシック" charset="0"/>
                <a:cs typeface="平成角ゴシック" charset="0"/>
              </a:defRPr>
            </a:lvl2pPr>
            <a:lvl3pPr>
              <a:defRPr kumimoji="1" sz="2400">
                <a:solidFill>
                  <a:schemeClr val="tx1"/>
                </a:solidFill>
                <a:latin typeface="Arial" charset="0"/>
                <a:ea typeface="平成角ゴシック" charset="0"/>
                <a:cs typeface="平成角ゴシック" charset="0"/>
              </a:defRPr>
            </a:lvl3pPr>
            <a:lvl4pPr>
              <a:defRPr kumimoji="1" sz="2400">
                <a:solidFill>
                  <a:schemeClr val="tx1"/>
                </a:solidFill>
                <a:latin typeface="Arial" charset="0"/>
                <a:ea typeface="平成角ゴシック" charset="0"/>
                <a:cs typeface="平成角ゴシック" charset="0"/>
              </a:defRPr>
            </a:lvl4pPr>
            <a:lvl5pPr>
              <a:defRPr kumimoji="1" sz="2400">
                <a:solidFill>
                  <a:schemeClr val="tx1"/>
                </a:solidFill>
                <a:latin typeface="Arial" charset="0"/>
                <a:ea typeface="平成角ゴシック" charset="0"/>
                <a:cs typeface="平成角ゴシック" charset="0"/>
              </a:defRPr>
            </a:lvl5pPr>
            <a:lvl6pPr marL="457200" fontAlgn="base">
              <a:spcBef>
                <a:spcPct val="0"/>
              </a:spcBef>
              <a:spcAft>
                <a:spcPct val="0"/>
              </a:spcAft>
              <a:defRPr kumimoji="1" sz="2400">
                <a:solidFill>
                  <a:schemeClr val="tx1"/>
                </a:solidFill>
                <a:latin typeface="Arial" charset="0"/>
                <a:ea typeface="平成角ゴシック" charset="0"/>
                <a:cs typeface="平成角ゴシック" charset="0"/>
              </a:defRPr>
            </a:lvl6pPr>
            <a:lvl7pPr marL="914400" fontAlgn="base">
              <a:spcBef>
                <a:spcPct val="0"/>
              </a:spcBef>
              <a:spcAft>
                <a:spcPct val="0"/>
              </a:spcAft>
              <a:defRPr kumimoji="1" sz="2400">
                <a:solidFill>
                  <a:schemeClr val="tx1"/>
                </a:solidFill>
                <a:latin typeface="Arial" charset="0"/>
                <a:ea typeface="平成角ゴシック" charset="0"/>
                <a:cs typeface="平成角ゴシック" charset="0"/>
              </a:defRPr>
            </a:lvl7pPr>
            <a:lvl8pPr marL="1371600" fontAlgn="base">
              <a:spcBef>
                <a:spcPct val="0"/>
              </a:spcBef>
              <a:spcAft>
                <a:spcPct val="0"/>
              </a:spcAft>
              <a:defRPr kumimoji="1" sz="2400">
                <a:solidFill>
                  <a:schemeClr val="tx1"/>
                </a:solidFill>
                <a:latin typeface="Arial" charset="0"/>
                <a:ea typeface="平成角ゴシック" charset="0"/>
                <a:cs typeface="平成角ゴシック" charset="0"/>
              </a:defRPr>
            </a:lvl8pPr>
            <a:lvl9pPr marL="1828800" fontAlgn="base">
              <a:spcBef>
                <a:spcPct val="0"/>
              </a:spcBef>
              <a:spcAft>
                <a:spcPct val="0"/>
              </a:spcAft>
              <a:defRPr kumimoji="1" sz="2400">
                <a:solidFill>
                  <a:schemeClr val="tx1"/>
                </a:solidFill>
                <a:latin typeface="Arial" charset="0"/>
                <a:ea typeface="平成角ゴシック" charset="0"/>
                <a:cs typeface="平成角ゴシック" charset="0"/>
              </a:defRPr>
            </a:lvl9pPr>
          </a:lstStyle>
          <a:p>
            <a:r>
              <a:rPr lang="en-US" altLang="ja-JP" sz="1800" dirty="0" smtClean="0">
                <a:latin typeface="+mj-lt"/>
                <a:ea typeface="ヒラギノ角ゴ Pro W3"/>
                <a:cs typeface="ヒラギノ角ゴ Pro W3"/>
              </a:rPr>
              <a:t>1: Make a SRF </a:t>
            </a:r>
            <a:r>
              <a:rPr lang="en-US" altLang="ja-JP" sz="1800" dirty="0" err="1" smtClean="0">
                <a:latin typeface="+mj-lt"/>
                <a:ea typeface="ヒラギノ角ゴ Pro W3"/>
                <a:cs typeface="ヒラギノ角ゴ Pro W3"/>
              </a:rPr>
              <a:t>Linac</a:t>
            </a:r>
            <a:endParaRPr lang="en-US" altLang="ja-JP" sz="1800" dirty="0" smtClean="0">
              <a:latin typeface="+mj-lt"/>
              <a:ea typeface="ヒラギノ角ゴ Pro W3"/>
              <a:cs typeface="ヒラギノ角ゴ Pro W3"/>
            </a:endParaRPr>
          </a:p>
          <a:p>
            <a:r>
              <a:rPr lang="en-US" altLang="ja-JP" sz="1800" dirty="0" smtClean="0">
                <a:latin typeface="+mj-lt"/>
                <a:ea typeface="ヒラギノ角ゴ Pro W3"/>
                <a:cs typeface="ヒラギノ角ゴ Pro W3"/>
              </a:rPr>
              <a:t>2: Make New-FRC</a:t>
            </a:r>
            <a:endParaRPr lang="ja-JP" altLang="en-US" sz="1800" dirty="0">
              <a:latin typeface="+mj-lt"/>
              <a:ea typeface="ヒラギノ角ゴ Pro W3"/>
              <a:cs typeface="ヒラギノ角ゴ Pro W3"/>
            </a:endParaRPr>
          </a:p>
        </p:txBody>
      </p:sp>
      <p:sp>
        <p:nvSpPr>
          <p:cNvPr id="28" name="下矢印 27"/>
          <p:cNvSpPr/>
          <p:nvPr/>
        </p:nvSpPr>
        <p:spPr>
          <a:xfrm>
            <a:off x="8169113" y="2092960"/>
            <a:ext cx="447040" cy="31902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8097520" y="5618480"/>
            <a:ext cx="590226" cy="369332"/>
          </a:xfrm>
          <a:prstGeom prst="rect">
            <a:avLst/>
          </a:prstGeom>
          <a:noFill/>
        </p:spPr>
        <p:txBody>
          <a:bodyPr wrap="none" rtlCol="0">
            <a:spAutoFit/>
          </a:bodyPr>
          <a:lstStyle/>
          <a:p>
            <a:r>
              <a:rPr kumimoji="1" lang="en-US" altLang="ja-JP" dirty="0" smtClean="0"/>
              <a:t>high</a:t>
            </a:r>
            <a:endParaRPr kumimoji="1" lang="ja-JP" altLang="en-US" dirty="0"/>
          </a:p>
        </p:txBody>
      </p:sp>
      <p:sp>
        <p:nvSpPr>
          <p:cNvPr id="30" name="テキスト ボックス 29"/>
          <p:cNvSpPr txBox="1"/>
          <p:nvPr/>
        </p:nvSpPr>
        <p:spPr>
          <a:xfrm>
            <a:off x="8241790" y="1249680"/>
            <a:ext cx="301686" cy="369332"/>
          </a:xfrm>
          <a:prstGeom prst="rect">
            <a:avLst/>
          </a:prstGeom>
          <a:noFill/>
        </p:spPr>
        <p:txBody>
          <a:bodyPr wrap="none" rtlCol="0">
            <a:spAutoFit/>
          </a:bodyPr>
          <a:lstStyle/>
          <a:p>
            <a:r>
              <a:rPr kumimoji="1" lang="en-US" altLang="ja-JP" dirty="0" smtClean="0"/>
              <a:t>0</a:t>
            </a:r>
            <a:endParaRPr kumimoji="1" lang="ja-JP" altLang="en-US" dirty="0"/>
          </a:p>
        </p:txBody>
      </p:sp>
      <p:sp>
        <p:nvSpPr>
          <p:cNvPr id="31" name="テキスト ボックス 30"/>
          <p:cNvSpPr txBox="1"/>
          <p:nvPr/>
        </p:nvSpPr>
        <p:spPr>
          <a:xfrm>
            <a:off x="8095597" y="822960"/>
            <a:ext cx="594073" cy="369332"/>
          </a:xfrm>
          <a:prstGeom prst="rect">
            <a:avLst/>
          </a:prstGeom>
          <a:noFill/>
        </p:spPr>
        <p:txBody>
          <a:bodyPr wrap="none" rtlCol="0">
            <a:spAutoFit/>
          </a:bodyPr>
          <a:lstStyle/>
          <a:p>
            <a:r>
              <a:rPr kumimoji="1" lang="en-US" altLang="ja-JP" dirty="0" smtClean="0"/>
              <a:t>Cost</a:t>
            </a:r>
            <a:endParaRPr kumimoji="1" lang="ja-JP" altLang="en-US" dirty="0"/>
          </a:p>
        </p:txBody>
      </p:sp>
      <p:sp>
        <p:nvSpPr>
          <p:cNvPr id="32" name="テキスト ボックス 31"/>
          <p:cNvSpPr txBox="1"/>
          <p:nvPr/>
        </p:nvSpPr>
        <p:spPr>
          <a:xfrm>
            <a:off x="6373495" y="6332855"/>
            <a:ext cx="2596224" cy="369332"/>
          </a:xfrm>
          <a:prstGeom prst="rect">
            <a:avLst/>
          </a:prstGeom>
          <a:noFill/>
        </p:spPr>
        <p:txBody>
          <a:bodyPr wrap="none" rtlCol="0">
            <a:spAutoFit/>
          </a:bodyPr>
          <a:lstStyle/>
          <a:p>
            <a:r>
              <a:rPr lang="en-US" altLang="ja-JP" i="1" dirty="0" smtClean="0">
                <a:solidFill>
                  <a:srgbClr val="FF0000"/>
                </a:solidFill>
              </a:rPr>
              <a:t>How about performance?</a:t>
            </a:r>
            <a:endParaRPr kumimoji="1" lang="ja-JP" altLang="en-US" i="1" dirty="0">
              <a:solidFill>
                <a:srgbClr val="FF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okunohiroki\Desktop\図3.png"/>
          <p:cNvPicPr>
            <a:picLocks noChangeAspect="1" noChangeArrowheads="1"/>
          </p:cNvPicPr>
          <p:nvPr/>
        </p:nvPicPr>
        <p:blipFill>
          <a:blip r:embed="rId2" cstate="print"/>
          <a:srcRect/>
          <a:stretch>
            <a:fillRect/>
          </a:stretch>
        </p:blipFill>
        <p:spPr bwMode="auto">
          <a:xfrm>
            <a:off x="3249614" y="1790700"/>
            <a:ext cx="5313362" cy="4838808"/>
          </a:xfrm>
          <a:prstGeom prst="rect">
            <a:avLst/>
          </a:prstGeom>
          <a:noFill/>
        </p:spPr>
      </p:pic>
      <p:sp>
        <p:nvSpPr>
          <p:cNvPr id="5" name="タイトル 1"/>
          <p:cNvSpPr txBox="1">
            <a:spLocks/>
          </p:cNvSpPr>
          <p:nvPr/>
        </p:nvSpPr>
        <p:spPr>
          <a:xfrm>
            <a:off x="-19051" y="69101"/>
            <a:ext cx="5322013" cy="680199"/>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3200" b="1" i="0" u="none" strike="noStrike" kern="0" cap="none" spc="0" normalizeH="0" baseline="0" noProof="0" dirty="0" smtClean="0">
                <a:ln>
                  <a:noFill/>
                </a:ln>
                <a:solidFill>
                  <a:srgbClr val="FF0000"/>
                </a:solidFill>
                <a:effectLst/>
                <a:uLnTx/>
                <a:uFillTx/>
                <a:latin typeface="+mj-lt"/>
                <a:ea typeface="+mj-ea"/>
                <a:cs typeface="+mj-cs"/>
              </a:rPr>
              <a:t>Energy upgrade for</a:t>
            </a:r>
            <a:r>
              <a:rPr kumimoji="1" lang="en-US" altLang="ja-JP" sz="3200" b="1" i="0" u="none" strike="noStrike" kern="0" cap="none" spc="0" normalizeH="0" noProof="0" dirty="0" smtClean="0">
                <a:ln>
                  <a:noFill/>
                </a:ln>
                <a:solidFill>
                  <a:srgbClr val="FF0000"/>
                </a:solidFill>
                <a:effectLst/>
                <a:uLnTx/>
                <a:uFillTx/>
                <a:latin typeface="+mj-lt"/>
                <a:ea typeface="+mj-ea"/>
                <a:cs typeface="+mj-cs"/>
              </a:rPr>
              <a:t> RIBF</a:t>
            </a:r>
            <a:endParaRPr kumimoji="1" lang="ja-JP" altLang="en-US" sz="3200" b="1" i="0" u="none" strike="noStrike" kern="0" cap="none" spc="0" normalizeH="0" baseline="0" noProof="0" dirty="0" smtClean="0">
              <a:ln>
                <a:noFill/>
              </a:ln>
              <a:solidFill>
                <a:srgbClr val="FF0000"/>
              </a:solidFill>
              <a:effectLst/>
              <a:uLnTx/>
              <a:uFillTx/>
              <a:latin typeface="+mj-lt"/>
              <a:ea typeface="+mj-ea"/>
              <a:cs typeface="+mj-cs"/>
            </a:endParaRPr>
          </a:p>
        </p:txBody>
      </p:sp>
      <p:sp>
        <p:nvSpPr>
          <p:cNvPr id="6" name="テキスト ボックス 5"/>
          <p:cNvSpPr txBox="1"/>
          <p:nvPr/>
        </p:nvSpPr>
        <p:spPr>
          <a:xfrm>
            <a:off x="3398047" y="1695586"/>
            <a:ext cx="1167603" cy="369332"/>
          </a:xfrm>
          <a:prstGeom prst="rect">
            <a:avLst/>
          </a:prstGeom>
          <a:noFill/>
        </p:spPr>
        <p:txBody>
          <a:bodyPr wrap="square" rtlCol="0">
            <a:spAutoFit/>
          </a:bodyPr>
          <a:lstStyle/>
          <a:p>
            <a:r>
              <a:rPr kumimoji="1" lang="en-US" altLang="ja-JP" sz="1800" dirty="0" smtClean="0"/>
              <a:t>SRC</a:t>
            </a:r>
            <a:r>
              <a:rPr kumimoji="1" lang="ja-JP" altLang="en-US" sz="1800" dirty="0" smtClean="0"/>
              <a:t> </a:t>
            </a:r>
            <a:r>
              <a:rPr kumimoji="1" lang="en-US" altLang="ja-JP" sz="1800" dirty="0" smtClean="0"/>
              <a:t>sector </a:t>
            </a:r>
            <a:endParaRPr kumimoji="1" lang="ja-JP" altLang="en-US" sz="1800" dirty="0"/>
          </a:p>
        </p:txBody>
      </p:sp>
      <p:sp>
        <p:nvSpPr>
          <p:cNvPr id="9" name="テキスト ボックス 8"/>
          <p:cNvSpPr txBox="1"/>
          <p:nvPr/>
        </p:nvSpPr>
        <p:spPr>
          <a:xfrm>
            <a:off x="248920" y="2143760"/>
            <a:ext cx="2646680" cy="1938992"/>
          </a:xfrm>
          <a:prstGeom prst="rect">
            <a:avLst/>
          </a:prstGeom>
          <a:noFill/>
        </p:spPr>
        <p:txBody>
          <a:bodyPr wrap="square" rtlCol="0">
            <a:spAutoFit/>
          </a:bodyPr>
          <a:lstStyle/>
          <a:p>
            <a:r>
              <a:rPr kumimoji="1" lang="en-US" altLang="ja-JP" sz="2400" b="1" dirty="0" smtClean="0">
                <a:solidFill>
                  <a:srgbClr val="FF0000"/>
                </a:solidFill>
              </a:rPr>
              <a:t>K-value: 6900 MeV</a:t>
            </a:r>
          </a:p>
          <a:p>
            <a:r>
              <a:rPr lang="en-US" altLang="ja-JP" sz="2400" dirty="0" smtClean="0"/>
              <a:t># of Sector</a:t>
            </a:r>
            <a:r>
              <a:rPr kumimoji="1" lang="en-US" altLang="ja-JP" sz="2400" dirty="0" smtClean="0"/>
              <a:t>: 12</a:t>
            </a:r>
          </a:p>
          <a:p>
            <a:r>
              <a:rPr lang="en-US" altLang="ja-JP" sz="2400" dirty="0" smtClean="0"/>
              <a:t># of </a:t>
            </a:r>
            <a:r>
              <a:rPr lang="en-US" altLang="ja-JP" sz="2400" dirty="0" err="1" smtClean="0"/>
              <a:t>rf</a:t>
            </a:r>
            <a:r>
              <a:rPr lang="en-US" altLang="ja-JP" sz="2400" dirty="0" smtClean="0"/>
              <a:t> cavity</a:t>
            </a:r>
            <a:r>
              <a:rPr lang="ja-JP" altLang="en-US" sz="2400" dirty="0" smtClean="0"/>
              <a:t>：</a:t>
            </a:r>
            <a:r>
              <a:rPr lang="en-US" altLang="ja-JP" sz="2400" dirty="0" smtClean="0"/>
              <a:t>8</a:t>
            </a:r>
          </a:p>
          <a:p>
            <a:r>
              <a:rPr kumimoji="1" lang="en-US" altLang="ja-JP" sz="2400" dirty="0" err="1" smtClean="0"/>
              <a:t>Einj</a:t>
            </a:r>
            <a:r>
              <a:rPr kumimoji="1" lang="en-US" altLang="ja-JP" sz="2400" dirty="0" smtClean="0"/>
              <a:t>: 345 </a:t>
            </a:r>
            <a:r>
              <a:rPr kumimoji="1" lang="en-US" altLang="ja-JP" sz="2400" dirty="0" err="1" smtClean="0"/>
              <a:t>MeV</a:t>
            </a:r>
            <a:r>
              <a:rPr kumimoji="1" lang="en-US" altLang="ja-JP" sz="2400" dirty="0" smtClean="0"/>
              <a:t>/u</a:t>
            </a:r>
          </a:p>
          <a:p>
            <a:r>
              <a:rPr lang="en-US" altLang="ja-JP" sz="2400" b="1" dirty="0" err="1" smtClean="0">
                <a:solidFill>
                  <a:srgbClr val="FF0000"/>
                </a:solidFill>
              </a:rPr>
              <a:t>Extr</a:t>
            </a:r>
            <a:r>
              <a:rPr lang="en-US" altLang="ja-JP" sz="2400" b="1" dirty="0" smtClean="0">
                <a:solidFill>
                  <a:srgbClr val="FF0000"/>
                </a:solidFill>
              </a:rPr>
              <a:t>: 900 </a:t>
            </a:r>
            <a:r>
              <a:rPr lang="en-US" altLang="ja-JP" sz="2400" b="1" dirty="0" err="1" smtClean="0">
                <a:solidFill>
                  <a:srgbClr val="FF0000"/>
                </a:solidFill>
              </a:rPr>
              <a:t>MeV</a:t>
            </a:r>
            <a:r>
              <a:rPr lang="en-US" altLang="ja-JP" sz="2400" b="1" dirty="0" smtClean="0">
                <a:solidFill>
                  <a:srgbClr val="FF0000"/>
                </a:solidFill>
              </a:rPr>
              <a:t>/u</a:t>
            </a:r>
            <a:endParaRPr kumimoji="1" lang="ja-JP" altLang="en-US" sz="2400" b="1" dirty="0">
              <a:solidFill>
                <a:srgbClr val="FF0000"/>
              </a:solidFill>
            </a:endParaRPr>
          </a:p>
        </p:txBody>
      </p:sp>
      <p:sp>
        <p:nvSpPr>
          <p:cNvPr id="10" name="テキスト ボックス 9"/>
          <p:cNvSpPr txBox="1"/>
          <p:nvPr/>
        </p:nvSpPr>
        <p:spPr>
          <a:xfrm>
            <a:off x="251460" y="4968240"/>
            <a:ext cx="3548380" cy="830997"/>
          </a:xfrm>
          <a:prstGeom prst="rect">
            <a:avLst/>
          </a:prstGeom>
          <a:noFill/>
        </p:spPr>
        <p:txBody>
          <a:bodyPr wrap="square" rtlCol="0">
            <a:spAutoFit/>
          </a:bodyPr>
          <a:lstStyle/>
          <a:p>
            <a:r>
              <a:rPr kumimoji="1" lang="en-US" altLang="ja-JP" sz="2400" b="1" dirty="0" smtClean="0">
                <a:solidFill>
                  <a:srgbClr val="FF0000"/>
                </a:solidFill>
              </a:rPr>
              <a:t>Challenge the limit of cyclotron!</a:t>
            </a:r>
            <a:endParaRPr kumimoji="1" lang="ja-JP" altLang="en-US" sz="2400" b="1" dirty="0">
              <a:solidFill>
                <a:srgbClr val="FF0000"/>
              </a:solidFill>
            </a:endParaRPr>
          </a:p>
        </p:txBody>
      </p:sp>
      <p:pic>
        <p:nvPicPr>
          <p:cNvPr id="12" name="Picture 17" descr="pres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4800" y="701257"/>
            <a:ext cx="5010443" cy="9879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15" name="正方形/長方形 14"/>
          <p:cNvSpPr/>
          <p:nvPr/>
        </p:nvSpPr>
        <p:spPr>
          <a:xfrm>
            <a:off x="6250327" y="0"/>
            <a:ext cx="719433" cy="396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descr="C:\Users\okunohiroki\Desktop\図2.png"/>
          <p:cNvPicPr>
            <a:picLocks noChangeAspect="1" noChangeArrowheads="1"/>
          </p:cNvPicPr>
          <p:nvPr/>
        </p:nvPicPr>
        <p:blipFill>
          <a:blip r:embed="rId4" cstate="print"/>
          <a:srcRect/>
          <a:stretch>
            <a:fillRect/>
          </a:stretch>
        </p:blipFill>
        <p:spPr bwMode="auto">
          <a:xfrm>
            <a:off x="6538913" y="0"/>
            <a:ext cx="1782762" cy="1989138"/>
          </a:xfrm>
          <a:prstGeom prst="rect">
            <a:avLst/>
          </a:prstGeom>
          <a:noFill/>
        </p:spPr>
      </p:pic>
      <p:sp>
        <p:nvSpPr>
          <p:cNvPr id="11" name="テキスト ボックス 10"/>
          <p:cNvSpPr txBox="1"/>
          <p:nvPr/>
        </p:nvSpPr>
        <p:spPr>
          <a:xfrm>
            <a:off x="6705600" y="6488668"/>
            <a:ext cx="2438400" cy="369332"/>
          </a:xfrm>
          <a:prstGeom prst="rect">
            <a:avLst/>
          </a:prstGeom>
          <a:noFill/>
        </p:spPr>
        <p:txBody>
          <a:bodyPr wrap="square" rtlCol="0">
            <a:spAutoFit/>
          </a:bodyPr>
          <a:lstStyle/>
          <a:p>
            <a:r>
              <a:rPr kumimoji="1" lang="en-US" altLang="ja-JP" sz="1800" dirty="0" smtClean="0"/>
              <a:t>Courtesy of </a:t>
            </a:r>
            <a:r>
              <a:rPr kumimoji="1" lang="en-US" altLang="ja-JP" sz="1800" dirty="0" err="1" smtClean="0"/>
              <a:t>Fukunishi</a:t>
            </a:r>
            <a:endParaRPr kumimoji="1" lang="ja-JP" altLang="en-US" sz="1800" dirty="0"/>
          </a:p>
        </p:txBody>
      </p:sp>
      <p:sp>
        <p:nvSpPr>
          <p:cNvPr id="16" name="テキスト ボックス 15"/>
          <p:cNvSpPr txBox="1"/>
          <p:nvPr/>
        </p:nvSpPr>
        <p:spPr>
          <a:xfrm>
            <a:off x="6838950" y="1914525"/>
            <a:ext cx="1172052" cy="369332"/>
          </a:xfrm>
          <a:prstGeom prst="rect">
            <a:avLst/>
          </a:prstGeom>
          <a:noFill/>
        </p:spPr>
        <p:txBody>
          <a:bodyPr wrap="none" rtlCol="0">
            <a:spAutoFit/>
          </a:bodyPr>
          <a:lstStyle/>
          <a:p>
            <a:r>
              <a:rPr kumimoji="1" lang="en-US" altLang="ja-JP" b="1" dirty="0" smtClean="0">
                <a:solidFill>
                  <a:srgbClr val="FF0000"/>
                </a:solidFill>
              </a:rPr>
              <a:t>Hyper SRC</a:t>
            </a:r>
            <a:endParaRPr kumimoji="1" lang="ja-JP" altLang="en-US" b="1" dirty="0">
              <a:solidFill>
                <a:srgbClr val="FF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okunohiroki\Desktop\150620 CC2015 talk\RIBFkousei_e.jpg"/>
          <p:cNvPicPr>
            <a:picLocks noChangeAspect="1" noChangeArrowheads="1"/>
          </p:cNvPicPr>
          <p:nvPr/>
        </p:nvPicPr>
        <p:blipFill>
          <a:blip r:embed="rId2" cstate="print"/>
          <a:srcRect/>
          <a:stretch>
            <a:fillRect/>
          </a:stretch>
        </p:blipFill>
        <p:spPr bwMode="auto">
          <a:xfrm>
            <a:off x="539179" y="1215743"/>
            <a:ext cx="8147621" cy="4154910"/>
          </a:xfrm>
          <a:prstGeom prst="rect">
            <a:avLst/>
          </a:prstGeom>
          <a:noFill/>
        </p:spPr>
      </p:pic>
      <p:sp>
        <p:nvSpPr>
          <p:cNvPr id="3" name="タイトル 1"/>
          <p:cNvSpPr txBox="1">
            <a:spLocks/>
          </p:cNvSpPr>
          <p:nvPr/>
        </p:nvSpPr>
        <p:spPr>
          <a:xfrm>
            <a:off x="457200" y="274638"/>
            <a:ext cx="8229600" cy="717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ja-JP" sz="3200" b="1" dirty="0" smtClean="0">
                <a:solidFill>
                  <a:srgbClr val="FF0000"/>
                </a:solidFill>
                <a:latin typeface="+mj-lt"/>
                <a:ea typeface="+mj-ea"/>
                <a:cs typeface="+mj-cs"/>
              </a:rPr>
              <a:t>M/Q =2, 60MeV/u acceleration in RIBF</a:t>
            </a:r>
            <a:endParaRPr kumimoji="1" lang="ja-JP" altLang="en-US" sz="3200" b="1" i="0" u="none" strike="noStrike" kern="1200" cap="none" spc="0" normalizeH="0" baseline="0" noProof="0" dirty="0">
              <a:ln>
                <a:noFill/>
              </a:ln>
              <a:solidFill>
                <a:srgbClr val="FF0000"/>
              </a:solidFill>
              <a:effectLst/>
              <a:uLnTx/>
              <a:uFillTx/>
              <a:latin typeface="+mj-lt"/>
              <a:ea typeface="+mj-ea"/>
              <a:cs typeface="+mj-cs"/>
            </a:endParaRPr>
          </a:p>
        </p:txBody>
      </p:sp>
      <p:sp>
        <p:nvSpPr>
          <p:cNvPr id="2" name="正方形/長方形 1"/>
          <p:cNvSpPr/>
          <p:nvPr/>
        </p:nvSpPr>
        <p:spPr>
          <a:xfrm>
            <a:off x="457200" y="2358743"/>
            <a:ext cx="4155789" cy="112523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線矢印コネクタ 20"/>
          <p:cNvCxnSpPr>
            <a:stCxn id="6" idx="3"/>
          </p:cNvCxnSpPr>
          <p:nvPr/>
        </p:nvCxnSpPr>
        <p:spPr>
          <a:xfrm>
            <a:off x="1337945" y="2174533"/>
            <a:ext cx="453898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角丸四角形 2"/>
          <p:cNvSpPr/>
          <p:nvPr/>
        </p:nvSpPr>
        <p:spPr>
          <a:xfrm>
            <a:off x="2176145" y="2027213"/>
            <a:ext cx="1615440" cy="294640"/>
          </a:xfrm>
          <a:prstGeom prst="roundRect">
            <a:avLst>
              <a:gd name="adj" fmla="val 50000"/>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4013949" y="2027213"/>
            <a:ext cx="497840" cy="294640"/>
          </a:xfrm>
          <a:prstGeom prst="roundRect">
            <a:avLst>
              <a:gd name="adj" fmla="val 50000"/>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1576705" y="2078013"/>
            <a:ext cx="497840" cy="193040"/>
          </a:xfrm>
          <a:prstGeom prst="roundRect">
            <a:avLst>
              <a:gd name="adj" fmla="val 50000"/>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083945" y="2057693"/>
            <a:ext cx="254000" cy="23368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6391910" y="3360926"/>
            <a:ext cx="2742324" cy="2246769"/>
          </a:xfrm>
          <a:prstGeom prst="rect">
            <a:avLst/>
          </a:prstGeom>
          <a:noFill/>
        </p:spPr>
        <p:txBody>
          <a:bodyPr wrap="square" rtlCol="0">
            <a:spAutoFit/>
          </a:bodyPr>
          <a:lstStyle/>
          <a:p>
            <a:r>
              <a:rPr lang="en-US" altLang="ja-JP" sz="2000" b="1" dirty="0" smtClean="0">
                <a:solidFill>
                  <a:srgbClr val="FF0000"/>
                </a:solidFill>
              </a:rPr>
              <a:t>V/turn</a:t>
            </a:r>
            <a:r>
              <a:rPr kumimoji="1" lang="en-US" altLang="ja-JP" sz="2000" b="1" dirty="0" smtClean="0">
                <a:solidFill>
                  <a:srgbClr val="FF0000"/>
                </a:solidFill>
              </a:rPr>
              <a:t> = 1.2 MV</a:t>
            </a:r>
          </a:p>
          <a:p>
            <a:r>
              <a:rPr lang="en-US" altLang="ja-JP" sz="2000" b="1" dirty="0" err="1" smtClean="0">
                <a:solidFill>
                  <a:srgbClr val="FF0000"/>
                </a:solidFill>
              </a:rPr>
              <a:t>dR</a:t>
            </a:r>
            <a:r>
              <a:rPr lang="en-US" altLang="ja-JP" sz="2000" b="1" dirty="0" smtClean="0">
                <a:solidFill>
                  <a:srgbClr val="FF0000"/>
                </a:solidFill>
              </a:rPr>
              <a:t>/</a:t>
            </a:r>
            <a:r>
              <a:rPr lang="en-US" altLang="ja-JP" sz="2000" b="1" dirty="0" err="1" smtClean="0">
                <a:solidFill>
                  <a:srgbClr val="FF0000"/>
                </a:solidFill>
              </a:rPr>
              <a:t>dN</a:t>
            </a:r>
            <a:r>
              <a:rPr lang="en-US" altLang="ja-JP" sz="2000" b="1" dirty="0" smtClean="0">
                <a:solidFill>
                  <a:srgbClr val="FF0000"/>
                </a:solidFill>
              </a:rPr>
              <a:t> = 17 mm</a:t>
            </a:r>
          </a:p>
          <a:p>
            <a:endParaRPr lang="en-US" altLang="ja-JP" sz="2000" b="1" dirty="0">
              <a:solidFill>
                <a:srgbClr val="FF0000"/>
              </a:solidFill>
            </a:endParaRPr>
          </a:p>
          <a:p>
            <a:r>
              <a:rPr lang="en-US" altLang="ja-JP" sz="2000" b="1" dirty="0" smtClean="0">
                <a:solidFill>
                  <a:srgbClr val="FF0000"/>
                </a:solidFill>
              </a:rPr>
              <a:t>Surely we can get more </a:t>
            </a:r>
          </a:p>
          <a:p>
            <a:r>
              <a:rPr lang="en-US" altLang="ja-JP" sz="2000" b="1" dirty="0" smtClean="0">
                <a:solidFill>
                  <a:srgbClr val="FF0000"/>
                </a:solidFill>
              </a:rPr>
              <a:t>than 1 </a:t>
            </a:r>
            <a:r>
              <a:rPr lang="en-US" altLang="ja-JP" sz="2000" b="1" dirty="0" err="1" smtClean="0">
                <a:solidFill>
                  <a:srgbClr val="FF0000"/>
                </a:solidFill>
              </a:rPr>
              <a:t>pmA</a:t>
            </a:r>
            <a:r>
              <a:rPr lang="en-US" altLang="ja-JP" sz="2000" b="1" dirty="0" smtClean="0">
                <a:solidFill>
                  <a:srgbClr val="FF0000"/>
                </a:solidFill>
              </a:rPr>
              <a:t>.</a:t>
            </a:r>
          </a:p>
          <a:p>
            <a:r>
              <a:rPr lang="en-US" altLang="ja-JP" sz="2000" b="1" i="1" dirty="0" smtClean="0">
                <a:solidFill>
                  <a:srgbClr val="FF0000"/>
                </a:solidFill>
              </a:rPr>
              <a:t>Trivial because of non-compact cyclotron.</a:t>
            </a:r>
            <a:endParaRPr lang="en-US" altLang="ja-JP" sz="2000" b="1" i="1" dirty="0" smtClean="0">
              <a:solidFill>
                <a:srgbClr val="FF0000"/>
              </a:solidFill>
            </a:endParaRPr>
          </a:p>
        </p:txBody>
      </p:sp>
      <p:grpSp>
        <p:nvGrpSpPr>
          <p:cNvPr id="19" name="グループ化 18"/>
          <p:cNvGrpSpPr/>
          <p:nvPr/>
        </p:nvGrpSpPr>
        <p:grpSpPr>
          <a:xfrm>
            <a:off x="5658612" y="1539660"/>
            <a:ext cx="1269492" cy="1269746"/>
            <a:chOff x="6440932" y="1901952"/>
            <a:chExt cx="1269492" cy="1269746"/>
          </a:xfrm>
        </p:grpSpPr>
        <p:sp>
          <p:nvSpPr>
            <p:cNvPr id="12" name="フリーフォーム 11"/>
            <p:cNvSpPr/>
            <p:nvPr/>
          </p:nvSpPr>
          <p:spPr>
            <a:xfrm>
              <a:off x="6695440" y="2397760"/>
              <a:ext cx="279400" cy="276860"/>
            </a:xfrm>
            <a:custGeom>
              <a:avLst/>
              <a:gdLst>
                <a:gd name="connsiteX0" fmla="*/ 0 w 279400"/>
                <a:gd name="connsiteY0" fmla="*/ 0 h 276860"/>
                <a:gd name="connsiteX1" fmla="*/ 2540 w 279400"/>
                <a:gd name="connsiteY1" fmla="*/ 276860 h 276860"/>
                <a:gd name="connsiteX2" fmla="*/ 279400 w 279400"/>
                <a:gd name="connsiteY2" fmla="*/ 177800 h 276860"/>
                <a:gd name="connsiteX3" fmla="*/ 276860 w 279400"/>
                <a:gd name="connsiteY3" fmla="*/ 99060 h 276860"/>
                <a:gd name="connsiteX4" fmla="*/ 0 w 279400"/>
                <a:gd name="connsiteY4" fmla="*/ 0 h 27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00" h="276860">
                  <a:moveTo>
                    <a:pt x="0" y="0"/>
                  </a:moveTo>
                  <a:cubicBezTo>
                    <a:pt x="847" y="92287"/>
                    <a:pt x="1693" y="184573"/>
                    <a:pt x="2540" y="276860"/>
                  </a:cubicBezTo>
                  <a:lnTo>
                    <a:pt x="279400" y="177800"/>
                  </a:lnTo>
                  <a:cubicBezTo>
                    <a:pt x="278553" y="151553"/>
                    <a:pt x="277707" y="125307"/>
                    <a:pt x="276860" y="99060"/>
                  </a:cubicBezTo>
                  <a:lnTo>
                    <a:pt x="0" y="0"/>
                  </a:lnTo>
                  <a:close/>
                </a:path>
              </a:pathLst>
            </a:custGeom>
            <a:solidFill>
              <a:schemeClr val="bg1">
                <a:lumMod val="8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rot="10800000">
              <a:off x="7174230" y="2400300"/>
              <a:ext cx="279400" cy="276860"/>
            </a:xfrm>
            <a:custGeom>
              <a:avLst/>
              <a:gdLst>
                <a:gd name="connsiteX0" fmla="*/ 0 w 279400"/>
                <a:gd name="connsiteY0" fmla="*/ 0 h 276860"/>
                <a:gd name="connsiteX1" fmla="*/ 2540 w 279400"/>
                <a:gd name="connsiteY1" fmla="*/ 276860 h 276860"/>
                <a:gd name="connsiteX2" fmla="*/ 279400 w 279400"/>
                <a:gd name="connsiteY2" fmla="*/ 177800 h 276860"/>
                <a:gd name="connsiteX3" fmla="*/ 276860 w 279400"/>
                <a:gd name="connsiteY3" fmla="*/ 99060 h 276860"/>
                <a:gd name="connsiteX4" fmla="*/ 0 w 279400"/>
                <a:gd name="connsiteY4" fmla="*/ 0 h 27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00" h="276860">
                  <a:moveTo>
                    <a:pt x="0" y="0"/>
                  </a:moveTo>
                  <a:cubicBezTo>
                    <a:pt x="847" y="92287"/>
                    <a:pt x="1693" y="184573"/>
                    <a:pt x="2540" y="276860"/>
                  </a:cubicBezTo>
                  <a:lnTo>
                    <a:pt x="279400" y="177800"/>
                  </a:lnTo>
                  <a:cubicBezTo>
                    <a:pt x="278553" y="151553"/>
                    <a:pt x="277707" y="125307"/>
                    <a:pt x="276860" y="99060"/>
                  </a:cubicBezTo>
                  <a:lnTo>
                    <a:pt x="0" y="0"/>
                  </a:lnTo>
                  <a:close/>
                </a:path>
              </a:pathLst>
            </a:custGeom>
            <a:solidFill>
              <a:schemeClr val="bg1">
                <a:lumMod val="8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6995160" y="1912620"/>
              <a:ext cx="154940" cy="127000"/>
            </a:xfrm>
            <a:prstGeom prst="rect">
              <a:avLst/>
            </a:prstGeom>
            <a:solidFill>
              <a:schemeClr val="bg1">
                <a:lumMod val="8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15"/>
            <p:cNvSpPr/>
            <p:nvPr/>
          </p:nvSpPr>
          <p:spPr>
            <a:xfrm>
              <a:off x="6936740" y="2042160"/>
              <a:ext cx="292100" cy="393700"/>
            </a:xfrm>
            <a:custGeom>
              <a:avLst/>
              <a:gdLst>
                <a:gd name="connsiteX0" fmla="*/ 78740 w 292100"/>
                <a:gd name="connsiteY0" fmla="*/ 5080 h 393700"/>
                <a:gd name="connsiteX1" fmla="*/ 0 w 292100"/>
                <a:gd name="connsiteY1" fmla="*/ 96520 h 393700"/>
                <a:gd name="connsiteX2" fmla="*/ 101600 w 292100"/>
                <a:gd name="connsiteY2" fmla="*/ 393700 h 393700"/>
                <a:gd name="connsiteX3" fmla="*/ 170180 w 292100"/>
                <a:gd name="connsiteY3" fmla="*/ 391160 h 393700"/>
                <a:gd name="connsiteX4" fmla="*/ 292100 w 292100"/>
                <a:gd name="connsiteY4" fmla="*/ 101600 h 393700"/>
                <a:gd name="connsiteX5" fmla="*/ 190500 w 292100"/>
                <a:gd name="connsiteY5" fmla="*/ 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393700">
                  <a:moveTo>
                    <a:pt x="78740" y="5080"/>
                  </a:moveTo>
                  <a:lnTo>
                    <a:pt x="0" y="96520"/>
                  </a:lnTo>
                  <a:lnTo>
                    <a:pt x="101600" y="393700"/>
                  </a:lnTo>
                  <a:lnTo>
                    <a:pt x="170180" y="391160"/>
                  </a:lnTo>
                  <a:lnTo>
                    <a:pt x="292100" y="101600"/>
                  </a:lnTo>
                  <a:lnTo>
                    <a:pt x="190500" y="0"/>
                  </a:lnTo>
                </a:path>
              </a:pathLst>
            </a:custGeom>
            <a:solidFill>
              <a:schemeClr val="bg1">
                <a:lumMod val="85000"/>
              </a:schemeClr>
            </a:solidFill>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フリーフォーム 16"/>
            <p:cNvSpPr/>
            <p:nvPr/>
          </p:nvSpPr>
          <p:spPr>
            <a:xfrm rot="10800000">
              <a:off x="6929120" y="2644140"/>
              <a:ext cx="292100" cy="393700"/>
            </a:xfrm>
            <a:custGeom>
              <a:avLst/>
              <a:gdLst>
                <a:gd name="connsiteX0" fmla="*/ 78740 w 292100"/>
                <a:gd name="connsiteY0" fmla="*/ 5080 h 393700"/>
                <a:gd name="connsiteX1" fmla="*/ 0 w 292100"/>
                <a:gd name="connsiteY1" fmla="*/ 96520 h 393700"/>
                <a:gd name="connsiteX2" fmla="*/ 101600 w 292100"/>
                <a:gd name="connsiteY2" fmla="*/ 393700 h 393700"/>
                <a:gd name="connsiteX3" fmla="*/ 170180 w 292100"/>
                <a:gd name="connsiteY3" fmla="*/ 391160 h 393700"/>
                <a:gd name="connsiteX4" fmla="*/ 292100 w 292100"/>
                <a:gd name="connsiteY4" fmla="*/ 101600 h 393700"/>
                <a:gd name="connsiteX5" fmla="*/ 190500 w 292100"/>
                <a:gd name="connsiteY5" fmla="*/ 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393700">
                  <a:moveTo>
                    <a:pt x="78740" y="5080"/>
                  </a:moveTo>
                  <a:lnTo>
                    <a:pt x="0" y="96520"/>
                  </a:lnTo>
                  <a:lnTo>
                    <a:pt x="101600" y="393700"/>
                  </a:lnTo>
                  <a:lnTo>
                    <a:pt x="170180" y="391160"/>
                  </a:lnTo>
                  <a:lnTo>
                    <a:pt x="292100" y="101600"/>
                  </a:lnTo>
                  <a:lnTo>
                    <a:pt x="190500" y="0"/>
                  </a:lnTo>
                </a:path>
              </a:pathLst>
            </a:custGeom>
            <a:solidFill>
              <a:schemeClr val="bg1">
                <a:lumMod val="85000"/>
              </a:schemeClr>
            </a:solidFill>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正方形/長方形 14"/>
            <p:cNvSpPr/>
            <p:nvPr/>
          </p:nvSpPr>
          <p:spPr>
            <a:xfrm>
              <a:off x="7000240" y="3030220"/>
              <a:ext cx="154940" cy="127000"/>
            </a:xfrm>
            <a:prstGeom prst="rect">
              <a:avLst/>
            </a:prstGeom>
            <a:solidFill>
              <a:schemeClr val="bg1">
                <a:lumMod val="8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6440932" y="1901952"/>
              <a:ext cx="596392" cy="596900"/>
            </a:xfrm>
            <a:custGeom>
              <a:avLst/>
              <a:gdLst>
                <a:gd name="connsiteX0" fmla="*/ 0 w 621792"/>
                <a:gd name="connsiteY0" fmla="*/ 231648 h 609600"/>
                <a:gd name="connsiteX1" fmla="*/ 249936 w 621792"/>
                <a:gd name="connsiteY1" fmla="*/ 469392 h 609600"/>
                <a:gd name="connsiteX2" fmla="*/ 536448 w 621792"/>
                <a:gd name="connsiteY2" fmla="*/ 609600 h 609600"/>
                <a:gd name="connsiteX3" fmla="*/ 621792 w 621792"/>
                <a:gd name="connsiteY3" fmla="*/ 548640 h 609600"/>
                <a:gd name="connsiteX4" fmla="*/ 499872 w 621792"/>
                <a:gd name="connsiteY4" fmla="*/ 268224 h 609600"/>
                <a:gd name="connsiteX5" fmla="*/ 268224 w 621792"/>
                <a:gd name="connsiteY5" fmla="*/ 0 h 609600"/>
                <a:gd name="connsiteX6" fmla="*/ 0 w 621792"/>
                <a:gd name="connsiteY6" fmla="*/ 231648 h 609600"/>
                <a:gd name="connsiteX0" fmla="*/ 0 w 624332"/>
                <a:gd name="connsiteY0" fmla="*/ 254508 h 609600"/>
                <a:gd name="connsiteX1" fmla="*/ 252476 w 624332"/>
                <a:gd name="connsiteY1" fmla="*/ 469392 h 609600"/>
                <a:gd name="connsiteX2" fmla="*/ 538988 w 624332"/>
                <a:gd name="connsiteY2" fmla="*/ 609600 h 609600"/>
                <a:gd name="connsiteX3" fmla="*/ 624332 w 624332"/>
                <a:gd name="connsiteY3" fmla="*/ 548640 h 609600"/>
                <a:gd name="connsiteX4" fmla="*/ 502412 w 624332"/>
                <a:gd name="connsiteY4" fmla="*/ 268224 h 609600"/>
                <a:gd name="connsiteX5" fmla="*/ 270764 w 624332"/>
                <a:gd name="connsiteY5" fmla="*/ 0 h 609600"/>
                <a:gd name="connsiteX6" fmla="*/ 0 w 624332"/>
                <a:gd name="connsiteY6" fmla="*/ 254508 h 609600"/>
                <a:gd name="connsiteX0" fmla="*/ 0 w 624332"/>
                <a:gd name="connsiteY0" fmla="*/ 254508 h 609600"/>
                <a:gd name="connsiteX1" fmla="*/ 244856 w 624332"/>
                <a:gd name="connsiteY1" fmla="*/ 484632 h 609600"/>
                <a:gd name="connsiteX2" fmla="*/ 538988 w 624332"/>
                <a:gd name="connsiteY2" fmla="*/ 609600 h 609600"/>
                <a:gd name="connsiteX3" fmla="*/ 624332 w 624332"/>
                <a:gd name="connsiteY3" fmla="*/ 548640 h 609600"/>
                <a:gd name="connsiteX4" fmla="*/ 502412 w 624332"/>
                <a:gd name="connsiteY4" fmla="*/ 268224 h 609600"/>
                <a:gd name="connsiteX5" fmla="*/ 270764 w 624332"/>
                <a:gd name="connsiteY5" fmla="*/ 0 h 609600"/>
                <a:gd name="connsiteX6" fmla="*/ 0 w 624332"/>
                <a:gd name="connsiteY6" fmla="*/ 254508 h 609600"/>
                <a:gd name="connsiteX0" fmla="*/ 0 w 624332"/>
                <a:gd name="connsiteY0" fmla="*/ 254508 h 596900"/>
                <a:gd name="connsiteX1" fmla="*/ 244856 w 624332"/>
                <a:gd name="connsiteY1" fmla="*/ 484632 h 596900"/>
                <a:gd name="connsiteX2" fmla="*/ 521208 w 624332"/>
                <a:gd name="connsiteY2" fmla="*/ 596900 h 596900"/>
                <a:gd name="connsiteX3" fmla="*/ 624332 w 624332"/>
                <a:gd name="connsiteY3" fmla="*/ 548640 h 596900"/>
                <a:gd name="connsiteX4" fmla="*/ 502412 w 624332"/>
                <a:gd name="connsiteY4" fmla="*/ 268224 h 596900"/>
                <a:gd name="connsiteX5" fmla="*/ 270764 w 624332"/>
                <a:gd name="connsiteY5" fmla="*/ 0 h 596900"/>
                <a:gd name="connsiteX6" fmla="*/ 0 w 624332"/>
                <a:gd name="connsiteY6" fmla="*/ 254508 h 596900"/>
                <a:gd name="connsiteX0" fmla="*/ 0 w 596392"/>
                <a:gd name="connsiteY0" fmla="*/ 254508 h 596900"/>
                <a:gd name="connsiteX1" fmla="*/ 244856 w 596392"/>
                <a:gd name="connsiteY1" fmla="*/ 484632 h 596900"/>
                <a:gd name="connsiteX2" fmla="*/ 521208 w 596392"/>
                <a:gd name="connsiteY2" fmla="*/ 596900 h 596900"/>
                <a:gd name="connsiteX3" fmla="*/ 596392 w 596392"/>
                <a:gd name="connsiteY3" fmla="*/ 525780 h 596900"/>
                <a:gd name="connsiteX4" fmla="*/ 502412 w 596392"/>
                <a:gd name="connsiteY4" fmla="*/ 268224 h 596900"/>
                <a:gd name="connsiteX5" fmla="*/ 270764 w 596392"/>
                <a:gd name="connsiteY5" fmla="*/ 0 h 596900"/>
                <a:gd name="connsiteX6" fmla="*/ 0 w 596392"/>
                <a:gd name="connsiteY6" fmla="*/ 254508 h 596900"/>
                <a:gd name="connsiteX0" fmla="*/ 0 w 596392"/>
                <a:gd name="connsiteY0" fmla="*/ 254508 h 596900"/>
                <a:gd name="connsiteX1" fmla="*/ 244856 w 596392"/>
                <a:gd name="connsiteY1" fmla="*/ 484632 h 596900"/>
                <a:gd name="connsiteX2" fmla="*/ 521208 w 596392"/>
                <a:gd name="connsiteY2" fmla="*/ 596900 h 596900"/>
                <a:gd name="connsiteX3" fmla="*/ 596392 w 596392"/>
                <a:gd name="connsiteY3" fmla="*/ 525780 h 596900"/>
                <a:gd name="connsiteX4" fmla="*/ 502412 w 596392"/>
                <a:gd name="connsiteY4" fmla="*/ 268224 h 596900"/>
                <a:gd name="connsiteX5" fmla="*/ 252984 w 596392"/>
                <a:gd name="connsiteY5" fmla="*/ 0 h 596900"/>
                <a:gd name="connsiteX6" fmla="*/ 0 w 596392"/>
                <a:gd name="connsiteY6" fmla="*/ 254508 h 5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392" h="596900">
                  <a:moveTo>
                    <a:pt x="0" y="254508"/>
                  </a:moveTo>
                  <a:lnTo>
                    <a:pt x="244856" y="484632"/>
                  </a:lnTo>
                  <a:lnTo>
                    <a:pt x="521208" y="596900"/>
                  </a:lnTo>
                  <a:lnTo>
                    <a:pt x="596392" y="525780"/>
                  </a:lnTo>
                  <a:lnTo>
                    <a:pt x="502412" y="268224"/>
                  </a:lnTo>
                  <a:lnTo>
                    <a:pt x="252984" y="0"/>
                  </a:lnTo>
                  <a:lnTo>
                    <a:pt x="0" y="254508"/>
                  </a:lnTo>
                  <a:close/>
                </a:path>
              </a:pathLst>
            </a:custGeom>
            <a:solidFill>
              <a:schemeClr val="tx2">
                <a:lumMod val="60000"/>
                <a:lumOff val="40000"/>
              </a:schemeClr>
            </a:solidFill>
            <a:ln w="63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rot="5400000">
              <a:off x="7106412" y="1904492"/>
              <a:ext cx="596392" cy="596900"/>
            </a:xfrm>
            <a:custGeom>
              <a:avLst/>
              <a:gdLst>
                <a:gd name="connsiteX0" fmla="*/ 0 w 621792"/>
                <a:gd name="connsiteY0" fmla="*/ 231648 h 609600"/>
                <a:gd name="connsiteX1" fmla="*/ 249936 w 621792"/>
                <a:gd name="connsiteY1" fmla="*/ 469392 h 609600"/>
                <a:gd name="connsiteX2" fmla="*/ 536448 w 621792"/>
                <a:gd name="connsiteY2" fmla="*/ 609600 h 609600"/>
                <a:gd name="connsiteX3" fmla="*/ 621792 w 621792"/>
                <a:gd name="connsiteY3" fmla="*/ 548640 h 609600"/>
                <a:gd name="connsiteX4" fmla="*/ 499872 w 621792"/>
                <a:gd name="connsiteY4" fmla="*/ 268224 h 609600"/>
                <a:gd name="connsiteX5" fmla="*/ 268224 w 621792"/>
                <a:gd name="connsiteY5" fmla="*/ 0 h 609600"/>
                <a:gd name="connsiteX6" fmla="*/ 0 w 621792"/>
                <a:gd name="connsiteY6" fmla="*/ 231648 h 609600"/>
                <a:gd name="connsiteX0" fmla="*/ 0 w 624332"/>
                <a:gd name="connsiteY0" fmla="*/ 254508 h 609600"/>
                <a:gd name="connsiteX1" fmla="*/ 252476 w 624332"/>
                <a:gd name="connsiteY1" fmla="*/ 469392 h 609600"/>
                <a:gd name="connsiteX2" fmla="*/ 538988 w 624332"/>
                <a:gd name="connsiteY2" fmla="*/ 609600 h 609600"/>
                <a:gd name="connsiteX3" fmla="*/ 624332 w 624332"/>
                <a:gd name="connsiteY3" fmla="*/ 548640 h 609600"/>
                <a:gd name="connsiteX4" fmla="*/ 502412 w 624332"/>
                <a:gd name="connsiteY4" fmla="*/ 268224 h 609600"/>
                <a:gd name="connsiteX5" fmla="*/ 270764 w 624332"/>
                <a:gd name="connsiteY5" fmla="*/ 0 h 609600"/>
                <a:gd name="connsiteX6" fmla="*/ 0 w 624332"/>
                <a:gd name="connsiteY6" fmla="*/ 254508 h 609600"/>
                <a:gd name="connsiteX0" fmla="*/ 0 w 624332"/>
                <a:gd name="connsiteY0" fmla="*/ 254508 h 609600"/>
                <a:gd name="connsiteX1" fmla="*/ 244856 w 624332"/>
                <a:gd name="connsiteY1" fmla="*/ 484632 h 609600"/>
                <a:gd name="connsiteX2" fmla="*/ 538988 w 624332"/>
                <a:gd name="connsiteY2" fmla="*/ 609600 h 609600"/>
                <a:gd name="connsiteX3" fmla="*/ 624332 w 624332"/>
                <a:gd name="connsiteY3" fmla="*/ 548640 h 609600"/>
                <a:gd name="connsiteX4" fmla="*/ 502412 w 624332"/>
                <a:gd name="connsiteY4" fmla="*/ 268224 h 609600"/>
                <a:gd name="connsiteX5" fmla="*/ 270764 w 624332"/>
                <a:gd name="connsiteY5" fmla="*/ 0 h 609600"/>
                <a:gd name="connsiteX6" fmla="*/ 0 w 624332"/>
                <a:gd name="connsiteY6" fmla="*/ 254508 h 609600"/>
                <a:gd name="connsiteX0" fmla="*/ 0 w 624332"/>
                <a:gd name="connsiteY0" fmla="*/ 254508 h 596900"/>
                <a:gd name="connsiteX1" fmla="*/ 244856 w 624332"/>
                <a:gd name="connsiteY1" fmla="*/ 484632 h 596900"/>
                <a:gd name="connsiteX2" fmla="*/ 521208 w 624332"/>
                <a:gd name="connsiteY2" fmla="*/ 596900 h 596900"/>
                <a:gd name="connsiteX3" fmla="*/ 624332 w 624332"/>
                <a:gd name="connsiteY3" fmla="*/ 548640 h 596900"/>
                <a:gd name="connsiteX4" fmla="*/ 502412 w 624332"/>
                <a:gd name="connsiteY4" fmla="*/ 268224 h 596900"/>
                <a:gd name="connsiteX5" fmla="*/ 270764 w 624332"/>
                <a:gd name="connsiteY5" fmla="*/ 0 h 596900"/>
                <a:gd name="connsiteX6" fmla="*/ 0 w 624332"/>
                <a:gd name="connsiteY6" fmla="*/ 254508 h 596900"/>
                <a:gd name="connsiteX0" fmla="*/ 0 w 596392"/>
                <a:gd name="connsiteY0" fmla="*/ 254508 h 596900"/>
                <a:gd name="connsiteX1" fmla="*/ 244856 w 596392"/>
                <a:gd name="connsiteY1" fmla="*/ 484632 h 596900"/>
                <a:gd name="connsiteX2" fmla="*/ 521208 w 596392"/>
                <a:gd name="connsiteY2" fmla="*/ 596900 h 596900"/>
                <a:gd name="connsiteX3" fmla="*/ 596392 w 596392"/>
                <a:gd name="connsiteY3" fmla="*/ 525780 h 596900"/>
                <a:gd name="connsiteX4" fmla="*/ 502412 w 596392"/>
                <a:gd name="connsiteY4" fmla="*/ 268224 h 596900"/>
                <a:gd name="connsiteX5" fmla="*/ 270764 w 596392"/>
                <a:gd name="connsiteY5" fmla="*/ 0 h 596900"/>
                <a:gd name="connsiteX6" fmla="*/ 0 w 596392"/>
                <a:gd name="connsiteY6" fmla="*/ 254508 h 596900"/>
                <a:gd name="connsiteX0" fmla="*/ 0 w 596392"/>
                <a:gd name="connsiteY0" fmla="*/ 254508 h 596900"/>
                <a:gd name="connsiteX1" fmla="*/ 244856 w 596392"/>
                <a:gd name="connsiteY1" fmla="*/ 484632 h 596900"/>
                <a:gd name="connsiteX2" fmla="*/ 521208 w 596392"/>
                <a:gd name="connsiteY2" fmla="*/ 596900 h 596900"/>
                <a:gd name="connsiteX3" fmla="*/ 596392 w 596392"/>
                <a:gd name="connsiteY3" fmla="*/ 525780 h 596900"/>
                <a:gd name="connsiteX4" fmla="*/ 502412 w 596392"/>
                <a:gd name="connsiteY4" fmla="*/ 268224 h 596900"/>
                <a:gd name="connsiteX5" fmla="*/ 252984 w 596392"/>
                <a:gd name="connsiteY5" fmla="*/ 0 h 596900"/>
                <a:gd name="connsiteX6" fmla="*/ 0 w 596392"/>
                <a:gd name="connsiteY6" fmla="*/ 254508 h 5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392" h="596900">
                  <a:moveTo>
                    <a:pt x="0" y="254508"/>
                  </a:moveTo>
                  <a:lnTo>
                    <a:pt x="244856" y="484632"/>
                  </a:lnTo>
                  <a:lnTo>
                    <a:pt x="521208" y="596900"/>
                  </a:lnTo>
                  <a:lnTo>
                    <a:pt x="596392" y="525780"/>
                  </a:lnTo>
                  <a:lnTo>
                    <a:pt x="502412" y="268224"/>
                  </a:lnTo>
                  <a:lnTo>
                    <a:pt x="252984" y="0"/>
                  </a:lnTo>
                  <a:lnTo>
                    <a:pt x="0" y="254508"/>
                  </a:lnTo>
                  <a:close/>
                </a:path>
              </a:pathLst>
            </a:custGeom>
            <a:solidFill>
              <a:schemeClr val="tx2">
                <a:lumMod val="60000"/>
                <a:lumOff val="40000"/>
              </a:schemeClr>
            </a:solidFill>
            <a:ln w="63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rot="10800000">
              <a:off x="7114032" y="2572512"/>
              <a:ext cx="596392" cy="596900"/>
            </a:xfrm>
            <a:custGeom>
              <a:avLst/>
              <a:gdLst>
                <a:gd name="connsiteX0" fmla="*/ 0 w 621792"/>
                <a:gd name="connsiteY0" fmla="*/ 231648 h 609600"/>
                <a:gd name="connsiteX1" fmla="*/ 249936 w 621792"/>
                <a:gd name="connsiteY1" fmla="*/ 469392 h 609600"/>
                <a:gd name="connsiteX2" fmla="*/ 536448 w 621792"/>
                <a:gd name="connsiteY2" fmla="*/ 609600 h 609600"/>
                <a:gd name="connsiteX3" fmla="*/ 621792 w 621792"/>
                <a:gd name="connsiteY3" fmla="*/ 548640 h 609600"/>
                <a:gd name="connsiteX4" fmla="*/ 499872 w 621792"/>
                <a:gd name="connsiteY4" fmla="*/ 268224 h 609600"/>
                <a:gd name="connsiteX5" fmla="*/ 268224 w 621792"/>
                <a:gd name="connsiteY5" fmla="*/ 0 h 609600"/>
                <a:gd name="connsiteX6" fmla="*/ 0 w 621792"/>
                <a:gd name="connsiteY6" fmla="*/ 231648 h 609600"/>
                <a:gd name="connsiteX0" fmla="*/ 0 w 624332"/>
                <a:gd name="connsiteY0" fmla="*/ 254508 h 609600"/>
                <a:gd name="connsiteX1" fmla="*/ 252476 w 624332"/>
                <a:gd name="connsiteY1" fmla="*/ 469392 h 609600"/>
                <a:gd name="connsiteX2" fmla="*/ 538988 w 624332"/>
                <a:gd name="connsiteY2" fmla="*/ 609600 h 609600"/>
                <a:gd name="connsiteX3" fmla="*/ 624332 w 624332"/>
                <a:gd name="connsiteY3" fmla="*/ 548640 h 609600"/>
                <a:gd name="connsiteX4" fmla="*/ 502412 w 624332"/>
                <a:gd name="connsiteY4" fmla="*/ 268224 h 609600"/>
                <a:gd name="connsiteX5" fmla="*/ 270764 w 624332"/>
                <a:gd name="connsiteY5" fmla="*/ 0 h 609600"/>
                <a:gd name="connsiteX6" fmla="*/ 0 w 624332"/>
                <a:gd name="connsiteY6" fmla="*/ 254508 h 609600"/>
                <a:gd name="connsiteX0" fmla="*/ 0 w 624332"/>
                <a:gd name="connsiteY0" fmla="*/ 254508 h 609600"/>
                <a:gd name="connsiteX1" fmla="*/ 244856 w 624332"/>
                <a:gd name="connsiteY1" fmla="*/ 484632 h 609600"/>
                <a:gd name="connsiteX2" fmla="*/ 538988 w 624332"/>
                <a:gd name="connsiteY2" fmla="*/ 609600 h 609600"/>
                <a:gd name="connsiteX3" fmla="*/ 624332 w 624332"/>
                <a:gd name="connsiteY3" fmla="*/ 548640 h 609600"/>
                <a:gd name="connsiteX4" fmla="*/ 502412 w 624332"/>
                <a:gd name="connsiteY4" fmla="*/ 268224 h 609600"/>
                <a:gd name="connsiteX5" fmla="*/ 270764 w 624332"/>
                <a:gd name="connsiteY5" fmla="*/ 0 h 609600"/>
                <a:gd name="connsiteX6" fmla="*/ 0 w 624332"/>
                <a:gd name="connsiteY6" fmla="*/ 254508 h 609600"/>
                <a:gd name="connsiteX0" fmla="*/ 0 w 624332"/>
                <a:gd name="connsiteY0" fmla="*/ 254508 h 596900"/>
                <a:gd name="connsiteX1" fmla="*/ 244856 w 624332"/>
                <a:gd name="connsiteY1" fmla="*/ 484632 h 596900"/>
                <a:gd name="connsiteX2" fmla="*/ 521208 w 624332"/>
                <a:gd name="connsiteY2" fmla="*/ 596900 h 596900"/>
                <a:gd name="connsiteX3" fmla="*/ 624332 w 624332"/>
                <a:gd name="connsiteY3" fmla="*/ 548640 h 596900"/>
                <a:gd name="connsiteX4" fmla="*/ 502412 w 624332"/>
                <a:gd name="connsiteY4" fmla="*/ 268224 h 596900"/>
                <a:gd name="connsiteX5" fmla="*/ 270764 w 624332"/>
                <a:gd name="connsiteY5" fmla="*/ 0 h 596900"/>
                <a:gd name="connsiteX6" fmla="*/ 0 w 624332"/>
                <a:gd name="connsiteY6" fmla="*/ 254508 h 596900"/>
                <a:gd name="connsiteX0" fmla="*/ 0 w 596392"/>
                <a:gd name="connsiteY0" fmla="*/ 254508 h 596900"/>
                <a:gd name="connsiteX1" fmla="*/ 244856 w 596392"/>
                <a:gd name="connsiteY1" fmla="*/ 484632 h 596900"/>
                <a:gd name="connsiteX2" fmla="*/ 521208 w 596392"/>
                <a:gd name="connsiteY2" fmla="*/ 596900 h 596900"/>
                <a:gd name="connsiteX3" fmla="*/ 596392 w 596392"/>
                <a:gd name="connsiteY3" fmla="*/ 525780 h 596900"/>
                <a:gd name="connsiteX4" fmla="*/ 502412 w 596392"/>
                <a:gd name="connsiteY4" fmla="*/ 268224 h 596900"/>
                <a:gd name="connsiteX5" fmla="*/ 270764 w 596392"/>
                <a:gd name="connsiteY5" fmla="*/ 0 h 596900"/>
                <a:gd name="connsiteX6" fmla="*/ 0 w 596392"/>
                <a:gd name="connsiteY6" fmla="*/ 254508 h 596900"/>
                <a:gd name="connsiteX0" fmla="*/ 0 w 596392"/>
                <a:gd name="connsiteY0" fmla="*/ 254508 h 596900"/>
                <a:gd name="connsiteX1" fmla="*/ 244856 w 596392"/>
                <a:gd name="connsiteY1" fmla="*/ 484632 h 596900"/>
                <a:gd name="connsiteX2" fmla="*/ 521208 w 596392"/>
                <a:gd name="connsiteY2" fmla="*/ 596900 h 596900"/>
                <a:gd name="connsiteX3" fmla="*/ 596392 w 596392"/>
                <a:gd name="connsiteY3" fmla="*/ 525780 h 596900"/>
                <a:gd name="connsiteX4" fmla="*/ 502412 w 596392"/>
                <a:gd name="connsiteY4" fmla="*/ 268224 h 596900"/>
                <a:gd name="connsiteX5" fmla="*/ 252984 w 596392"/>
                <a:gd name="connsiteY5" fmla="*/ 0 h 596900"/>
                <a:gd name="connsiteX6" fmla="*/ 0 w 596392"/>
                <a:gd name="connsiteY6" fmla="*/ 254508 h 5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392" h="596900">
                  <a:moveTo>
                    <a:pt x="0" y="254508"/>
                  </a:moveTo>
                  <a:lnTo>
                    <a:pt x="244856" y="484632"/>
                  </a:lnTo>
                  <a:lnTo>
                    <a:pt x="521208" y="596900"/>
                  </a:lnTo>
                  <a:lnTo>
                    <a:pt x="596392" y="525780"/>
                  </a:lnTo>
                  <a:lnTo>
                    <a:pt x="502412" y="268224"/>
                  </a:lnTo>
                  <a:lnTo>
                    <a:pt x="252984" y="0"/>
                  </a:lnTo>
                  <a:lnTo>
                    <a:pt x="0" y="254508"/>
                  </a:lnTo>
                  <a:close/>
                </a:path>
              </a:pathLst>
            </a:custGeom>
            <a:solidFill>
              <a:schemeClr val="tx2">
                <a:lumMod val="60000"/>
                <a:lumOff val="40000"/>
              </a:schemeClr>
            </a:solidFill>
            <a:ln w="63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rot="-5400000">
              <a:off x="6446012" y="2575052"/>
              <a:ext cx="596392" cy="596900"/>
            </a:xfrm>
            <a:custGeom>
              <a:avLst/>
              <a:gdLst>
                <a:gd name="connsiteX0" fmla="*/ 0 w 621792"/>
                <a:gd name="connsiteY0" fmla="*/ 231648 h 609600"/>
                <a:gd name="connsiteX1" fmla="*/ 249936 w 621792"/>
                <a:gd name="connsiteY1" fmla="*/ 469392 h 609600"/>
                <a:gd name="connsiteX2" fmla="*/ 536448 w 621792"/>
                <a:gd name="connsiteY2" fmla="*/ 609600 h 609600"/>
                <a:gd name="connsiteX3" fmla="*/ 621792 w 621792"/>
                <a:gd name="connsiteY3" fmla="*/ 548640 h 609600"/>
                <a:gd name="connsiteX4" fmla="*/ 499872 w 621792"/>
                <a:gd name="connsiteY4" fmla="*/ 268224 h 609600"/>
                <a:gd name="connsiteX5" fmla="*/ 268224 w 621792"/>
                <a:gd name="connsiteY5" fmla="*/ 0 h 609600"/>
                <a:gd name="connsiteX6" fmla="*/ 0 w 621792"/>
                <a:gd name="connsiteY6" fmla="*/ 231648 h 609600"/>
                <a:gd name="connsiteX0" fmla="*/ 0 w 624332"/>
                <a:gd name="connsiteY0" fmla="*/ 254508 h 609600"/>
                <a:gd name="connsiteX1" fmla="*/ 252476 w 624332"/>
                <a:gd name="connsiteY1" fmla="*/ 469392 h 609600"/>
                <a:gd name="connsiteX2" fmla="*/ 538988 w 624332"/>
                <a:gd name="connsiteY2" fmla="*/ 609600 h 609600"/>
                <a:gd name="connsiteX3" fmla="*/ 624332 w 624332"/>
                <a:gd name="connsiteY3" fmla="*/ 548640 h 609600"/>
                <a:gd name="connsiteX4" fmla="*/ 502412 w 624332"/>
                <a:gd name="connsiteY4" fmla="*/ 268224 h 609600"/>
                <a:gd name="connsiteX5" fmla="*/ 270764 w 624332"/>
                <a:gd name="connsiteY5" fmla="*/ 0 h 609600"/>
                <a:gd name="connsiteX6" fmla="*/ 0 w 624332"/>
                <a:gd name="connsiteY6" fmla="*/ 254508 h 609600"/>
                <a:gd name="connsiteX0" fmla="*/ 0 w 624332"/>
                <a:gd name="connsiteY0" fmla="*/ 254508 h 609600"/>
                <a:gd name="connsiteX1" fmla="*/ 244856 w 624332"/>
                <a:gd name="connsiteY1" fmla="*/ 484632 h 609600"/>
                <a:gd name="connsiteX2" fmla="*/ 538988 w 624332"/>
                <a:gd name="connsiteY2" fmla="*/ 609600 h 609600"/>
                <a:gd name="connsiteX3" fmla="*/ 624332 w 624332"/>
                <a:gd name="connsiteY3" fmla="*/ 548640 h 609600"/>
                <a:gd name="connsiteX4" fmla="*/ 502412 w 624332"/>
                <a:gd name="connsiteY4" fmla="*/ 268224 h 609600"/>
                <a:gd name="connsiteX5" fmla="*/ 270764 w 624332"/>
                <a:gd name="connsiteY5" fmla="*/ 0 h 609600"/>
                <a:gd name="connsiteX6" fmla="*/ 0 w 624332"/>
                <a:gd name="connsiteY6" fmla="*/ 254508 h 609600"/>
                <a:gd name="connsiteX0" fmla="*/ 0 w 624332"/>
                <a:gd name="connsiteY0" fmla="*/ 254508 h 596900"/>
                <a:gd name="connsiteX1" fmla="*/ 244856 w 624332"/>
                <a:gd name="connsiteY1" fmla="*/ 484632 h 596900"/>
                <a:gd name="connsiteX2" fmla="*/ 521208 w 624332"/>
                <a:gd name="connsiteY2" fmla="*/ 596900 h 596900"/>
                <a:gd name="connsiteX3" fmla="*/ 624332 w 624332"/>
                <a:gd name="connsiteY3" fmla="*/ 548640 h 596900"/>
                <a:gd name="connsiteX4" fmla="*/ 502412 w 624332"/>
                <a:gd name="connsiteY4" fmla="*/ 268224 h 596900"/>
                <a:gd name="connsiteX5" fmla="*/ 270764 w 624332"/>
                <a:gd name="connsiteY5" fmla="*/ 0 h 596900"/>
                <a:gd name="connsiteX6" fmla="*/ 0 w 624332"/>
                <a:gd name="connsiteY6" fmla="*/ 254508 h 596900"/>
                <a:gd name="connsiteX0" fmla="*/ 0 w 596392"/>
                <a:gd name="connsiteY0" fmla="*/ 254508 h 596900"/>
                <a:gd name="connsiteX1" fmla="*/ 244856 w 596392"/>
                <a:gd name="connsiteY1" fmla="*/ 484632 h 596900"/>
                <a:gd name="connsiteX2" fmla="*/ 521208 w 596392"/>
                <a:gd name="connsiteY2" fmla="*/ 596900 h 596900"/>
                <a:gd name="connsiteX3" fmla="*/ 596392 w 596392"/>
                <a:gd name="connsiteY3" fmla="*/ 525780 h 596900"/>
                <a:gd name="connsiteX4" fmla="*/ 502412 w 596392"/>
                <a:gd name="connsiteY4" fmla="*/ 268224 h 596900"/>
                <a:gd name="connsiteX5" fmla="*/ 270764 w 596392"/>
                <a:gd name="connsiteY5" fmla="*/ 0 h 596900"/>
                <a:gd name="connsiteX6" fmla="*/ 0 w 596392"/>
                <a:gd name="connsiteY6" fmla="*/ 254508 h 596900"/>
                <a:gd name="connsiteX0" fmla="*/ 0 w 596392"/>
                <a:gd name="connsiteY0" fmla="*/ 254508 h 596900"/>
                <a:gd name="connsiteX1" fmla="*/ 244856 w 596392"/>
                <a:gd name="connsiteY1" fmla="*/ 484632 h 596900"/>
                <a:gd name="connsiteX2" fmla="*/ 521208 w 596392"/>
                <a:gd name="connsiteY2" fmla="*/ 596900 h 596900"/>
                <a:gd name="connsiteX3" fmla="*/ 596392 w 596392"/>
                <a:gd name="connsiteY3" fmla="*/ 525780 h 596900"/>
                <a:gd name="connsiteX4" fmla="*/ 502412 w 596392"/>
                <a:gd name="connsiteY4" fmla="*/ 268224 h 596900"/>
                <a:gd name="connsiteX5" fmla="*/ 252984 w 596392"/>
                <a:gd name="connsiteY5" fmla="*/ 0 h 596900"/>
                <a:gd name="connsiteX6" fmla="*/ 0 w 596392"/>
                <a:gd name="connsiteY6" fmla="*/ 254508 h 5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392" h="596900">
                  <a:moveTo>
                    <a:pt x="0" y="254508"/>
                  </a:moveTo>
                  <a:lnTo>
                    <a:pt x="244856" y="484632"/>
                  </a:lnTo>
                  <a:lnTo>
                    <a:pt x="521208" y="596900"/>
                  </a:lnTo>
                  <a:lnTo>
                    <a:pt x="596392" y="525780"/>
                  </a:lnTo>
                  <a:lnTo>
                    <a:pt x="502412" y="268224"/>
                  </a:lnTo>
                  <a:lnTo>
                    <a:pt x="252984" y="0"/>
                  </a:lnTo>
                  <a:lnTo>
                    <a:pt x="0" y="254508"/>
                  </a:lnTo>
                  <a:close/>
                </a:path>
              </a:pathLst>
            </a:custGeom>
            <a:solidFill>
              <a:schemeClr val="tx2">
                <a:lumMod val="60000"/>
                <a:lumOff val="40000"/>
              </a:schemeClr>
            </a:solidFill>
            <a:ln w="63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タイトル 1"/>
          <p:cNvSpPr txBox="1">
            <a:spLocks/>
          </p:cNvSpPr>
          <p:nvPr/>
        </p:nvSpPr>
        <p:spPr>
          <a:xfrm>
            <a:off x="457200" y="274638"/>
            <a:ext cx="8229600" cy="717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ja-JP" sz="3200" b="1" dirty="0" smtClean="0">
                <a:solidFill>
                  <a:srgbClr val="FF0000"/>
                </a:solidFill>
                <a:latin typeface="+mj-lt"/>
                <a:ea typeface="+mj-ea"/>
                <a:cs typeface="+mj-cs"/>
              </a:rPr>
              <a:t>M/Q =2, 60MeV/u acceleration in RIBF</a:t>
            </a:r>
            <a:endParaRPr kumimoji="1" lang="ja-JP" altLang="en-US" sz="3200" b="1" i="0" u="none" strike="noStrike" kern="1200" cap="none" spc="0" normalizeH="0" baseline="0" noProof="0" dirty="0">
              <a:ln>
                <a:noFill/>
              </a:ln>
              <a:solidFill>
                <a:srgbClr val="FF0000"/>
              </a:solidFill>
              <a:effectLst/>
              <a:uLnTx/>
              <a:uFillTx/>
              <a:latin typeface="+mj-lt"/>
              <a:ea typeface="+mj-ea"/>
              <a:cs typeface="+mj-cs"/>
            </a:endParaRPr>
          </a:p>
        </p:txBody>
      </p:sp>
      <p:sp>
        <p:nvSpPr>
          <p:cNvPr id="22" name="テキスト ボックス 11"/>
          <p:cNvSpPr txBox="1">
            <a:spLocks noChangeArrowheads="1"/>
          </p:cNvSpPr>
          <p:nvPr/>
        </p:nvSpPr>
        <p:spPr bwMode="auto">
          <a:xfrm>
            <a:off x="5932404" y="1157603"/>
            <a:ext cx="2924198"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平成角ゴシック" charset="0"/>
                <a:cs typeface="平成角ゴシック" charset="0"/>
              </a:defRPr>
            </a:lvl1pPr>
            <a:lvl2pPr marL="37931725" indent="-37474525">
              <a:defRPr kumimoji="1" sz="2400">
                <a:solidFill>
                  <a:schemeClr val="tx1"/>
                </a:solidFill>
                <a:latin typeface="Arial" charset="0"/>
                <a:ea typeface="平成角ゴシック" charset="0"/>
                <a:cs typeface="平成角ゴシック" charset="0"/>
              </a:defRPr>
            </a:lvl2pPr>
            <a:lvl3pPr>
              <a:defRPr kumimoji="1" sz="2400">
                <a:solidFill>
                  <a:schemeClr val="tx1"/>
                </a:solidFill>
                <a:latin typeface="Arial" charset="0"/>
                <a:ea typeface="平成角ゴシック" charset="0"/>
                <a:cs typeface="平成角ゴシック" charset="0"/>
              </a:defRPr>
            </a:lvl3pPr>
            <a:lvl4pPr>
              <a:defRPr kumimoji="1" sz="2400">
                <a:solidFill>
                  <a:schemeClr val="tx1"/>
                </a:solidFill>
                <a:latin typeface="Arial" charset="0"/>
                <a:ea typeface="平成角ゴシック" charset="0"/>
                <a:cs typeface="平成角ゴシック" charset="0"/>
              </a:defRPr>
            </a:lvl4pPr>
            <a:lvl5pPr>
              <a:defRPr kumimoji="1" sz="2400">
                <a:solidFill>
                  <a:schemeClr val="tx1"/>
                </a:solidFill>
                <a:latin typeface="Arial" charset="0"/>
                <a:ea typeface="平成角ゴシック" charset="0"/>
                <a:cs typeface="平成角ゴシック" charset="0"/>
              </a:defRPr>
            </a:lvl5pPr>
            <a:lvl6pPr marL="457200" fontAlgn="base">
              <a:spcBef>
                <a:spcPct val="0"/>
              </a:spcBef>
              <a:spcAft>
                <a:spcPct val="0"/>
              </a:spcAft>
              <a:defRPr kumimoji="1" sz="2400">
                <a:solidFill>
                  <a:schemeClr val="tx1"/>
                </a:solidFill>
                <a:latin typeface="Arial" charset="0"/>
                <a:ea typeface="平成角ゴシック" charset="0"/>
                <a:cs typeface="平成角ゴシック" charset="0"/>
              </a:defRPr>
            </a:lvl6pPr>
            <a:lvl7pPr marL="914400" fontAlgn="base">
              <a:spcBef>
                <a:spcPct val="0"/>
              </a:spcBef>
              <a:spcAft>
                <a:spcPct val="0"/>
              </a:spcAft>
              <a:defRPr kumimoji="1" sz="2400">
                <a:solidFill>
                  <a:schemeClr val="tx1"/>
                </a:solidFill>
                <a:latin typeface="Arial" charset="0"/>
                <a:ea typeface="平成角ゴシック" charset="0"/>
                <a:cs typeface="平成角ゴシック" charset="0"/>
              </a:defRPr>
            </a:lvl7pPr>
            <a:lvl8pPr marL="1371600" fontAlgn="base">
              <a:spcBef>
                <a:spcPct val="0"/>
              </a:spcBef>
              <a:spcAft>
                <a:spcPct val="0"/>
              </a:spcAft>
              <a:defRPr kumimoji="1" sz="2400">
                <a:solidFill>
                  <a:schemeClr val="tx1"/>
                </a:solidFill>
                <a:latin typeface="Arial" charset="0"/>
                <a:ea typeface="平成角ゴシック" charset="0"/>
                <a:cs typeface="平成角ゴシック" charset="0"/>
              </a:defRPr>
            </a:lvl8pPr>
            <a:lvl9pPr marL="1828800" fontAlgn="base">
              <a:spcBef>
                <a:spcPct val="0"/>
              </a:spcBef>
              <a:spcAft>
                <a:spcPct val="0"/>
              </a:spcAft>
              <a:defRPr kumimoji="1" sz="2400">
                <a:solidFill>
                  <a:schemeClr val="tx1"/>
                </a:solidFill>
                <a:latin typeface="Arial" charset="0"/>
                <a:ea typeface="平成角ゴシック" charset="0"/>
                <a:cs typeface="平成角ゴシック" charset="0"/>
              </a:defRPr>
            </a:lvl9pPr>
          </a:lstStyle>
          <a:p>
            <a:r>
              <a:rPr lang="en-US" altLang="ja-JP" sz="1800" dirty="0" smtClean="0">
                <a:latin typeface="ヒラギノ角ゴ Pro W3"/>
                <a:ea typeface="ヒラギノ角ゴ Pro W3"/>
                <a:cs typeface="ヒラギノ角ゴ Pro W3"/>
              </a:rPr>
              <a:t>RRC (H=8, f=37.5 MHz)</a:t>
            </a:r>
            <a:endParaRPr lang="ja-JP" altLang="en-US" sz="1800" dirty="0">
              <a:latin typeface="ヒラギノ角ゴ Pro W3"/>
              <a:ea typeface="ヒラギノ角ゴ Pro W3"/>
              <a:cs typeface="ヒラギノ角ゴ Pro W3"/>
            </a:endParaRPr>
          </a:p>
        </p:txBody>
      </p:sp>
      <p:sp>
        <p:nvSpPr>
          <p:cNvPr id="23" name="テキスト ボックス 11"/>
          <p:cNvSpPr txBox="1">
            <a:spLocks noChangeArrowheads="1"/>
          </p:cNvSpPr>
          <p:nvPr/>
        </p:nvSpPr>
        <p:spPr bwMode="auto">
          <a:xfrm>
            <a:off x="2475286" y="1157603"/>
            <a:ext cx="1099981"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平成角ゴシック" charset="0"/>
                <a:cs typeface="平成角ゴシック" charset="0"/>
              </a:defRPr>
            </a:lvl1pPr>
            <a:lvl2pPr marL="37931725" indent="-37474525">
              <a:defRPr kumimoji="1" sz="2400">
                <a:solidFill>
                  <a:schemeClr val="tx1"/>
                </a:solidFill>
                <a:latin typeface="Arial" charset="0"/>
                <a:ea typeface="平成角ゴシック" charset="0"/>
                <a:cs typeface="平成角ゴシック" charset="0"/>
              </a:defRPr>
            </a:lvl2pPr>
            <a:lvl3pPr>
              <a:defRPr kumimoji="1" sz="2400">
                <a:solidFill>
                  <a:schemeClr val="tx1"/>
                </a:solidFill>
                <a:latin typeface="Arial" charset="0"/>
                <a:ea typeface="平成角ゴシック" charset="0"/>
                <a:cs typeface="平成角ゴシック" charset="0"/>
              </a:defRPr>
            </a:lvl3pPr>
            <a:lvl4pPr>
              <a:defRPr kumimoji="1" sz="2400">
                <a:solidFill>
                  <a:schemeClr val="tx1"/>
                </a:solidFill>
                <a:latin typeface="Arial" charset="0"/>
                <a:ea typeface="平成角ゴシック" charset="0"/>
                <a:cs typeface="平成角ゴシック" charset="0"/>
              </a:defRPr>
            </a:lvl4pPr>
            <a:lvl5pPr>
              <a:defRPr kumimoji="1" sz="2400">
                <a:solidFill>
                  <a:schemeClr val="tx1"/>
                </a:solidFill>
                <a:latin typeface="Arial" charset="0"/>
                <a:ea typeface="平成角ゴシック" charset="0"/>
                <a:cs typeface="平成角ゴシック" charset="0"/>
              </a:defRPr>
            </a:lvl5pPr>
            <a:lvl6pPr marL="457200" fontAlgn="base">
              <a:spcBef>
                <a:spcPct val="0"/>
              </a:spcBef>
              <a:spcAft>
                <a:spcPct val="0"/>
              </a:spcAft>
              <a:defRPr kumimoji="1" sz="2400">
                <a:solidFill>
                  <a:schemeClr val="tx1"/>
                </a:solidFill>
                <a:latin typeface="Arial" charset="0"/>
                <a:ea typeface="平成角ゴシック" charset="0"/>
                <a:cs typeface="平成角ゴシック" charset="0"/>
              </a:defRPr>
            </a:lvl6pPr>
            <a:lvl7pPr marL="914400" fontAlgn="base">
              <a:spcBef>
                <a:spcPct val="0"/>
              </a:spcBef>
              <a:spcAft>
                <a:spcPct val="0"/>
              </a:spcAft>
              <a:defRPr kumimoji="1" sz="2400">
                <a:solidFill>
                  <a:schemeClr val="tx1"/>
                </a:solidFill>
                <a:latin typeface="Arial" charset="0"/>
                <a:ea typeface="平成角ゴシック" charset="0"/>
                <a:cs typeface="平成角ゴシック" charset="0"/>
              </a:defRPr>
            </a:lvl7pPr>
            <a:lvl8pPr marL="1371600" fontAlgn="base">
              <a:spcBef>
                <a:spcPct val="0"/>
              </a:spcBef>
              <a:spcAft>
                <a:spcPct val="0"/>
              </a:spcAft>
              <a:defRPr kumimoji="1" sz="2400">
                <a:solidFill>
                  <a:schemeClr val="tx1"/>
                </a:solidFill>
                <a:latin typeface="Arial" charset="0"/>
                <a:ea typeface="平成角ゴシック" charset="0"/>
                <a:cs typeface="平成角ゴシック" charset="0"/>
              </a:defRPr>
            </a:lvl8pPr>
            <a:lvl9pPr marL="1828800" fontAlgn="base">
              <a:spcBef>
                <a:spcPct val="0"/>
              </a:spcBef>
              <a:spcAft>
                <a:spcPct val="0"/>
              </a:spcAft>
              <a:defRPr kumimoji="1" sz="2400">
                <a:solidFill>
                  <a:schemeClr val="tx1"/>
                </a:solidFill>
                <a:latin typeface="Arial" charset="0"/>
                <a:ea typeface="平成角ゴシック" charset="0"/>
                <a:cs typeface="平成角ゴシック" charset="0"/>
              </a:defRPr>
            </a:lvl9pPr>
          </a:lstStyle>
          <a:p>
            <a:r>
              <a:rPr lang="en-US" altLang="ja-JP" sz="1800" dirty="0" smtClean="0">
                <a:latin typeface="ヒラギノ角ゴ Pro W3"/>
                <a:ea typeface="ヒラギノ角ゴ Pro W3"/>
                <a:cs typeface="ヒラギノ角ゴ Pro W3"/>
              </a:rPr>
              <a:t>RILAC</a:t>
            </a:r>
          </a:p>
          <a:p>
            <a:r>
              <a:rPr lang="en-US" altLang="ja-JP" sz="1800" dirty="0" smtClean="0">
                <a:latin typeface="ヒラギノ角ゴ Pro W3"/>
                <a:ea typeface="ヒラギノ角ゴ Pro W3"/>
                <a:cs typeface="ヒラギノ角ゴ Pro W3"/>
              </a:rPr>
              <a:t>(16 MV)</a:t>
            </a:r>
            <a:endParaRPr lang="ja-JP" altLang="en-US" sz="1800" dirty="0">
              <a:latin typeface="ヒラギノ角ゴ Pro W3"/>
              <a:ea typeface="ヒラギノ角ゴ Pro W3"/>
              <a:cs typeface="ヒラギノ角ゴ Pro W3"/>
            </a:endParaRPr>
          </a:p>
        </p:txBody>
      </p:sp>
      <p:sp>
        <p:nvSpPr>
          <p:cNvPr id="25" name="テキスト ボックス 11"/>
          <p:cNvSpPr txBox="1">
            <a:spLocks noChangeArrowheads="1"/>
          </p:cNvSpPr>
          <p:nvPr/>
        </p:nvSpPr>
        <p:spPr bwMode="auto">
          <a:xfrm>
            <a:off x="3923086" y="1157603"/>
            <a:ext cx="1099981"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平成角ゴシック" charset="0"/>
                <a:cs typeface="平成角ゴシック" charset="0"/>
              </a:defRPr>
            </a:lvl1pPr>
            <a:lvl2pPr marL="37931725" indent="-37474525">
              <a:defRPr kumimoji="1" sz="2400">
                <a:solidFill>
                  <a:schemeClr val="tx1"/>
                </a:solidFill>
                <a:latin typeface="Arial" charset="0"/>
                <a:ea typeface="平成角ゴシック" charset="0"/>
                <a:cs typeface="平成角ゴシック" charset="0"/>
              </a:defRPr>
            </a:lvl2pPr>
            <a:lvl3pPr>
              <a:defRPr kumimoji="1" sz="2400">
                <a:solidFill>
                  <a:schemeClr val="tx1"/>
                </a:solidFill>
                <a:latin typeface="Arial" charset="0"/>
                <a:ea typeface="平成角ゴシック" charset="0"/>
                <a:cs typeface="平成角ゴシック" charset="0"/>
              </a:defRPr>
            </a:lvl3pPr>
            <a:lvl4pPr>
              <a:defRPr kumimoji="1" sz="2400">
                <a:solidFill>
                  <a:schemeClr val="tx1"/>
                </a:solidFill>
                <a:latin typeface="Arial" charset="0"/>
                <a:ea typeface="平成角ゴシック" charset="0"/>
                <a:cs typeface="平成角ゴシック" charset="0"/>
              </a:defRPr>
            </a:lvl4pPr>
            <a:lvl5pPr>
              <a:defRPr kumimoji="1" sz="2400">
                <a:solidFill>
                  <a:schemeClr val="tx1"/>
                </a:solidFill>
                <a:latin typeface="Arial" charset="0"/>
                <a:ea typeface="平成角ゴシック" charset="0"/>
                <a:cs typeface="平成角ゴシック" charset="0"/>
              </a:defRPr>
            </a:lvl5pPr>
            <a:lvl6pPr marL="457200" fontAlgn="base">
              <a:spcBef>
                <a:spcPct val="0"/>
              </a:spcBef>
              <a:spcAft>
                <a:spcPct val="0"/>
              </a:spcAft>
              <a:defRPr kumimoji="1" sz="2400">
                <a:solidFill>
                  <a:schemeClr val="tx1"/>
                </a:solidFill>
                <a:latin typeface="Arial" charset="0"/>
                <a:ea typeface="平成角ゴシック" charset="0"/>
                <a:cs typeface="平成角ゴシック" charset="0"/>
              </a:defRPr>
            </a:lvl6pPr>
            <a:lvl7pPr marL="914400" fontAlgn="base">
              <a:spcBef>
                <a:spcPct val="0"/>
              </a:spcBef>
              <a:spcAft>
                <a:spcPct val="0"/>
              </a:spcAft>
              <a:defRPr kumimoji="1" sz="2400">
                <a:solidFill>
                  <a:schemeClr val="tx1"/>
                </a:solidFill>
                <a:latin typeface="Arial" charset="0"/>
                <a:ea typeface="平成角ゴシック" charset="0"/>
                <a:cs typeface="平成角ゴシック" charset="0"/>
              </a:defRPr>
            </a:lvl7pPr>
            <a:lvl8pPr marL="1371600" fontAlgn="base">
              <a:spcBef>
                <a:spcPct val="0"/>
              </a:spcBef>
              <a:spcAft>
                <a:spcPct val="0"/>
              </a:spcAft>
              <a:defRPr kumimoji="1" sz="2400">
                <a:solidFill>
                  <a:schemeClr val="tx1"/>
                </a:solidFill>
                <a:latin typeface="Arial" charset="0"/>
                <a:ea typeface="平成角ゴシック" charset="0"/>
                <a:cs typeface="平成角ゴシック" charset="0"/>
              </a:defRPr>
            </a:lvl8pPr>
            <a:lvl9pPr marL="1828800" fontAlgn="base">
              <a:spcBef>
                <a:spcPct val="0"/>
              </a:spcBef>
              <a:spcAft>
                <a:spcPct val="0"/>
              </a:spcAft>
              <a:defRPr kumimoji="1" sz="2400">
                <a:solidFill>
                  <a:schemeClr val="tx1"/>
                </a:solidFill>
                <a:latin typeface="Arial" charset="0"/>
                <a:ea typeface="平成角ゴシック" charset="0"/>
                <a:cs typeface="平成角ゴシック" charset="0"/>
              </a:defRPr>
            </a:lvl9pPr>
          </a:lstStyle>
          <a:p>
            <a:r>
              <a:rPr lang="en-US" altLang="ja-JP" sz="1800" dirty="0" smtClean="0">
                <a:latin typeface="ヒラギノ角ゴ Pro W3"/>
                <a:ea typeface="ヒラギノ角ゴ Pro W3"/>
                <a:cs typeface="ヒラギノ角ゴ Pro W3"/>
              </a:rPr>
              <a:t> CSM</a:t>
            </a:r>
          </a:p>
          <a:p>
            <a:r>
              <a:rPr lang="en-US" altLang="ja-JP" sz="1800" dirty="0" smtClean="0">
                <a:latin typeface="ヒラギノ角ゴ Pro W3"/>
                <a:ea typeface="ヒラギノ角ゴ Pro W3"/>
                <a:cs typeface="ヒラギノ角ゴ Pro W3"/>
              </a:rPr>
              <a:t>(16 MV)</a:t>
            </a:r>
            <a:endParaRPr lang="ja-JP" altLang="en-US" sz="1800" dirty="0">
              <a:latin typeface="ヒラギノ角ゴ Pro W3"/>
              <a:ea typeface="ヒラギノ角ゴ Pro W3"/>
              <a:cs typeface="ヒラギノ角ゴ Pro W3"/>
            </a:endParaRPr>
          </a:p>
        </p:txBody>
      </p:sp>
      <p:sp>
        <p:nvSpPr>
          <p:cNvPr id="26" name="テキスト ボックス 11"/>
          <p:cNvSpPr txBox="1">
            <a:spLocks noChangeArrowheads="1"/>
          </p:cNvSpPr>
          <p:nvPr/>
        </p:nvSpPr>
        <p:spPr bwMode="auto">
          <a:xfrm>
            <a:off x="1560886" y="1157603"/>
            <a:ext cx="649537"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平成角ゴシック" charset="0"/>
                <a:cs typeface="平成角ゴシック" charset="0"/>
              </a:defRPr>
            </a:lvl1pPr>
            <a:lvl2pPr marL="37931725" indent="-37474525">
              <a:defRPr kumimoji="1" sz="2400">
                <a:solidFill>
                  <a:schemeClr val="tx1"/>
                </a:solidFill>
                <a:latin typeface="Arial" charset="0"/>
                <a:ea typeface="平成角ゴシック" charset="0"/>
                <a:cs typeface="平成角ゴシック" charset="0"/>
              </a:defRPr>
            </a:lvl2pPr>
            <a:lvl3pPr>
              <a:defRPr kumimoji="1" sz="2400">
                <a:solidFill>
                  <a:schemeClr val="tx1"/>
                </a:solidFill>
                <a:latin typeface="Arial" charset="0"/>
                <a:ea typeface="平成角ゴシック" charset="0"/>
                <a:cs typeface="平成角ゴシック" charset="0"/>
              </a:defRPr>
            </a:lvl3pPr>
            <a:lvl4pPr>
              <a:defRPr kumimoji="1" sz="2400">
                <a:solidFill>
                  <a:schemeClr val="tx1"/>
                </a:solidFill>
                <a:latin typeface="Arial" charset="0"/>
                <a:ea typeface="平成角ゴシック" charset="0"/>
                <a:cs typeface="平成角ゴシック" charset="0"/>
              </a:defRPr>
            </a:lvl4pPr>
            <a:lvl5pPr>
              <a:defRPr kumimoji="1" sz="2400">
                <a:solidFill>
                  <a:schemeClr val="tx1"/>
                </a:solidFill>
                <a:latin typeface="Arial" charset="0"/>
                <a:ea typeface="平成角ゴシック" charset="0"/>
                <a:cs typeface="平成角ゴシック" charset="0"/>
              </a:defRPr>
            </a:lvl5pPr>
            <a:lvl6pPr marL="457200" fontAlgn="base">
              <a:spcBef>
                <a:spcPct val="0"/>
              </a:spcBef>
              <a:spcAft>
                <a:spcPct val="0"/>
              </a:spcAft>
              <a:defRPr kumimoji="1" sz="2400">
                <a:solidFill>
                  <a:schemeClr val="tx1"/>
                </a:solidFill>
                <a:latin typeface="Arial" charset="0"/>
                <a:ea typeface="平成角ゴシック" charset="0"/>
                <a:cs typeface="平成角ゴシック" charset="0"/>
              </a:defRPr>
            </a:lvl6pPr>
            <a:lvl7pPr marL="914400" fontAlgn="base">
              <a:spcBef>
                <a:spcPct val="0"/>
              </a:spcBef>
              <a:spcAft>
                <a:spcPct val="0"/>
              </a:spcAft>
              <a:defRPr kumimoji="1" sz="2400">
                <a:solidFill>
                  <a:schemeClr val="tx1"/>
                </a:solidFill>
                <a:latin typeface="Arial" charset="0"/>
                <a:ea typeface="平成角ゴシック" charset="0"/>
                <a:cs typeface="平成角ゴシック" charset="0"/>
              </a:defRPr>
            </a:lvl7pPr>
            <a:lvl8pPr marL="1371600" fontAlgn="base">
              <a:spcBef>
                <a:spcPct val="0"/>
              </a:spcBef>
              <a:spcAft>
                <a:spcPct val="0"/>
              </a:spcAft>
              <a:defRPr kumimoji="1" sz="2400">
                <a:solidFill>
                  <a:schemeClr val="tx1"/>
                </a:solidFill>
                <a:latin typeface="Arial" charset="0"/>
                <a:ea typeface="平成角ゴシック" charset="0"/>
                <a:cs typeface="平成角ゴシック" charset="0"/>
              </a:defRPr>
            </a:lvl8pPr>
            <a:lvl9pPr marL="1828800" fontAlgn="base">
              <a:spcBef>
                <a:spcPct val="0"/>
              </a:spcBef>
              <a:spcAft>
                <a:spcPct val="0"/>
              </a:spcAft>
              <a:defRPr kumimoji="1" sz="2400">
                <a:solidFill>
                  <a:schemeClr val="tx1"/>
                </a:solidFill>
                <a:latin typeface="Arial" charset="0"/>
                <a:ea typeface="平成角ゴシック" charset="0"/>
                <a:cs typeface="平成角ゴシック" charset="0"/>
              </a:defRPr>
            </a:lvl9pPr>
          </a:lstStyle>
          <a:p>
            <a:r>
              <a:rPr lang="en-US" altLang="ja-JP" sz="1800" dirty="0" smtClean="0">
                <a:latin typeface="ヒラギノ角ゴ Pro W3"/>
                <a:ea typeface="ヒラギノ角ゴ Pro W3"/>
                <a:cs typeface="ヒラギノ角ゴ Pro W3"/>
              </a:rPr>
              <a:t>RFQ</a:t>
            </a:r>
            <a:endParaRPr lang="ja-JP" altLang="en-US" sz="1800" dirty="0">
              <a:latin typeface="ヒラギノ角ゴ Pro W3"/>
              <a:ea typeface="ヒラギノ角ゴ Pro W3"/>
              <a:cs typeface="ヒラギノ角ゴ Pro W3"/>
            </a:endParaRPr>
          </a:p>
        </p:txBody>
      </p:sp>
      <p:sp>
        <p:nvSpPr>
          <p:cNvPr id="27" name="テキスト ボックス 11"/>
          <p:cNvSpPr txBox="1">
            <a:spLocks noChangeArrowheads="1"/>
          </p:cNvSpPr>
          <p:nvPr/>
        </p:nvSpPr>
        <p:spPr bwMode="auto">
          <a:xfrm>
            <a:off x="122611" y="1157603"/>
            <a:ext cx="1460656"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平成角ゴシック" charset="0"/>
                <a:cs typeface="平成角ゴシック" charset="0"/>
              </a:defRPr>
            </a:lvl1pPr>
            <a:lvl2pPr marL="37931725" indent="-37474525">
              <a:defRPr kumimoji="1" sz="2400">
                <a:solidFill>
                  <a:schemeClr val="tx1"/>
                </a:solidFill>
                <a:latin typeface="Arial" charset="0"/>
                <a:ea typeface="平成角ゴシック" charset="0"/>
                <a:cs typeface="平成角ゴシック" charset="0"/>
              </a:defRPr>
            </a:lvl2pPr>
            <a:lvl3pPr>
              <a:defRPr kumimoji="1" sz="2400">
                <a:solidFill>
                  <a:schemeClr val="tx1"/>
                </a:solidFill>
                <a:latin typeface="Arial" charset="0"/>
                <a:ea typeface="平成角ゴシック" charset="0"/>
                <a:cs typeface="平成角ゴシック" charset="0"/>
              </a:defRPr>
            </a:lvl3pPr>
            <a:lvl4pPr>
              <a:defRPr kumimoji="1" sz="2400">
                <a:solidFill>
                  <a:schemeClr val="tx1"/>
                </a:solidFill>
                <a:latin typeface="Arial" charset="0"/>
                <a:ea typeface="平成角ゴシック" charset="0"/>
                <a:cs typeface="平成角ゴシック" charset="0"/>
              </a:defRPr>
            </a:lvl4pPr>
            <a:lvl5pPr>
              <a:defRPr kumimoji="1" sz="2400">
                <a:solidFill>
                  <a:schemeClr val="tx1"/>
                </a:solidFill>
                <a:latin typeface="Arial" charset="0"/>
                <a:ea typeface="平成角ゴシック" charset="0"/>
                <a:cs typeface="平成角ゴシック" charset="0"/>
              </a:defRPr>
            </a:lvl5pPr>
            <a:lvl6pPr marL="457200" fontAlgn="base">
              <a:spcBef>
                <a:spcPct val="0"/>
              </a:spcBef>
              <a:spcAft>
                <a:spcPct val="0"/>
              </a:spcAft>
              <a:defRPr kumimoji="1" sz="2400">
                <a:solidFill>
                  <a:schemeClr val="tx1"/>
                </a:solidFill>
                <a:latin typeface="Arial" charset="0"/>
                <a:ea typeface="平成角ゴシック" charset="0"/>
                <a:cs typeface="平成角ゴシック" charset="0"/>
              </a:defRPr>
            </a:lvl6pPr>
            <a:lvl7pPr marL="914400" fontAlgn="base">
              <a:spcBef>
                <a:spcPct val="0"/>
              </a:spcBef>
              <a:spcAft>
                <a:spcPct val="0"/>
              </a:spcAft>
              <a:defRPr kumimoji="1" sz="2400">
                <a:solidFill>
                  <a:schemeClr val="tx1"/>
                </a:solidFill>
                <a:latin typeface="Arial" charset="0"/>
                <a:ea typeface="平成角ゴシック" charset="0"/>
                <a:cs typeface="平成角ゴシック" charset="0"/>
              </a:defRPr>
            </a:lvl7pPr>
            <a:lvl8pPr marL="1371600" fontAlgn="base">
              <a:spcBef>
                <a:spcPct val="0"/>
              </a:spcBef>
              <a:spcAft>
                <a:spcPct val="0"/>
              </a:spcAft>
              <a:defRPr kumimoji="1" sz="2400">
                <a:solidFill>
                  <a:schemeClr val="tx1"/>
                </a:solidFill>
                <a:latin typeface="Arial" charset="0"/>
                <a:ea typeface="平成角ゴシック" charset="0"/>
                <a:cs typeface="平成角ゴシック" charset="0"/>
              </a:defRPr>
            </a:lvl8pPr>
            <a:lvl9pPr marL="1828800" fontAlgn="base">
              <a:spcBef>
                <a:spcPct val="0"/>
              </a:spcBef>
              <a:spcAft>
                <a:spcPct val="0"/>
              </a:spcAft>
              <a:defRPr kumimoji="1" sz="2400">
                <a:solidFill>
                  <a:schemeClr val="tx1"/>
                </a:solidFill>
                <a:latin typeface="Arial" charset="0"/>
                <a:ea typeface="平成角ゴシック" charset="0"/>
                <a:cs typeface="平成角ゴシック" charset="0"/>
              </a:defRPr>
            </a:lvl9pPr>
          </a:lstStyle>
          <a:p>
            <a:r>
              <a:rPr lang="en-US" altLang="ja-JP" sz="1800" dirty="0" smtClean="0">
                <a:latin typeface="ヒラギノ角ゴ Pro W3"/>
                <a:ea typeface="ヒラギノ角ゴ Pro W3"/>
                <a:cs typeface="ヒラギノ角ゴ Pro W3"/>
              </a:rPr>
              <a:t>18GHz ECR</a:t>
            </a:r>
            <a:endParaRPr lang="ja-JP" altLang="en-US" sz="1800" dirty="0">
              <a:latin typeface="ヒラギノ角ゴ Pro W3"/>
              <a:ea typeface="ヒラギノ角ゴ Pro W3"/>
              <a:cs typeface="ヒラギノ角ゴ Pro W3"/>
            </a:endParaRPr>
          </a:p>
        </p:txBody>
      </p:sp>
      <p:sp>
        <p:nvSpPr>
          <p:cNvPr id="28" name="右矢印 27"/>
          <p:cNvSpPr/>
          <p:nvPr/>
        </p:nvSpPr>
        <p:spPr>
          <a:xfrm>
            <a:off x="7029450" y="2009775"/>
            <a:ext cx="523875" cy="352425"/>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7658100" y="1962150"/>
            <a:ext cx="1115305" cy="369332"/>
          </a:xfrm>
          <a:prstGeom prst="rect">
            <a:avLst/>
          </a:prstGeom>
          <a:noFill/>
        </p:spPr>
        <p:txBody>
          <a:bodyPr wrap="square" rtlCol="0">
            <a:spAutoFit/>
          </a:bodyPr>
          <a:lstStyle/>
          <a:p>
            <a:r>
              <a:rPr kumimoji="1" lang="en-US" altLang="ja-JP" dirty="0" smtClean="0"/>
              <a:t>63 </a:t>
            </a:r>
            <a:r>
              <a:rPr kumimoji="1" lang="en-US" altLang="ja-JP" dirty="0" err="1" smtClean="0"/>
              <a:t>MeV</a:t>
            </a:r>
            <a:r>
              <a:rPr kumimoji="1" lang="en-US" altLang="ja-JP" dirty="0" smtClean="0"/>
              <a:t>/u</a:t>
            </a:r>
            <a:endParaRPr kumimoji="1" lang="ja-JP" altLang="en-US" dirty="0"/>
          </a:p>
        </p:txBody>
      </p:sp>
      <p:sp>
        <p:nvSpPr>
          <p:cNvPr id="30" name="テキスト ボックス 29"/>
          <p:cNvSpPr txBox="1"/>
          <p:nvPr/>
        </p:nvSpPr>
        <p:spPr>
          <a:xfrm>
            <a:off x="2526279" y="2483262"/>
            <a:ext cx="1620957" cy="369332"/>
          </a:xfrm>
          <a:prstGeom prst="rect">
            <a:avLst/>
          </a:prstGeom>
          <a:noFill/>
        </p:spPr>
        <p:txBody>
          <a:bodyPr wrap="none" rtlCol="0">
            <a:spAutoFit/>
          </a:bodyPr>
          <a:lstStyle/>
          <a:p>
            <a:r>
              <a:rPr kumimoji="1" lang="en-US" altLang="ja-JP" dirty="0" err="1" smtClean="0"/>
              <a:t>Vacc</a:t>
            </a:r>
            <a:r>
              <a:rPr kumimoji="1" lang="en-US" altLang="ja-JP" dirty="0" smtClean="0"/>
              <a:t> = 7.88 MV</a:t>
            </a:r>
            <a:endParaRPr kumimoji="1" lang="ja-JP" altLang="en-US" dirty="0"/>
          </a:p>
        </p:txBody>
      </p:sp>
      <p:sp>
        <p:nvSpPr>
          <p:cNvPr id="32" name="テキスト ボックス 31"/>
          <p:cNvSpPr txBox="1"/>
          <p:nvPr/>
        </p:nvSpPr>
        <p:spPr>
          <a:xfrm>
            <a:off x="4895851" y="1895475"/>
            <a:ext cx="609600" cy="538609"/>
          </a:xfrm>
          <a:prstGeom prst="rect">
            <a:avLst/>
          </a:prstGeom>
          <a:solidFill>
            <a:schemeClr val="bg1"/>
          </a:solidFill>
          <a:ln w="25400">
            <a:solidFill>
              <a:srgbClr val="FF0000"/>
            </a:solidFill>
          </a:ln>
        </p:spPr>
        <p:txBody>
          <a:bodyPr wrap="square" rtlCol="0">
            <a:spAutoFit/>
          </a:bodyPr>
          <a:lstStyle/>
          <a:p>
            <a:r>
              <a:rPr kumimoji="1" lang="en-US" altLang="ja-JP" dirty="0" smtClean="0"/>
              <a:t>3.94 </a:t>
            </a:r>
            <a:r>
              <a:rPr kumimoji="1" lang="en-US" altLang="ja-JP" sz="1100" dirty="0" err="1" smtClean="0"/>
              <a:t>MeV</a:t>
            </a:r>
            <a:r>
              <a:rPr kumimoji="1" lang="en-US" altLang="ja-JP" sz="1100" dirty="0" smtClean="0"/>
              <a:t>/u</a:t>
            </a:r>
            <a:endParaRPr kumimoji="1" lang="ja-JP" altLang="en-US" sz="1100" dirty="0"/>
          </a:p>
        </p:txBody>
      </p:sp>
      <p:pic>
        <p:nvPicPr>
          <p:cNvPr id="3074" name="Picture 2"/>
          <p:cNvPicPr>
            <a:picLocks noChangeAspect="1" noChangeArrowheads="1"/>
          </p:cNvPicPr>
          <p:nvPr/>
        </p:nvPicPr>
        <p:blipFill>
          <a:blip r:embed="rId2" cstate="print"/>
          <a:srcRect/>
          <a:stretch>
            <a:fillRect/>
          </a:stretch>
        </p:blipFill>
        <p:spPr bwMode="auto">
          <a:xfrm>
            <a:off x="0" y="2933700"/>
            <a:ext cx="3346326" cy="3795713"/>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3263009" y="2933700"/>
            <a:ext cx="3161604" cy="3924300"/>
          </a:xfrm>
          <a:prstGeom prst="rect">
            <a:avLst/>
          </a:prstGeom>
          <a:noFill/>
          <a:ln w="9525">
            <a:noFill/>
            <a:miter lim="800000"/>
            <a:headEnd/>
            <a:tailEnd/>
          </a:ln>
        </p:spPr>
      </p:pic>
      <p:cxnSp>
        <p:nvCxnSpPr>
          <p:cNvPr id="33" name="直線矢印コネクタ 32"/>
          <p:cNvCxnSpPr/>
          <p:nvPr/>
        </p:nvCxnSpPr>
        <p:spPr>
          <a:xfrm flipV="1">
            <a:off x="5686425" y="3681412"/>
            <a:ext cx="27239" cy="232886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 name="テキスト ボックス 1"/>
          <p:cNvSpPr txBox="1"/>
          <p:nvPr/>
        </p:nvSpPr>
        <p:spPr>
          <a:xfrm>
            <a:off x="422340" y="6313914"/>
            <a:ext cx="2321854" cy="369332"/>
          </a:xfrm>
          <a:prstGeom prst="rect">
            <a:avLst/>
          </a:prstGeom>
          <a:solidFill>
            <a:schemeClr val="bg1"/>
          </a:solidFill>
        </p:spPr>
        <p:txBody>
          <a:bodyPr wrap="none" rtlCol="0">
            <a:spAutoFit/>
          </a:bodyPr>
          <a:lstStyle/>
          <a:p>
            <a:r>
              <a:rPr kumimoji="1" lang="en-US" altLang="ja-JP" dirty="0" smtClean="0"/>
              <a:t>Structure of RRC cavity</a:t>
            </a:r>
            <a:endParaRPr kumimoji="1" lang="ja-JP" altLang="en-US" dirty="0"/>
          </a:p>
        </p:txBody>
      </p:sp>
      <p:sp>
        <p:nvSpPr>
          <p:cNvPr id="34" name="テキスト ボックス 33"/>
          <p:cNvSpPr txBox="1"/>
          <p:nvPr/>
        </p:nvSpPr>
        <p:spPr>
          <a:xfrm>
            <a:off x="3336758" y="6360081"/>
            <a:ext cx="3829638" cy="646331"/>
          </a:xfrm>
          <a:prstGeom prst="rect">
            <a:avLst/>
          </a:prstGeom>
          <a:solidFill>
            <a:schemeClr val="bg1"/>
          </a:solidFill>
        </p:spPr>
        <p:txBody>
          <a:bodyPr wrap="none" rtlCol="0">
            <a:spAutoFit/>
          </a:bodyPr>
          <a:lstStyle/>
          <a:p>
            <a:r>
              <a:rPr kumimoji="1" lang="en-US" altLang="ja-JP" dirty="0" smtClean="0"/>
              <a:t>Dee voltage as a function of Frequency</a:t>
            </a:r>
          </a:p>
          <a:p>
            <a:endParaRPr kumimoji="1" lang="ja-JP" altLang="en-US" dirty="0"/>
          </a:p>
        </p:txBody>
      </p:sp>
      <p:cxnSp>
        <p:nvCxnSpPr>
          <p:cNvPr id="37" name="直線矢印コネクタ 36"/>
          <p:cNvCxnSpPr/>
          <p:nvPr/>
        </p:nvCxnSpPr>
        <p:spPr>
          <a:xfrm flipH="1" flipV="1">
            <a:off x="4024572" y="3681412"/>
            <a:ext cx="1689093" cy="142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41" name="テキスト ボックス 40"/>
          <p:cNvSpPr txBox="1"/>
          <p:nvPr/>
        </p:nvSpPr>
        <p:spPr>
          <a:xfrm>
            <a:off x="5459987" y="6134571"/>
            <a:ext cx="507353" cy="307777"/>
          </a:xfrm>
          <a:prstGeom prst="rect">
            <a:avLst/>
          </a:prstGeom>
          <a:noFill/>
        </p:spPr>
        <p:txBody>
          <a:bodyPr wrap="square" rtlCol="0">
            <a:spAutoFit/>
          </a:bodyPr>
          <a:lstStyle/>
          <a:p>
            <a:r>
              <a:rPr kumimoji="1" lang="en-US" altLang="ja-JP" sz="1400" b="1" dirty="0" smtClean="0">
                <a:solidFill>
                  <a:srgbClr val="FF0000"/>
                </a:solidFill>
              </a:rPr>
              <a:t>37.5</a:t>
            </a:r>
            <a:endParaRPr kumimoji="1" lang="ja-JP" altLang="en-US" sz="1400" b="1" dirty="0">
              <a:solidFill>
                <a:srgbClr val="FF0000"/>
              </a:solidFill>
            </a:endParaRPr>
          </a:p>
        </p:txBody>
      </p:sp>
      <p:sp>
        <p:nvSpPr>
          <p:cNvPr id="42" name="テキスト ボックス 41"/>
          <p:cNvSpPr txBox="1"/>
          <p:nvPr/>
        </p:nvSpPr>
        <p:spPr>
          <a:xfrm>
            <a:off x="3517218" y="3611760"/>
            <a:ext cx="496731" cy="307777"/>
          </a:xfrm>
          <a:prstGeom prst="rect">
            <a:avLst/>
          </a:prstGeom>
          <a:solidFill>
            <a:schemeClr val="bg1"/>
          </a:solidFill>
        </p:spPr>
        <p:txBody>
          <a:bodyPr wrap="square" rtlCol="0">
            <a:spAutoFit/>
          </a:bodyPr>
          <a:lstStyle/>
          <a:p>
            <a:r>
              <a:rPr kumimoji="1" lang="en-US" altLang="ja-JP" sz="1400" b="1" dirty="0" smtClean="0">
                <a:solidFill>
                  <a:srgbClr val="FF0000"/>
                </a:solidFill>
              </a:rPr>
              <a:t>300</a:t>
            </a:r>
            <a:endParaRPr kumimoji="1" lang="ja-JP" altLang="en-US" sz="1400" b="1" dirty="0">
              <a:solidFill>
                <a:srgbClr val="FF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kunohiroki\Desktop\AVF.jpg"/>
          <p:cNvPicPr>
            <a:picLocks noChangeAspect="1" noChangeArrowheads="1"/>
          </p:cNvPicPr>
          <p:nvPr/>
        </p:nvPicPr>
        <p:blipFill>
          <a:blip r:embed="rId2" cstate="print"/>
          <a:srcRect/>
          <a:stretch>
            <a:fillRect/>
          </a:stretch>
        </p:blipFill>
        <p:spPr bwMode="auto">
          <a:xfrm>
            <a:off x="244053" y="904041"/>
            <a:ext cx="2533871" cy="1900403"/>
          </a:xfrm>
          <a:prstGeom prst="rect">
            <a:avLst/>
          </a:prstGeom>
          <a:noFill/>
        </p:spPr>
      </p:pic>
      <p:sp>
        <p:nvSpPr>
          <p:cNvPr id="2" name="テキスト ボックス 1"/>
          <p:cNvSpPr txBox="1"/>
          <p:nvPr/>
        </p:nvSpPr>
        <p:spPr>
          <a:xfrm>
            <a:off x="1361025" y="152857"/>
            <a:ext cx="5879751" cy="523220"/>
          </a:xfrm>
          <a:prstGeom prst="rect">
            <a:avLst/>
          </a:prstGeom>
          <a:noFill/>
        </p:spPr>
        <p:txBody>
          <a:bodyPr wrap="none" rtlCol="0">
            <a:spAutoFit/>
          </a:bodyPr>
          <a:lstStyle/>
          <a:p>
            <a:r>
              <a:rPr kumimoji="1" lang="en-US" altLang="ja-JP" sz="2800" b="1" dirty="0" smtClean="0">
                <a:solidFill>
                  <a:srgbClr val="FF0000"/>
                </a:solidFill>
              </a:rPr>
              <a:t>Where is a compact cyclotron at RIBF?</a:t>
            </a:r>
            <a:endParaRPr kumimoji="1" lang="ja-JP" altLang="en-US" sz="2800" b="1" dirty="0">
              <a:solidFill>
                <a:srgbClr val="FF0000"/>
              </a:solidFill>
            </a:endParaRPr>
          </a:p>
        </p:txBody>
      </p:sp>
      <p:sp>
        <p:nvSpPr>
          <p:cNvPr id="3" name="テキスト ボックス 2"/>
          <p:cNvSpPr txBox="1"/>
          <p:nvPr/>
        </p:nvSpPr>
        <p:spPr>
          <a:xfrm>
            <a:off x="214642" y="886753"/>
            <a:ext cx="554319" cy="369332"/>
          </a:xfrm>
          <a:prstGeom prst="rect">
            <a:avLst/>
          </a:prstGeom>
          <a:solidFill>
            <a:schemeClr val="bg1"/>
          </a:solidFill>
        </p:spPr>
        <p:txBody>
          <a:bodyPr wrap="none" rtlCol="0">
            <a:spAutoFit/>
          </a:bodyPr>
          <a:lstStyle/>
          <a:p>
            <a:r>
              <a:rPr kumimoji="1" lang="en-US" altLang="ja-JP" b="1" dirty="0" smtClean="0">
                <a:solidFill>
                  <a:srgbClr val="FF0000"/>
                </a:solidFill>
              </a:rPr>
              <a:t>AVF</a:t>
            </a:r>
            <a:endParaRPr kumimoji="1" lang="ja-JP" altLang="en-US" b="1" dirty="0">
              <a:solidFill>
                <a:srgbClr val="FF0000"/>
              </a:solidFill>
            </a:endParaRPr>
          </a:p>
        </p:txBody>
      </p:sp>
      <p:pic>
        <p:nvPicPr>
          <p:cNvPr id="2051" name="Picture 3" descr="C:\Users\okunohiroki\Desktop\fRC.jpg"/>
          <p:cNvPicPr>
            <a:picLocks noChangeAspect="1" noChangeArrowheads="1"/>
          </p:cNvPicPr>
          <p:nvPr/>
        </p:nvPicPr>
        <p:blipFill>
          <a:blip r:embed="rId3" cstate="print"/>
          <a:srcRect/>
          <a:stretch>
            <a:fillRect/>
          </a:stretch>
        </p:blipFill>
        <p:spPr bwMode="auto">
          <a:xfrm>
            <a:off x="244053" y="2804444"/>
            <a:ext cx="2533871" cy="1900403"/>
          </a:xfrm>
          <a:prstGeom prst="rect">
            <a:avLst/>
          </a:prstGeom>
          <a:noFill/>
        </p:spPr>
      </p:pic>
      <p:pic>
        <p:nvPicPr>
          <p:cNvPr id="2052" name="Picture 4" descr="C:\Users\okunohiroki\Desktop\RRC2.jpg"/>
          <p:cNvPicPr>
            <a:picLocks noChangeAspect="1" noChangeArrowheads="1"/>
          </p:cNvPicPr>
          <p:nvPr/>
        </p:nvPicPr>
        <p:blipFill>
          <a:blip r:embed="rId4" cstate="print"/>
          <a:srcRect/>
          <a:stretch>
            <a:fillRect/>
          </a:stretch>
        </p:blipFill>
        <p:spPr bwMode="auto">
          <a:xfrm>
            <a:off x="244053" y="4664583"/>
            <a:ext cx="2533871" cy="2033876"/>
          </a:xfrm>
          <a:prstGeom prst="rect">
            <a:avLst/>
          </a:prstGeom>
          <a:noFill/>
        </p:spPr>
      </p:pic>
      <p:sp>
        <p:nvSpPr>
          <p:cNvPr id="5" name="テキスト ボックス 4"/>
          <p:cNvSpPr txBox="1"/>
          <p:nvPr/>
        </p:nvSpPr>
        <p:spPr>
          <a:xfrm>
            <a:off x="5655123" y="1071419"/>
            <a:ext cx="3011465" cy="1015663"/>
          </a:xfrm>
          <a:prstGeom prst="rect">
            <a:avLst/>
          </a:prstGeom>
          <a:noFill/>
        </p:spPr>
        <p:txBody>
          <a:bodyPr wrap="square" rtlCol="0">
            <a:spAutoFit/>
          </a:bodyPr>
          <a:lstStyle/>
          <a:p>
            <a:r>
              <a:rPr lang="en-US" altLang="ja-JP" sz="2000" b="1" dirty="0" smtClean="0">
                <a:solidFill>
                  <a:srgbClr val="FF0000"/>
                </a:solidFill>
              </a:rPr>
              <a:t>J</a:t>
            </a:r>
            <a:r>
              <a:rPr kumimoji="1" lang="en-US" altLang="ja-JP" sz="2000" b="1" dirty="0" smtClean="0">
                <a:solidFill>
                  <a:srgbClr val="FF0000"/>
                </a:solidFill>
              </a:rPr>
              <a:t>oho’s formula:</a:t>
            </a:r>
          </a:p>
          <a:p>
            <a:r>
              <a:rPr lang="en-US" altLang="ja-JP" sz="2000" b="1" dirty="0" smtClean="0">
                <a:solidFill>
                  <a:srgbClr val="FF0000"/>
                </a:solidFill>
              </a:rPr>
              <a:t>W = 5000 ton x (K/1000)</a:t>
            </a:r>
            <a:r>
              <a:rPr lang="en-US" altLang="ja-JP" sz="2000" b="1" baseline="30000" dirty="0" smtClean="0">
                <a:solidFill>
                  <a:srgbClr val="FF0000"/>
                </a:solidFill>
              </a:rPr>
              <a:t>3/2</a:t>
            </a:r>
          </a:p>
          <a:p>
            <a:endParaRPr kumimoji="1" lang="ja-JP" altLang="en-US" sz="2000" b="1" dirty="0">
              <a:solidFill>
                <a:srgbClr val="FF0000"/>
              </a:solidFill>
            </a:endParaRPr>
          </a:p>
        </p:txBody>
      </p:sp>
      <p:sp>
        <p:nvSpPr>
          <p:cNvPr id="4" name="テキスト ボックス 3"/>
          <p:cNvSpPr txBox="1"/>
          <p:nvPr/>
        </p:nvSpPr>
        <p:spPr>
          <a:xfrm>
            <a:off x="214642" y="2795800"/>
            <a:ext cx="508409" cy="369332"/>
          </a:xfrm>
          <a:prstGeom prst="rect">
            <a:avLst/>
          </a:prstGeom>
          <a:solidFill>
            <a:schemeClr val="bg1"/>
          </a:solidFill>
        </p:spPr>
        <p:txBody>
          <a:bodyPr wrap="none" rtlCol="0">
            <a:spAutoFit/>
          </a:bodyPr>
          <a:lstStyle/>
          <a:p>
            <a:r>
              <a:rPr kumimoji="1" lang="en-US" altLang="ja-JP" b="1" dirty="0" err="1" smtClean="0">
                <a:solidFill>
                  <a:srgbClr val="FF0000"/>
                </a:solidFill>
              </a:rPr>
              <a:t>fRC</a:t>
            </a:r>
            <a:endParaRPr kumimoji="1" lang="ja-JP" altLang="en-US" b="1" dirty="0">
              <a:solidFill>
                <a:srgbClr val="FF0000"/>
              </a:solidFill>
            </a:endParaRPr>
          </a:p>
        </p:txBody>
      </p:sp>
      <p:sp>
        <p:nvSpPr>
          <p:cNvPr id="6" name="テキスト ボックス 5"/>
          <p:cNvSpPr txBox="1"/>
          <p:nvPr/>
        </p:nvSpPr>
        <p:spPr>
          <a:xfrm>
            <a:off x="186589" y="4655939"/>
            <a:ext cx="564514" cy="369332"/>
          </a:xfrm>
          <a:prstGeom prst="rect">
            <a:avLst/>
          </a:prstGeom>
          <a:solidFill>
            <a:schemeClr val="bg1"/>
          </a:solidFill>
        </p:spPr>
        <p:txBody>
          <a:bodyPr wrap="none" rtlCol="0">
            <a:spAutoFit/>
          </a:bodyPr>
          <a:lstStyle/>
          <a:p>
            <a:r>
              <a:rPr lang="en-US" altLang="ja-JP" b="1" dirty="0">
                <a:solidFill>
                  <a:srgbClr val="FF0000"/>
                </a:solidFill>
              </a:rPr>
              <a:t>R</a:t>
            </a:r>
            <a:r>
              <a:rPr kumimoji="1" lang="en-US" altLang="ja-JP" b="1" dirty="0" smtClean="0">
                <a:solidFill>
                  <a:srgbClr val="FF0000"/>
                </a:solidFill>
              </a:rPr>
              <a:t>RC</a:t>
            </a:r>
            <a:endParaRPr kumimoji="1" lang="ja-JP" altLang="en-US" b="1" dirty="0">
              <a:solidFill>
                <a:srgbClr val="FF0000"/>
              </a:solidFill>
            </a:endParaRPr>
          </a:p>
        </p:txBody>
      </p:sp>
      <p:sp>
        <p:nvSpPr>
          <p:cNvPr id="7" name="正方形/長方形 6"/>
          <p:cNvSpPr/>
          <p:nvPr/>
        </p:nvSpPr>
        <p:spPr>
          <a:xfrm>
            <a:off x="92597" y="2795800"/>
            <a:ext cx="2835798" cy="18687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3111948" y="911993"/>
            <a:ext cx="2268185" cy="923330"/>
          </a:xfrm>
          <a:prstGeom prst="rect">
            <a:avLst/>
          </a:prstGeom>
          <a:noFill/>
        </p:spPr>
        <p:txBody>
          <a:bodyPr wrap="none" rtlCol="0">
            <a:spAutoFit/>
          </a:bodyPr>
          <a:lstStyle/>
          <a:p>
            <a:r>
              <a:rPr lang="en-US" altLang="ja-JP" dirty="0" smtClean="0"/>
              <a:t>K = 70 </a:t>
            </a:r>
            <a:r>
              <a:rPr lang="en-US" altLang="ja-JP" dirty="0" err="1" smtClean="0"/>
              <a:t>MeV</a:t>
            </a:r>
            <a:endParaRPr lang="en-US" altLang="ja-JP" dirty="0" smtClean="0"/>
          </a:p>
          <a:p>
            <a:r>
              <a:rPr kumimoji="1" lang="en-US" altLang="ja-JP" dirty="0" smtClean="0"/>
              <a:t>Weight = 110 ton</a:t>
            </a:r>
          </a:p>
          <a:p>
            <a:r>
              <a:rPr lang="en-US" altLang="ja-JP" dirty="0" smtClean="0"/>
              <a:t>Joho’s formula: 93 ton</a:t>
            </a:r>
            <a:endParaRPr kumimoji="1" lang="ja-JP" altLang="en-US" dirty="0"/>
          </a:p>
        </p:txBody>
      </p:sp>
      <p:sp>
        <p:nvSpPr>
          <p:cNvPr id="12" name="テキスト ボックス 11"/>
          <p:cNvSpPr txBox="1"/>
          <p:nvPr/>
        </p:nvSpPr>
        <p:spPr>
          <a:xfrm>
            <a:off x="3111948" y="2750318"/>
            <a:ext cx="2450479" cy="923330"/>
          </a:xfrm>
          <a:prstGeom prst="rect">
            <a:avLst/>
          </a:prstGeom>
          <a:noFill/>
        </p:spPr>
        <p:txBody>
          <a:bodyPr wrap="none" rtlCol="0">
            <a:spAutoFit/>
          </a:bodyPr>
          <a:lstStyle/>
          <a:p>
            <a:r>
              <a:rPr lang="en-US" altLang="ja-JP" dirty="0" smtClean="0"/>
              <a:t>K = 700 </a:t>
            </a:r>
            <a:r>
              <a:rPr lang="en-US" altLang="ja-JP" dirty="0" err="1" smtClean="0"/>
              <a:t>MeV</a:t>
            </a:r>
            <a:endParaRPr lang="en-US" altLang="ja-JP" dirty="0" smtClean="0"/>
          </a:p>
          <a:p>
            <a:r>
              <a:rPr kumimoji="1" lang="en-US" altLang="ja-JP" dirty="0" smtClean="0"/>
              <a:t>Weight = 1500 ton</a:t>
            </a:r>
          </a:p>
          <a:p>
            <a:r>
              <a:rPr lang="en-US" altLang="ja-JP" dirty="0" smtClean="0"/>
              <a:t>Joho’s fromula:2928 ton</a:t>
            </a:r>
            <a:endParaRPr kumimoji="1" lang="ja-JP" altLang="en-US" dirty="0"/>
          </a:p>
        </p:txBody>
      </p:sp>
      <p:sp>
        <p:nvSpPr>
          <p:cNvPr id="13" name="テキスト ボックス 12"/>
          <p:cNvSpPr txBox="1"/>
          <p:nvPr/>
        </p:nvSpPr>
        <p:spPr>
          <a:xfrm>
            <a:off x="3111948" y="4636268"/>
            <a:ext cx="2130968" cy="923330"/>
          </a:xfrm>
          <a:prstGeom prst="rect">
            <a:avLst/>
          </a:prstGeom>
          <a:noFill/>
        </p:spPr>
        <p:txBody>
          <a:bodyPr wrap="none" rtlCol="0">
            <a:spAutoFit/>
          </a:bodyPr>
          <a:lstStyle/>
          <a:p>
            <a:r>
              <a:rPr lang="en-US" altLang="ja-JP" dirty="0" smtClean="0"/>
              <a:t>K = 540 </a:t>
            </a:r>
            <a:r>
              <a:rPr lang="en-US" altLang="ja-JP" dirty="0" err="1" smtClean="0"/>
              <a:t>MeV</a:t>
            </a:r>
            <a:endParaRPr lang="en-US" altLang="ja-JP" dirty="0" smtClean="0"/>
          </a:p>
          <a:p>
            <a:r>
              <a:rPr kumimoji="1" lang="en-US" altLang="ja-JP" dirty="0" smtClean="0"/>
              <a:t>Weight = 2300 ton</a:t>
            </a:r>
          </a:p>
          <a:p>
            <a:r>
              <a:rPr lang="en-US" altLang="ja-JP" dirty="0" smtClean="0"/>
              <a:t>Joho’s formula: 1984</a:t>
            </a:r>
            <a:endParaRPr kumimoji="1" lang="ja-JP" altLang="en-US" dirty="0"/>
          </a:p>
        </p:txBody>
      </p:sp>
      <p:sp>
        <p:nvSpPr>
          <p:cNvPr id="15" name="テキスト ボックス 14"/>
          <p:cNvSpPr txBox="1"/>
          <p:nvPr/>
        </p:nvSpPr>
        <p:spPr>
          <a:xfrm>
            <a:off x="5655123" y="2633258"/>
            <a:ext cx="3267882" cy="2585323"/>
          </a:xfrm>
          <a:prstGeom prst="rect">
            <a:avLst/>
          </a:prstGeom>
          <a:noFill/>
          <a:ln w="25400">
            <a:solidFill>
              <a:schemeClr val="accent2"/>
            </a:solidFill>
          </a:ln>
        </p:spPr>
        <p:txBody>
          <a:bodyPr wrap="none" rtlCol="0">
            <a:spAutoFit/>
          </a:bodyPr>
          <a:lstStyle/>
          <a:p>
            <a:r>
              <a:rPr lang="en-US" altLang="ja-JP" dirty="0" smtClean="0">
                <a:solidFill>
                  <a:srgbClr val="FF0000"/>
                </a:solidFill>
              </a:rPr>
              <a:t>M/Q=2, 60 MeV/u</a:t>
            </a:r>
          </a:p>
          <a:p>
            <a:r>
              <a:rPr lang="en-US" altLang="ja-JP" dirty="0" smtClean="0">
                <a:solidFill>
                  <a:srgbClr val="FF0000"/>
                </a:solidFill>
              </a:rPr>
              <a:t>K = 240 MeV</a:t>
            </a:r>
          </a:p>
          <a:p>
            <a:r>
              <a:rPr lang="en-US" altLang="ja-JP" dirty="0" smtClean="0">
                <a:solidFill>
                  <a:srgbClr val="FF0000"/>
                </a:solidFill>
              </a:rPr>
              <a:t>Joho’s fromula:588 ton</a:t>
            </a:r>
            <a:endParaRPr lang="ja-JP" altLang="en-US" dirty="0" smtClean="0">
              <a:solidFill>
                <a:srgbClr val="FF0000"/>
              </a:solidFill>
            </a:endParaRPr>
          </a:p>
          <a:p>
            <a:r>
              <a:rPr kumimoji="1" lang="en-US" altLang="ja-JP" dirty="0" smtClean="0">
                <a:solidFill>
                  <a:srgbClr val="FF0000"/>
                </a:solidFill>
              </a:rPr>
              <a:t>Weight = </a:t>
            </a:r>
            <a:r>
              <a:rPr lang="en-US" altLang="ja-JP" dirty="0" smtClean="0">
                <a:solidFill>
                  <a:srgbClr val="FF0000"/>
                </a:solidFill>
              </a:rPr>
              <a:t>301</a:t>
            </a:r>
            <a:r>
              <a:rPr kumimoji="1" lang="en-US" altLang="ja-JP" dirty="0" smtClean="0">
                <a:solidFill>
                  <a:srgbClr val="FF0000"/>
                </a:solidFill>
              </a:rPr>
              <a:t> </a:t>
            </a:r>
            <a:r>
              <a:rPr kumimoji="1" lang="en-US" altLang="ja-JP" dirty="0" smtClean="0">
                <a:solidFill>
                  <a:srgbClr val="FF0000"/>
                </a:solidFill>
              </a:rPr>
              <a:t>ton</a:t>
            </a:r>
          </a:p>
          <a:p>
            <a:r>
              <a:rPr lang="en-US" altLang="ja-JP" dirty="0" smtClean="0">
                <a:solidFill>
                  <a:srgbClr val="FF0000"/>
                </a:solidFill>
              </a:rPr>
              <a:t>I would suggest design of K240 </a:t>
            </a:r>
          </a:p>
          <a:p>
            <a:r>
              <a:rPr kumimoji="1" lang="en-US" altLang="ja-JP" dirty="0" smtClean="0">
                <a:solidFill>
                  <a:srgbClr val="FF0000"/>
                </a:solidFill>
              </a:rPr>
              <a:t>machine based on FRC.</a:t>
            </a:r>
            <a:endParaRPr kumimoji="1" lang="en-US" altLang="ja-JP" dirty="0" smtClean="0">
              <a:solidFill>
                <a:srgbClr val="FF0000"/>
              </a:solidFill>
            </a:endParaRPr>
          </a:p>
          <a:p>
            <a:r>
              <a:rPr lang="en-US" altLang="ja-JP" i="1" dirty="0" smtClean="0">
                <a:solidFill>
                  <a:srgbClr val="FF0000"/>
                </a:solidFill>
              </a:rPr>
              <a:t>But,</a:t>
            </a:r>
            <a:endParaRPr lang="en-US" altLang="ja-JP" i="1" dirty="0">
              <a:solidFill>
                <a:srgbClr val="FF0000"/>
              </a:solidFill>
            </a:endParaRPr>
          </a:p>
          <a:p>
            <a:r>
              <a:rPr kumimoji="1" lang="en-US" altLang="ja-JP" dirty="0" smtClean="0">
                <a:solidFill>
                  <a:srgbClr val="FF0000"/>
                </a:solidFill>
              </a:rPr>
              <a:t>Injection is the most challenging.</a:t>
            </a:r>
          </a:p>
          <a:p>
            <a:r>
              <a:rPr lang="en-US" altLang="ja-JP" dirty="0" smtClean="0">
                <a:solidFill>
                  <a:srgbClr val="FF0000"/>
                </a:solidFill>
              </a:rPr>
              <a:t>(lack of space for the elements)</a:t>
            </a:r>
            <a:r>
              <a:rPr kumimoji="1" lang="en-US" altLang="ja-JP" dirty="0" smtClean="0">
                <a:solidFill>
                  <a:srgbClr val="FF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2865" y="4824417"/>
            <a:ext cx="4322442" cy="926880"/>
          </a:xfrm>
          <a:prstGeom prst="rect">
            <a:avLst/>
          </a:prstGeom>
        </p:spPr>
      </p:pic>
      <p:pic>
        <p:nvPicPr>
          <p:cNvPr id="29" name="Picture 2" descr="C:\Users\okunohiroki\Desktop\図2.png"/>
          <p:cNvPicPr>
            <a:picLocks noChangeAspect="1" noChangeArrowheads="1"/>
          </p:cNvPicPr>
          <p:nvPr/>
        </p:nvPicPr>
        <p:blipFill>
          <a:blip r:embed="rId4" cstate="print"/>
          <a:srcRect/>
          <a:stretch>
            <a:fillRect/>
          </a:stretch>
        </p:blipFill>
        <p:spPr bwMode="auto">
          <a:xfrm>
            <a:off x="1301350" y="4149080"/>
            <a:ext cx="2130373" cy="2376989"/>
          </a:xfrm>
          <a:prstGeom prst="rect">
            <a:avLst/>
          </a:prstGeom>
          <a:noFill/>
        </p:spPr>
      </p:pic>
      <p:pic>
        <p:nvPicPr>
          <p:cNvPr id="28" name="Picture 201"/>
          <p:cNvPicPr>
            <a:picLocks noChangeAspect="1" noChangeArrowheads="1"/>
          </p:cNvPicPr>
          <p:nvPr/>
        </p:nvPicPr>
        <p:blipFill>
          <a:blip r:embed="rId5" cstate="print"/>
          <a:srcRect/>
          <a:stretch>
            <a:fillRect/>
          </a:stretch>
        </p:blipFill>
        <p:spPr bwMode="auto">
          <a:xfrm>
            <a:off x="5191731" y="1246827"/>
            <a:ext cx="2785899" cy="2089424"/>
          </a:xfrm>
          <a:prstGeom prst="rect">
            <a:avLst/>
          </a:prstGeom>
          <a:noFill/>
          <a:ln w="12700" cap="flat">
            <a:noFill/>
            <a:miter lim="800000"/>
            <a:headEnd/>
            <a:tailEnd/>
          </a:ln>
        </p:spPr>
      </p:pic>
      <p:sp>
        <p:nvSpPr>
          <p:cNvPr id="21506" name="タイトル 1"/>
          <p:cNvSpPr>
            <a:spLocks noGrp="1"/>
          </p:cNvSpPr>
          <p:nvPr>
            <p:ph type="title"/>
          </p:nvPr>
        </p:nvSpPr>
        <p:spPr>
          <a:xfrm>
            <a:off x="1881358" y="169865"/>
            <a:ext cx="5168900" cy="425359"/>
          </a:xfrm>
        </p:spPr>
        <p:txBody>
          <a:bodyPr>
            <a:noAutofit/>
          </a:bodyPr>
          <a:lstStyle/>
          <a:p>
            <a:pPr eaLnBrk="1" hangingPunct="1"/>
            <a:r>
              <a:rPr lang="en-US" altLang="ja-JP" sz="3200" b="1" dirty="0">
                <a:solidFill>
                  <a:srgbClr val="FF0000"/>
                </a:solidFill>
                <a:ea typeface="HG丸ｺﾞｼｯｸM-PRO" pitchFamily="50" charset="-128"/>
              </a:rPr>
              <a:t>R</a:t>
            </a:r>
            <a:r>
              <a:rPr lang="en-US" altLang="ja-JP" sz="3200" b="1" dirty="0" smtClean="0">
                <a:solidFill>
                  <a:srgbClr val="FF0000"/>
                </a:solidFill>
                <a:ea typeface="HG丸ｺﾞｼｯｸM-PRO" pitchFamily="50" charset="-128"/>
              </a:rPr>
              <a:t>eview</a:t>
            </a:r>
            <a:endParaRPr lang="ja-JP" altLang="en-US" sz="3200" b="1" dirty="0" smtClean="0">
              <a:solidFill>
                <a:srgbClr val="FF0000"/>
              </a:solidFill>
              <a:ea typeface="HG丸ｺﾞｼｯｸM-PRO" pitchFamily="50" charset="-128"/>
            </a:endParaRPr>
          </a:p>
        </p:txBody>
      </p:sp>
      <p:sp>
        <p:nvSpPr>
          <p:cNvPr id="14" name="右矢印 13"/>
          <p:cNvSpPr/>
          <p:nvPr/>
        </p:nvSpPr>
        <p:spPr>
          <a:xfrm>
            <a:off x="4257009" y="2256743"/>
            <a:ext cx="571500"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rgbClr val="FFFFFF"/>
              </a:solidFill>
            </a:endParaRPr>
          </a:p>
        </p:txBody>
      </p:sp>
      <p:sp>
        <p:nvSpPr>
          <p:cNvPr id="21508" name="テキスト ボックス 14"/>
          <p:cNvSpPr txBox="1">
            <a:spLocks noChangeArrowheads="1"/>
          </p:cNvSpPr>
          <p:nvPr/>
        </p:nvSpPr>
        <p:spPr bwMode="auto">
          <a:xfrm>
            <a:off x="4968552" y="652626"/>
            <a:ext cx="4283968" cy="400110"/>
          </a:xfrm>
          <a:prstGeom prst="rect">
            <a:avLst/>
          </a:prstGeom>
          <a:noFill/>
          <a:ln w="9525">
            <a:noFill/>
            <a:miter lim="800000"/>
            <a:headEnd/>
            <a:tailEnd/>
          </a:ln>
        </p:spPr>
        <p:txBody>
          <a:bodyPr wrap="square">
            <a:spAutoFit/>
          </a:bodyPr>
          <a:lstStyle/>
          <a:p>
            <a:r>
              <a:rPr lang="en-US" altLang="ja-JP" sz="2000" b="1" dirty="0" smtClean="0">
                <a:solidFill>
                  <a:srgbClr val="FF0000"/>
                </a:solidFill>
                <a:latin typeface="Arial"/>
                <a:ea typeface="HG丸ｺﾞｼｯｸM-PRO" pitchFamily="50" charset="-128"/>
              </a:rPr>
              <a:t>RIBF accelerators</a:t>
            </a:r>
            <a:endParaRPr lang="ja-JP" altLang="en-US" sz="2000" b="1" dirty="0">
              <a:solidFill>
                <a:srgbClr val="FF0000"/>
              </a:solidFill>
              <a:latin typeface="Arial"/>
              <a:ea typeface="HG丸ｺﾞｼｯｸM-PRO" pitchFamily="50" charset="-128"/>
            </a:endParaRPr>
          </a:p>
        </p:txBody>
      </p:sp>
      <p:sp>
        <p:nvSpPr>
          <p:cNvPr id="16" name="右矢印 15"/>
          <p:cNvSpPr/>
          <p:nvPr/>
        </p:nvSpPr>
        <p:spPr>
          <a:xfrm>
            <a:off x="8340852" y="2256743"/>
            <a:ext cx="571500"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rgbClr val="FFFFFF"/>
              </a:solidFill>
            </a:endParaRPr>
          </a:p>
        </p:txBody>
      </p:sp>
      <p:sp>
        <p:nvSpPr>
          <p:cNvPr id="17" name="右矢印 16"/>
          <p:cNvSpPr/>
          <p:nvPr/>
        </p:nvSpPr>
        <p:spPr>
          <a:xfrm>
            <a:off x="170688" y="5063852"/>
            <a:ext cx="571500"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rgbClr val="FFFFFF"/>
              </a:solidFill>
            </a:endParaRPr>
          </a:p>
        </p:txBody>
      </p:sp>
      <p:sp>
        <p:nvSpPr>
          <p:cNvPr id="20" name="右矢印 19"/>
          <p:cNvSpPr/>
          <p:nvPr/>
        </p:nvSpPr>
        <p:spPr>
          <a:xfrm>
            <a:off x="4257009" y="5063852"/>
            <a:ext cx="571500"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rgbClr val="FFFFFF"/>
              </a:solidFill>
            </a:endParaRPr>
          </a:p>
        </p:txBody>
      </p:sp>
      <p:sp>
        <p:nvSpPr>
          <p:cNvPr id="21514" name="テキスト ボックス 14"/>
          <p:cNvSpPr txBox="1">
            <a:spLocks noChangeArrowheads="1"/>
          </p:cNvSpPr>
          <p:nvPr/>
        </p:nvSpPr>
        <p:spPr bwMode="auto">
          <a:xfrm>
            <a:off x="251521" y="620688"/>
            <a:ext cx="2474554" cy="400110"/>
          </a:xfrm>
          <a:prstGeom prst="rect">
            <a:avLst/>
          </a:prstGeom>
          <a:noFill/>
          <a:ln w="9525">
            <a:noFill/>
            <a:miter lim="800000"/>
            <a:headEnd/>
            <a:tailEnd/>
          </a:ln>
        </p:spPr>
        <p:txBody>
          <a:bodyPr wrap="square">
            <a:spAutoFit/>
          </a:bodyPr>
          <a:lstStyle/>
          <a:p>
            <a:r>
              <a:rPr lang="en-US" altLang="ja-JP" sz="2000" b="1" dirty="0" smtClean="0">
                <a:solidFill>
                  <a:srgbClr val="FF0000"/>
                </a:solidFill>
                <a:latin typeface="Arial"/>
                <a:ea typeface="HG丸ｺﾞｼｯｸM-PRO" pitchFamily="50" charset="-128"/>
              </a:rPr>
              <a:t>Introduction: RIBF</a:t>
            </a:r>
            <a:endParaRPr lang="en-US" altLang="ja-JP" sz="2000" b="1" dirty="0">
              <a:solidFill>
                <a:srgbClr val="FF0000"/>
              </a:solidFill>
              <a:latin typeface="Arial"/>
              <a:ea typeface="HG丸ｺﾞｼｯｸM-PRO" pitchFamily="50" charset="-128"/>
            </a:endParaRPr>
          </a:p>
        </p:txBody>
      </p:sp>
      <p:sp>
        <p:nvSpPr>
          <p:cNvPr id="21" name="テキスト ボックス 20"/>
          <p:cNvSpPr txBox="1">
            <a:spLocks noChangeArrowheads="1"/>
          </p:cNvSpPr>
          <p:nvPr/>
        </p:nvSpPr>
        <p:spPr bwMode="auto">
          <a:xfrm>
            <a:off x="1175039" y="5016503"/>
            <a:ext cx="2316106" cy="646331"/>
          </a:xfrm>
          <a:prstGeom prst="rect">
            <a:avLst/>
          </a:prstGeom>
          <a:solidFill>
            <a:schemeClr val="accent6">
              <a:lumMod val="40000"/>
              <a:lumOff val="60000"/>
              <a:alpha val="76000"/>
            </a:schemeClr>
          </a:solidFill>
          <a:ln w="9525">
            <a:noFill/>
            <a:miter lim="800000"/>
            <a:headEnd/>
            <a:tailEnd/>
          </a:ln>
        </p:spPr>
        <p:txBody>
          <a:bodyPr wrap="square">
            <a:spAutoFit/>
          </a:bodyPr>
          <a:lstStyle/>
          <a:p>
            <a:r>
              <a:rPr lang="en-US" altLang="ja-JP" dirty="0" smtClean="0">
                <a:solidFill>
                  <a:srgbClr val="FF0000"/>
                </a:solidFill>
                <a:latin typeface="+mj-lt"/>
                <a:ea typeface="HG丸ｺﾞｼｯｸM-PRO" pitchFamily="50" charset="-128"/>
              </a:rPr>
              <a:t>Intensity upgrade plan</a:t>
            </a:r>
          </a:p>
          <a:p>
            <a:r>
              <a:rPr lang="en-US" altLang="ja-JP" dirty="0" smtClean="0">
                <a:solidFill>
                  <a:srgbClr val="FF0000"/>
                </a:solidFill>
                <a:latin typeface="+mj-lt"/>
                <a:ea typeface="HG丸ｺﾞｼｯｸM-PRO" pitchFamily="50" charset="-128"/>
              </a:rPr>
              <a:t>Energy upgrade plan</a:t>
            </a:r>
            <a:endParaRPr lang="ja-JP" altLang="en-US" dirty="0">
              <a:solidFill>
                <a:srgbClr val="FF0000"/>
              </a:solidFill>
              <a:latin typeface="+mj-lt"/>
              <a:ea typeface="HG丸ｺﾞｼｯｸM-PRO" pitchFamily="50" charset="-128"/>
            </a:endParaRPr>
          </a:p>
        </p:txBody>
      </p:sp>
      <p:sp>
        <p:nvSpPr>
          <p:cNvPr id="23" name="テキスト ボックス 22"/>
          <p:cNvSpPr txBox="1">
            <a:spLocks noChangeArrowheads="1"/>
          </p:cNvSpPr>
          <p:nvPr/>
        </p:nvSpPr>
        <p:spPr bwMode="auto">
          <a:xfrm>
            <a:off x="4822287" y="4989021"/>
            <a:ext cx="4263020" cy="646331"/>
          </a:xfrm>
          <a:prstGeom prst="rect">
            <a:avLst/>
          </a:prstGeom>
          <a:solidFill>
            <a:schemeClr val="accent6">
              <a:lumMod val="40000"/>
              <a:lumOff val="60000"/>
              <a:alpha val="76000"/>
            </a:schemeClr>
          </a:solidFill>
          <a:ln w="9525">
            <a:noFill/>
            <a:miter lim="800000"/>
            <a:headEnd/>
            <a:tailEnd/>
          </a:ln>
        </p:spPr>
        <p:txBody>
          <a:bodyPr wrap="square">
            <a:spAutoFit/>
          </a:bodyPr>
          <a:lstStyle/>
          <a:p>
            <a:r>
              <a:rPr lang="en-US" altLang="ja-JP" dirty="0" smtClean="0">
                <a:solidFill>
                  <a:srgbClr val="FF0000"/>
                </a:solidFill>
                <a:latin typeface="+mj-lt"/>
                <a:ea typeface="HG丸ｺﾞｼｯｸM-PRO" pitchFamily="50" charset="-128"/>
              </a:rPr>
              <a:t>H8 acceleration using RILAC, CSM, and RRC</a:t>
            </a:r>
          </a:p>
          <a:p>
            <a:r>
              <a:rPr lang="en-US" altLang="ja-JP" dirty="0" smtClean="0">
                <a:solidFill>
                  <a:srgbClr val="FF0000"/>
                </a:solidFill>
                <a:latin typeface="+mj-lt"/>
                <a:ea typeface="HG丸ｺﾞｼｯｸM-PRO" pitchFamily="50" charset="-128"/>
              </a:rPr>
              <a:t>Where is a compact cyclotron in RIBF</a:t>
            </a:r>
            <a:endParaRPr lang="ja-JP" altLang="en-US" dirty="0">
              <a:solidFill>
                <a:srgbClr val="FF0000"/>
              </a:solidFill>
              <a:latin typeface="+mj-lt"/>
              <a:ea typeface="HG丸ｺﾞｼｯｸM-PRO" pitchFamily="50" charset="-128"/>
            </a:endParaRPr>
          </a:p>
        </p:txBody>
      </p:sp>
      <p:sp>
        <p:nvSpPr>
          <p:cNvPr id="24" name="テキスト ボックス 14"/>
          <p:cNvSpPr txBox="1">
            <a:spLocks noChangeArrowheads="1"/>
          </p:cNvSpPr>
          <p:nvPr/>
        </p:nvSpPr>
        <p:spPr bwMode="auto">
          <a:xfrm>
            <a:off x="251520" y="3657218"/>
            <a:ext cx="3290160" cy="400110"/>
          </a:xfrm>
          <a:prstGeom prst="rect">
            <a:avLst/>
          </a:prstGeom>
          <a:noFill/>
          <a:ln w="9525">
            <a:noFill/>
            <a:miter lim="800000"/>
            <a:headEnd/>
            <a:tailEnd/>
          </a:ln>
        </p:spPr>
        <p:txBody>
          <a:bodyPr wrap="square">
            <a:spAutoFit/>
          </a:bodyPr>
          <a:lstStyle/>
          <a:p>
            <a:r>
              <a:rPr lang="en-US" altLang="ja-JP" sz="2000" b="1" dirty="0" smtClean="0">
                <a:solidFill>
                  <a:srgbClr val="FF0000"/>
                </a:solidFill>
                <a:latin typeface="Arial"/>
                <a:ea typeface="HG丸ｺﾞｼｯｸM-PRO" pitchFamily="50" charset="-128"/>
              </a:rPr>
              <a:t>RIBF upgrade plans</a:t>
            </a:r>
            <a:endParaRPr lang="ja-JP" altLang="en-US" sz="2000" b="1" dirty="0">
              <a:solidFill>
                <a:srgbClr val="FF0000"/>
              </a:solidFill>
              <a:latin typeface="Arial"/>
              <a:ea typeface="HG丸ｺﾞｼｯｸM-PRO" pitchFamily="50" charset="-128"/>
            </a:endParaRPr>
          </a:p>
        </p:txBody>
      </p:sp>
      <p:sp>
        <p:nvSpPr>
          <p:cNvPr id="45" name="テキスト ボックス 44"/>
          <p:cNvSpPr txBox="1">
            <a:spLocks noChangeArrowheads="1"/>
          </p:cNvSpPr>
          <p:nvPr/>
        </p:nvSpPr>
        <p:spPr bwMode="auto">
          <a:xfrm>
            <a:off x="5371902" y="1713582"/>
            <a:ext cx="2371911" cy="923330"/>
          </a:xfrm>
          <a:prstGeom prst="rect">
            <a:avLst/>
          </a:prstGeom>
          <a:solidFill>
            <a:schemeClr val="accent6">
              <a:lumMod val="40000"/>
              <a:lumOff val="60000"/>
              <a:alpha val="76000"/>
            </a:schemeClr>
          </a:solidFill>
          <a:ln w="9525">
            <a:noFill/>
            <a:miter lim="800000"/>
            <a:headEnd/>
            <a:tailEnd/>
          </a:ln>
        </p:spPr>
        <p:txBody>
          <a:bodyPr wrap="square">
            <a:spAutoFit/>
          </a:bodyPr>
          <a:lstStyle/>
          <a:p>
            <a:r>
              <a:rPr lang="en-US" altLang="ja-JP" dirty="0" smtClean="0">
                <a:solidFill>
                  <a:srgbClr val="FF0000"/>
                </a:solidFill>
                <a:latin typeface="+mj-lt"/>
                <a:ea typeface="HG丸ｺﾞｼｯｸM-PRO" pitchFamily="50" charset="-128"/>
              </a:rPr>
              <a:t>Spec of accelerators</a:t>
            </a:r>
          </a:p>
          <a:p>
            <a:r>
              <a:rPr lang="en-US" altLang="ja-JP" dirty="0" smtClean="0">
                <a:solidFill>
                  <a:srgbClr val="FF0000"/>
                </a:solidFill>
                <a:latin typeface="+mj-lt"/>
                <a:ea typeface="HG丸ｺﾞｼｯｸM-PRO" pitchFamily="50" charset="-128"/>
              </a:rPr>
              <a:t>SRC: most challenging</a:t>
            </a:r>
          </a:p>
          <a:p>
            <a:r>
              <a:rPr lang="en-US" altLang="ja-JP" dirty="0" smtClean="0">
                <a:solidFill>
                  <a:srgbClr val="FF0000"/>
                </a:solidFill>
                <a:latin typeface="+mj-lt"/>
                <a:ea typeface="HG丸ｺﾞｼｯｸM-PRO" pitchFamily="50" charset="-128"/>
              </a:rPr>
              <a:t>Intensity upgrade</a:t>
            </a:r>
          </a:p>
        </p:txBody>
      </p:sp>
      <p:sp>
        <p:nvSpPr>
          <p:cNvPr id="27" name="テキスト ボックス 14"/>
          <p:cNvSpPr txBox="1">
            <a:spLocks noChangeArrowheads="1"/>
          </p:cNvSpPr>
          <p:nvPr/>
        </p:nvSpPr>
        <p:spPr bwMode="auto">
          <a:xfrm>
            <a:off x="5004048" y="3645024"/>
            <a:ext cx="3290160" cy="400110"/>
          </a:xfrm>
          <a:prstGeom prst="rect">
            <a:avLst/>
          </a:prstGeom>
          <a:noFill/>
          <a:ln w="9525">
            <a:noFill/>
            <a:miter lim="800000"/>
            <a:headEnd/>
            <a:tailEnd/>
          </a:ln>
        </p:spPr>
        <p:txBody>
          <a:bodyPr wrap="square">
            <a:spAutoFit/>
          </a:bodyPr>
          <a:lstStyle/>
          <a:p>
            <a:r>
              <a:rPr lang="en-US" altLang="ja-JP" sz="2000" b="1" dirty="0" smtClean="0">
                <a:solidFill>
                  <a:srgbClr val="FF0000"/>
                </a:solidFill>
                <a:latin typeface="Arial"/>
                <a:ea typeface="HG丸ｺﾞｼｯｸM-PRO" pitchFamily="50" charset="-128"/>
              </a:rPr>
              <a:t>M/Q = 2, 1 </a:t>
            </a:r>
            <a:r>
              <a:rPr lang="en-US" altLang="ja-JP" sz="2000" b="1" dirty="0" err="1" smtClean="0">
                <a:solidFill>
                  <a:srgbClr val="FF0000"/>
                </a:solidFill>
                <a:latin typeface="Arial"/>
                <a:ea typeface="HG丸ｺﾞｼｯｸM-PRO" pitchFamily="50" charset="-128"/>
              </a:rPr>
              <a:t>pmA</a:t>
            </a:r>
            <a:r>
              <a:rPr lang="en-US" altLang="ja-JP" sz="2000" b="1" dirty="0" smtClean="0">
                <a:solidFill>
                  <a:srgbClr val="FF0000"/>
                </a:solidFill>
                <a:latin typeface="Arial"/>
                <a:ea typeface="HG丸ｺﾞｼｯｸM-PRO" pitchFamily="50" charset="-128"/>
              </a:rPr>
              <a:t> at RIBF</a:t>
            </a:r>
            <a:endParaRPr lang="ja-JP" altLang="en-US" sz="2000" b="1" dirty="0">
              <a:solidFill>
                <a:srgbClr val="FF0000"/>
              </a:solidFill>
              <a:latin typeface="Arial"/>
              <a:ea typeface="HG丸ｺﾞｼｯｸM-PRO" pitchFamily="50" charset="-128"/>
            </a:endParaRPr>
          </a:p>
        </p:txBody>
      </p:sp>
      <p:pic>
        <p:nvPicPr>
          <p:cNvPr id="26" name="Picture 1"/>
          <p:cNvPicPr>
            <a:picLocks noChangeAspect="1" noChangeArrowheads="1"/>
          </p:cNvPicPr>
          <p:nvPr/>
        </p:nvPicPr>
        <p:blipFill>
          <a:blip r:embed="rId6" cstate="print"/>
          <a:srcRect/>
          <a:stretch>
            <a:fillRect/>
          </a:stretch>
        </p:blipFill>
        <p:spPr bwMode="auto">
          <a:xfrm>
            <a:off x="255320" y="1204004"/>
            <a:ext cx="3873927" cy="2221671"/>
          </a:xfrm>
          <a:prstGeom prst="rect">
            <a:avLst/>
          </a:prstGeom>
          <a:noFill/>
          <a:ln w="12700" cap="flat">
            <a:noFill/>
            <a:miter lim="800000"/>
            <a:headEnd/>
            <a:tailEnd/>
          </a:ln>
        </p:spPr>
      </p:pic>
      <p:sp>
        <p:nvSpPr>
          <p:cNvPr id="15" name="テキスト ボックス 14"/>
          <p:cNvSpPr txBox="1">
            <a:spLocks noChangeArrowheads="1"/>
          </p:cNvSpPr>
          <p:nvPr/>
        </p:nvSpPr>
        <p:spPr bwMode="auto">
          <a:xfrm>
            <a:off x="742188" y="1841996"/>
            <a:ext cx="2875154" cy="1200329"/>
          </a:xfrm>
          <a:prstGeom prst="rect">
            <a:avLst/>
          </a:prstGeom>
          <a:solidFill>
            <a:schemeClr val="accent6">
              <a:lumMod val="40000"/>
              <a:lumOff val="60000"/>
              <a:alpha val="76000"/>
            </a:schemeClr>
          </a:solidFill>
          <a:ln w="9525">
            <a:noFill/>
            <a:miter lim="800000"/>
            <a:headEnd/>
            <a:tailEnd/>
          </a:ln>
        </p:spPr>
        <p:txBody>
          <a:bodyPr wrap="square">
            <a:spAutoFit/>
          </a:bodyPr>
          <a:lstStyle/>
          <a:p>
            <a:r>
              <a:rPr lang="en-US" altLang="ja-JP" dirty="0" smtClean="0">
                <a:solidFill>
                  <a:srgbClr val="FF0000"/>
                </a:solidFill>
                <a:latin typeface="+mj-lt"/>
                <a:ea typeface="HG丸ｺﾞｼｯｸM-PRO" pitchFamily="50" charset="-128"/>
              </a:rPr>
              <a:t>What is RIBF?</a:t>
            </a:r>
          </a:p>
          <a:p>
            <a:r>
              <a:rPr lang="en-US" altLang="ja-JP" dirty="0" smtClean="0">
                <a:solidFill>
                  <a:srgbClr val="FF0000"/>
                </a:solidFill>
                <a:latin typeface="+mj-lt"/>
                <a:ea typeface="HG丸ｺﾞｼｯｸM-PRO" pitchFamily="50" charset="-128"/>
              </a:rPr>
              <a:t>Goals of RIBF</a:t>
            </a:r>
          </a:p>
          <a:p>
            <a:r>
              <a:rPr lang="en-US" altLang="ja-JP" dirty="0" smtClean="0">
                <a:solidFill>
                  <a:srgbClr val="FF0000"/>
                </a:solidFill>
                <a:latin typeface="+mj-lt"/>
                <a:ea typeface="HG丸ｺﾞｼｯｸM-PRO" pitchFamily="50" charset="-128"/>
              </a:rPr>
              <a:t>How to produce RI beam</a:t>
            </a:r>
          </a:p>
          <a:p>
            <a:r>
              <a:rPr lang="en-US" altLang="ja-JP" dirty="0" smtClean="0">
                <a:solidFill>
                  <a:srgbClr val="FF0000"/>
                </a:solidFill>
                <a:latin typeface="+mj-lt"/>
                <a:ea typeface="HG丸ｺﾞｼｯｸM-PRO" pitchFamily="50" charset="-128"/>
              </a:rPr>
              <a:t>Requirement to accelerators</a:t>
            </a:r>
            <a:endParaRPr lang="ja-JP" altLang="en-US" dirty="0">
              <a:solidFill>
                <a:srgbClr val="FF0000"/>
              </a:solidFill>
              <a:latin typeface="+mj-lt"/>
              <a:ea typeface="HG丸ｺﾞｼｯｸM-PRO" pitchFamily="50" charset="-128"/>
            </a:endParaRPr>
          </a:p>
        </p:txBody>
      </p:sp>
    </p:spTree>
    <p:extLst>
      <p:ext uri="{BB962C8B-B14F-4D97-AF65-F5344CB8AC3E}">
        <p14:creationId xmlns:p14="http://schemas.microsoft.com/office/powerpoint/2010/main" val="1840609470"/>
      </p:ext>
    </p:extLst>
  </p:cSld>
  <p:clrMapOvr>
    <a:masterClrMapping/>
  </p:clrMapOvr>
  <p:transition advTm="2978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checkerboard(across)">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heckerboard(across)">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45"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5936" y="0"/>
            <a:ext cx="8229600" cy="733647"/>
          </a:xfrm>
        </p:spPr>
        <p:txBody>
          <a:bodyPr/>
          <a:lstStyle/>
          <a:p>
            <a:r>
              <a:rPr lang="en-US" altLang="ja-JP" sz="3200" b="1" dirty="0" smtClean="0">
                <a:solidFill>
                  <a:srgbClr val="FF0000"/>
                </a:solidFill>
              </a:rPr>
              <a:t>What is RIBF?</a:t>
            </a:r>
            <a:endParaRPr kumimoji="1" lang="ja-JP" altLang="en-US" sz="3200" b="1" dirty="0">
              <a:solidFill>
                <a:srgbClr val="FF0000"/>
              </a:solidFill>
            </a:endParaRPr>
          </a:p>
        </p:txBody>
      </p:sp>
      <p:pic>
        <p:nvPicPr>
          <p:cNvPr id="5" name="Picture 4" descr="和光航空写真文字なし"/>
          <p:cNvPicPr>
            <a:picLocks noChangeArrowheads="1"/>
          </p:cNvPicPr>
          <p:nvPr/>
        </p:nvPicPr>
        <p:blipFill>
          <a:blip r:embed="rId3" cstate="print"/>
          <a:srcRect/>
          <a:stretch>
            <a:fillRect/>
          </a:stretch>
        </p:blipFill>
        <p:spPr bwMode="auto">
          <a:xfrm>
            <a:off x="249548" y="1701763"/>
            <a:ext cx="8543578" cy="4958737"/>
          </a:xfrm>
          <a:prstGeom prst="rect">
            <a:avLst/>
          </a:prstGeom>
          <a:noFill/>
          <a:ln w="9525">
            <a:noFill/>
            <a:miter lim="800000"/>
            <a:headEnd/>
            <a:tailEnd/>
          </a:ln>
        </p:spPr>
      </p:pic>
      <p:sp>
        <p:nvSpPr>
          <p:cNvPr id="6" name="テキスト ボックス 5"/>
          <p:cNvSpPr txBox="1"/>
          <p:nvPr/>
        </p:nvSpPr>
        <p:spPr>
          <a:xfrm>
            <a:off x="13291" y="637955"/>
            <a:ext cx="9144000" cy="1015663"/>
          </a:xfrm>
          <a:prstGeom prst="rect">
            <a:avLst/>
          </a:prstGeom>
          <a:noFill/>
        </p:spPr>
        <p:txBody>
          <a:bodyPr wrap="square" rtlCol="0">
            <a:spAutoFit/>
          </a:bodyPr>
          <a:lstStyle/>
          <a:p>
            <a:r>
              <a:rPr kumimoji="1" lang="en-US" altLang="ja-JP" sz="2000" b="1" dirty="0" smtClean="0">
                <a:solidFill>
                  <a:srgbClr val="FF0000"/>
                </a:solidFill>
              </a:rPr>
              <a:t>RI </a:t>
            </a:r>
            <a:r>
              <a:rPr kumimoji="1" lang="en-US" altLang="ja-JP" sz="2000" dirty="0" smtClean="0"/>
              <a:t>“</a:t>
            </a:r>
            <a:r>
              <a:rPr kumimoji="1" lang="en-US" altLang="ja-JP" sz="2000" dirty="0" smtClean="0">
                <a:solidFill>
                  <a:srgbClr val="FF0000"/>
                </a:solidFill>
              </a:rPr>
              <a:t>Radioactive Isotope</a:t>
            </a:r>
            <a:r>
              <a:rPr kumimoji="1" lang="en-US" altLang="ja-JP" sz="2000" dirty="0" smtClean="0"/>
              <a:t>” produced by projectile fragmentation or in-flight fission</a:t>
            </a:r>
          </a:p>
          <a:p>
            <a:r>
              <a:rPr lang="en-US" altLang="ja-JP" sz="2000" b="1" dirty="0" smtClean="0">
                <a:solidFill>
                  <a:srgbClr val="FF0000"/>
                </a:solidFill>
              </a:rPr>
              <a:t>B</a:t>
            </a:r>
            <a:r>
              <a:rPr lang="en-US" altLang="ja-JP" sz="2000" dirty="0" smtClean="0"/>
              <a:t>  fast (v/c~0.7) “</a:t>
            </a:r>
            <a:r>
              <a:rPr lang="en-US" altLang="ja-JP" sz="2000" dirty="0" smtClean="0">
                <a:solidFill>
                  <a:srgbClr val="FF0000"/>
                </a:solidFill>
              </a:rPr>
              <a:t>Beam</a:t>
            </a:r>
            <a:r>
              <a:rPr lang="en-US" altLang="ja-JP" sz="2000" dirty="0" smtClean="0"/>
              <a:t>”</a:t>
            </a:r>
          </a:p>
          <a:p>
            <a:r>
              <a:rPr kumimoji="1" lang="en-US" altLang="ja-JP" sz="2000" b="1" dirty="0" smtClean="0">
                <a:solidFill>
                  <a:srgbClr val="FF0000"/>
                </a:solidFill>
              </a:rPr>
              <a:t>F</a:t>
            </a:r>
            <a:r>
              <a:rPr kumimoji="1" lang="en-US" altLang="ja-JP" sz="2000" dirty="0" smtClean="0"/>
              <a:t>  production with high intensity </a:t>
            </a:r>
            <a:r>
              <a:rPr lang="en-US" altLang="ja-JP" sz="2000" dirty="0" smtClean="0"/>
              <a:t>like </a:t>
            </a:r>
            <a:r>
              <a:rPr kumimoji="1" lang="en-US" altLang="ja-JP" sz="2000" dirty="0" smtClean="0"/>
              <a:t>“</a:t>
            </a:r>
            <a:r>
              <a:rPr kumimoji="1" lang="en-US" altLang="ja-JP" sz="2000" dirty="0" smtClean="0">
                <a:solidFill>
                  <a:srgbClr val="FF0000"/>
                </a:solidFill>
              </a:rPr>
              <a:t>Factory</a:t>
            </a:r>
            <a:r>
              <a:rPr kumimoji="1" lang="en-US" altLang="ja-JP" sz="2000" dirty="0" smtClean="0"/>
              <a:t>”</a:t>
            </a:r>
            <a:endParaRPr kumimoji="1" lang="ja-JP" altLang="en-US" sz="2000" dirty="0"/>
          </a:p>
        </p:txBody>
      </p:sp>
      <p:sp>
        <p:nvSpPr>
          <p:cNvPr id="7" name="テキスト ボックス 6"/>
          <p:cNvSpPr txBox="1"/>
          <p:nvPr/>
        </p:nvSpPr>
        <p:spPr>
          <a:xfrm>
            <a:off x="258725" y="1715387"/>
            <a:ext cx="2282456" cy="830997"/>
          </a:xfrm>
          <a:prstGeom prst="rect">
            <a:avLst/>
          </a:prstGeom>
          <a:solidFill>
            <a:schemeClr val="bg1">
              <a:lumMod val="85000"/>
            </a:schemeClr>
          </a:solidFill>
        </p:spPr>
        <p:txBody>
          <a:bodyPr wrap="square" rtlCol="0">
            <a:spAutoFit/>
          </a:bodyPr>
          <a:lstStyle/>
          <a:p>
            <a:r>
              <a:rPr kumimoji="1" lang="en-US" altLang="ja-JP" sz="2400" b="1" dirty="0" smtClean="0">
                <a:solidFill>
                  <a:srgbClr val="FF0000"/>
                </a:solidFill>
              </a:rPr>
              <a:t>Wako campus</a:t>
            </a:r>
          </a:p>
          <a:p>
            <a:r>
              <a:rPr lang="en-US" altLang="ja-JP" sz="2400" b="1" dirty="0" smtClean="0">
                <a:solidFill>
                  <a:srgbClr val="FF0000"/>
                </a:solidFill>
              </a:rPr>
              <a:t>Saitama</a:t>
            </a:r>
            <a:endParaRPr kumimoji="1" lang="ja-JP" altLang="en-US" sz="2400" b="1" dirty="0">
              <a:solidFill>
                <a:srgbClr val="FF0000"/>
              </a:solidFill>
            </a:endParaRPr>
          </a:p>
        </p:txBody>
      </p:sp>
      <p:sp>
        <p:nvSpPr>
          <p:cNvPr id="8" name="テキスト ボックス 7"/>
          <p:cNvSpPr txBox="1"/>
          <p:nvPr/>
        </p:nvSpPr>
        <p:spPr>
          <a:xfrm>
            <a:off x="549348" y="6120812"/>
            <a:ext cx="3228429" cy="461665"/>
          </a:xfrm>
          <a:prstGeom prst="rect">
            <a:avLst/>
          </a:prstGeom>
          <a:solidFill>
            <a:schemeClr val="bg1">
              <a:lumMod val="85000"/>
            </a:schemeClr>
          </a:solidFill>
        </p:spPr>
        <p:txBody>
          <a:bodyPr wrap="square" rtlCol="0">
            <a:spAutoFit/>
          </a:bodyPr>
          <a:lstStyle/>
          <a:p>
            <a:r>
              <a:rPr kumimoji="1" lang="en-US" altLang="ja-JP" sz="2400" b="1" dirty="0" smtClean="0">
                <a:solidFill>
                  <a:srgbClr val="FF0000"/>
                </a:solidFill>
              </a:rPr>
              <a:t>RIBF accelerator facility</a:t>
            </a:r>
            <a:endParaRPr kumimoji="1" lang="ja-JP" altLang="en-US" sz="2400" b="1" dirty="0">
              <a:solidFill>
                <a:srgbClr val="FF0000"/>
              </a:solidFill>
            </a:endParaRPr>
          </a:p>
        </p:txBody>
      </p:sp>
      <p:grpSp>
        <p:nvGrpSpPr>
          <p:cNvPr id="3" name="グループ化 11"/>
          <p:cNvGrpSpPr/>
          <p:nvPr/>
        </p:nvGrpSpPr>
        <p:grpSpPr>
          <a:xfrm>
            <a:off x="1839191" y="2971800"/>
            <a:ext cx="4177145" cy="1880755"/>
            <a:chOff x="1839191" y="2971800"/>
            <a:chExt cx="4177145" cy="1880755"/>
          </a:xfrm>
        </p:grpSpPr>
        <p:sp>
          <p:nvSpPr>
            <p:cNvPr id="11" name="フリーフォーム 10"/>
            <p:cNvSpPr/>
            <p:nvPr/>
          </p:nvSpPr>
          <p:spPr bwMode="auto">
            <a:xfrm>
              <a:off x="1839191" y="2971800"/>
              <a:ext cx="4177145" cy="1880755"/>
            </a:xfrm>
            <a:custGeom>
              <a:avLst/>
              <a:gdLst>
                <a:gd name="connsiteX0" fmla="*/ 1517073 w 4177145"/>
                <a:gd name="connsiteY0" fmla="*/ 0 h 1880755"/>
                <a:gd name="connsiteX1" fmla="*/ 706582 w 4177145"/>
                <a:gd name="connsiteY1" fmla="*/ 280555 h 1880755"/>
                <a:gd name="connsiteX2" fmla="*/ 0 w 4177145"/>
                <a:gd name="connsiteY2" fmla="*/ 1091045 h 1880755"/>
                <a:gd name="connsiteX3" fmla="*/ 176645 w 4177145"/>
                <a:gd name="connsiteY3" fmla="*/ 1880755 h 1880755"/>
                <a:gd name="connsiteX4" fmla="*/ 2514600 w 4177145"/>
                <a:gd name="connsiteY4" fmla="*/ 1631373 h 1880755"/>
                <a:gd name="connsiteX5" fmla="*/ 2618509 w 4177145"/>
                <a:gd name="connsiteY5" fmla="*/ 1423555 h 1880755"/>
                <a:gd name="connsiteX6" fmla="*/ 2784764 w 4177145"/>
                <a:gd name="connsiteY6" fmla="*/ 1371600 h 1880755"/>
                <a:gd name="connsiteX7" fmla="*/ 2805545 w 4177145"/>
                <a:gd name="connsiteY7" fmla="*/ 1143000 h 1880755"/>
                <a:gd name="connsiteX8" fmla="*/ 3408218 w 4177145"/>
                <a:gd name="connsiteY8" fmla="*/ 955964 h 1880755"/>
                <a:gd name="connsiteX9" fmla="*/ 3595254 w 4177145"/>
                <a:gd name="connsiteY9" fmla="*/ 1132609 h 1880755"/>
                <a:gd name="connsiteX10" fmla="*/ 3595254 w 4177145"/>
                <a:gd name="connsiteY10" fmla="*/ 1267691 h 1880755"/>
                <a:gd name="connsiteX11" fmla="*/ 3678382 w 4177145"/>
                <a:gd name="connsiteY11" fmla="*/ 1236518 h 1880755"/>
                <a:gd name="connsiteX12" fmla="*/ 3740727 w 4177145"/>
                <a:gd name="connsiteY12" fmla="*/ 1215736 h 1880755"/>
                <a:gd name="connsiteX13" fmla="*/ 3782291 w 4177145"/>
                <a:gd name="connsiteY13" fmla="*/ 1028700 h 1880755"/>
                <a:gd name="connsiteX14" fmla="*/ 4177145 w 4177145"/>
                <a:gd name="connsiteY14" fmla="*/ 831273 h 1880755"/>
                <a:gd name="connsiteX15" fmla="*/ 4104409 w 4177145"/>
                <a:gd name="connsiteY15" fmla="*/ 696191 h 1880755"/>
                <a:gd name="connsiteX16" fmla="*/ 3906982 w 4177145"/>
                <a:gd name="connsiteY16" fmla="*/ 571500 h 1880755"/>
                <a:gd name="connsiteX17" fmla="*/ 3719945 w 4177145"/>
                <a:gd name="connsiteY17" fmla="*/ 789709 h 1880755"/>
                <a:gd name="connsiteX18" fmla="*/ 3138054 w 4177145"/>
                <a:gd name="connsiteY18" fmla="*/ 904009 h 1880755"/>
                <a:gd name="connsiteX19" fmla="*/ 1517073 w 4177145"/>
                <a:gd name="connsiteY19" fmla="*/ 0 h 188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77145" h="1880755">
                  <a:moveTo>
                    <a:pt x="1517073" y="0"/>
                  </a:moveTo>
                  <a:lnTo>
                    <a:pt x="706582" y="280555"/>
                  </a:lnTo>
                  <a:lnTo>
                    <a:pt x="0" y="1091045"/>
                  </a:lnTo>
                  <a:lnTo>
                    <a:pt x="176645" y="1880755"/>
                  </a:lnTo>
                  <a:lnTo>
                    <a:pt x="2514600" y="1631373"/>
                  </a:lnTo>
                  <a:lnTo>
                    <a:pt x="2618509" y="1423555"/>
                  </a:lnTo>
                  <a:lnTo>
                    <a:pt x="2784764" y="1371600"/>
                  </a:lnTo>
                  <a:lnTo>
                    <a:pt x="2805545" y="1143000"/>
                  </a:lnTo>
                  <a:lnTo>
                    <a:pt x="3408218" y="955964"/>
                  </a:lnTo>
                  <a:lnTo>
                    <a:pt x="3595254" y="1132609"/>
                  </a:lnTo>
                  <a:lnTo>
                    <a:pt x="3595254" y="1267691"/>
                  </a:lnTo>
                  <a:lnTo>
                    <a:pt x="3678382" y="1236518"/>
                  </a:lnTo>
                  <a:cubicBezTo>
                    <a:pt x="3699012" y="1229150"/>
                    <a:pt x="3740727" y="1215736"/>
                    <a:pt x="3740727" y="1215736"/>
                  </a:cubicBezTo>
                  <a:lnTo>
                    <a:pt x="3782291" y="1028700"/>
                  </a:lnTo>
                  <a:lnTo>
                    <a:pt x="4177145" y="831273"/>
                  </a:lnTo>
                  <a:lnTo>
                    <a:pt x="4104409" y="696191"/>
                  </a:lnTo>
                  <a:lnTo>
                    <a:pt x="3906982" y="571500"/>
                  </a:lnTo>
                  <a:lnTo>
                    <a:pt x="3719945" y="789709"/>
                  </a:lnTo>
                  <a:lnTo>
                    <a:pt x="3138054" y="904009"/>
                  </a:lnTo>
                  <a:lnTo>
                    <a:pt x="1517073" y="0"/>
                  </a:lnTo>
                  <a:close/>
                </a:path>
              </a:pathLst>
            </a:custGeom>
            <a:solidFill>
              <a:schemeClr val="bg1">
                <a:lumMod val="75000"/>
              </a:schemeClr>
            </a:solidFill>
            <a:ln w="4127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9" name="テキスト ボックス 8"/>
            <p:cNvSpPr txBox="1"/>
            <p:nvPr/>
          </p:nvSpPr>
          <p:spPr>
            <a:xfrm>
              <a:off x="2539938" y="3629448"/>
              <a:ext cx="1237839" cy="707886"/>
            </a:xfrm>
            <a:prstGeom prst="rect">
              <a:avLst/>
            </a:prstGeom>
            <a:noFill/>
          </p:spPr>
          <p:txBody>
            <a:bodyPr wrap="none" rtlCol="0">
              <a:spAutoFit/>
            </a:bodyPr>
            <a:lstStyle/>
            <a:p>
              <a:r>
                <a:rPr kumimoji="1" lang="en-US" altLang="ja-JP" sz="4000" i="1" dirty="0" smtClean="0">
                  <a:solidFill>
                    <a:schemeClr val="bg1"/>
                  </a:solidFill>
                </a:rPr>
                <a:t>USA</a:t>
              </a:r>
              <a:endParaRPr kumimoji="1" lang="ja-JP" altLang="en-US" sz="4000" i="1" dirty="0">
                <a:solidFill>
                  <a:schemeClr val="bg1"/>
                </a:solidFill>
              </a:endParaRPr>
            </a:p>
          </p:txBody>
        </p:sp>
      </p:grpSp>
    </p:spTree>
    <p:extLst>
      <p:ext uri="{BB962C8B-B14F-4D97-AF65-F5344CB8AC3E}">
        <p14:creationId xmlns:p14="http://schemas.microsoft.com/office/powerpoint/2010/main" val="227428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8189" y="188374"/>
            <a:ext cx="8229600" cy="501739"/>
          </a:xfrm>
        </p:spPr>
        <p:txBody>
          <a:bodyPr>
            <a:normAutofit fontScale="90000"/>
          </a:bodyPr>
          <a:lstStyle/>
          <a:p>
            <a:r>
              <a:rPr kumimoji="1" lang="en-US" altLang="ja-JP" sz="3200" b="1" dirty="0" smtClean="0">
                <a:solidFill>
                  <a:srgbClr val="FF0000"/>
                </a:solidFill>
                <a:ea typeface="HG丸ｺﾞｼｯｸM-PRO" pitchFamily="50" charset="-128"/>
              </a:rPr>
              <a:t>Goal of RIBF</a:t>
            </a:r>
            <a:endParaRPr kumimoji="1" lang="ja-JP" altLang="en-US" sz="3200" b="1" dirty="0">
              <a:solidFill>
                <a:srgbClr val="FF0000"/>
              </a:solidFill>
              <a:ea typeface="HG丸ｺﾞｼｯｸM-PRO" pitchFamily="50" charset="-128"/>
            </a:endParaRPr>
          </a:p>
        </p:txBody>
      </p:sp>
      <p:grpSp>
        <p:nvGrpSpPr>
          <p:cNvPr id="20" name="Group 3"/>
          <p:cNvGrpSpPr>
            <a:grpSpLocks/>
          </p:cNvGrpSpPr>
          <p:nvPr/>
        </p:nvGrpSpPr>
        <p:grpSpPr bwMode="auto">
          <a:xfrm>
            <a:off x="5443850" y="5269650"/>
            <a:ext cx="2843213" cy="336550"/>
            <a:chOff x="3504" y="3072"/>
            <a:chExt cx="1791" cy="212"/>
          </a:xfrm>
        </p:grpSpPr>
        <p:sp>
          <p:nvSpPr>
            <p:cNvPr id="34" name="Rectangle 4"/>
            <p:cNvSpPr>
              <a:spLocks noChangeArrowheads="1"/>
            </p:cNvSpPr>
            <p:nvPr/>
          </p:nvSpPr>
          <p:spPr bwMode="auto">
            <a:xfrm>
              <a:off x="3504" y="3104"/>
              <a:ext cx="192" cy="144"/>
            </a:xfrm>
            <a:prstGeom prst="rect">
              <a:avLst/>
            </a:prstGeom>
            <a:solidFill>
              <a:srgbClr val="AADBEA"/>
            </a:solidFill>
            <a:ln w="9525">
              <a:solidFill>
                <a:schemeClr val="tx1"/>
              </a:solidFill>
              <a:miter lim="800000"/>
              <a:headEnd/>
              <a:tailEnd/>
            </a:ln>
            <a:effectLst/>
          </p:spPr>
          <p:txBody>
            <a:bodyPr wrap="none" anchor="ctr"/>
            <a:lstStyle/>
            <a:p>
              <a:endParaRPr lang="ja-JP" altLang="en-US"/>
            </a:p>
          </p:txBody>
        </p:sp>
        <p:sp>
          <p:nvSpPr>
            <p:cNvPr id="35" name="Text Box 5"/>
            <p:cNvSpPr txBox="1">
              <a:spLocks noChangeArrowheads="1"/>
            </p:cNvSpPr>
            <p:nvPr/>
          </p:nvSpPr>
          <p:spPr bwMode="auto">
            <a:xfrm>
              <a:off x="3792" y="3072"/>
              <a:ext cx="1503" cy="212"/>
            </a:xfrm>
            <a:prstGeom prst="rect">
              <a:avLst/>
            </a:prstGeom>
            <a:noFill/>
            <a:ln w="9525">
              <a:noFill/>
              <a:miter lim="800000"/>
              <a:headEnd/>
              <a:tailEnd/>
            </a:ln>
            <a:effectLst/>
          </p:spPr>
          <p:txBody>
            <a:bodyPr wrap="none">
              <a:spAutoFit/>
            </a:bodyPr>
            <a:lstStyle/>
            <a:p>
              <a:r>
                <a:rPr lang="en-US" altLang="ja-JP" sz="1600">
                  <a:solidFill>
                    <a:srgbClr val="000000"/>
                  </a:solidFill>
                  <a:ea typeface="Osaka" charset="-128"/>
                </a:rPr>
                <a:t>Projectile Fragmentation</a:t>
              </a:r>
              <a:endParaRPr lang="en-US" altLang="ja-JP" sz="2400">
                <a:solidFill>
                  <a:srgbClr val="000000"/>
                </a:solidFill>
                <a:ea typeface="Osaka" charset="-128"/>
              </a:endParaRPr>
            </a:p>
          </p:txBody>
        </p:sp>
      </p:grpSp>
      <p:grpSp>
        <p:nvGrpSpPr>
          <p:cNvPr id="21" name="Group 6"/>
          <p:cNvGrpSpPr>
            <a:grpSpLocks/>
          </p:cNvGrpSpPr>
          <p:nvPr/>
        </p:nvGrpSpPr>
        <p:grpSpPr bwMode="auto">
          <a:xfrm>
            <a:off x="5443850" y="5642713"/>
            <a:ext cx="2776538" cy="336550"/>
            <a:chOff x="3504" y="2971"/>
            <a:chExt cx="1749" cy="212"/>
          </a:xfrm>
        </p:grpSpPr>
        <p:sp>
          <p:nvSpPr>
            <p:cNvPr id="32" name="Rectangle 7"/>
            <p:cNvSpPr>
              <a:spLocks noChangeArrowheads="1"/>
            </p:cNvSpPr>
            <p:nvPr/>
          </p:nvSpPr>
          <p:spPr bwMode="auto">
            <a:xfrm>
              <a:off x="3504" y="3008"/>
              <a:ext cx="192" cy="144"/>
            </a:xfrm>
            <a:prstGeom prst="rect">
              <a:avLst/>
            </a:prstGeom>
            <a:solidFill>
              <a:srgbClr val="FF6ABA"/>
            </a:solidFill>
            <a:ln w="9525">
              <a:solidFill>
                <a:schemeClr val="tx1"/>
              </a:solidFill>
              <a:miter lim="800000"/>
              <a:headEnd/>
              <a:tailEnd/>
            </a:ln>
            <a:effectLst/>
          </p:spPr>
          <p:txBody>
            <a:bodyPr wrap="none" anchor="ctr"/>
            <a:lstStyle/>
            <a:p>
              <a:endParaRPr lang="ja-JP" altLang="en-US"/>
            </a:p>
          </p:txBody>
        </p:sp>
        <p:sp>
          <p:nvSpPr>
            <p:cNvPr id="33" name="Text Box 8"/>
            <p:cNvSpPr txBox="1">
              <a:spLocks noChangeArrowheads="1"/>
            </p:cNvSpPr>
            <p:nvPr/>
          </p:nvSpPr>
          <p:spPr bwMode="auto">
            <a:xfrm>
              <a:off x="3800" y="2971"/>
              <a:ext cx="1453" cy="212"/>
            </a:xfrm>
            <a:prstGeom prst="rect">
              <a:avLst/>
            </a:prstGeom>
            <a:noFill/>
            <a:ln w="9525">
              <a:noFill/>
              <a:miter lim="800000"/>
              <a:headEnd/>
              <a:tailEnd/>
            </a:ln>
            <a:effectLst/>
          </p:spPr>
          <p:txBody>
            <a:bodyPr wrap="none">
              <a:spAutoFit/>
            </a:bodyPr>
            <a:lstStyle/>
            <a:p>
              <a:r>
                <a:rPr lang="en-US" altLang="ja-JP" sz="1600">
                  <a:solidFill>
                    <a:srgbClr val="000000"/>
                  </a:solidFill>
                  <a:ea typeface="Osaka" charset="-128"/>
                </a:rPr>
                <a:t>In-flight U fission &amp; P.F.</a:t>
              </a:r>
              <a:endParaRPr lang="en-US" altLang="ja-JP" sz="2400">
                <a:solidFill>
                  <a:srgbClr val="000000"/>
                </a:solidFill>
                <a:ea typeface="Osaka" charset="-128"/>
              </a:endParaRPr>
            </a:p>
          </p:txBody>
        </p:sp>
      </p:grpSp>
      <p:pic>
        <p:nvPicPr>
          <p:cNvPr id="22" name="Picture 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71775" y="1172550"/>
            <a:ext cx="8705850" cy="5559425"/>
          </a:xfrm>
          <a:prstGeom prst="rect">
            <a:avLst/>
          </a:prstGeom>
          <a:noFill/>
        </p:spPr>
      </p:pic>
      <p:sp>
        <p:nvSpPr>
          <p:cNvPr id="28" name="Text Box 11"/>
          <p:cNvSpPr txBox="1">
            <a:spLocks noChangeArrowheads="1"/>
          </p:cNvSpPr>
          <p:nvPr/>
        </p:nvSpPr>
        <p:spPr bwMode="auto">
          <a:xfrm rot="16200000">
            <a:off x="191534" y="3937934"/>
            <a:ext cx="1200150" cy="457200"/>
          </a:xfrm>
          <a:prstGeom prst="rect">
            <a:avLst/>
          </a:prstGeom>
          <a:noFill/>
          <a:ln w="9525">
            <a:noFill/>
            <a:miter lim="800000"/>
            <a:headEnd/>
            <a:tailEnd/>
          </a:ln>
          <a:effectLst/>
        </p:spPr>
        <p:txBody>
          <a:bodyPr wrap="none">
            <a:spAutoFit/>
          </a:bodyPr>
          <a:lstStyle/>
          <a:p>
            <a:r>
              <a:rPr lang="en-US" altLang="ja-JP" sz="2400">
                <a:ea typeface="Osaka" charset="-128"/>
              </a:rPr>
              <a:t>protons</a:t>
            </a:r>
            <a:endParaRPr lang="en-US" altLang="ja-JP" sz="2400">
              <a:latin typeface="Times" pitchFamily="18" charset="0"/>
              <a:ea typeface="Osaka" charset="-128"/>
            </a:endParaRPr>
          </a:p>
        </p:txBody>
      </p:sp>
      <p:sp>
        <p:nvSpPr>
          <p:cNvPr id="29" name="Text Box 12"/>
          <p:cNvSpPr txBox="1">
            <a:spLocks noChangeArrowheads="1"/>
          </p:cNvSpPr>
          <p:nvPr/>
        </p:nvSpPr>
        <p:spPr bwMode="auto">
          <a:xfrm>
            <a:off x="2649149" y="6106975"/>
            <a:ext cx="1370013" cy="457200"/>
          </a:xfrm>
          <a:prstGeom prst="rect">
            <a:avLst/>
          </a:prstGeom>
          <a:noFill/>
          <a:ln w="9525">
            <a:noFill/>
            <a:miter lim="800000"/>
            <a:headEnd/>
            <a:tailEnd/>
          </a:ln>
          <a:effectLst/>
        </p:spPr>
        <p:txBody>
          <a:bodyPr wrap="none">
            <a:spAutoFit/>
          </a:bodyPr>
          <a:lstStyle/>
          <a:p>
            <a:r>
              <a:rPr lang="en-US" altLang="ja-JP" sz="2400" dirty="0">
                <a:ea typeface="Osaka" charset="-128"/>
              </a:rPr>
              <a:t>neutrons</a:t>
            </a:r>
            <a:endParaRPr lang="en-US" altLang="ja-JP" sz="2400" dirty="0">
              <a:latin typeface="Times" pitchFamily="18" charset="0"/>
              <a:ea typeface="Osaka" charset="-128"/>
            </a:endParaRPr>
          </a:p>
        </p:txBody>
      </p:sp>
      <p:sp>
        <p:nvSpPr>
          <p:cNvPr id="30" name="Line 13"/>
          <p:cNvSpPr>
            <a:spLocks noChangeShapeType="1"/>
          </p:cNvSpPr>
          <p:nvPr/>
        </p:nvSpPr>
        <p:spPr bwMode="auto">
          <a:xfrm>
            <a:off x="3988298" y="6348336"/>
            <a:ext cx="762000" cy="0"/>
          </a:xfrm>
          <a:prstGeom prst="line">
            <a:avLst/>
          </a:prstGeom>
          <a:noFill/>
          <a:ln w="12700">
            <a:solidFill>
              <a:schemeClr val="tx1"/>
            </a:solidFill>
            <a:round/>
            <a:headEnd/>
            <a:tailEnd type="triangle" w="med" len="med"/>
          </a:ln>
          <a:effectLst/>
        </p:spPr>
        <p:txBody>
          <a:bodyPr wrap="none" anchor="ctr"/>
          <a:lstStyle/>
          <a:p>
            <a:endParaRPr lang="ja-JP" altLang="en-US"/>
          </a:p>
        </p:txBody>
      </p:sp>
      <p:sp>
        <p:nvSpPr>
          <p:cNvPr id="31" name="Line 14"/>
          <p:cNvSpPr>
            <a:spLocks noChangeShapeType="1"/>
          </p:cNvSpPr>
          <p:nvPr/>
        </p:nvSpPr>
        <p:spPr bwMode="auto">
          <a:xfrm rot="16200000">
            <a:off x="442359" y="3217209"/>
            <a:ext cx="762000" cy="0"/>
          </a:xfrm>
          <a:prstGeom prst="line">
            <a:avLst/>
          </a:prstGeom>
          <a:noFill/>
          <a:ln w="12700">
            <a:solidFill>
              <a:schemeClr val="tx1"/>
            </a:solidFill>
            <a:round/>
            <a:headEnd/>
            <a:tailEnd type="triangle" w="med" len="med"/>
          </a:ln>
          <a:effectLst/>
        </p:spPr>
        <p:txBody>
          <a:bodyPr wrap="none" anchor="ctr"/>
          <a:lstStyle/>
          <a:p>
            <a:endParaRPr lang="ja-JP" altLang="en-US"/>
          </a:p>
        </p:txBody>
      </p:sp>
      <p:pic>
        <p:nvPicPr>
          <p:cNvPr id="24" name="Picture 1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6100" y="2001225"/>
            <a:ext cx="7007225" cy="4624388"/>
          </a:xfrm>
          <a:prstGeom prst="rect">
            <a:avLst/>
          </a:prstGeom>
          <a:noFill/>
        </p:spPr>
      </p:pic>
      <p:pic>
        <p:nvPicPr>
          <p:cNvPr id="25" name="Picture 16"/>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9850" y="1270975"/>
            <a:ext cx="8088313" cy="5407025"/>
          </a:xfrm>
          <a:prstGeom prst="rect">
            <a:avLst/>
          </a:prstGeom>
          <a:noFill/>
        </p:spPr>
      </p:pic>
      <p:pic>
        <p:nvPicPr>
          <p:cNvPr id="26" name="Picture 17"/>
          <p:cNvPicPr>
            <a:picLocks noChangeAspect="1" noChangeArrowheads="1"/>
          </p:cNvPicPr>
          <p:nvPr/>
        </p:nvPicPr>
        <p:blipFill>
          <a:blip r:embed="rId6" cstate="print">
            <a:clrChange>
              <a:clrFrom>
                <a:srgbClr val="FFFFFF"/>
              </a:clrFrom>
              <a:clrTo>
                <a:srgbClr val="FFFFFF">
                  <a:alpha val="0"/>
                </a:srgbClr>
              </a:clrTo>
            </a:clrChange>
          </a:blip>
          <a:srcRect l="20288"/>
          <a:stretch>
            <a:fillRect/>
          </a:stretch>
        </p:blipFill>
        <p:spPr bwMode="auto">
          <a:xfrm>
            <a:off x="3083238" y="2371113"/>
            <a:ext cx="4713287" cy="3362325"/>
          </a:xfrm>
          <a:prstGeom prst="rect">
            <a:avLst/>
          </a:prstGeom>
          <a:noFill/>
        </p:spPr>
      </p:pic>
      <p:sp>
        <p:nvSpPr>
          <p:cNvPr id="27" name="Text Box 35"/>
          <p:cNvSpPr txBox="1">
            <a:spLocks noChangeArrowheads="1"/>
          </p:cNvSpPr>
          <p:nvPr/>
        </p:nvSpPr>
        <p:spPr bwMode="auto">
          <a:xfrm>
            <a:off x="5399648" y="6063163"/>
            <a:ext cx="3217863" cy="304800"/>
          </a:xfrm>
          <a:prstGeom prst="rect">
            <a:avLst/>
          </a:prstGeom>
          <a:noFill/>
          <a:ln w="9525">
            <a:noFill/>
            <a:miter lim="800000"/>
            <a:headEnd/>
            <a:tailEnd/>
          </a:ln>
          <a:effectLst/>
        </p:spPr>
        <p:txBody>
          <a:bodyPr wrap="none">
            <a:spAutoFit/>
          </a:bodyPr>
          <a:lstStyle/>
          <a:p>
            <a:r>
              <a:rPr lang="en-US" altLang="ja-JP" sz="1400" dirty="0">
                <a:ea typeface="ＭＳ Ｐゴシック" charset="-128"/>
              </a:rPr>
              <a:t>(Productivity larger than 1 particle/day)</a:t>
            </a:r>
          </a:p>
        </p:txBody>
      </p:sp>
      <p:sp>
        <p:nvSpPr>
          <p:cNvPr id="3" name="コンテンツ プレースホルダ 2"/>
          <p:cNvSpPr>
            <a:spLocks noGrp="1"/>
          </p:cNvSpPr>
          <p:nvPr>
            <p:ph idx="1"/>
          </p:nvPr>
        </p:nvSpPr>
        <p:spPr>
          <a:xfrm>
            <a:off x="0" y="709841"/>
            <a:ext cx="9143999" cy="1207197"/>
          </a:xfrm>
        </p:spPr>
        <p:txBody>
          <a:bodyPr/>
          <a:lstStyle/>
          <a:p>
            <a:r>
              <a:rPr lang="en-US" altLang="ja-JP" sz="2000" dirty="0" smtClean="0">
                <a:solidFill>
                  <a:srgbClr val="FF0000"/>
                </a:solidFill>
                <a:ea typeface="HG丸ｺﾞｼｯｸM-PRO" pitchFamily="50" charset="-128"/>
              </a:rPr>
              <a:t>Great expansion of the nuclear chart (1000 kinds of new RIs, Exotic nuclei)</a:t>
            </a:r>
          </a:p>
          <a:p>
            <a:r>
              <a:rPr lang="en-US" altLang="ja-JP" sz="2000" dirty="0" smtClean="0">
                <a:solidFill>
                  <a:srgbClr val="FF0000"/>
                </a:solidFill>
                <a:latin typeface="+mj-lt"/>
              </a:rPr>
              <a:t>Challenge to Big Puzzle of </a:t>
            </a:r>
            <a:r>
              <a:rPr lang="en-US" altLang="ja-JP" sz="2000" dirty="0" smtClean="0">
                <a:solidFill>
                  <a:srgbClr val="FF0000"/>
                </a:solidFill>
                <a:ea typeface="HG丸ｺﾞｼｯｸM-PRO" pitchFamily="50" charset="-128"/>
              </a:rPr>
              <a:t>Element genesis (R-</a:t>
            </a:r>
            <a:r>
              <a:rPr lang="en-US" altLang="ja-JP" sz="2000" dirty="0" err="1" smtClean="0">
                <a:solidFill>
                  <a:srgbClr val="FF0000"/>
                </a:solidFill>
                <a:ea typeface="HG丸ｺﾞｼｯｸM-PRO" pitchFamily="50" charset="-128"/>
              </a:rPr>
              <a:t>prosess</a:t>
            </a:r>
            <a:r>
              <a:rPr lang="en-US" altLang="ja-JP" sz="2000" dirty="0" smtClean="0">
                <a:solidFill>
                  <a:srgbClr val="FF0000"/>
                </a:solidFill>
                <a:ea typeface="HG丸ｺﾞｼｯｸM-PRO" pitchFamily="50" charset="-128"/>
              </a:rPr>
              <a:t> = U-synthesis)</a:t>
            </a:r>
          </a:p>
          <a:p>
            <a:r>
              <a:rPr lang="en-US" altLang="ja-JP" sz="2000" dirty="0" smtClean="0">
                <a:solidFill>
                  <a:srgbClr val="FF0000"/>
                </a:solidFill>
                <a:ea typeface="HG丸ｺﾞｼｯｸM-PRO" pitchFamily="50" charset="-128"/>
              </a:rPr>
              <a:t>Promotion of industrial and biological applications</a:t>
            </a:r>
            <a:endParaRPr kumimoji="1" lang="ja-JP" altLang="en-US" sz="2000" dirty="0"/>
          </a:p>
        </p:txBody>
      </p:sp>
      <p:sp>
        <p:nvSpPr>
          <p:cNvPr id="36" name="Text Box 35"/>
          <p:cNvSpPr txBox="1">
            <a:spLocks noChangeArrowheads="1"/>
          </p:cNvSpPr>
          <p:nvPr/>
        </p:nvSpPr>
        <p:spPr bwMode="auto">
          <a:xfrm rot="19871913">
            <a:off x="4317015" y="3341736"/>
            <a:ext cx="1237839" cy="307777"/>
          </a:xfrm>
          <a:prstGeom prst="rect">
            <a:avLst/>
          </a:prstGeom>
          <a:solidFill>
            <a:schemeClr val="bg1">
              <a:lumMod val="65000"/>
              <a:alpha val="75000"/>
            </a:schemeClr>
          </a:solidFill>
          <a:ln w="9525">
            <a:noFill/>
            <a:miter lim="800000"/>
            <a:headEnd/>
            <a:tailEnd/>
          </a:ln>
          <a:effectLst/>
        </p:spPr>
        <p:txBody>
          <a:bodyPr wrap="none">
            <a:spAutoFit/>
          </a:bodyPr>
          <a:lstStyle/>
          <a:p>
            <a:r>
              <a:rPr lang="en-US" altLang="ja-JP" sz="1400" b="1" dirty="0" smtClean="0">
                <a:solidFill>
                  <a:schemeClr val="bg1"/>
                </a:solidFill>
                <a:ea typeface="ＭＳ Ｐゴシック" charset="-128"/>
              </a:rPr>
              <a:t>Stability line</a:t>
            </a:r>
            <a:endParaRPr lang="en-US" altLang="ja-JP" sz="1400" b="1" dirty="0">
              <a:solidFill>
                <a:schemeClr val="bg1"/>
              </a:solidFill>
              <a:ea typeface="ＭＳ Ｐゴシック" charset="-128"/>
            </a:endParaRPr>
          </a:p>
        </p:txBody>
      </p:sp>
      <p:sp>
        <p:nvSpPr>
          <p:cNvPr id="23" name="Text Box 35"/>
          <p:cNvSpPr txBox="1">
            <a:spLocks noChangeArrowheads="1"/>
          </p:cNvSpPr>
          <p:nvPr/>
        </p:nvSpPr>
        <p:spPr bwMode="auto">
          <a:xfrm>
            <a:off x="7245782" y="2308581"/>
            <a:ext cx="912429" cy="307777"/>
          </a:xfrm>
          <a:prstGeom prst="rect">
            <a:avLst/>
          </a:prstGeom>
          <a:solidFill>
            <a:srgbClr val="00B050"/>
          </a:solidFill>
          <a:ln w="9525">
            <a:noFill/>
            <a:miter lim="800000"/>
            <a:headEnd/>
            <a:tailEnd/>
          </a:ln>
          <a:effectLst/>
        </p:spPr>
        <p:txBody>
          <a:bodyPr wrap="none">
            <a:spAutoFit/>
          </a:bodyPr>
          <a:lstStyle/>
          <a:p>
            <a:r>
              <a:rPr lang="en-US" altLang="ja-JP" sz="1400" b="1" dirty="0" smtClean="0">
                <a:solidFill>
                  <a:schemeClr val="bg1"/>
                </a:solidFill>
                <a:ea typeface="ＭＳ Ｐゴシック" charset="-128"/>
              </a:rPr>
              <a:t>Uranium</a:t>
            </a:r>
            <a:endParaRPr lang="en-US" altLang="ja-JP" sz="1400" b="1" dirty="0">
              <a:solidFill>
                <a:schemeClr val="bg1"/>
              </a:solidFill>
              <a:ea typeface="ＭＳ Ｐゴシック" charset="-128"/>
            </a:endParaRPr>
          </a:p>
        </p:txBody>
      </p:sp>
      <p:sp>
        <p:nvSpPr>
          <p:cNvPr id="37" name="円/楕円 36"/>
          <p:cNvSpPr/>
          <p:nvPr/>
        </p:nvSpPr>
        <p:spPr bwMode="auto">
          <a:xfrm>
            <a:off x="6670964" y="2286000"/>
            <a:ext cx="540327" cy="301336"/>
          </a:xfrm>
          <a:prstGeom prst="ellipse">
            <a:avLst/>
          </a:prstGeom>
          <a:noFill/>
          <a:ln w="41275" cap="flat" cmpd="sng" algn="ctr">
            <a:solidFill>
              <a:srgbClr val="00B05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Tree>
    <p:extLst>
      <p:ext uri="{BB962C8B-B14F-4D97-AF65-F5344CB8AC3E}">
        <p14:creationId xmlns:p14="http://schemas.microsoft.com/office/powerpoint/2010/main" val="10982216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C:\Users\OKUNOHIROKI-VAIOZ\Desktop\rips_fragmentation.png"/>
          <p:cNvPicPr>
            <a:picLocks noChangeAspect="1" noChangeArrowheads="1"/>
          </p:cNvPicPr>
          <p:nvPr/>
        </p:nvPicPr>
        <p:blipFill>
          <a:blip r:embed="rId3" cstate="print"/>
          <a:srcRect/>
          <a:stretch>
            <a:fillRect/>
          </a:stretch>
        </p:blipFill>
        <p:spPr bwMode="auto">
          <a:xfrm>
            <a:off x="71250" y="1713573"/>
            <a:ext cx="5159771" cy="3155310"/>
          </a:xfrm>
          <a:prstGeom prst="rect">
            <a:avLst/>
          </a:prstGeom>
          <a:noFill/>
        </p:spPr>
      </p:pic>
      <p:sp>
        <p:nvSpPr>
          <p:cNvPr id="2" name="タイトル 1"/>
          <p:cNvSpPr>
            <a:spLocks noGrp="1"/>
          </p:cNvSpPr>
          <p:nvPr>
            <p:ph type="title"/>
          </p:nvPr>
        </p:nvSpPr>
        <p:spPr>
          <a:xfrm>
            <a:off x="0" y="99872"/>
            <a:ext cx="9144000" cy="934663"/>
          </a:xfrm>
        </p:spPr>
        <p:txBody>
          <a:bodyPr>
            <a:normAutofit fontScale="90000"/>
          </a:bodyPr>
          <a:lstStyle/>
          <a:p>
            <a:r>
              <a:rPr kumimoji="1" lang="en-US" altLang="ja-JP" sz="3200" b="1" dirty="0" smtClean="0">
                <a:solidFill>
                  <a:srgbClr val="FF0000"/>
                </a:solidFill>
                <a:ea typeface="HG丸ｺﾞｼｯｸM-PRO" pitchFamily="50" charset="-128"/>
              </a:rPr>
              <a:t>How to </a:t>
            </a:r>
            <a:r>
              <a:rPr lang="en-US" altLang="ja-JP" sz="3200" b="1" dirty="0" smtClean="0">
                <a:solidFill>
                  <a:srgbClr val="FF0000"/>
                </a:solidFill>
                <a:ea typeface="HG丸ｺﾞｼｯｸM-PRO" pitchFamily="50" charset="-128"/>
              </a:rPr>
              <a:t>produce RI beam </a:t>
            </a:r>
            <a:br>
              <a:rPr lang="en-US" altLang="ja-JP" sz="3200" b="1" dirty="0" smtClean="0">
                <a:solidFill>
                  <a:srgbClr val="FF0000"/>
                </a:solidFill>
                <a:ea typeface="HG丸ｺﾞｼｯｸM-PRO" pitchFamily="50" charset="-128"/>
              </a:rPr>
            </a:br>
            <a:r>
              <a:rPr lang="en-US" altLang="ja-JP" sz="3200" b="1" dirty="0" smtClean="0">
                <a:solidFill>
                  <a:srgbClr val="FF0000"/>
                </a:solidFill>
                <a:ea typeface="HG丸ｺﾞｼｯｸM-PRO" pitchFamily="50" charset="-128"/>
              </a:rPr>
              <a:t>(projectile fragmentation, in-flight fission)</a:t>
            </a:r>
            <a:endParaRPr kumimoji="1" lang="ja-JP" altLang="en-US" sz="3200" b="1" dirty="0">
              <a:solidFill>
                <a:srgbClr val="FF0000"/>
              </a:solidFill>
              <a:ea typeface="HG丸ｺﾞｼｯｸM-PRO" pitchFamily="50" charset="-128"/>
            </a:endParaRPr>
          </a:p>
        </p:txBody>
      </p:sp>
      <p:sp>
        <p:nvSpPr>
          <p:cNvPr id="6" name="テキスト ボックス 5"/>
          <p:cNvSpPr txBox="1"/>
          <p:nvPr/>
        </p:nvSpPr>
        <p:spPr>
          <a:xfrm>
            <a:off x="231384" y="4977697"/>
            <a:ext cx="3784362" cy="707886"/>
          </a:xfrm>
          <a:prstGeom prst="rect">
            <a:avLst/>
          </a:prstGeom>
          <a:noFill/>
        </p:spPr>
        <p:txBody>
          <a:bodyPr wrap="square" rtlCol="0">
            <a:spAutoFit/>
          </a:bodyPr>
          <a:lstStyle/>
          <a:p>
            <a:r>
              <a:rPr lang="en-US" altLang="ja-JP" sz="2000" b="1" dirty="0" smtClean="0">
                <a:solidFill>
                  <a:srgbClr val="FF0000"/>
                </a:solidFill>
                <a:latin typeface="+mn-lt"/>
              </a:rPr>
              <a:t>A (projectile) &gt; A (RI beam)</a:t>
            </a:r>
          </a:p>
          <a:p>
            <a:r>
              <a:rPr kumimoji="1" lang="en-US" altLang="ja-JP" sz="2000" b="1" dirty="0" smtClean="0">
                <a:solidFill>
                  <a:srgbClr val="FF0000"/>
                </a:solidFill>
                <a:latin typeface="+mn-lt"/>
              </a:rPr>
              <a:t>RI beam: secondary </a:t>
            </a:r>
            <a:r>
              <a:rPr lang="en-US" altLang="ja-JP" sz="2000" b="1" dirty="0" smtClean="0">
                <a:solidFill>
                  <a:srgbClr val="FF0000"/>
                </a:solidFill>
                <a:latin typeface="+mn-lt"/>
              </a:rPr>
              <a:t>product</a:t>
            </a:r>
            <a:endParaRPr kumimoji="1" lang="en-US" altLang="ja-JP" sz="2000" b="1" dirty="0" smtClean="0">
              <a:solidFill>
                <a:srgbClr val="FF0000"/>
              </a:solidFill>
              <a:latin typeface="+mn-lt"/>
            </a:endParaRPr>
          </a:p>
        </p:txBody>
      </p:sp>
      <p:pic>
        <p:nvPicPr>
          <p:cNvPr id="7" name="Picture 2" descr="20061124"/>
          <p:cNvPicPr>
            <a:picLocks noChangeAspect="1" noChangeArrowheads="1"/>
          </p:cNvPicPr>
          <p:nvPr/>
        </p:nvPicPr>
        <p:blipFill>
          <a:blip r:embed="rId4" cstate="print"/>
          <a:srcRect/>
          <a:stretch>
            <a:fillRect/>
          </a:stretch>
        </p:blipFill>
        <p:spPr bwMode="auto">
          <a:xfrm>
            <a:off x="4856643" y="1057609"/>
            <a:ext cx="3713199" cy="4440455"/>
          </a:xfrm>
          <a:prstGeom prst="rect">
            <a:avLst/>
          </a:prstGeom>
          <a:noFill/>
        </p:spPr>
      </p:pic>
      <p:sp>
        <p:nvSpPr>
          <p:cNvPr id="9" name="テキスト ボックス 28"/>
          <p:cNvSpPr txBox="1">
            <a:spLocks noChangeArrowheads="1"/>
          </p:cNvSpPr>
          <p:nvPr/>
        </p:nvSpPr>
        <p:spPr bwMode="auto">
          <a:xfrm>
            <a:off x="0" y="5754138"/>
            <a:ext cx="9144000" cy="707886"/>
          </a:xfrm>
          <a:prstGeom prst="rect">
            <a:avLst/>
          </a:prstGeom>
          <a:solidFill>
            <a:schemeClr val="bg1"/>
          </a:solidFill>
          <a:ln w="9525">
            <a:noFill/>
            <a:miter lim="800000"/>
            <a:headEnd/>
            <a:tailEnd/>
          </a:ln>
        </p:spPr>
        <p:txBody>
          <a:bodyPr wrap="square">
            <a:spAutoFit/>
          </a:bodyPr>
          <a:lstStyle/>
          <a:p>
            <a:r>
              <a:rPr lang="en-US" altLang="ja-JP" sz="2000" b="1" u="sng" dirty="0" smtClean="0">
                <a:solidFill>
                  <a:srgbClr val="FF0000"/>
                </a:solidFill>
                <a:latin typeface="+mj-lt"/>
                <a:ea typeface="HG丸ｺﾞｼｯｸM-PRO" pitchFamily="50" charset="-128"/>
              </a:rPr>
              <a:t>Requirement: Acceleration of heavy ions of all the </a:t>
            </a:r>
            <a:r>
              <a:rPr lang="en-US" altLang="ja-JP" sz="2000" b="1" u="sng" dirty="0" err="1" smtClean="0">
                <a:solidFill>
                  <a:srgbClr val="FF0000"/>
                </a:solidFill>
                <a:latin typeface="+mj-lt"/>
                <a:ea typeface="HG丸ｺﾞｼｯｸM-PRO" pitchFamily="50" charset="-128"/>
              </a:rPr>
              <a:t>elemnts</a:t>
            </a:r>
            <a:r>
              <a:rPr lang="en-US" altLang="ja-JP" sz="2000" b="1" u="sng" dirty="0" smtClean="0">
                <a:solidFill>
                  <a:srgbClr val="FF0000"/>
                </a:solidFill>
                <a:latin typeface="+mj-lt"/>
                <a:ea typeface="HG丸ｺﾞｼｯｸM-PRO" pitchFamily="50" charset="-128"/>
              </a:rPr>
              <a:t> (H-&gt; U) with high intensity up to 70% of light speed</a:t>
            </a:r>
            <a:endParaRPr lang="ja-JP" altLang="en-US" sz="2000" b="1" u="sng" dirty="0">
              <a:solidFill>
                <a:srgbClr val="FF0000"/>
              </a:solidFill>
              <a:latin typeface="+mj-lt"/>
              <a:ea typeface="HG丸ｺﾞｼｯｸM-PRO" pitchFamily="50" charset="-128"/>
            </a:endParaRPr>
          </a:p>
        </p:txBody>
      </p:sp>
      <p:sp>
        <p:nvSpPr>
          <p:cNvPr id="10" name="テキスト ボックス 9"/>
          <p:cNvSpPr txBox="1"/>
          <p:nvPr/>
        </p:nvSpPr>
        <p:spPr>
          <a:xfrm>
            <a:off x="47500" y="1640413"/>
            <a:ext cx="961901" cy="369332"/>
          </a:xfrm>
          <a:prstGeom prst="rect">
            <a:avLst/>
          </a:prstGeom>
          <a:noFill/>
        </p:spPr>
        <p:txBody>
          <a:bodyPr wrap="square" rtlCol="0">
            <a:spAutoFit/>
          </a:bodyPr>
          <a:lstStyle/>
          <a:p>
            <a:r>
              <a:rPr kumimoji="1" lang="en-US" altLang="ja-JP" sz="1800" dirty="0" err="1" smtClean="0">
                <a:latin typeface="+mn-lt"/>
              </a:rPr>
              <a:t>Accel</a:t>
            </a:r>
            <a:r>
              <a:rPr kumimoji="1" lang="en-US" altLang="ja-JP" sz="1800" dirty="0" smtClean="0">
                <a:latin typeface="+mn-lt"/>
              </a:rPr>
              <a:t>.</a:t>
            </a:r>
            <a:endParaRPr kumimoji="1" lang="ja-JP" altLang="en-US" sz="1800" dirty="0">
              <a:latin typeface="+mn-lt"/>
            </a:endParaRPr>
          </a:p>
        </p:txBody>
      </p:sp>
      <p:sp>
        <p:nvSpPr>
          <p:cNvPr id="11" name="テキスト ボックス 10"/>
          <p:cNvSpPr txBox="1"/>
          <p:nvPr/>
        </p:nvSpPr>
        <p:spPr>
          <a:xfrm rot="1913698">
            <a:off x="3204351" y="2160945"/>
            <a:ext cx="1367643" cy="646331"/>
          </a:xfrm>
          <a:prstGeom prst="rect">
            <a:avLst/>
          </a:prstGeom>
          <a:noFill/>
        </p:spPr>
        <p:txBody>
          <a:bodyPr wrap="square" rtlCol="0">
            <a:spAutoFit/>
          </a:bodyPr>
          <a:lstStyle/>
          <a:p>
            <a:r>
              <a:rPr kumimoji="1" lang="en-US" altLang="ja-JP" sz="1800" dirty="0" smtClean="0">
                <a:latin typeface="+mn-lt"/>
              </a:rPr>
              <a:t>Fragment separator</a:t>
            </a:r>
            <a:endParaRPr kumimoji="1" lang="ja-JP" altLang="en-US" sz="1800" dirty="0">
              <a:latin typeface="+mn-lt"/>
            </a:endParaRPr>
          </a:p>
        </p:txBody>
      </p:sp>
      <p:sp>
        <p:nvSpPr>
          <p:cNvPr id="12" name="テキスト ボックス 11"/>
          <p:cNvSpPr txBox="1"/>
          <p:nvPr/>
        </p:nvSpPr>
        <p:spPr>
          <a:xfrm>
            <a:off x="1660565" y="2885343"/>
            <a:ext cx="961901" cy="307777"/>
          </a:xfrm>
          <a:prstGeom prst="rect">
            <a:avLst/>
          </a:prstGeom>
          <a:noFill/>
        </p:spPr>
        <p:txBody>
          <a:bodyPr wrap="square" rtlCol="0">
            <a:spAutoFit/>
          </a:bodyPr>
          <a:lstStyle/>
          <a:p>
            <a:r>
              <a:rPr kumimoji="1" lang="en-US" altLang="ja-JP" sz="1400" dirty="0" smtClean="0">
                <a:latin typeface="+mn-lt"/>
              </a:rPr>
              <a:t>Target</a:t>
            </a:r>
            <a:endParaRPr kumimoji="1" lang="ja-JP" altLang="en-US" sz="1400" dirty="0">
              <a:latin typeface="+mn-lt"/>
            </a:endParaRPr>
          </a:p>
        </p:txBody>
      </p:sp>
      <p:sp>
        <p:nvSpPr>
          <p:cNvPr id="14" name="テキスト ボックス 13"/>
          <p:cNvSpPr txBox="1"/>
          <p:nvPr/>
        </p:nvSpPr>
        <p:spPr>
          <a:xfrm>
            <a:off x="1041071" y="1565202"/>
            <a:ext cx="961901" cy="738664"/>
          </a:xfrm>
          <a:prstGeom prst="rect">
            <a:avLst/>
          </a:prstGeom>
          <a:noFill/>
        </p:spPr>
        <p:txBody>
          <a:bodyPr wrap="square" rtlCol="0">
            <a:spAutoFit/>
          </a:bodyPr>
          <a:lstStyle/>
          <a:p>
            <a:r>
              <a:rPr kumimoji="1" lang="en-US" altLang="ja-JP" sz="1400" dirty="0" smtClean="0">
                <a:latin typeface="+mn-lt"/>
              </a:rPr>
              <a:t>Stable ion beam</a:t>
            </a:r>
          </a:p>
          <a:p>
            <a:r>
              <a:rPr lang="en-US" altLang="ja-JP" sz="1400" dirty="0" smtClean="0">
                <a:latin typeface="+mn-lt"/>
              </a:rPr>
              <a:t>(primary)</a:t>
            </a:r>
            <a:endParaRPr kumimoji="1" lang="ja-JP" altLang="en-US" sz="1400" dirty="0">
              <a:latin typeface="+mn-lt"/>
            </a:endParaRPr>
          </a:p>
        </p:txBody>
      </p:sp>
      <p:sp>
        <p:nvSpPr>
          <p:cNvPr id="15" name="テキスト ボックス 14"/>
          <p:cNvSpPr txBox="1"/>
          <p:nvPr/>
        </p:nvSpPr>
        <p:spPr>
          <a:xfrm>
            <a:off x="1953490" y="1753228"/>
            <a:ext cx="1229095" cy="523220"/>
          </a:xfrm>
          <a:prstGeom prst="rect">
            <a:avLst/>
          </a:prstGeom>
          <a:noFill/>
        </p:spPr>
        <p:txBody>
          <a:bodyPr wrap="square" rtlCol="0">
            <a:spAutoFit/>
          </a:bodyPr>
          <a:lstStyle/>
          <a:p>
            <a:r>
              <a:rPr kumimoji="1" lang="en-US" altLang="ja-JP" sz="1400" dirty="0" smtClean="0">
                <a:latin typeface="+mn-lt"/>
              </a:rPr>
              <a:t>RI beams</a:t>
            </a:r>
          </a:p>
          <a:p>
            <a:r>
              <a:rPr lang="en-US" altLang="ja-JP" sz="1400" dirty="0" smtClean="0">
                <a:latin typeface="+mn-lt"/>
              </a:rPr>
              <a:t>(Secondary)</a:t>
            </a:r>
            <a:endParaRPr kumimoji="1" lang="ja-JP" altLang="en-US" sz="1400" dirty="0">
              <a:latin typeface="+mn-lt"/>
            </a:endParaRPr>
          </a:p>
        </p:txBody>
      </p:sp>
      <p:sp>
        <p:nvSpPr>
          <p:cNvPr id="16" name="テキスト ボックス 15"/>
          <p:cNvSpPr txBox="1"/>
          <p:nvPr/>
        </p:nvSpPr>
        <p:spPr>
          <a:xfrm>
            <a:off x="4001985" y="4078812"/>
            <a:ext cx="1068779" cy="523220"/>
          </a:xfrm>
          <a:prstGeom prst="rect">
            <a:avLst/>
          </a:prstGeom>
          <a:noFill/>
        </p:spPr>
        <p:txBody>
          <a:bodyPr wrap="square" rtlCol="0">
            <a:spAutoFit/>
          </a:bodyPr>
          <a:lstStyle/>
          <a:p>
            <a:r>
              <a:rPr lang="en-US" altLang="ja-JP" sz="1400" dirty="0" smtClean="0">
                <a:latin typeface="+mn-lt"/>
              </a:rPr>
              <a:t>Purified RI beam</a:t>
            </a:r>
            <a:endParaRPr kumimoji="1" lang="ja-JP" altLang="en-US" sz="1400" dirty="0">
              <a:latin typeface="+mn-lt"/>
            </a:endParaRPr>
          </a:p>
        </p:txBody>
      </p:sp>
      <p:sp>
        <p:nvSpPr>
          <p:cNvPr id="17" name="テキスト ボックス 16"/>
          <p:cNvSpPr txBox="1"/>
          <p:nvPr/>
        </p:nvSpPr>
        <p:spPr>
          <a:xfrm>
            <a:off x="575954" y="3320770"/>
            <a:ext cx="1003464" cy="307777"/>
          </a:xfrm>
          <a:prstGeom prst="rect">
            <a:avLst/>
          </a:prstGeom>
          <a:noFill/>
        </p:spPr>
        <p:txBody>
          <a:bodyPr wrap="square" rtlCol="0">
            <a:spAutoFit/>
          </a:bodyPr>
          <a:lstStyle/>
          <a:p>
            <a:r>
              <a:rPr kumimoji="1" lang="en-US" altLang="ja-JP" sz="1400" dirty="0" smtClean="0">
                <a:latin typeface="+mn-lt"/>
              </a:rPr>
              <a:t>Projectile</a:t>
            </a:r>
            <a:endParaRPr kumimoji="1" lang="ja-JP" altLang="en-US" sz="1400" dirty="0">
              <a:latin typeface="+mn-lt"/>
            </a:endParaRPr>
          </a:p>
        </p:txBody>
      </p:sp>
      <p:sp>
        <p:nvSpPr>
          <p:cNvPr id="18" name="テキスト ボックス 17"/>
          <p:cNvSpPr txBox="1"/>
          <p:nvPr/>
        </p:nvSpPr>
        <p:spPr>
          <a:xfrm>
            <a:off x="2545278" y="3318790"/>
            <a:ext cx="1003464" cy="523220"/>
          </a:xfrm>
          <a:prstGeom prst="rect">
            <a:avLst/>
          </a:prstGeom>
          <a:noFill/>
        </p:spPr>
        <p:txBody>
          <a:bodyPr wrap="square" rtlCol="0">
            <a:spAutoFit/>
          </a:bodyPr>
          <a:lstStyle/>
          <a:p>
            <a:r>
              <a:rPr kumimoji="1" lang="en-US" altLang="ja-JP" sz="1400" dirty="0" smtClean="0">
                <a:latin typeface="+mn-lt"/>
              </a:rPr>
              <a:t>Projectile Fragment</a:t>
            </a:r>
            <a:endParaRPr kumimoji="1" lang="ja-JP" altLang="en-US" sz="1400" dirty="0">
              <a:latin typeface="+mn-lt"/>
            </a:endParaRPr>
          </a:p>
        </p:txBody>
      </p:sp>
      <p:sp>
        <p:nvSpPr>
          <p:cNvPr id="19" name="テキスト ボックス 18"/>
          <p:cNvSpPr txBox="1"/>
          <p:nvPr/>
        </p:nvSpPr>
        <p:spPr>
          <a:xfrm>
            <a:off x="2448295" y="4444967"/>
            <a:ext cx="1470561" cy="307777"/>
          </a:xfrm>
          <a:prstGeom prst="rect">
            <a:avLst/>
          </a:prstGeom>
          <a:noFill/>
        </p:spPr>
        <p:txBody>
          <a:bodyPr wrap="square" rtlCol="0">
            <a:spAutoFit/>
          </a:bodyPr>
          <a:lstStyle/>
          <a:p>
            <a:r>
              <a:rPr kumimoji="1" lang="en-US" altLang="ja-JP" sz="1400" dirty="0" smtClean="0">
                <a:latin typeface="+mn-lt"/>
              </a:rPr>
              <a:t>Target nucleus</a:t>
            </a:r>
            <a:endParaRPr kumimoji="1" lang="ja-JP" altLang="en-US" sz="1400" dirty="0">
              <a:latin typeface="+mn-lt"/>
            </a:endParaRPr>
          </a:p>
        </p:txBody>
      </p:sp>
      <p:cxnSp>
        <p:nvCxnSpPr>
          <p:cNvPr id="21" name="直線矢印コネクタ 20"/>
          <p:cNvCxnSpPr>
            <a:stCxn id="18" idx="1"/>
          </p:cNvCxnSpPr>
          <p:nvPr/>
        </p:nvCxnSpPr>
        <p:spPr bwMode="auto">
          <a:xfrm flipH="1">
            <a:off x="2410691" y="3580400"/>
            <a:ext cx="134587" cy="184078"/>
          </a:xfrm>
          <a:prstGeom prst="straightConnector1">
            <a:avLst/>
          </a:prstGeom>
          <a:solidFill>
            <a:schemeClr val="accent1"/>
          </a:solidFill>
          <a:ln w="41275" cap="flat" cmpd="sng" algn="ctr">
            <a:solidFill>
              <a:schemeClr val="tx1"/>
            </a:solidFill>
            <a:prstDash val="solid"/>
            <a:round/>
            <a:headEnd type="none" w="med" len="med"/>
            <a:tailEnd type="arrow"/>
          </a:ln>
          <a:effectLst/>
        </p:spPr>
      </p:cxnSp>
      <p:cxnSp>
        <p:nvCxnSpPr>
          <p:cNvPr id="23" name="直線矢印コネクタ 22"/>
          <p:cNvCxnSpPr/>
          <p:nvPr/>
        </p:nvCxnSpPr>
        <p:spPr bwMode="auto">
          <a:xfrm flipH="1">
            <a:off x="2125683" y="4595751"/>
            <a:ext cx="439387" cy="11875"/>
          </a:xfrm>
          <a:prstGeom prst="straightConnector1">
            <a:avLst/>
          </a:prstGeom>
          <a:solidFill>
            <a:schemeClr val="accent1"/>
          </a:solidFill>
          <a:ln w="41275" cap="flat" cmpd="sng" algn="ctr">
            <a:solidFill>
              <a:schemeClr val="tx1"/>
            </a:solidFill>
            <a:prstDash val="solid"/>
            <a:round/>
            <a:headEnd type="none" w="med" len="med"/>
            <a:tailEnd type="arrow"/>
          </a:ln>
          <a:effectLst/>
        </p:spPr>
      </p:cxnSp>
      <p:sp>
        <p:nvSpPr>
          <p:cNvPr id="28" name="Rectangle 4"/>
          <p:cNvSpPr>
            <a:spLocks noChangeArrowheads="1"/>
          </p:cNvSpPr>
          <p:nvPr/>
        </p:nvSpPr>
        <p:spPr bwMode="auto">
          <a:xfrm>
            <a:off x="6246420" y="1674421"/>
            <a:ext cx="1983180" cy="3087584"/>
          </a:xfrm>
          <a:prstGeom prst="rect">
            <a:avLst/>
          </a:prstGeom>
          <a:solidFill>
            <a:schemeClr val="accent1">
              <a:alpha val="37000"/>
            </a:schemeClr>
          </a:solidFill>
          <a:ln w="9525">
            <a:noFill/>
            <a:miter lim="800000"/>
            <a:headEnd/>
            <a:tailEnd/>
          </a:ln>
          <a:effectLst/>
        </p:spPr>
        <p:txBody>
          <a:bodyPr wrap="none" anchor="ctr"/>
          <a:lstStyle/>
          <a:p>
            <a:pPr algn="ctr"/>
            <a:endParaRPr lang="ja-JP" altLang="ja-JP"/>
          </a:p>
        </p:txBody>
      </p:sp>
      <p:sp>
        <p:nvSpPr>
          <p:cNvPr id="29" name="Line 19"/>
          <p:cNvSpPr>
            <a:spLocks noChangeShapeType="1"/>
          </p:cNvSpPr>
          <p:nvPr/>
        </p:nvSpPr>
        <p:spPr bwMode="auto">
          <a:xfrm>
            <a:off x="6264110" y="2031103"/>
            <a:ext cx="1368425" cy="0"/>
          </a:xfrm>
          <a:prstGeom prst="line">
            <a:avLst/>
          </a:prstGeom>
          <a:noFill/>
          <a:ln w="38100">
            <a:solidFill>
              <a:srgbClr val="FF0000"/>
            </a:solidFill>
            <a:round/>
            <a:headEnd/>
            <a:tailEnd type="triangle" w="lg" len="lg"/>
          </a:ln>
          <a:effectLst/>
        </p:spPr>
        <p:txBody>
          <a:bodyPr/>
          <a:lstStyle/>
          <a:p>
            <a:endParaRPr lang="ja-JP" altLang="en-US"/>
          </a:p>
        </p:txBody>
      </p:sp>
      <p:sp>
        <p:nvSpPr>
          <p:cNvPr id="30" name="Line 19"/>
          <p:cNvSpPr>
            <a:spLocks noChangeShapeType="1"/>
          </p:cNvSpPr>
          <p:nvPr/>
        </p:nvSpPr>
        <p:spPr bwMode="auto">
          <a:xfrm>
            <a:off x="6270171" y="1662545"/>
            <a:ext cx="0" cy="3087584"/>
          </a:xfrm>
          <a:prstGeom prst="line">
            <a:avLst/>
          </a:prstGeom>
          <a:noFill/>
          <a:ln w="25400">
            <a:solidFill>
              <a:srgbClr val="FF0000"/>
            </a:solidFill>
            <a:round/>
            <a:headEnd/>
            <a:tailEnd/>
          </a:ln>
          <a:effectLst/>
        </p:spPr>
        <p:txBody>
          <a:bodyPr/>
          <a:lstStyle/>
          <a:p>
            <a:endParaRPr lang="ja-JP" altLang="en-US"/>
          </a:p>
        </p:txBody>
      </p:sp>
      <p:sp>
        <p:nvSpPr>
          <p:cNvPr id="31" name="テキスト ボックス 30"/>
          <p:cNvSpPr txBox="1"/>
          <p:nvPr/>
        </p:nvSpPr>
        <p:spPr>
          <a:xfrm>
            <a:off x="6198829" y="1676288"/>
            <a:ext cx="2054524" cy="338554"/>
          </a:xfrm>
          <a:prstGeom prst="rect">
            <a:avLst/>
          </a:prstGeom>
          <a:noFill/>
        </p:spPr>
        <p:txBody>
          <a:bodyPr wrap="square" rtlCol="0">
            <a:spAutoFit/>
          </a:bodyPr>
          <a:lstStyle/>
          <a:p>
            <a:r>
              <a:rPr lang="en-US" altLang="ja-JP" sz="1600" b="1" dirty="0" smtClean="0">
                <a:solidFill>
                  <a:srgbClr val="FF0000"/>
                </a:solidFill>
                <a:latin typeface="+mn-lt"/>
              </a:rPr>
              <a:t>70% of light speed</a:t>
            </a:r>
            <a:endParaRPr kumimoji="1" lang="en-US" altLang="ja-JP" sz="1600" b="1" dirty="0" smtClean="0">
              <a:solidFill>
                <a:srgbClr val="FF0000"/>
              </a:solidFill>
              <a:latin typeface="+mn-lt"/>
            </a:endParaRPr>
          </a:p>
        </p:txBody>
      </p:sp>
      <p:sp>
        <p:nvSpPr>
          <p:cNvPr id="27" name="テキスト ボックス 26"/>
          <p:cNvSpPr txBox="1"/>
          <p:nvPr/>
        </p:nvSpPr>
        <p:spPr>
          <a:xfrm>
            <a:off x="6405239" y="2700655"/>
            <a:ext cx="2738761" cy="369332"/>
          </a:xfrm>
          <a:prstGeom prst="rect">
            <a:avLst/>
          </a:prstGeom>
          <a:noFill/>
        </p:spPr>
        <p:txBody>
          <a:bodyPr wrap="square" rtlCol="0">
            <a:spAutoFit/>
          </a:bodyPr>
          <a:lstStyle/>
          <a:p>
            <a:r>
              <a:rPr lang="en-US" altLang="ja-JP" sz="1800" b="1" dirty="0" smtClean="0">
                <a:solidFill>
                  <a:srgbClr val="FF0000"/>
                </a:solidFill>
                <a:latin typeface="+mn-lt"/>
              </a:rPr>
              <a:t>Y (RI) starts saturation</a:t>
            </a:r>
            <a:endParaRPr kumimoji="1" lang="en-US" altLang="ja-JP" sz="1800" b="1" dirty="0" smtClean="0">
              <a:solidFill>
                <a:srgbClr val="FF0000"/>
              </a:solidFill>
              <a:latin typeface="+mn-lt"/>
            </a:endParaRPr>
          </a:p>
        </p:txBody>
      </p:sp>
      <p:sp>
        <p:nvSpPr>
          <p:cNvPr id="24" name="テキスト ボックス 23"/>
          <p:cNvSpPr txBox="1"/>
          <p:nvPr/>
        </p:nvSpPr>
        <p:spPr>
          <a:xfrm>
            <a:off x="6265885" y="4413392"/>
            <a:ext cx="2054524" cy="338554"/>
          </a:xfrm>
          <a:prstGeom prst="rect">
            <a:avLst/>
          </a:prstGeom>
          <a:noFill/>
        </p:spPr>
        <p:txBody>
          <a:bodyPr wrap="square" rtlCol="0">
            <a:spAutoFit/>
          </a:bodyPr>
          <a:lstStyle/>
          <a:p>
            <a:r>
              <a:rPr lang="en-US" altLang="ja-JP" sz="1600" b="1" dirty="0" smtClean="0">
                <a:solidFill>
                  <a:srgbClr val="FF0000"/>
                </a:solidFill>
                <a:latin typeface="+mn-lt"/>
              </a:rPr>
              <a:t>350 </a:t>
            </a:r>
            <a:r>
              <a:rPr lang="en-US" altLang="ja-JP" sz="1600" b="1" dirty="0" err="1" smtClean="0">
                <a:solidFill>
                  <a:srgbClr val="FF0000"/>
                </a:solidFill>
                <a:latin typeface="+mn-lt"/>
              </a:rPr>
              <a:t>MeV</a:t>
            </a:r>
            <a:r>
              <a:rPr lang="en-US" altLang="ja-JP" sz="1600" b="1" dirty="0" smtClean="0">
                <a:solidFill>
                  <a:srgbClr val="FF0000"/>
                </a:solidFill>
                <a:latin typeface="+mn-lt"/>
              </a:rPr>
              <a:t>/u</a:t>
            </a:r>
            <a:endParaRPr kumimoji="1" lang="en-US" altLang="ja-JP" sz="1600" b="1" dirty="0" smtClean="0">
              <a:solidFill>
                <a:srgbClr val="FF0000"/>
              </a:solidFill>
              <a:latin typeface="+mn-lt"/>
            </a:endParaRPr>
          </a:p>
        </p:txBody>
      </p:sp>
    </p:spTree>
    <p:extLst>
      <p:ext uri="{BB962C8B-B14F-4D97-AF65-F5344CB8AC3E}">
        <p14:creationId xmlns:p14="http://schemas.microsoft.com/office/powerpoint/2010/main" val="32747311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2" cstate="print"/>
          <a:srcRect/>
          <a:stretch>
            <a:fillRect/>
          </a:stretch>
        </p:blipFill>
        <p:spPr bwMode="auto">
          <a:xfrm>
            <a:off x="562571" y="2062759"/>
            <a:ext cx="7723064" cy="4429125"/>
          </a:xfrm>
          <a:prstGeom prst="rect">
            <a:avLst/>
          </a:prstGeom>
          <a:noFill/>
          <a:ln w="12700" cap="flat">
            <a:noFill/>
            <a:miter lim="800000"/>
            <a:headEnd/>
            <a:tailEnd/>
          </a:ln>
        </p:spPr>
      </p:pic>
      <p:sp>
        <p:nvSpPr>
          <p:cNvPr id="16386" name="Rectangle 2"/>
          <p:cNvSpPr>
            <a:spLocks/>
          </p:cNvSpPr>
          <p:nvPr/>
        </p:nvSpPr>
        <p:spPr bwMode="auto">
          <a:xfrm>
            <a:off x="2947253" y="300152"/>
            <a:ext cx="3252843" cy="346249"/>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2200" b="1" dirty="0">
                <a:solidFill>
                  <a:srgbClr val="FF0000"/>
                </a:solidFill>
                <a:ea typeface="ＭＳ Ｐゴシック" charset="-128"/>
                <a:cs typeface="Arial" pitchFamily="34" charset="0"/>
                <a:sym typeface="Gill Sans" charset="0"/>
              </a:rPr>
              <a:t>RIKEN RI Beam Factory</a:t>
            </a:r>
          </a:p>
        </p:txBody>
      </p:sp>
      <p:sp>
        <p:nvSpPr>
          <p:cNvPr id="16387" name="Rectangle 3"/>
          <p:cNvSpPr>
            <a:spLocks/>
          </p:cNvSpPr>
          <p:nvPr/>
        </p:nvSpPr>
        <p:spPr bwMode="auto">
          <a:xfrm>
            <a:off x="1919884" y="767954"/>
            <a:ext cx="5304234" cy="321469"/>
          </a:xfrm>
          <a:prstGeom prst="rect">
            <a:avLst/>
          </a:prstGeom>
          <a:noFill/>
          <a:ln w="12700" cap="flat">
            <a:noFill/>
            <a:miter lim="800000"/>
            <a:headEnd type="none" w="med" len="med"/>
            <a:tailEnd type="none" w="med" len="med"/>
          </a:ln>
        </p:spPr>
        <p:txBody>
          <a:bodyPr lIns="0" tIns="0" rIns="0" bIns="0"/>
          <a:lstStyle/>
          <a:p>
            <a:pPr>
              <a:tabLst>
                <a:tab pos="589278" algn="l"/>
                <a:tab pos="4705296" algn="l"/>
              </a:tabLst>
            </a:pPr>
            <a:r>
              <a:rPr lang="en-US" altLang="ja-JP" sz="1700" i="1" dirty="0">
                <a:solidFill>
                  <a:srgbClr val="FF0000"/>
                </a:solidFill>
                <a:ea typeface="ＭＳ Ｐゴシック" charset="-128"/>
                <a:cs typeface="Arial" pitchFamily="34" charset="0"/>
                <a:sym typeface="Gill Sans" charset="0"/>
              </a:rPr>
              <a:t>The first of the second-generation in-flight facilities</a:t>
            </a:r>
          </a:p>
          <a:p>
            <a:pPr>
              <a:tabLst>
                <a:tab pos="589278" algn="l"/>
                <a:tab pos="4705296" algn="l"/>
              </a:tabLst>
            </a:pPr>
            <a:r>
              <a:rPr lang="en-US" altLang="ja-JP" sz="1700" i="1" dirty="0">
                <a:solidFill>
                  <a:srgbClr val="FF0000"/>
                </a:solidFill>
                <a:ea typeface="ＭＳ Ｐゴシック" charset="-128"/>
                <a:cs typeface="Arial" pitchFamily="34" charset="0"/>
                <a:sym typeface="Gill Sans" charset="0"/>
              </a:rPr>
              <a:t>Cyclotron-base facility</a:t>
            </a:r>
          </a:p>
        </p:txBody>
      </p:sp>
      <p:sp>
        <p:nvSpPr>
          <p:cNvPr id="16388" name="Rectangle 4"/>
          <p:cNvSpPr>
            <a:spLocks/>
          </p:cNvSpPr>
          <p:nvPr/>
        </p:nvSpPr>
        <p:spPr bwMode="auto">
          <a:xfrm>
            <a:off x="250033" y="1562695"/>
            <a:ext cx="3643313" cy="1714500"/>
          </a:xfrm>
          <a:prstGeom prst="rect">
            <a:avLst/>
          </a:prstGeom>
          <a:noFill/>
          <a:ln w="12700" cap="flat">
            <a:noFill/>
            <a:miter lim="800000"/>
            <a:headEnd type="none" w="med" len="med"/>
            <a:tailEnd type="none" w="med" len="med"/>
          </a:ln>
        </p:spPr>
        <p:txBody>
          <a:bodyPr lIns="0" tIns="0" rIns="0" bIns="0"/>
          <a:lstStyle/>
          <a:p>
            <a:pPr>
              <a:tabLst>
                <a:tab pos="589278" algn="l"/>
                <a:tab pos="3803524" algn="l"/>
                <a:tab pos="589278" algn="l"/>
                <a:tab pos="3803524" algn="l"/>
                <a:tab pos="589278" algn="l"/>
                <a:tab pos="3803524" algn="l"/>
                <a:tab pos="589278" algn="l"/>
                <a:tab pos="3803524" algn="l"/>
                <a:tab pos="589278" algn="l"/>
                <a:tab pos="3803524" algn="l"/>
                <a:tab pos="589278" algn="l"/>
                <a:tab pos="3803524" algn="l"/>
                <a:tab pos="589278" algn="l"/>
                <a:tab pos="3803524" algn="l"/>
                <a:tab pos="589278" algn="l"/>
                <a:tab pos="3803524" algn="l"/>
              </a:tabLst>
            </a:pPr>
            <a:r>
              <a:rPr lang="en-US" altLang="ja-JP" sz="1300" b="1" dirty="0">
                <a:ea typeface="ＭＳ Ｐゴシック" charset="-128"/>
                <a:cs typeface="Arial" pitchFamily="34" charset="0"/>
                <a:sym typeface="Gill Sans" charset="0"/>
              </a:rPr>
              <a:t>Accelerators</a:t>
            </a:r>
          </a:p>
          <a:p>
            <a:pPr>
              <a:tabLst>
                <a:tab pos="589278" algn="l"/>
                <a:tab pos="3803524" algn="l"/>
                <a:tab pos="589278" algn="l"/>
                <a:tab pos="3803524" algn="l"/>
                <a:tab pos="589278" algn="l"/>
                <a:tab pos="3803524" algn="l"/>
                <a:tab pos="589278" algn="l"/>
                <a:tab pos="3803524" algn="l"/>
                <a:tab pos="589278" algn="l"/>
                <a:tab pos="3803524" algn="l"/>
                <a:tab pos="589278" algn="l"/>
                <a:tab pos="3803524" algn="l"/>
                <a:tab pos="589278" algn="l"/>
                <a:tab pos="3803524" algn="l"/>
                <a:tab pos="589278" algn="l"/>
                <a:tab pos="3803524" algn="l"/>
              </a:tabLst>
            </a:pPr>
            <a:r>
              <a:rPr lang="en-US" altLang="ja-JP" sz="1300" dirty="0">
                <a:ea typeface="ＭＳ Ｐゴシック" charset="-128"/>
                <a:cs typeface="Arial" pitchFamily="34" charset="0"/>
                <a:sym typeface="Gill Sans" charset="0"/>
              </a:rPr>
              <a:t>RILAC : RIKEN Heavy-ion </a:t>
            </a:r>
            <a:r>
              <a:rPr lang="en-US" altLang="ja-JP" sz="1300" dirty="0" err="1">
                <a:ea typeface="ＭＳ Ｐゴシック" charset="-128"/>
                <a:cs typeface="Arial" pitchFamily="34" charset="0"/>
                <a:sym typeface="Gill Sans" charset="0"/>
              </a:rPr>
              <a:t>linac</a:t>
            </a:r>
            <a:r>
              <a:rPr lang="en-US" altLang="ja-JP" sz="1300" dirty="0">
                <a:ea typeface="ＭＳ Ｐゴシック" charset="-128"/>
                <a:cs typeface="Arial" pitchFamily="34" charset="0"/>
                <a:sym typeface="Gill Sans" charset="0"/>
              </a:rPr>
              <a:t> (1981~)</a:t>
            </a:r>
          </a:p>
          <a:p>
            <a:pPr>
              <a:tabLst>
                <a:tab pos="589278" algn="l"/>
                <a:tab pos="3803524" algn="l"/>
                <a:tab pos="589278" algn="l"/>
                <a:tab pos="3803524" algn="l"/>
                <a:tab pos="589278" algn="l"/>
                <a:tab pos="3803524" algn="l"/>
                <a:tab pos="589278" algn="l"/>
                <a:tab pos="3803524" algn="l"/>
                <a:tab pos="589278" algn="l"/>
                <a:tab pos="3803524" algn="l"/>
                <a:tab pos="589278" algn="l"/>
                <a:tab pos="3803524" algn="l"/>
                <a:tab pos="589278" algn="l"/>
                <a:tab pos="3803524" algn="l"/>
                <a:tab pos="589278" algn="l"/>
                <a:tab pos="3803524" algn="l"/>
              </a:tabLst>
            </a:pPr>
            <a:r>
              <a:rPr lang="en-US" altLang="ja-JP" sz="1300" dirty="0">
                <a:ea typeface="ＭＳ Ｐゴシック" charset="-128"/>
                <a:cs typeface="Arial" pitchFamily="34" charset="0"/>
                <a:sym typeface="Gill Sans" charset="0"/>
              </a:rPr>
              <a:t>AVF : K70-MeV AVF cyclotron (1989~)</a:t>
            </a:r>
          </a:p>
          <a:p>
            <a:pPr>
              <a:tabLst>
                <a:tab pos="589278" algn="l"/>
                <a:tab pos="3803524" algn="l"/>
                <a:tab pos="589278" algn="l"/>
                <a:tab pos="3803524" algn="l"/>
                <a:tab pos="589278" algn="l"/>
                <a:tab pos="3803524" algn="l"/>
                <a:tab pos="589278" algn="l"/>
                <a:tab pos="3803524" algn="l"/>
                <a:tab pos="589278" algn="l"/>
                <a:tab pos="3803524" algn="l"/>
                <a:tab pos="589278" algn="l"/>
                <a:tab pos="3803524" algn="l"/>
                <a:tab pos="589278" algn="l"/>
                <a:tab pos="3803524" algn="l"/>
                <a:tab pos="589278" algn="l"/>
                <a:tab pos="3803524" algn="l"/>
              </a:tabLst>
            </a:pPr>
            <a:r>
              <a:rPr lang="en-US" altLang="ja-JP" sz="1300" dirty="0">
                <a:ea typeface="ＭＳ Ｐゴシック" charset="-128"/>
                <a:cs typeface="Arial" pitchFamily="34" charset="0"/>
                <a:sym typeface="Gill Sans" charset="0"/>
              </a:rPr>
              <a:t>RRC : RIKEN Ring Cyclotron (1986~)</a:t>
            </a:r>
          </a:p>
          <a:p>
            <a:pPr>
              <a:tabLst>
                <a:tab pos="589278" algn="l"/>
                <a:tab pos="3803524" algn="l"/>
                <a:tab pos="589278" algn="l"/>
                <a:tab pos="3803524" algn="l"/>
                <a:tab pos="589278" algn="l"/>
                <a:tab pos="3803524" algn="l"/>
                <a:tab pos="589278" algn="l"/>
                <a:tab pos="3803524" algn="l"/>
                <a:tab pos="589278" algn="l"/>
                <a:tab pos="3803524" algn="l"/>
                <a:tab pos="589278" algn="l"/>
                <a:tab pos="3803524" algn="l"/>
                <a:tab pos="589278" algn="l"/>
                <a:tab pos="3803524" algn="l"/>
                <a:tab pos="589278" algn="l"/>
                <a:tab pos="3803524" algn="l"/>
              </a:tabLst>
            </a:pPr>
            <a:r>
              <a:rPr lang="en-US" altLang="ja-JP" sz="1300" dirty="0" err="1">
                <a:ea typeface="ＭＳ Ｐゴシック" charset="-128"/>
                <a:cs typeface="Arial" pitchFamily="34" charset="0"/>
                <a:sym typeface="Gill Sans" charset="0"/>
              </a:rPr>
              <a:t>fRC</a:t>
            </a:r>
            <a:r>
              <a:rPr lang="en-US" altLang="ja-JP" sz="1300" dirty="0">
                <a:ea typeface="ＭＳ Ｐゴシック" charset="-128"/>
                <a:cs typeface="Arial" pitchFamily="34" charset="0"/>
                <a:sym typeface="Gill Sans" charset="0"/>
              </a:rPr>
              <a:t> : fixed-frequency Ring Cyclotron (2006~)</a:t>
            </a:r>
          </a:p>
          <a:p>
            <a:pPr>
              <a:tabLst>
                <a:tab pos="589278" algn="l"/>
                <a:tab pos="3803524" algn="l"/>
                <a:tab pos="589278" algn="l"/>
                <a:tab pos="3803524" algn="l"/>
                <a:tab pos="589278" algn="l"/>
                <a:tab pos="3803524" algn="l"/>
                <a:tab pos="589278" algn="l"/>
                <a:tab pos="3803524" algn="l"/>
                <a:tab pos="589278" algn="l"/>
                <a:tab pos="3803524" algn="l"/>
                <a:tab pos="589278" algn="l"/>
                <a:tab pos="3803524" algn="l"/>
                <a:tab pos="589278" algn="l"/>
                <a:tab pos="3803524" algn="l"/>
                <a:tab pos="589278" algn="l"/>
                <a:tab pos="3803524" algn="l"/>
              </a:tabLst>
            </a:pPr>
            <a:r>
              <a:rPr lang="en-US" altLang="ja-JP" sz="1300" dirty="0">
                <a:ea typeface="ＭＳ Ｐゴシック" charset="-128"/>
                <a:cs typeface="Arial" pitchFamily="34" charset="0"/>
                <a:sym typeface="Gill Sans" charset="0"/>
              </a:rPr>
              <a:t>IRC : Intermediate-stage Ring Cyclotron (2006~)</a:t>
            </a:r>
          </a:p>
          <a:p>
            <a:pPr>
              <a:tabLst>
                <a:tab pos="589278" algn="l"/>
                <a:tab pos="3803524" algn="l"/>
                <a:tab pos="589278" algn="l"/>
                <a:tab pos="3803524" algn="l"/>
                <a:tab pos="589278" algn="l"/>
                <a:tab pos="3803524" algn="l"/>
                <a:tab pos="589278" algn="l"/>
                <a:tab pos="3803524" algn="l"/>
                <a:tab pos="589278" algn="l"/>
                <a:tab pos="3803524" algn="l"/>
                <a:tab pos="589278" algn="l"/>
                <a:tab pos="3803524" algn="l"/>
                <a:tab pos="589278" algn="l"/>
                <a:tab pos="3803524" algn="l"/>
                <a:tab pos="589278" algn="l"/>
                <a:tab pos="3803524" algn="l"/>
              </a:tabLst>
            </a:pPr>
            <a:r>
              <a:rPr lang="en-US" altLang="ja-JP" sz="1300" dirty="0">
                <a:ea typeface="ＭＳ Ｐゴシック" charset="-128"/>
                <a:cs typeface="Arial" pitchFamily="34" charset="0"/>
                <a:sym typeface="Gill Sans" charset="0"/>
              </a:rPr>
              <a:t>SRC : Superconducting Ring Cyclotron (2006~)</a:t>
            </a:r>
          </a:p>
          <a:p>
            <a:pPr>
              <a:tabLst>
                <a:tab pos="589278" algn="l"/>
                <a:tab pos="3803524" algn="l"/>
                <a:tab pos="589278" algn="l"/>
                <a:tab pos="3803524" algn="l"/>
                <a:tab pos="589278" algn="l"/>
                <a:tab pos="3803524" algn="l"/>
                <a:tab pos="589278" algn="l"/>
                <a:tab pos="3803524" algn="l"/>
                <a:tab pos="589278" algn="l"/>
                <a:tab pos="3803524" algn="l"/>
                <a:tab pos="589278" algn="l"/>
                <a:tab pos="3803524" algn="l"/>
                <a:tab pos="589278" algn="l"/>
                <a:tab pos="3803524" algn="l"/>
                <a:tab pos="589278" algn="l"/>
                <a:tab pos="3803524" algn="l"/>
              </a:tabLst>
            </a:pPr>
            <a:r>
              <a:rPr lang="en-US" altLang="ja-JP" sz="1300" dirty="0">
                <a:ea typeface="ＭＳ Ｐゴシック" charset="-128"/>
                <a:cs typeface="Arial" pitchFamily="34" charset="0"/>
                <a:sym typeface="Gill Sans" charset="0"/>
              </a:rPr>
              <a:t>RILAC2 : (2011~)</a:t>
            </a:r>
          </a:p>
        </p:txBody>
      </p:sp>
      <p:sp>
        <p:nvSpPr>
          <p:cNvPr id="16389" name="Rectangle 5"/>
          <p:cNvSpPr>
            <a:spLocks/>
          </p:cNvSpPr>
          <p:nvPr/>
        </p:nvSpPr>
        <p:spPr bwMode="auto">
          <a:xfrm>
            <a:off x="4662563" y="2745518"/>
            <a:ext cx="661615" cy="259687"/>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1700" b="1" dirty="0">
                <a:ea typeface="ＭＳ Ｐゴシック" charset="-128"/>
                <a:cs typeface="Arial" pitchFamily="34" charset="0"/>
                <a:sym typeface="Gill Sans" charset="0"/>
              </a:rPr>
              <a:t>RILAC</a:t>
            </a:r>
          </a:p>
        </p:txBody>
      </p:sp>
      <p:sp>
        <p:nvSpPr>
          <p:cNvPr id="16390" name="Rectangle 6"/>
          <p:cNvSpPr>
            <a:spLocks/>
          </p:cNvSpPr>
          <p:nvPr/>
        </p:nvSpPr>
        <p:spPr bwMode="auto">
          <a:xfrm>
            <a:off x="3034379" y="4424299"/>
            <a:ext cx="470006" cy="259687"/>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1700" b="1" dirty="0">
                <a:ea typeface="ＭＳ Ｐゴシック" charset="-128"/>
                <a:cs typeface="Arial" pitchFamily="34" charset="0"/>
                <a:sym typeface="Gill Sans" charset="0"/>
              </a:rPr>
              <a:t>RRC</a:t>
            </a:r>
          </a:p>
        </p:txBody>
      </p:sp>
      <p:sp>
        <p:nvSpPr>
          <p:cNvPr id="16391" name="Rectangle 7"/>
          <p:cNvSpPr>
            <a:spLocks/>
          </p:cNvSpPr>
          <p:nvPr/>
        </p:nvSpPr>
        <p:spPr bwMode="auto">
          <a:xfrm>
            <a:off x="1444188" y="4843994"/>
            <a:ext cx="385472" cy="259687"/>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1700" b="1" dirty="0" err="1">
                <a:ea typeface="ＭＳ Ｐゴシック" charset="-128"/>
                <a:cs typeface="Arial" pitchFamily="34" charset="0"/>
                <a:sym typeface="Gill Sans" charset="0"/>
              </a:rPr>
              <a:t>fRC</a:t>
            </a:r>
            <a:endParaRPr lang="en-US" altLang="ja-JP" sz="1700" b="1" dirty="0">
              <a:ea typeface="ＭＳ Ｐゴシック" charset="-128"/>
              <a:cs typeface="Arial" pitchFamily="34" charset="0"/>
              <a:sym typeface="Gill Sans" charset="0"/>
            </a:endParaRPr>
          </a:p>
        </p:txBody>
      </p:sp>
      <p:sp>
        <p:nvSpPr>
          <p:cNvPr id="16392" name="Rectangle 8"/>
          <p:cNvSpPr>
            <a:spLocks/>
          </p:cNvSpPr>
          <p:nvPr/>
        </p:nvSpPr>
        <p:spPr bwMode="auto">
          <a:xfrm>
            <a:off x="4954734" y="5415494"/>
            <a:ext cx="373073" cy="259687"/>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1700" b="1" dirty="0">
                <a:ea typeface="ＭＳ Ｐゴシック" charset="-128"/>
                <a:cs typeface="Arial" pitchFamily="34" charset="0"/>
                <a:sym typeface="Gill Sans" charset="0"/>
              </a:rPr>
              <a:t>IRC</a:t>
            </a:r>
          </a:p>
        </p:txBody>
      </p:sp>
      <p:sp>
        <p:nvSpPr>
          <p:cNvPr id="16393" name="Rectangle 9"/>
          <p:cNvSpPr>
            <a:spLocks/>
          </p:cNvSpPr>
          <p:nvPr/>
        </p:nvSpPr>
        <p:spPr bwMode="auto">
          <a:xfrm>
            <a:off x="4913583" y="4424299"/>
            <a:ext cx="457607" cy="259687"/>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1700" b="1" dirty="0">
                <a:ea typeface="ＭＳ Ｐゴシック" charset="-128"/>
                <a:cs typeface="Arial" pitchFamily="34" charset="0"/>
                <a:sym typeface="Gill Sans" charset="0"/>
              </a:rPr>
              <a:t>SRC</a:t>
            </a:r>
          </a:p>
        </p:txBody>
      </p:sp>
      <p:sp>
        <p:nvSpPr>
          <p:cNvPr id="16394" name="Rectangle 10"/>
          <p:cNvSpPr>
            <a:spLocks/>
          </p:cNvSpPr>
          <p:nvPr/>
        </p:nvSpPr>
        <p:spPr bwMode="auto">
          <a:xfrm>
            <a:off x="3062676" y="3575979"/>
            <a:ext cx="416760" cy="259687"/>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1700" b="1" dirty="0">
                <a:ea typeface="ＭＳ Ｐゴシック" charset="-128"/>
                <a:cs typeface="Arial" pitchFamily="34" charset="0"/>
                <a:sym typeface="Gill Sans" charset="0"/>
              </a:rPr>
              <a:t>AVF</a:t>
            </a:r>
          </a:p>
        </p:txBody>
      </p:sp>
      <p:sp>
        <p:nvSpPr>
          <p:cNvPr id="16395" name="Rectangle 11"/>
          <p:cNvSpPr>
            <a:spLocks/>
          </p:cNvSpPr>
          <p:nvPr/>
        </p:nvSpPr>
        <p:spPr bwMode="auto">
          <a:xfrm>
            <a:off x="2065116" y="3227721"/>
            <a:ext cx="782215" cy="259687"/>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1700" b="1" dirty="0">
                <a:ea typeface="ＭＳ Ｐゴシック" charset="-128"/>
                <a:cs typeface="Arial" pitchFamily="34" charset="0"/>
                <a:sym typeface="Gill Sans" charset="0"/>
              </a:rPr>
              <a:t>RILAC2</a:t>
            </a:r>
          </a:p>
        </p:txBody>
      </p:sp>
      <p:sp>
        <p:nvSpPr>
          <p:cNvPr id="16396" name="Line 12"/>
          <p:cNvSpPr>
            <a:spLocks noChangeShapeType="1"/>
          </p:cNvSpPr>
          <p:nvPr/>
        </p:nvSpPr>
        <p:spPr bwMode="auto">
          <a:xfrm rot="10800000">
            <a:off x="2575099" y="3451324"/>
            <a:ext cx="243334" cy="313656"/>
          </a:xfrm>
          <a:prstGeom prst="line">
            <a:avLst/>
          </a:prstGeom>
          <a:noFill/>
          <a:ln w="38100" cap="flat">
            <a:solidFill>
              <a:schemeClr val="tx1"/>
            </a:solidFill>
            <a:prstDash val="solid"/>
            <a:miter lim="800000"/>
            <a:headEnd type="stealth" w="med" len="med"/>
            <a:tailEnd type="none" w="med" len="med"/>
          </a:ln>
        </p:spPr>
        <p:txBody>
          <a:bodyPr lIns="0" tIns="0" rIns="0" bIns="0"/>
          <a:lstStyle/>
          <a:p>
            <a:endParaRPr lang="ja-JP" altLang="en-US">
              <a:latin typeface="Arial" pitchFamily="34" charset="0"/>
              <a:cs typeface="Arial" pitchFamily="34" charset="0"/>
            </a:endParaRPr>
          </a:p>
        </p:txBody>
      </p:sp>
      <p:sp>
        <p:nvSpPr>
          <p:cNvPr id="16397" name="Rectangle 13"/>
          <p:cNvSpPr>
            <a:spLocks/>
          </p:cNvSpPr>
          <p:nvPr/>
        </p:nvSpPr>
        <p:spPr bwMode="auto">
          <a:xfrm>
            <a:off x="1862034" y="3829789"/>
            <a:ext cx="421540" cy="216406"/>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1400" b="1" u="sng" dirty="0">
                <a:ea typeface="ＭＳ Ｐゴシック" charset="-128"/>
                <a:cs typeface="Arial" pitchFamily="34" charset="0"/>
                <a:sym typeface="Gill Sans" charset="0"/>
              </a:rPr>
              <a:t>RIPS</a:t>
            </a:r>
          </a:p>
        </p:txBody>
      </p:sp>
      <p:sp>
        <p:nvSpPr>
          <p:cNvPr id="16398" name="Rectangle 14"/>
          <p:cNvSpPr>
            <a:spLocks/>
          </p:cNvSpPr>
          <p:nvPr/>
        </p:nvSpPr>
        <p:spPr bwMode="auto">
          <a:xfrm rot="17621806">
            <a:off x="5481617" y="4860611"/>
            <a:ext cx="712335" cy="216406"/>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1400" b="1" u="sng" dirty="0">
                <a:ea typeface="ＭＳ Ｐゴシック" charset="-128"/>
                <a:cs typeface="Arial" pitchFamily="34" charset="0"/>
                <a:sym typeface="Gill Sans" charset="0"/>
              </a:rPr>
              <a:t>BigRIPS</a:t>
            </a:r>
          </a:p>
        </p:txBody>
      </p:sp>
      <p:sp>
        <p:nvSpPr>
          <p:cNvPr id="16399" name="Rectangle 15"/>
          <p:cNvSpPr>
            <a:spLocks/>
          </p:cNvSpPr>
          <p:nvPr/>
        </p:nvSpPr>
        <p:spPr bwMode="auto">
          <a:xfrm rot="17621806">
            <a:off x="6152479" y="4163537"/>
            <a:ext cx="361803" cy="216406"/>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1400" b="1" u="sng" dirty="0">
                <a:ea typeface="ＭＳ Ｐゴシック" charset="-128"/>
                <a:cs typeface="Arial" pitchFamily="34" charset="0"/>
                <a:sym typeface="Gill Sans" charset="0"/>
              </a:rPr>
              <a:t>ZDS</a:t>
            </a:r>
          </a:p>
        </p:txBody>
      </p:sp>
      <p:sp>
        <p:nvSpPr>
          <p:cNvPr id="16400" name="Rectangle 16"/>
          <p:cNvSpPr>
            <a:spLocks/>
          </p:cNvSpPr>
          <p:nvPr/>
        </p:nvSpPr>
        <p:spPr bwMode="auto">
          <a:xfrm>
            <a:off x="6834948" y="3384421"/>
            <a:ext cx="843079" cy="216406"/>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1400" b="1" u="sng" dirty="0">
                <a:ea typeface="ＭＳ Ｐゴシック" charset="-128"/>
                <a:cs typeface="Arial" pitchFamily="34" charset="0"/>
                <a:sym typeface="Gill Sans" charset="0"/>
              </a:rPr>
              <a:t>SAMURAI</a:t>
            </a:r>
          </a:p>
        </p:txBody>
      </p:sp>
      <p:sp>
        <p:nvSpPr>
          <p:cNvPr id="16401" name="Rectangle 17"/>
          <p:cNvSpPr>
            <a:spLocks/>
          </p:cNvSpPr>
          <p:nvPr/>
        </p:nvSpPr>
        <p:spPr bwMode="auto">
          <a:xfrm>
            <a:off x="6849888" y="4678027"/>
            <a:ext cx="1764394" cy="430887"/>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1400" b="1" u="sng" dirty="0">
                <a:ea typeface="ＭＳ Ｐゴシック" charset="-128"/>
                <a:cs typeface="Arial" pitchFamily="34" charset="0"/>
                <a:sym typeface="Gill Sans" charset="0"/>
              </a:rPr>
              <a:t>SHARAQ</a:t>
            </a:r>
          </a:p>
          <a:p>
            <a:r>
              <a:rPr lang="en-US" altLang="ja-JP" sz="1400" b="1" dirty="0">
                <a:ea typeface="ＭＳ Ｐゴシック" charset="-128"/>
                <a:cs typeface="Arial" pitchFamily="34" charset="0"/>
                <a:sym typeface="Gill Sans" charset="0"/>
              </a:rPr>
              <a:t>(University of Tokyo)</a:t>
            </a:r>
          </a:p>
        </p:txBody>
      </p:sp>
      <p:sp>
        <p:nvSpPr>
          <p:cNvPr id="16402" name="Rectangle 18"/>
          <p:cNvSpPr>
            <a:spLocks/>
          </p:cNvSpPr>
          <p:nvPr/>
        </p:nvSpPr>
        <p:spPr bwMode="auto">
          <a:xfrm>
            <a:off x="7768608" y="3749423"/>
            <a:ext cx="392235" cy="216406"/>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1400" b="1" u="sng" dirty="0">
                <a:ea typeface="ＭＳ Ｐゴシック" charset="-128"/>
                <a:cs typeface="Arial" pitchFamily="34" charset="0"/>
                <a:sym typeface="Gill Sans" charset="0"/>
              </a:rPr>
              <a:t>RRR</a:t>
            </a:r>
          </a:p>
        </p:txBody>
      </p:sp>
      <p:sp>
        <p:nvSpPr>
          <p:cNvPr id="16403" name="Rectangle 19"/>
          <p:cNvSpPr>
            <a:spLocks/>
          </p:cNvSpPr>
          <p:nvPr/>
        </p:nvSpPr>
        <p:spPr bwMode="auto">
          <a:xfrm>
            <a:off x="5768579" y="1598414"/>
            <a:ext cx="2982516" cy="1509117"/>
          </a:xfrm>
          <a:prstGeom prst="rect">
            <a:avLst/>
          </a:prstGeom>
          <a:noFill/>
          <a:ln w="12700" cap="flat">
            <a:noFill/>
            <a:miter lim="800000"/>
            <a:headEnd type="none" w="med" len="med"/>
            <a:tailEnd type="none" w="med" len="med"/>
          </a:ln>
        </p:spPr>
        <p:txBody>
          <a:bodyPr lIns="0" tIns="0" rIns="0" bIns="0"/>
          <a:lstStyle/>
          <a:p>
            <a:pPr>
              <a:tabLst>
                <a:tab pos="589278" algn="l"/>
                <a:tab pos="3803524" algn="l"/>
                <a:tab pos="589278" algn="l"/>
                <a:tab pos="3803524" algn="l"/>
                <a:tab pos="589278" algn="l"/>
                <a:tab pos="3803524" algn="l"/>
                <a:tab pos="589278" algn="l"/>
                <a:tab pos="3803524" algn="l"/>
                <a:tab pos="589278" algn="l"/>
                <a:tab pos="3803524" algn="l"/>
                <a:tab pos="589278" algn="l"/>
                <a:tab pos="3803524" algn="l"/>
                <a:tab pos="589278" algn="l"/>
                <a:tab pos="3803524" algn="l"/>
              </a:tabLst>
            </a:pPr>
            <a:r>
              <a:rPr lang="en-US" altLang="ja-JP" sz="1300" b="1" u="sng" dirty="0">
                <a:ea typeface="ＭＳ Ｐゴシック" charset="-128"/>
                <a:cs typeface="Arial" pitchFamily="34" charset="0"/>
                <a:sym typeface="Gill Sans" charset="0"/>
              </a:rPr>
              <a:t>Research instruments</a:t>
            </a:r>
          </a:p>
          <a:p>
            <a:pPr>
              <a:tabLst>
                <a:tab pos="589278" algn="l"/>
                <a:tab pos="3803524" algn="l"/>
                <a:tab pos="589278" algn="l"/>
                <a:tab pos="3803524" algn="l"/>
                <a:tab pos="589278" algn="l"/>
                <a:tab pos="3803524" algn="l"/>
                <a:tab pos="589278" algn="l"/>
                <a:tab pos="3803524" algn="l"/>
                <a:tab pos="589278" algn="l"/>
                <a:tab pos="3803524" algn="l"/>
                <a:tab pos="589278" algn="l"/>
                <a:tab pos="3803524" algn="l"/>
                <a:tab pos="589278" algn="l"/>
                <a:tab pos="3803524" algn="l"/>
              </a:tabLst>
            </a:pPr>
            <a:r>
              <a:rPr lang="en-US" altLang="ja-JP" sz="1300" dirty="0">
                <a:ea typeface="ＭＳ Ｐゴシック" charset="-128"/>
                <a:cs typeface="Arial" pitchFamily="34" charset="0"/>
                <a:sym typeface="Gill Sans" charset="0"/>
              </a:rPr>
              <a:t>RIPS, BigRIPS : Fragment separator</a:t>
            </a:r>
          </a:p>
          <a:p>
            <a:pPr>
              <a:tabLst>
                <a:tab pos="589278" algn="l"/>
                <a:tab pos="3803524" algn="l"/>
                <a:tab pos="589278" algn="l"/>
                <a:tab pos="3803524" algn="l"/>
                <a:tab pos="589278" algn="l"/>
                <a:tab pos="3803524" algn="l"/>
                <a:tab pos="589278" algn="l"/>
                <a:tab pos="3803524" algn="l"/>
                <a:tab pos="589278" algn="l"/>
                <a:tab pos="3803524" algn="l"/>
                <a:tab pos="589278" algn="l"/>
                <a:tab pos="3803524" algn="l"/>
                <a:tab pos="589278" algn="l"/>
                <a:tab pos="3803524" algn="l"/>
              </a:tabLst>
            </a:pPr>
            <a:r>
              <a:rPr lang="en-US" altLang="ja-JP" sz="1300" dirty="0">
                <a:ea typeface="ＭＳ Ｐゴシック" charset="-128"/>
                <a:cs typeface="Arial" pitchFamily="34" charset="0"/>
                <a:sym typeface="Gill Sans" charset="0"/>
              </a:rPr>
              <a:t>GARIS : </a:t>
            </a:r>
            <a:r>
              <a:rPr lang="en-US" altLang="ja-JP" sz="1300" dirty="0" err="1">
                <a:ea typeface="ＭＳ Ｐゴシック" charset="-128"/>
                <a:cs typeface="Arial" pitchFamily="34" charset="0"/>
                <a:sym typeface="Gill Sans" charset="0"/>
              </a:rPr>
              <a:t>Gass</a:t>
            </a:r>
            <a:r>
              <a:rPr lang="en-US" altLang="ja-JP" sz="1300" dirty="0">
                <a:ea typeface="ＭＳ Ｐゴシック" charset="-128"/>
                <a:cs typeface="Arial" pitchFamily="34" charset="0"/>
                <a:sym typeface="Gill Sans" charset="0"/>
              </a:rPr>
              <a:t>-filled Recoil Ion Separator</a:t>
            </a:r>
          </a:p>
          <a:p>
            <a:pPr>
              <a:tabLst>
                <a:tab pos="589278" algn="l"/>
                <a:tab pos="3803524" algn="l"/>
                <a:tab pos="589278" algn="l"/>
                <a:tab pos="3803524" algn="l"/>
                <a:tab pos="589278" algn="l"/>
                <a:tab pos="3803524" algn="l"/>
                <a:tab pos="589278" algn="l"/>
                <a:tab pos="3803524" algn="l"/>
                <a:tab pos="589278" algn="l"/>
                <a:tab pos="3803524" algn="l"/>
                <a:tab pos="589278" algn="l"/>
                <a:tab pos="3803524" algn="l"/>
                <a:tab pos="589278" algn="l"/>
                <a:tab pos="3803524" algn="l"/>
              </a:tabLst>
            </a:pPr>
            <a:r>
              <a:rPr lang="en-US" altLang="ja-JP" sz="1300" dirty="0">
                <a:ea typeface="ＭＳ Ｐゴシック" charset="-128"/>
                <a:cs typeface="Arial" pitchFamily="34" charset="0"/>
                <a:sym typeface="Gill Sans" charset="0"/>
              </a:rPr>
              <a:t>ZDS : Zero-Degree Spectrometer</a:t>
            </a:r>
          </a:p>
          <a:p>
            <a:pPr>
              <a:tabLst>
                <a:tab pos="589278" algn="l"/>
                <a:tab pos="3803524" algn="l"/>
                <a:tab pos="589278" algn="l"/>
                <a:tab pos="3803524" algn="l"/>
                <a:tab pos="589278" algn="l"/>
                <a:tab pos="3803524" algn="l"/>
                <a:tab pos="589278" algn="l"/>
                <a:tab pos="3803524" algn="l"/>
                <a:tab pos="589278" algn="l"/>
                <a:tab pos="3803524" algn="l"/>
                <a:tab pos="589278" algn="l"/>
                <a:tab pos="3803524" algn="l"/>
                <a:tab pos="589278" algn="l"/>
                <a:tab pos="3803524" algn="l"/>
              </a:tabLst>
            </a:pPr>
            <a:r>
              <a:rPr lang="en-US" altLang="ja-JP" sz="1300" dirty="0">
                <a:ea typeface="ＭＳ Ｐゴシック" charset="-128"/>
                <a:cs typeface="Arial" pitchFamily="34" charset="0"/>
                <a:sym typeface="Gill Sans" charset="0"/>
              </a:rPr>
              <a:t>SAMURAI : </a:t>
            </a:r>
            <a:r>
              <a:rPr lang="en-US" altLang="ja-JP" sz="1300" dirty="0">
                <a:solidFill>
                  <a:srgbClr val="0C0B0B"/>
                </a:solidFill>
                <a:ea typeface="ＭＳ Ｐゴシック" charset="-128"/>
                <a:cs typeface="Arial" pitchFamily="34" charset="0"/>
                <a:sym typeface="Gill Sans" charset="0"/>
              </a:rPr>
              <a:t>Superconducting analyzer</a:t>
            </a:r>
          </a:p>
          <a:p>
            <a:pPr>
              <a:tabLst>
                <a:tab pos="589278" algn="l"/>
                <a:tab pos="3803524" algn="l"/>
                <a:tab pos="589278" algn="l"/>
                <a:tab pos="3803524" algn="l"/>
                <a:tab pos="589278" algn="l"/>
                <a:tab pos="3803524" algn="l"/>
                <a:tab pos="589278" algn="l"/>
                <a:tab pos="3803524" algn="l"/>
                <a:tab pos="589278" algn="l"/>
                <a:tab pos="3803524" algn="l"/>
                <a:tab pos="589278" algn="l"/>
                <a:tab pos="3803524" algn="l"/>
                <a:tab pos="589278" algn="l"/>
                <a:tab pos="3803524" algn="l"/>
              </a:tabLst>
            </a:pPr>
            <a:r>
              <a:rPr lang="en-US" altLang="ja-JP" sz="1300" dirty="0">
                <a:ea typeface="ＭＳ Ｐゴシック" charset="-128"/>
                <a:cs typeface="Arial" pitchFamily="34" charset="0"/>
                <a:sym typeface="Gill Sans" charset="0"/>
              </a:rPr>
              <a:t>SHARAQ : SHRAQ spectrometer</a:t>
            </a:r>
          </a:p>
          <a:p>
            <a:pPr>
              <a:tabLst>
                <a:tab pos="589278" algn="l"/>
                <a:tab pos="3803524" algn="l"/>
                <a:tab pos="589278" algn="l"/>
                <a:tab pos="3803524" algn="l"/>
                <a:tab pos="589278" algn="l"/>
                <a:tab pos="3803524" algn="l"/>
                <a:tab pos="589278" algn="l"/>
                <a:tab pos="3803524" algn="l"/>
                <a:tab pos="589278" algn="l"/>
                <a:tab pos="3803524" algn="l"/>
                <a:tab pos="589278" algn="l"/>
                <a:tab pos="3803524" algn="l"/>
                <a:tab pos="589278" algn="l"/>
                <a:tab pos="3803524" algn="l"/>
              </a:tabLst>
            </a:pPr>
            <a:r>
              <a:rPr lang="en-US" altLang="ja-JP" sz="1300" dirty="0">
                <a:ea typeface="ＭＳ Ｐゴシック" charset="-128"/>
                <a:cs typeface="Arial" pitchFamily="34" charset="0"/>
                <a:sym typeface="Gill Sans" charset="0"/>
              </a:rPr>
              <a:t>RRR : Rare RI Ring</a:t>
            </a:r>
          </a:p>
        </p:txBody>
      </p:sp>
      <p:sp>
        <p:nvSpPr>
          <p:cNvPr id="16404" name="Rectangle 20"/>
          <p:cNvSpPr>
            <a:spLocks/>
          </p:cNvSpPr>
          <p:nvPr/>
        </p:nvSpPr>
        <p:spPr bwMode="auto">
          <a:xfrm>
            <a:off x="4490545" y="3244895"/>
            <a:ext cx="571446" cy="216406"/>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1400" b="1" u="sng" dirty="0">
                <a:ea typeface="ＭＳ Ｐゴシック" charset="-128"/>
                <a:cs typeface="Arial" pitchFamily="34" charset="0"/>
                <a:sym typeface="Gill Sans" charset="0"/>
              </a:rPr>
              <a:t>GARIS</a:t>
            </a:r>
          </a:p>
        </p:txBody>
      </p:sp>
      <p:sp>
        <p:nvSpPr>
          <p:cNvPr id="16405" name="Rectangle 21"/>
          <p:cNvSpPr>
            <a:spLocks/>
          </p:cNvSpPr>
          <p:nvPr/>
        </p:nvSpPr>
        <p:spPr bwMode="auto">
          <a:xfrm>
            <a:off x="438783" y="5906627"/>
            <a:ext cx="2054725" cy="259687"/>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1700" b="1" dirty="0">
                <a:ea typeface="ＭＳ Ｐゴシック" charset="-128"/>
                <a:cs typeface="Arial" pitchFamily="34" charset="0"/>
                <a:sym typeface="Gill Sans" charset="0"/>
              </a:rPr>
              <a:t>RC : Ring Cyclotron</a:t>
            </a:r>
          </a:p>
        </p:txBody>
      </p:sp>
    </p:spTree>
    <p:extLst>
      <p:ext uri="{BB962C8B-B14F-4D97-AF65-F5344CB8AC3E}">
        <p14:creationId xmlns:p14="http://schemas.microsoft.com/office/powerpoint/2010/main" val="2751706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0" y="201880"/>
            <a:ext cx="9144000" cy="505964"/>
          </a:xfrm>
          <a:prstGeom prst="rect">
            <a:avLst/>
          </a:prstGeom>
        </p:spPr>
        <p:txBody>
          <a:bodyPr/>
          <a:lstStyle/>
          <a:p>
            <a:pPr algn="ctr" fontAlgn="base">
              <a:spcBef>
                <a:spcPct val="0"/>
              </a:spcBef>
              <a:spcAft>
                <a:spcPct val="0"/>
              </a:spcAft>
              <a:defRPr/>
            </a:pPr>
            <a:r>
              <a:rPr lang="en-US" altLang="ja-JP" sz="3200" b="1" kern="0" dirty="0" smtClean="0">
                <a:solidFill>
                  <a:srgbClr val="FF0000"/>
                </a:solidFill>
                <a:ea typeface="HG丸ｺﾞｼｯｸM-PRO" pitchFamily="50" charset="-128"/>
              </a:rPr>
              <a:t>Acceleration</a:t>
            </a:r>
            <a:r>
              <a:rPr lang="ja-JP" altLang="en-US" sz="3200" b="1" kern="0" dirty="0" smtClean="0">
                <a:solidFill>
                  <a:srgbClr val="FF0000"/>
                </a:solidFill>
                <a:ea typeface="HG丸ｺﾞｼｯｸM-PRO" pitchFamily="50" charset="-128"/>
              </a:rPr>
              <a:t> </a:t>
            </a:r>
            <a:r>
              <a:rPr lang="en-US" altLang="ja-JP" sz="3200" b="1" kern="0" dirty="0" smtClean="0">
                <a:solidFill>
                  <a:srgbClr val="FF0000"/>
                </a:solidFill>
                <a:ea typeface="HG丸ｺﾞｼｯｸM-PRO" pitchFamily="50" charset="-128"/>
              </a:rPr>
              <a:t>scheme</a:t>
            </a:r>
            <a:r>
              <a:rPr lang="ja-JP" altLang="en-US" sz="3200" b="1" kern="0" dirty="0" smtClean="0">
                <a:solidFill>
                  <a:srgbClr val="FF0000"/>
                </a:solidFill>
                <a:ea typeface="HG丸ｺﾞｼｯｸM-PRO" pitchFamily="50" charset="-128"/>
              </a:rPr>
              <a:t> </a:t>
            </a:r>
            <a:r>
              <a:rPr lang="en-US" altLang="ja-JP" sz="3200" b="1" kern="0" dirty="0" smtClean="0">
                <a:solidFill>
                  <a:srgbClr val="FF0000"/>
                </a:solidFill>
                <a:ea typeface="HG丸ｺﾞｼｯｸM-PRO" pitchFamily="50" charset="-128"/>
              </a:rPr>
              <a:t>for</a:t>
            </a:r>
            <a:r>
              <a:rPr lang="ja-JP" altLang="en-US" sz="3200" b="1" kern="0" dirty="0" smtClean="0">
                <a:solidFill>
                  <a:srgbClr val="FF0000"/>
                </a:solidFill>
                <a:ea typeface="HG丸ｺﾞｼｯｸM-PRO" pitchFamily="50" charset="-128"/>
              </a:rPr>
              <a:t> </a:t>
            </a:r>
            <a:r>
              <a:rPr lang="en-US" altLang="ja-JP" sz="3200" b="1" kern="0" dirty="0" smtClean="0">
                <a:solidFill>
                  <a:srgbClr val="FF0000"/>
                </a:solidFill>
                <a:ea typeface="HG丸ｺﾞｼｯｸM-PRO" pitchFamily="50" charset="-128"/>
              </a:rPr>
              <a:t>uranium acceleration</a:t>
            </a:r>
            <a:endParaRPr lang="en-US" altLang="ja-JP" sz="3200" b="1" kern="0" dirty="0" smtClean="0">
              <a:solidFill>
                <a:srgbClr val="FF0000"/>
              </a:solidFill>
              <a:ea typeface="HG丸ｺﾞｼｯｸM-PRO" pitchFamily="50" charset="-128"/>
            </a:endParaRPr>
          </a:p>
        </p:txBody>
      </p:sp>
      <p:sp>
        <p:nvSpPr>
          <p:cNvPr id="19" name="Rectangle 5"/>
          <p:cNvSpPr>
            <a:spLocks noChangeArrowheads="1"/>
          </p:cNvSpPr>
          <p:nvPr/>
        </p:nvSpPr>
        <p:spPr bwMode="auto">
          <a:xfrm>
            <a:off x="195350" y="4011705"/>
            <a:ext cx="8798368" cy="2554545"/>
          </a:xfrm>
          <a:prstGeom prst="rect">
            <a:avLst/>
          </a:prstGeom>
          <a:noFill/>
          <a:ln w="9525">
            <a:noFill/>
            <a:miter lim="800000"/>
            <a:headEnd/>
            <a:tailEnd/>
          </a:ln>
        </p:spPr>
        <p:txBody>
          <a:bodyPr wrap="square">
            <a:spAutoFit/>
          </a:bodyPr>
          <a:lstStyle/>
          <a:p>
            <a:pPr fontAlgn="base">
              <a:lnSpc>
                <a:spcPct val="160000"/>
              </a:lnSpc>
              <a:spcBef>
                <a:spcPct val="0"/>
              </a:spcBef>
              <a:spcAft>
                <a:spcPct val="0"/>
              </a:spcAft>
            </a:pPr>
            <a:r>
              <a:rPr lang="en-US" altLang="ja-JP" sz="2000" dirty="0" smtClean="0">
                <a:solidFill>
                  <a:srgbClr val="FF0000"/>
                </a:solidFill>
                <a:ea typeface="HG丸ｺﾞｼｯｸM-PRO" pitchFamily="50" charset="-128"/>
              </a:rPr>
              <a:t>1997: Approval of the construction budget, Start of design study of SRC</a:t>
            </a:r>
            <a:endParaRPr lang="en-US" altLang="ja-JP" sz="2000" dirty="0">
              <a:solidFill>
                <a:srgbClr val="FF0000"/>
              </a:solidFill>
              <a:ea typeface="HG丸ｺﾞｼｯｸM-PRO" pitchFamily="50" charset="-128"/>
            </a:endParaRPr>
          </a:p>
          <a:p>
            <a:pPr fontAlgn="base">
              <a:lnSpc>
                <a:spcPct val="160000"/>
              </a:lnSpc>
              <a:spcBef>
                <a:spcPct val="0"/>
              </a:spcBef>
              <a:spcAft>
                <a:spcPct val="0"/>
              </a:spcAft>
            </a:pPr>
            <a:r>
              <a:rPr lang="en-US" altLang="ja-JP" sz="2000" dirty="0" smtClean="0">
                <a:solidFill>
                  <a:srgbClr val="000000"/>
                </a:solidFill>
                <a:ea typeface="HG丸ｺﾞｼｯｸM-PRO" pitchFamily="50" charset="-128"/>
              </a:rPr>
              <a:t>2003/ 3/E: Completion of accelerator building and all the parts for SRC 2005/11/07: The first excitation of SRC superconducting magnets</a:t>
            </a:r>
          </a:p>
          <a:p>
            <a:pPr fontAlgn="base">
              <a:lnSpc>
                <a:spcPct val="160000"/>
              </a:lnSpc>
              <a:spcBef>
                <a:spcPct val="0"/>
              </a:spcBef>
              <a:spcAft>
                <a:spcPct val="0"/>
              </a:spcAft>
            </a:pPr>
            <a:r>
              <a:rPr lang="en-US" altLang="ja-JP" sz="2000" dirty="0" smtClean="0">
                <a:solidFill>
                  <a:srgbClr val="FF0000"/>
                </a:solidFill>
                <a:ea typeface="HG丸ｺﾞｼｯｸM-PRO" pitchFamily="50" charset="-128"/>
              </a:rPr>
              <a:t>2006/12/28: The first beam from SRC</a:t>
            </a:r>
          </a:p>
          <a:p>
            <a:pPr fontAlgn="base">
              <a:lnSpc>
                <a:spcPct val="160000"/>
              </a:lnSpc>
              <a:spcBef>
                <a:spcPct val="0"/>
              </a:spcBef>
              <a:spcAft>
                <a:spcPct val="0"/>
              </a:spcAft>
            </a:pPr>
            <a:r>
              <a:rPr lang="en-US" altLang="ja-JP" sz="2000" dirty="0" smtClean="0">
                <a:solidFill>
                  <a:srgbClr val="FF0000"/>
                </a:solidFill>
                <a:ea typeface="HG丸ｺﾞｼｯｸM-PRO" pitchFamily="50" charset="-128"/>
              </a:rPr>
              <a:t>2007-: Start of experiments at RIBF</a:t>
            </a:r>
            <a:endParaRPr lang="ja-JP" altLang="en-US" sz="2000" dirty="0">
              <a:solidFill>
                <a:srgbClr val="FF0000"/>
              </a:solidFill>
              <a:ea typeface="HG丸ｺﾞｼｯｸM-PRO" pitchFamily="50" charset="-128"/>
            </a:endParaRPr>
          </a:p>
        </p:txBody>
      </p:sp>
      <p:grpSp>
        <p:nvGrpSpPr>
          <p:cNvPr id="11" name="グループ化 10"/>
          <p:cNvGrpSpPr/>
          <p:nvPr/>
        </p:nvGrpSpPr>
        <p:grpSpPr>
          <a:xfrm>
            <a:off x="540935" y="664334"/>
            <a:ext cx="7791450" cy="2394060"/>
            <a:chOff x="545028" y="3610099"/>
            <a:chExt cx="7791450" cy="2394060"/>
          </a:xfrm>
        </p:grpSpPr>
        <p:pic>
          <p:nvPicPr>
            <p:cNvPr id="3" name="図 16" descr="加速スキーム.eps"/>
            <p:cNvPicPr>
              <a:picLocks noChangeAspect="1"/>
            </p:cNvPicPr>
            <p:nvPr/>
          </p:nvPicPr>
          <p:blipFill>
            <a:blip r:embed="rId3" cstate="print"/>
            <a:srcRect/>
            <a:stretch>
              <a:fillRect/>
            </a:stretch>
          </p:blipFill>
          <p:spPr bwMode="auto">
            <a:xfrm>
              <a:off x="545028" y="3754672"/>
              <a:ext cx="7791450" cy="2249487"/>
            </a:xfrm>
            <a:prstGeom prst="rect">
              <a:avLst/>
            </a:prstGeom>
            <a:solidFill>
              <a:schemeClr val="bg1"/>
            </a:solidFill>
            <a:ln w="9525">
              <a:noFill/>
              <a:miter lim="800000"/>
              <a:headEnd/>
              <a:tailEnd/>
            </a:ln>
          </p:spPr>
        </p:pic>
        <p:sp>
          <p:nvSpPr>
            <p:cNvPr id="8" name="正方形/長方形 7"/>
            <p:cNvSpPr/>
            <p:nvPr/>
          </p:nvSpPr>
          <p:spPr bwMode="auto">
            <a:xfrm>
              <a:off x="2137558" y="3610099"/>
              <a:ext cx="5106390" cy="463137"/>
            </a:xfrm>
            <a:prstGeom prst="rect">
              <a:avLst/>
            </a:prstGeom>
            <a:solidFill>
              <a:schemeClr val="bg1"/>
            </a:solidFill>
            <a:ln w="4127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ja-JP" altLang="en-US" smtClean="0">
                <a:solidFill>
                  <a:srgbClr val="000000"/>
                </a:solidFill>
              </a:endParaRPr>
            </a:p>
          </p:txBody>
        </p:sp>
        <p:sp>
          <p:nvSpPr>
            <p:cNvPr id="9" name="正方形/長方形 8"/>
            <p:cNvSpPr/>
            <p:nvPr/>
          </p:nvSpPr>
          <p:spPr bwMode="auto">
            <a:xfrm rot="3010637">
              <a:off x="3515097" y="4108860"/>
              <a:ext cx="724395" cy="320634"/>
            </a:xfrm>
            <a:prstGeom prst="rect">
              <a:avLst/>
            </a:prstGeom>
            <a:solidFill>
              <a:schemeClr val="bg1"/>
            </a:solidFill>
            <a:ln w="4127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ja-JP" altLang="en-US" smtClean="0">
                <a:solidFill>
                  <a:srgbClr val="000000"/>
                </a:solidFill>
              </a:endParaRPr>
            </a:p>
          </p:txBody>
        </p:sp>
        <p:sp>
          <p:nvSpPr>
            <p:cNvPr id="10" name="正方形/長方形 9"/>
            <p:cNvSpPr/>
            <p:nvPr/>
          </p:nvSpPr>
          <p:spPr bwMode="auto">
            <a:xfrm rot="7301702">
              <a:off x="4938156" y="4118757"/>
              <a:ext cx="724395" cy="320634"/>
            </a:xfrm>
            <a:prstGeom prst="rect">
              <a:avLst/>
            </a:prstGeom>
            <a:solidFill>
              <a:schemeClr val="bg1"/>
            </a:solidFill>
            <a:ln w="4127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ja-JP" altLang="en-US" smtClean="0">
                <a:solidFill>
                  <a:srgbClr val="000000"/>
                </a:solidFill>
              </a:endParaRPr>
            </a:p>
          </p:txBody>
        </p:sp>
      </p:grpSp>
      <p:cxnSp>
        <p:nvCxnSpPr>
          <p:cNvPr id="13" name="直線コネクタ 12"/>
          <p:cNvCxnSpPr/>
          <p:nvPr/>
        </p:nvCxnSpPr>
        <p:spPr bwMode="auto">
          <a:xfrm>
            <a:off x="3986015" y="2766257"/>
            <a:ext cx="11875" cy="1175657"/>
          </a:xfrm>
          <a:prstGeom prst="line">
            <a:avLst/>
          </a:prstGeom>
          <a:solidFill>
            <a:schemeClr val="accent1"/>
          </a:solidFill>
          <a:ln w="41275" cap="flat" cmpd="sng" algn="ctr">
            <a:solidFill>
              <a:srgbClr val="FF0000"/>
            </a:solidFill>
            <a:prstDash val="solid"/>
            <a:round/>
            <a:headEnd type="none" w="med" len="med"/>
            <a:tailEnd type="none" w="med" len="med"/>
          </a:ln>
          <a:effectLst/>
        </p:spPr>
      </p:cxnSp>
      <p:cxnSp>
        <p:nvCxnSpPr>
          <p:cNvPr id="21" name="直線コネクタ 20"/>
          <p:cNvCxnSpPr/>
          <p:nvPr/>
        </p:nvCxnSpPr>
        <p:spPr bwMode="auto">
          <a:xfrm>
            <a:off x="447168" y="3276901"/>
            <a:ext cx="3526972" cy="0"/>
          </a:xfrm>
          <a:prstGeom prst="line">
            <a:avLst/>
          </a:prstGeom>
          <a:solidFill>
            <a:schemeClr val="accent1"/>
          </a:solidFill>
          <a:ln w="41275" cap="flat" cmpd="sng" algn="ctr">
            <a:solidFill>
              <a:srgbClr val="0066FF"/>
            </a:solidFill>
            <a:prstDash val="solid"/>
            <a:round/>
            <a:headEnd type="triangle" w="lg" len="lg"/>
            <a:tailEnd type="none" w="med" len="med"/>
          </a:ln>
          <a:effectLst/>
        </p:spPr>
      </p:cxnSp>
      <p:cxnSp>
        <p:nvCxnSpPr>
          <p:cNvPr id="22" name="直線コネクタ 21"/>
          <p:cNvCxnSpPr/>
          <p:nvPr/>
        </p:nvCxnSpPr>
        <p:spPr bwMode="auto">
          <a:xfrm flipH="1">
            <a:off x="4019663" y="3274922"/>
            <a:ext cx="4502726" cy="0"/>
          </a:xfrm>
          <a:prstGeom prst="line">
            <a:avLst/>
          </a:prstGeom>
          <a:solidFill>
            <a:schemeClr val="accent1"/>
          </a:solidFill>
          <a:ln w="41275" cap="flat" cmpd="sng" algn="ctr">
            <a:solidFill>
              <a:srgbClr val="FF0000"/>
            </a:solidFill>
            <a:prstDash val="solid"/>
            <a:round/>
            <a:headEnd type="triangle" w="lg" len="lg"/>
            <a:tailEnd type="none" w="med" len="med"/>
          </a:ln>
          <a:effectLst/>
        </p:spPr>
      </p:cxnSp>
      <p:sp>
        <p:nvSpPr>
          <p:cNvPr id="24" name="Rectangle 5"/>
          <p:cNvSpPr>
            <a:spLocks noChangeArrowheads="1"/>
          </p:cNvSpPr>
          <p:nvPr/>
        </p:nvSpPr>
        <p:spPr bwMode="auto">
          <a:xfrm>
            <a:off x="648321" y="3322009"/>
            <a:ext cx="3254567" cy="520079"/>
          </a:xfrm>
          <a:prstGeom prst="rect">
            <a:avLst/>
          </a:prstGeom>
          <a:noFill/>
          <a:ln w="9525">
            <a:noFill/>
            <a:miter lim="800000"/>
            <a:headEnd/>
            <a:tailEnd/>
          </a:ln>
        </p:spPr>
        <p:txBody>
          <a:bodyPr wrap="square">
            <a:spAutoFit/>
          </a:bodyPr>
          <a:lstStyle/>
          <a:p>
            <a:pPr fontAlgn="base">
              <a:lnSpc>
                <a:spcPct val="160000"/>
              </a:lnSpc>
              <a:spcBef>
                <a:spcPct val="0"/>
              </a:spcBef>
              <a:spcAft>
                <a:spcPct val="0"/>
              </a:spcAft>
            </a:pPr>
            <a:r>
              <a:rPr lang="en-US" altLang="ja-JP" sz="2000" dirty="0" smtClean="0">
                <a:solidFill>
                  <a:srgbClr val="0066FF"/>
                </a:solidFill>
                <a:ea typeface="HG丸ｺﾞｼｯｸM-PRO" pitchFamily="50" charset="-128"/>
              </a:rPr>
              <a:t>The existing facility (1986-)</a:t>
            </a:r>
            <a:endParaRPr lang="ja-JP" altLang="en-US" sz="2000" dirty="0">
              <a:solidFill>
                <a:srgbClr val="0066FF"/>
              </a:solidFill>
              <a:ea typeface="HG丸ｺﾞｼｯｸM-PRO" pitchFamily="50" charset="-128"/>
            </a:endParaRPr>
          </a:p>
        </p:txBody>
      </p:sp>
      <p:sp>
        <p:nvSpPr>
          <p:cNvPr id="27" name="Rectangle 5"/>
          <p:cNvSpPr>
            <a:spLocks noChangeArrowheads="1"/>
          </p:cNvSpPr>
          <p:nvPr/>
        </p:nvSpPr>
        <p:spPr bwMode="auto">
          <a:xfrm>
            <a:off x="4113936" y="3331905"/>
            <a:ext cx="4420328" cy="584775"/>
          </a:xfrm>
          <a:prstGeom prst="rect">
            <a:avLst/>
          </a:prstGeom>
          <a:noFill/>
          <a:ln w="9525">
            <a:noFill/>
            <a:miter lim="800000"/>
            <a:headEnd/>
            <a:tailEnd/>
          </a:ln>
        </p:spPr>
        <p:txBody>
          <a:bodyPr wrap="square">
            <a:spAutoFit/>
          </a:bodyPr>
          <a:lstStyle/>
          <a:p>
            <a:pPr fontAlgn="base">
              <a:lnSpc>
                <a:spcPct val="160000"/>
              </a:lnSpc>
              <a:spcBef>
                <a:spcPct val="0"/>
              </a:spcBef>
              <a:spcAft>
                <a:spcPct val="0"/>
              </a:spcAft>
            </a:pPr>
            <a:r>
              <a:rPr lang="en-US" altLang="ja-JP" sz="2000" dirty="0" smtClean="0">
                <a:solidFill>
                  <a:srgbClr val="FF0000"/>
                </a:solidFill>
                <a:ea typeface="HG丸ｺﾞｼｯｸM-PRO" pitchFamily="50" charset="-128"/>
              </a:rPr>
              <a:t>The newly developed facility</a:t>
            </a:r>
            <a:endParaRPr lang="ja-JP" altLang="en-US" sz="2000" dirty="0">
              <a:solidFill>
                <a:srgbClr val="FF0000"/>
              </a:solidFill>
              <a:ea typeface="HG丸ｺﾞｼｯｸM-PRO" pitchFamily="50" charset="-128"/>
            </a:endParaRPr>
          </a:p>
        </p:txBody>
      </p:sp>
    </p:spTree>
    <p:extLst>
      <p:ext uri="{BB962C8B-B14F-4D97-AF65-F5344CB8AC3E}">
        <p14:creationId xmlns:p14="http://schemas.microsoft.com/office/powerpoint/2010/main" val="11488437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p:cNvSpPr>
          <p:nvPr/>
        </p:nvSpPr>
        <p:spPr bwMode="auto">
          <a:xfrm>
            <a:off x="228600" y="163115"/>
            <a:ext cx="8572500" cy="410766"/>
          </a:xfrm>
          <a:prstGeom prst="rect">
            <a:avLst/>
          </a:prstGeom>
          <a:noFill/>
          <a:ln w="12700" cap="flat">
            <a:noFill/>
            <a:miter lim="800000"/>
            <a:headEnd type="none" w="med" len="med"/>
            <a:tailEnd type="none" w="med" len="med"/>
          </a:ln>
        </p:spPr>
        <p:txBody>
          <a:bodyPr lIns="0" tIns="0" rIns="0" bIns="0"/>
          <a:lstStyle/>
          <a:p>
            <a:pPr algn="ctr">
              <a:tabLst>
                <a:tab pos="589278" algn="l"/>
                <a:tab pos="4116018" algn="l"/>
              </a:tabLst>
            </a:pPr>
            <a:r>
              <a:rPr lang="en-US" altLang="ja-JP" sz="3200" b="1" dirty="0">
                <a:solidFill>
                  <a:srgbClr val="FF0000"/>
                </a:solidFill>
                <a:ea typeface="ＭＳ Ｐゴシック" charset="-128"/>
                <a:cs typeface="Arial" pitchFamily="34" charset="0"/>
                <a:sym typeface="Gill Sans" charset="0"/>
              </a:rPr>
              <a:t>Specifications of RIBF ring cyclotrons</a:t>
            </a:r>
          </a:p>
        </p:txBody>
      </p:sp>
      <p:graphicFrame>
        <p:nvGraphicFramePr>
          <p:cNvPr id="17410" name="Group 2"/>
          <p:cNvGraphicFramePr>
            <a:graphicFrameLocks noGrp="1"/>
          </p:cNvGraphicFramePr>
          <p:nvPr/>
        </p:nvGraphicFramePr>
        <p:xfrm>
          <a:off x="572182" y="1013759"/>
          <a:ext cx="5595566" cy="5333587"/>
        </p:xfrm>
        <a:graphic>
          <a:graphicData uri="http://schemas.openxmlformats.org/drawingml/2006/table">
            <a:tbl>
              <a:tblPr/>
              <a:tblGrid>
                <a:gridCol w="2197820"/>
                <a:gridCol w="808137"/>
                <a:gridCol w="800323"/>
                <a:gridCol w="986730"/>
                <a:gridCol w="802556"/>
              </a:tblGrid>
              <a:tr h="356072">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38200" algn="l"/>
                          <a:tab pos="2606675" algn="l"/>
                        </a:tabLst>
                      </a:pPr>
                      <a:endParaRPr kumimoji="0" lang="en-US" altLang="ja-JP" sz="1400" b="0" i="0" u="none" strike="noStrike" cap="none" normalizeH="0" baseline="0" dirty="0" smtClean="0">
                        <a:ln>
                          <a:noFill/>
                        </a:ln>
                        <a:solidFill>
                          <a:srgbClr val="141413"/>
                        </a:solidFill>
                        <a:effectLst/>
                        <a:latin typeface="Gill Sans" charset="0"/>
                        <a:ea typeface="ＭＳ Ｐゴシック" charset="-128"/>
                        <a:sym typeface="Gill Sans" charset="0"/>
                      </a:endParaRPr>
                    </a:p>
                  </a:txBody>
                  <a:tcPr marL="26789" marR="26789" marT="26789" marB="26789" anchor="ctr" horzOverflow="overflow">
                    <a:lnL cap="flat">
                      <a:noFill/>
                    </a:lnL>
                    <a:lnR w="3175" cap="flat" cmpd="sng" algn="ctr">
                      <a:solidFill>
                        <a:srgbClr val="141313"/>
                      </a:solidFill>
                      <a:prstDash val="solid"/>
                      <a:round/>
                      <a:headEnd type="none" w="med" len="med"/>
                      <a:tailEnd type="none" w="med" len="med"/>
                    </a:lnR>
                    <a:lnT w="38100" cap="flat" cmpd="sng" algn="ctr">
                      <a:solidFill>
                        <a:srgbClr val="141313"/>
                      </a:solidFill>
                      <a:prstDash val="solid"/>
                      <a:round/>
                      <a:headEnd type="none" w="med" len="med"/>
                      <a:tailEnd type="none" w="med" len="med"/>
                    </a:lnT>
                    <a:lnB w="38100"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1" i="0" u="none" strike="noStrike" cap="none" normalizeH="0" baseline="0" smtClean="0">
                          <a:ln>
                            <a:noFill/>
                          </a:ln>
                          <a:solidFill>
                            <a:srgbClr val="141413"/>
                          </a:solidFill>
                          <a:effectLst/>
                          <a:latin typeface="Gill Sans" charset="0"/>
                          <a:ea typeface="ＭＳ Ｐゴシック" charset="-128"/>
                          <a:sym typeface="Gill Sans" charset="0"/>
                        </a:rPr>
                        <a:t>fRC</a:t>
                      </a:r>
                    </a:p>
                  </a:txBody>
                  <a:tcPr marL="26789" marR="26789" marT="26789" marB="26789" anchor="ctr" horzOverflow="overflow">
                    <a:lnL w="3175" cap="flat" cmpd="sng" algn="ctr">
                      <a:solidFill>
                        <a:srgbClr val="141313"/>
                      </a:solidFill>
                      <a:prstDash val="solid"/>
                      <a:round/>
                      <a:headEnd type="none" w="med" len="med"/>
                      <a:tailEnd type="none" w="med" len="med"/>
                    </a:lnL>
                    <a:lnR cap="flat">
                      <a:noFill/>
                    </a:lnR>
                    <a:lnT w="38100" cap="flat" cmpd="sng" algn="ctr">
                      <a:solidFill>
                        <a:srgbClr val="141313"/>
                      </a:solidFill>
                      <a:prstDash val="solid"/>
                      <a:round/>
                      <a:headEnd type="none" w="med" len="med"/>
                      <a:tailEnd type="none" w="med" len="med"/>
                    </a:lnT>
                    <a:lnB w="38100"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1" i="0" u="none" strike="noStrike" cap="none" normalizeH="0" baseline="0" smtClean="0">
                          <a:ln>
                            <a:noFill/>
                          </a:ln>
                          <a:solidFill>
                            <a:srgbClr val="141413"/>
                          </a:solidFill>
                          <a:effectLst/>
                          <a:latin typeface="Gill Sans" charset="0"/>
                          <a:ea typeface="ＭＳ Ｐゴシック" charset="-128"/>
                          <a:sym typeface="Gill Sans" charset="0"/>
                        </a:rPr>
                        <a:t>IRC</a:t>
                      </a:r>
                    </a:p>
                  </a:txBody>
                  <a:tcPr marL="26789" marR="26789" marT="26789" marB="26789" anchor="ctr" horzOverflow="overflow">
                    <a:lnL cap="flat">
                      <a:noFill/>
                    </a:lnL>
                    <a:lnR cap="flat">
                      <a:noFill/>
                    </a:lnR>
                    <a:lnT w="38100" cap="flat" cmpd="sng" algn="ctr">
                      <a:solidFill>
                        <a:srgbClr val="141313"/>
                      </a:solidFill>
                      <a:prstDash val="solid"/>
                      <a:round/>
                      <a:headEnd type="none" w="med" len="med"/>
                      <a:tailEnd type="none" w="med" len="med"/>
                    </a:lnT>
                    <a:lnB w="38100"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1" i="0" u="none" strike="noStrike" cap="none" normalizeH="0" baseline="0" smtClean="0">
                          <a:ln>
                            <a:noFill/>
                          </a:ln>
                          <a:solidFill>
                            <a:srgbClr val="141413"/>
                          </a:solidFill>
                          <a:effectLst/>
                          <a:latin typeface="Gill Sans" charset="0"/>
                          <a:ea typeface="ＭＳ Ｐゴシック" charset="-128"/>
                          <a:sym typeface="Gill Sans" charset="0"/>
                        </a:rPr>
                        <a:t>SRC</a:t>
                      </a:r>
                    </a:p>
                  </a:txBody>
                  <a:tcPr marL="26789" marR="26789" marT="26789" marB="26789" anchor="ctr" horzOverflow="overflow">
                    <a:lnL cap="flat">
                      <a:noFill/>
                    </a:lnL>
                    <a:lnR cap="flat">
                      <a:noFill/>
                    </a:lnR>
                    <a:lnT w="38100" cap="flat" cmpd="sng" algn="ctr">
                      <a:solidFill>
                        <a:srgbClr val="141313"/>
                      </a:solidFill>
                      <a:prstDash val="solid"/>
                      <a:round/>
                      <a:headEnd type="none" w="med" len="med"/>
                      <a:tailEnd type="none" w="med" len="med"/>
                    </a:lnT>
                    <a:lnB w="38100"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1" i="0" u="none" strike="noStrike" cap="none" normalizeH="0" baseline="0" dirty="0" smtClean="0">
                          <a:ln>
                            <a:noFill/>
                          </a:ln>
                          <a:solidFill>
                            <a:srgbClr val="141413"/>
                          </a:solidFill>
                          <a:effectLst/>
                          <a:latin typeface="Gill Sans" charset="0"/>
                          <a:ea typeface="ＭＳ Ｐゴシック" charset="-128"/>
                          <a:sym typeface="Gill Sans" charset="0"/>
                        </a:rPr>
                        <a:t>RRC</a:t>
                      </a:r>
                    </a:p>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1" i="0" u="none" strike="noStrike" cap="none" normalizeH="0" baseline="0" dirty="0" smtClean="0">
                          <a:ln>
                            <a:noFill/>
                          </a:ln>
                          <a:solidFill>
                            <a:srgbClr val="141413"/>
                          </a:solidFill>
                          <a:effectLst/>
                          <a:latin typeface="Gill Sans" charset="0"/>
                          <a:ea typeface="ＭＳ Ｐゴシック" charset="-128"/>
                          <a:sym typeface="Gill Sans" charset="0"/>
                        </a:rPr>
                        <a:t>(1986~)</a:t>
                      </a:r>
                    </a:p>
                  </a:txBody>
                  <a:tcPr marL="26789" marR="26789" marT="26789" marB="26789" anchor="ctr" horzOverflow="overflow">
                    <a:lnL cap="flat">
                      <a:noFill/>
                    </a:lnL>
                    <a:lnR cap="flat">
                      <a:noFill/>
                    </a:lnR>
                    <a:lnT w="38100" cap="flat" cmpd="sng" algn="ctr">
                      <a:solidFill>
                        <a:srgbClr val="141313"/>
                      </a:solidFill>
                      <a:prstDash val="solid"/>
                      <a:round/>
                      <a:headEnd type="none" w="med" len="med"/>
                      <a:tailEnd type="none" w="med" len="med"/>
                    </a:lnT>
                    <a:lnB w="38100" cap="flat" cmpd="sng" algn="ctr">
                      <a:solidFill>
                        <a:srgbClr val="141313"/>
                      </a:solidFill>
                      <a:prstDash val="solid"/>
                      <a:round/>
                      <a:headEnd type="none" w="med" len="med"/>
                      <a:tailEnd type="none" w="med" len="med"/>
                    </a:lnB>
                    <a:lnTlToBr>
                      <a:noFill/>
                    </a:lnTlToBr>
                    <a:lnBlToTr>
                      <a:noFill/>
                    </a:lnBlToTr>
                    <a:noFill/>
                  </a:tcPr>
                </a:tc>
              </a:tr>
              <a:tr h="353839">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2606675"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K-number (MeV)</a:t>
                      </a:r>
                    </a:p>
                  </a:txBody>
                  <a:tcPr marL="26789" marR="26789" marT="26789" marB="26789" anchor="ctr" horzOverflow="overflow">
                    <a:lnL cap="flat">
                      <a:noFill/>
                    </a:lnL>
                    <a:lnR w="3175" cap="flat" cmpd="sng" algn="ctr">
                      <a:solidFill>
                        <a:srgbClr val="141313"/>
                      </a:solidFill>
                      <a:prstDash val="solid"/>
                      <a:round/>
                      <a:headEnd type="none" w="med" len="med"/>
                      <a:tailEnd type="none" w="med" len="med"/>
                    </a:lnR>
                    <a:lnT w="38100"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700</a:t>
                      </a:r>
                    </a:p>
                  </a:txBody>
                  <a:tcPr marL="26789" marR="26789" marT="26789" marB="26789" anchor="ctr" horzOverflow="overflow">
                    <a:lnL w="3175" cap="flat" cmpd="sng" algn="ctr">
                      <a:solidFill>
                        <a:srgbClr val="141313"/>
                      </a:solidFill>
                      <a:prstDash val="solid"/>
                      <a:round/>
                      <a:headEnd type="none" w="med" len="med"/>
                      <a:tailEnd type="none" w="med" len="med"/>
                    </a:lnL>
                    <a:lnR cap="flat">
                      <a:noFill/>
                    </a:lnR>
                    <a:lnT w="38100"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980</a:t>
                      </a:r>
                    </a:p>
                  </a:txBody>
                  <a:tcPr marL="26789" marR="26789" marT="26789" marB="26789" anchor="ctr" horzOverflow="overflow">
                    <a:lnL cap="flat">
                      <a:noFill/>
                    </a:lnL>
                    <a:lnR cap="flat">
                      <a:noFill/>
                    </a:lnR>
                    <a:lnT w="38100"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2600</a:t>
                      </a:r>
                    </a:p>
                  </a:txBody>
                  <a:tcPr marL="26789" marR="26789" marT="26789" marB="26789" anchor="ctr" horzOverflow="overflow">
                    <a:lnL cap="flat">
                      <a:noFill/>
                    </a:lnL>
                    <a:lnR cap="flat">
                      <a:noFill/>
                    </a:lnR>
                    <a:lnT w="38100"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540</a:t>
                      </a:r>
                    </a:p>
                  </a:txBody>
                  <a:tcPr marL="26789" marR="26789" marT="26789" marB="26789" anchor="ctr" horzOverflow="overflow">
                    <a:lnL cap="flat">
                      <a:noFill/>
                    </a:lnL>
                    <a:lnR cap="flat">
                      <a:noFill/>
                    </a:lnR>
                    <a:lnT w="38100"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r>
              <a:tr h="362769">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2606675"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R</a:t>
                      </a:r>
                      <a:r>
                        <a:rPr kumimoji="0" lang="en-US" altLang="ja-JP" sz="1400" b="0" i="0" u="none" strike="noStrike" cap="none" normalizeH="0" baseline="-6000" smtClean="0">
                          <a:ln>
                            <a:noFill/>
                          </a:ln>
                          <a:solidFill>
                            <a:srgbClr val="141413"/>
                          </a:solidFill>
                          <a:effectLst/>
                          <a:latin typeface="Gill Sans" charset="0"/>
                          <a:ea typeface="ＭＳ Ｐゴシック" charset="-128"/>
                          <a:sym typeface="Gill Sans" charset="0"/>
                        </a:rPr>
                        <a:t>inj</a:t>
                      </a: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 (cm)</a:t>
                      </a:r>
                    </a:p>
                  </a:txBody>
                  <a:tcPr marL="26789" marR="26789" marT="26789" marB="26789" anchor="ctr" horzOverflow="overflow">
                    <a:lnL cap="flat">
                      <a:noFill/>
                    </a:lnL>
                    <a:lnR w="3175" cap="flat" cmpd="sng" algn="ctr">
                      <a:solidFill>
                        <a:srgbClr val="141313"/>
                      </a:solidFill>
                      <a:prstDash val="solid"/>
                      <a:round/>
                      <a:headEnd type="none" w="med" len="med"/>
                      <a:tailEnd type="none" w="med" len="med"/>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156</a:t>
                      </a:r>
                    </a:p>
                  </a:txBody>
                  <a:tcPr marL="26789" marR="26789" marT="26789" marB="26789" anchor="ctr" horzOverflow="overflow">
                    <a:lnL w="3175" cap="flat" cmpd="sng" algn="ctr">
                      <a:solidFill>
                        <a:srgbClr val="141313"/>
                      </a:solidFill>
                      <a:prstDash val="solid"/>
                      <a:round/>
                      <a:headEnd type="none" w="med" len="med"/>
                      <a:tailEnd type="none" w="med" len="med"/>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277</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356</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89</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r>
              <a:tr h="358304">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2606675"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R</a:t>
                      </a:r>
                      <a:r>
                        <a:rPr kumimoji="0" lang="en-US" altLang="ja-JP" sz="1400" b="0" i="0" u="none" strike="noStrike" cap="none" normalizeH="0" baseline="-6000" smtClean="0">
                          <a:ln>
                            <a:noFill/>
                          </a:ln>
                          <a:solidFill>
                            <a:srgbClr val="141413"/>
                          </a:solidFill>
                          <a:effectLst/>
                          <a:latin typeface="Gill Sans" charset="0"/>
                          <a:ea typeface="ＭＳ Ｐゴシック" charset="-128"/>
                          <a:sym typeface="Gill Sans" charset="0"/>
                        </a:rPr>
                        <a:t>ext</a:t>
                      </a: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 (cm)</a:t>
                      </a:r>
                    </a:p>
                  </a:txBody>
                  <a:tcPr marL="26789" marR="26789" marT="26789" marB="26789" anchor="ctr" horzOverflow="overflow">
                    <a:lnL cap="flat">
                      <a:noFill/>
                    </a:lnL>
                    <a:lnR w="3175" cap="flat" cmpd="sng" algn="ctr">
                      <a:solidFill>
                        <a:srgbClr val="141313"/>
                      </a:solidFill>
                      <a:prstDash val="solid"/>
                      <a:round/>
                      <a:headEnd type="none" w="med" len="med"/>
                      <a:tailEnd type="none" w="med" len="med"/>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330</a:t>
                      </a:r>
                    </a:p>
                  </a:txBody>
                  <a:tcPr marL="26789" marR="26789" marT="26789" marB="26789" anchor="ctr" horzOverflow="overflow">
                    <a:lnL w="3175" cap="flat" cmpd="sng" algn="ctr">
                      <a:solidFill>
                        <a:srgbClr val="141313"/>
                      </a:solidFill>
                      <a:prstDash val="solid"/>
                      <a:round/>
                      <a:headEnd type="none" w="med" len="med"/>
                      <a:tailEnd type="none" w="med" len="med"/>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415</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536</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356</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r>
              <a:tr h="353839">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2606675"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Weight (tons)</a:t>
                      </a:r>
                    </a:p>
                  </a:txBody>
                  <a:tcPr marL="26789" marR="26789" marT="26789" marB="26789" anchor="ctr" horzOverflow="overflow">
                    <a:lnL cap="flat">
                      <a:noFill/>
                    </a:lnL>
                    <a:lnR w="3175" cap="flat" cmpd="sng" algn="ctr">
                      <a:solidFill>
                        <a:srgbClr val="141313"/>
                      </a:solidFill>
                      <a:prstDash val="solid"/>
                      <a:round/>
                      <a:headEnd type="none" w="med" len="med"/>
                      <a:tailEnd type="none" w="med" len="med"/>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1300</a:t>
                      </a:r>
                    </a:p>
                  </a:txBody>
                  <a:tcPr marL="26789" marR="26789" marT="26789" marB="26789" anchor="ctr" horzOverflow="overflow">
                    <a:lnL w="3175" cap="flat" cmpd="sng" algn="ctr">
                      <a:solidFill>
                        <a:srgbClr val="141313"/>
                      </a:solidFill>
                      <a:prstDash val="solid"/>
                      <a:round/>
                      <a:headEnd type="none" w="med" len="med"/>
                      <a:tailEnd type="none" w="med" len="med"/>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2900</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8300</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2400</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r>
              <a:tr h="357188">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2606675"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Sector magnets</a:t>
                      </a:r>
                    </a:p>
                  </a:txBody>
                  <a:tcPr marL="26789" marR="26789" marT="26789" marB="26789" anchor="ctr" horzOverflow="overflow">
                    <a:lnL cap="flat">
                      <a:noFill/>
                    </a:lnL>
                    <a:lnR w="3175" cap="flat" cmpd="sng" algn="ctr">
                      <a:solidFill>
                        <a:srgbClr val="141313"/>
                      </a:solidFill>
                      <a:prstDash val="solid"/>
                      <a:round/>
                      <a:headEnd type="none" w="med" len="med"/>
                      <a:tailEnd type="none" w="med" len="med"/>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4</a:t>
                      </a:r>
                    </a:p>
                  </a:txBody>
                  <a:tcPr marL="26789" marR="26789" marT="26789" marB="26789" anchor="ctr" horzOverflow="overflow">
                    <a:lnL w="3175" cap="flat" cmpd="sng" algn="ctr">
                      <a:solidFill>
                        <a:srgbClr val="141313"/>
                      </a:solidFill>
                      <a:prstDash val="solid"/>
                      <a:round/>
                      <a:headEnd type="none" w="med" len="med"/>
                      <a:tailEnd type="none" w="med" len="med"/>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4</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6</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4</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r>
              <a:tr h="626195">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2606675" algn="l"/>
                          <a:tab pos="901700" algn="l"/>
                          <a:tab pos="2606675"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Number of trim coils</a:t>
                      </a:r>
                    </a:p>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2606675" algn="l"/>
                          <a:tab pos="901700" algn="l"/>
                          <a:tab pos="2606675"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 (/ main coil)</a:t>
                      </a:r>
                    </a:p>
                  </a:txBody>
                  <a:tcPr marL="26789" marR="26789" marT="26789" marB="26789" anchor="ctr" horzOverflow="overflow">
                    <a:lnL cap="flat">
                      <a:noFill/>
                    </a:lnL>
                    <a:lnR w="3175" cap="flat" cmpd="sng" algn="ctr">
                      <a:solidFill>
                        <a:srgbClr val="141313"/>
                      </a:solidFill>
                      <a:prstDash val="solid"/>
                      <a:round/>
                      <a:headEnd type="none" w="med" len="med"/>
                      <a:tailEnd type="none" w="med" len="med"/>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10</a:t>
                      </a:r>
                    </a:p>
                  </a:txBody>
                  <a:tcPr marL="26789" marR="26789" marT="26789" marB="26789" anchor="ctr" horzOverflow="overflow">
                    <a:lnL w="3175" cap="flat" cmpd="sng" algn="ctr">
                      <a:solidFill>
                        <a:srgbClr val="141313"/>
                      </a:solidFill>
                      <a:prstDash val="solid"/>
                      <a:round/>
                      <a:headEnd type="none" w="med" len="med"/>
                      <a:tailEnd type="none" w="med" len="med"/>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20</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4 (SC)</a:t>
                      </a:r>
                    </a:p>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22 (NC)</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26</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r>
              <a:tr h="530201">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2606675" algn="l"/>
                        </a:tabLst>
                      </a:pPr>
                      <a:r>
                        <a:rPr kumimoji="0" lang="en-US" altLang="ja-JP" sz="1400" b="0" i="0" u="none" strike="noStrike" cap="none" normalizeH="0" baseline="0" dirty="0" smtClean="0">
                          <a:ln>
                            <a:noFill/>
                          </a:ln>
                          <a:solidFill>
                            <a:srgbClr val="141413"/>
                          </a:solidFill>
                          <a:effectLst/>
                          <a:latin typeface="Gill Sans" charset="0"/>
                          <a:ea typeface="ＭＳ Ｐゴシック" charset="-128"/>
                          <a:sym typeface="Gill Sans" charset="0"/>
                        </a:rPr>
                        <a:t>Trim coil currents (A)</a:t>
                      </a:r>
                    </a:p>
                  </a:txBody>
                  <a:tcPr marL="26789" marR="26789" marT="26789" marB="26789" anchor="ctr" horzOverflow="overflow">
                    <a:lnL cap="flat">
                      <a:noFill/>
                    </a:lnL>
                    <a:lnR w="3175" cap="flat" cmpd="sng" algn="ctr">
                      <a:solidFill>
                        <a:srgbClr val="141313"/>
                      </a:solidFill>
                      <a:prstDash val="solid"/>
                      <a:round/>
                      <a:headEnd type="none" w="med" len="med"/>
                      <a:tailEnd type="none" w="med" len="med"/>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200</a:t>
                      </a:r>
                    </a:p>
                  </a:txBody>
                  <a:tcPr marL="26789" marR="26789" marT="26789" marB="26789" anchor="ctr" horzOverflow="overflow">
                    <a:lnL w="3175" cap="flat" cmpd="sng" algn="ctr">
                      <a:solidFill>
                        <a:srgbClr val="141313"/>
                      </a:solidFill>
                      <a:prstDash val="solid"/>
                      <a:round/>
                      <a:headEnd type="none" w="med" len="med"/>
                      <a:tailEnd type="none" w="med" len="med"/>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600</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3000 (SC)</a:t>
                      </a:r>
                    </a:p>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1200 (NC)</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600</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r>
              <a:tr h="358304">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2606675"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RF resonators</a:t>
                      </a:r>
                    </a:p>
                  </a:txBody>
                  <a:tcPr marL="26789" marR="26789" marT="26789" marB="26789" anchor="ctr" horzOverflow="overflow">
                    <a:lnL cap="flat">
                      <a:noFill/>
                    </a:lnL>
                    <a:lnR w="3175" cap="flat" cmpd="sng" algn="ctr">
                      <a:solidFill>
                        <a:srgbClr val="141313"/>
                      </a:solidFill>
                      <a:prstDash val="solid"/>
                      <a:round/>
                      <a:headEnd type="none" w="med" len="med"/>
                      <a:tailEnd type="none" w="med" len="med"/>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2+FT</a:t>
                      </a:r>
                    </a:p>
                  </a:txBody>
                  <a:tcPr marL="26789" marR="26789" marT="26789" marB="26789" anchor="ctr" horzOverflow="overflow">
                    <a:lnL w="3175" cap="flat" cmpd="sng" algn="ctr">
                      <a:solidFill>
                        <a:srgbClr val="141313"/>
                      </a:solidFill>
                      <a:prstDash val="solid"/>
                      <a:round/>
                      <a:headEnd type="none" w="med" len="med"/>
                      <a:tailEnd type="none" w="med" len="med"/>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2+FT</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4+FT</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2</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r>
              <a:tr h="353839">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2606675"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Frequency range (MHz)</a:t>
                      </a:r>
                    </a:p>
                  </a:txBody>
                  <a:tcPr marL="26789" marR="26789" marT="26789" marB="26789" anchor="ctr" horzOverflow="overflow">
                    <a:lnL cap="flat">
                      <a:noFill/>
                    </a:lnL>
                    <a:lnR w="3175" cap="flat" cmpd="sng" algn="ctr">
                      <a:solidFill>
                        <a:srgbClr val="141313"/>
                      </a:solidFill>
                      <a:prstDash val="solid"/>
                      <a:round/>
                      <a:headEnd type="none" w="med" len="med"/>
                      <a:tailEnd type="none" w="med" len="med"/>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54.75</a:t>
                      </a:r>
                    </a:p>
                  </a:txBody>
                  <a:tcPr marL="26789" marR="26789" marT="26789" marB="26789" anchor="ctr" horzOverflow="overflow">
                    <a:lnL w="3175" cap="flat" cmpd="sng" algn="ctr">
                      <a:solidFill>
                        <a:srgbClr val="141313"/>
                      </a:solidFill>
                      <a:prstDash val="solid"/>
                      <a:round/>
                      <a:headEnd type="none" w="med" len="med"/>
                      <a:tailEnd type="none" w="med" len="med"/>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18〜38</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18〜38</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18〜38</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r>
              <a:tr h="482203">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2606675"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Acceleration voltage (MV)*</a:t>
                      </a:r>
                    </a:p>
                  </a:txBody>
                  <a:tcPr marL="26789" marR="26789" marT="26789" marB="26789" anchor="ctr" horzOverflow="overflow">
                    <a:lnL cap="flat">
                      <a:noFill/>
                    </a:lnL>
                    <a:lnR w="3175" cap="flat" cmpd="sng" algn="ctr">
                      <a:solidFill>
                        <a:srgbClr val="141313"/>
                      </a:solidFill>
                      <a:prstDash val="solid"/>
                      <a:round/>
                      <a:headEnd type="none" w="med" len="med"/>
                      <a:tailEnd type="none" w="med" len="med"/>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0.8</a:t>
                      </a:r>
                    </a:p>
                  </a:txBody>
                  <a:tcPr marL="26789" marR="26789" marT="26789" marB="26789" anchor="ctr" horzOverflow="overflow">
                    <a:lnL w="3175" cap="flat" cmpd="sng" algn="ctr">
                      <a:solidFill>
                        <a:srgbClr val="141313"/>
                      </a:solidFill>
                      <a:prstDash val="solid"/>
                      <a:round/>
                      <a:headEnd type="none" w="med" len="med"/>
                      <a:tailEnd type="none" w="med" len="med"/>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1.1</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2.0</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smtClean="0">
                          <a:ln>
                            <a:noFill/>
                          </a:ln>
                          <a:solidFill>
                            <a:srgbClr val="141413"/>
                          </a:solidFill>
                          <a:effectLst/>
                          <a:latin typeface="Gill Sans" charset="0"/>
                          <a:ea typeface="ＭＳ Ｐゴシック" charset="-128"/>
                          <a:sym typeface="Gill Sans" charset="0"/>
                        </a:rPr>
                        <a:t>0.28</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r>
              <a:tr h="358304">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2606675" algn="l"/>
                        </a:tabLst>
                      </a:pPr>
                      <a:r>
                        <a:rPr kumimoji="0" lang="en-US" altLang="ja-JP" sz="1400" b="0" i="0" u="none" strike="noStrike" cap="none" normalizeH="0" baseline="0" dirty="0" smtClean="0">
                          <a:ln>
                            <a:noFill/>
                          </a:ln>
                          <a:solidFill>
                            <a:srgbClr val="141413"/>
                          </a:solidFill>
                          <a:effectLst/>
                          <a:latin typeface="Gill Sans" charset="0"/>
                          <a:ea typeface="ＭＳ Ｐゴシック" charset="-128"/>
                          <a:sym typeface="Gill Sans" charset="0"/>
                        </a:rPr>
                        <a:t>Turn separation (cm)*</a:t>
                      </a:r>
                    </a:p>
                  </a:txBody>
                  <a:tcPr marL="26789" marR="26789" marT="26789" marB="26789" anchor="ctr" horzOverflow="overflow">
                    <a:lnL cap="flat">
                      <a:noFill/>
                    </a:lnL>
                    <a:lnR w="3175" cap="flat" cmpd="sng" algn="ctr">
                      <a:solidFill>
                        <a:srgbClr val="141313"/>
                      </a:solidFill>
                      <a:prstDash val="solid"/>
                      <a:round/>
                      <a:headEnd type="none" w="med" len="med"/>
                      <a:tailEnd type="none" w="med" len="med"/>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dirty="0" smtClean="0">
                          <a:ln>
                            <a:noFill/>
                          </a:ln>
                          <a:solidFill>
                            <a:srgbClr val="141413"/>
                          </a:solidFill>
                          <a:effectLst/>
                          <a:latin typeface="Gill Sans" charset="0"/>
                          <a:ea typeface="ＭＳ Ｐゴシック" charset="-128"/>
                          <a:sym typeface="Gill Sans" charset="0"/>
                        </a:rPr>
                        <a:t>1.3</a:t>
                      </a:r>
                    </a:p>
                  </a:txBody>
                  <a:tcPr marL="26789" marR="26789" marT="26789" marB="26789" anchor="ctr" horzOverflow="overflow">
                    <a:lnL w="3175" cap="flat" cmpd="sng" algn="ctr">
                      <a:solidFill>
                        <a:srgbClr val="141313"/>
                      </a:solidFill>
                      <a:prstDash val="solid"/>
                      <a:round/>
                      <a:headEnd type="none" w="med" len="med"/>
                      <a:tailEnd type="none" w="med" len="med"/>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dirty="0" smtClean="0">
                          <a:ln>
                            <a:noFill/>
                          </a:ln>
                          <a:solidFill>
                            <a:srgbClr val="141413"/>
                          </a:solidFill>
                          <a:effectLst/>
                          <a:latin typeface="Gill Sans" charset="0"/>
                          <a:ea typeface="ＭＳ Ｐゴシック" charset="-128"/>
                          <a:sym typeface="Gill Sans" charset="0"/>
                        </a:rPr>
                        <a:t>1.3</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dirty="0" smtClean="0">
                          <a:ln>
                            <a:noFill/>
                          </a:ln>
                          <a:solidFill>
                            <a:srgbClr val="141413"/>
                          </a:solidFill>
                          <a:effectLst/>
                          <a:latin typeface="Gill Sans" charset="0"/>
                          <a:ea typeface="ＭＳ Ｐゴシック" charset="-128"/>
                          <a:sym typeface="Gill Sans" charset="0"/>
                        </a:rPr>
                        <a:t>1.8</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dirty="0" smtClean="0">
                          <a:ln>
                            <a:noFill/>
                          </a:ln>
                          <a:solidFill>
                            <a:srgbClr val="141413"/>
                          </a:solidFill>
                          <a:effectLst/>
                          <a:latin typeface="Gill Sans" charset="0"/>
                          <a:ea typeface="ＭＳ Ｐゴシック" charset="-128"/>
                          <a:sym typeface="Gill Sans" charset="0"/>
                        </a:rPr>
                        <a:t>0.7</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175" cap="flat" cmpd="sng" algn="ctr">
                      <a:solidFill>
                        <a:srgbClr val="141313"/>
                      </a:solidFill>
                      <a:prstDash val="solid"/>
                      <a:round/>
                      <a:headEnd type="none" w="med" len="med"/>
                      <a:tailEnd type="none" w="med" len="med"/>
                    </a:lnB>
                    <a:lnTlToBr>
                      <a:noFill/>
                    </a:lnTlToBr>
                    <a:lnBlToTr>
                      <a:noFill/>
                    </a:lnBlToTr>
                    <a:noFill/>
                  </a:tcPr>
                </a:tc>
              </a:tr>
              <a:tr h="358304">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2606675" algn="l"/>
                        </a:tabLst>
                      </a:pPr>
                      <a:r>
                        <a:rPr kumimoji="0" lang="en-US" altLang="ja-JP" sz="1400" b="0" i="0" u="none" strike="noStrike" cap="none" normalizeH="0" baseline="0" dirty="0" smtClean="0">
                          <a:ln>
                            <a:noFill/>
                          </a:ln>
                          <a:solidFill>
                            <a:srgbClr val="141413"/>
                          </a:solidFill>
                          <a:effectLst/>
                          <a:latin typeface="Gill Sans" charset="0"/>
                          <a:ea typeface="ＭＳ Ｐゴシック" charset="-128"/>
                          <a:sym typeface="Gill Sans" charset="0"/>
                        </a:rPr>
                        <a:t>Company</a:t>
                      </a:r>
                    </a:p>
                  </a:txBody>
                  <a:tcPr marL="26789" marR="26789" marT="26789" marB="26789" anchor="ctr" horzOverflow="overflow">
                    <a:lnL cap="flat">
                      <a:noFill/>
                    </a:lnL>
                    <a:lnR w="3175" cap="flat" cmpd="sng" algn="ctr">
                      <a:solidFill>
                        <a:srgbClr val="141313"/>
                      </a:solidFill>
                      <a:prstDash val="solid"/>
                      <a:round/>
                      <a:headEnd type="none" w="med" len="med"/>
                      <a:tailEnd type="none" w="med" len="med"/>
                    </a:lnR>
                    <a:lnT w="3175" cap="flat" cmpd="sng" algn="ctr">
                      <a:solidFill>
                        <a:srgbClr val="141313"/>
                      </a:solidFill>
                      <a:prstDash val="solid"/>
                      <a:round/>
                      <a:headEnd type="none" w="med" len="med"/>
                      <a:tailEnd type="none" w="med" len="med"/>
                    </a:lnT>
                    <a:lnB w="38100"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dirty="0" smtClean="0">
                          <a:ln>
                            <a:noFill/>
                          </a:ln>
                          <a:solidFill>
                            <a:srgbClr val="141413"/>
                          </a:solidFill>
                          <a:effectLst/>
                          <a:latin typeface="Gill Sans" charset="0"/>
                          <a:ea typeface="ＭＳ Ｐゴシック" charset="-128"/>
                          <a:sym typeface="Gill Sans" charset="0"/>
                        </a:rPr>
                        <a:t>SHI</a:t>
                      </a:r>
                    </a:p>
                  </a:txBody>
                  <a:tcPr marL="26789" marR="26789" marT="26789" marB="26789" anchor="ctr" horzOverflow="overflow">
                    <a:lnL w="3175" cap="flat" cmpd="sng" algn="ctr">
                      <a:solidFill>
                        <a:srgbClr val="141313"/>
                      </a:solidFill>
                      <a:prstDash val="solid"/>
                      <a:round/>
                      <a:headEnd type="none" w="med" len="med"/>
                      <a:tailEnd type="none" w="med" len="med"/>
                    </a:lnL>
                    <a:lnR cap="flat">
                      <a:noFill/>
                    </a:lnR>
                    <a:lnT w="3175" cap="flat" cmpd="sng" algn="ctr">
                      <a:solidFill>
                        <a:srgbClr val="141313"/>
                      </a:solidFill>
                      <a:prstDash val="solid"/>
                      <a:round/>
                      <a:headEnd type="none" w="med" len="med"/>
                      <a:tailEnd type="none" w="med" len="med"/>
                    </a:lnT>
                    <a:lnB w="38100"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dirty="0" smtClean="0">
                          <a:ln>
                            <a:noFill/>
                          </a:ln>
                          <a:solidFill>
                            <a:srgbClr val="141413"/>
                          </a:solidFill>
                          <a:effectLst/>
                          <a:latin typeface="Gill Sans" charset="0"/>
                          <a:ea typeface="ＭＳ Ｐゴシック" charset="-128"/>
                          <a:sym typeface="Gill Sans" charset="0"/>
                        </a:rPr>
                        <a:t>SHI</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8100"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dirty="0" smtClean="0">
                          <a:ln>
                            <a:noFill/>
                          </a:ln>
                          <a:solidFill>
                            <a:srgbClr val="141413"/>
                          </a:solidFill>
                          <a:effectLst/>
                          <a:latin typeface="Gill Sans" charset="0"/>
                          <a:ea typeface="ＭＳ Ｐゴシック" charset="-128"/>
                          <a:sym typeface="Gill Sans" charset="0"/>
                        </a:rPr>
                        <a:t>JV**</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8100" cap="flat" cmpd="sng" algn="ctr">
                      <a:solidFill>
                        <a:srgbClr val="141313"/>
                      </a:solidFill>
                      <a:prstDash val="solid"/>
                      <a:round/>
                      <a:headEnd type="none" w="med" len="med"/>
                      <a:tailEnd type="none" w="med" len="med"/>
                    </a:lnB>
                    <a:lnTlToBr>
                      <a:noFill/>
                    </a:lnTlToBr>
                    <a:lnBlToTr>
                      <a:noFill/>
                    </a:lnBlToTr>
                    <a:noFill/>
                  </a:tcPr>
                </a:tc>
                <a:tc>
                  <a:txBody>
                    <a:bodyPr/>
                    <a:lstStyle/>
                    <a:p>
                      <a:pPr marL="63500" marR="0" lvl="0" indent="0" algn="ctr" defTabSz="914400" rtl="0" eaLnBrk="1" fontAlgn="base" latinLnBrk="0" hangingPunct="1">
                        <a:lnSpc>
                          <a:spcPct val="100000"/>
                        </a:lnSpc>
                        <a:spcBef>
                          <a:spcPct val="0"/>
                        </a:spcBef>
                        <a:spcAft>
                          <a:spcPct val="0"/>
                        </a:spcAft>
                        <a:buClrTx/>
                        <a:buSzPct val="171000"/>
                        <a:buFont typeface="Gill Sans" charset="0"/>
                        <a:buNone/>
                        <a:tabLst>
                          <a:tab pos="901700" algn="l"/>
                          <a:tab pos="1179513" algn="l"/>
                        </a:tabLst>
                      </a:pPr>
                      <a:r>
                        <a:rPr kumimoji="0" lang="en-US" altLang="ja-JP" sz="1400" b="0" i="0" u="none" strike="noStrike" cap="none" normalizeH="0" baseline="0" dirty="0" smtClean="0">
                          <a:ln>
                            <a:noFill/>
                          </a:ln>
                          <a:solidFill>
                            <a:srgbClr val="141413"/>
                          </a:solidFill>
                          <a:effectLst/>
                          <a:latin typeface="Gill Sans" charset="0"/>
                          <a:ea typeface="ＭＳ Ｐゴシック" charset="-128"/>
                          <a:sym typeface="Gill Sans" charset="0"/>
                        </a:rPr>
                        <a:t>SHI</a:t>
                      </a:r>
                    </a:p>
                  </a:txBody>
                  <a:tcPr marL="26789" marR="26789" marT="26789" marB="26789" anchor="ctr" horzOverflow="overflow">
                    <a:lnL cap="flat">
                      <a:noFill/>
                    </a:lnL>
                    <a:lnR cap="flat">
                      <a:noFill/>
                    </a:lnR>
                    <a:lnT w="3175" cap="flat" cmpd="sng" algn="ctr">
                      <a:solidFill>
                        <a:srgbClr val="141313"/>
                      </a:solidFill>
                      <a:prstDash val="solid"/>
                      <a:round/>
                      <a:headEnd type="none" w="med" len="med"/>
                      <a:tailEnd type="none" w="med" len="med"/>
                    </a:lnT>
                    <a:lnB w="38100" cap="flat" cmpd="sng" algn="ctr">
                      <a:solidFill>
                        <a:srgbClr val="141313"/>
                      </a:solidFill>
                      <a:prstDash val="solid"/>
                      <a:round/>
                      <a:headEnd type="none" w="med" len="med"/>
                      <a:tailEnd type="none" w="med" len="med"/>
                    </a:lnB>
                    <a:lnTlToBr>
                      <a:noFill/>
                    </a:lnTlToBr>
                    <a:lnBlToTr>
                      <a:noFill/>
                    </a:lnBlToTr>
                    <a:noFill/>
                  </a:tcPr>
                </a:tc>
              </a:tr>
            </a:tbl>
          </a:graphicData>
        </a:graphic>
      </p:graphicFrame>
      <p:sp>
        <p:nvSpPr>
          <p:cNvPr id="17608" name="Rectangle 200"/>
          <p:cNvSpPr>
            <a:spLocks/>
          </p:cNvSpPr>
          <p:nvPr/>
        </p:nvSpPr>
        <p:spPr bwMode="auto">
          <a:xfrm>
            <a:off x="239823" y="6642556"/>
            <a:ext cx="6227567" cy="215444"/>
          </a:xfrm>
          <a:prstGeom prst="rect">
            <a:avLst/>
          </a:prstGeom>
          <a:noFill/>
          <a:ln w="12700" cap="flat">
            <a:noFill/>
            <a:miter lim="800000"/>
            <a:headEnd type="none" w="med" len="med"/>
            <a:tailEnd type="none" w="med" len="med"/>
          </a:ln>
        </p:spPr>
        <p:txBody>
          <a:bodyPr wrap="square" lIns="0" tIns="0" rIns="0" bIns="0" anchor="ctr">
            <a:spAutoFit/>
          </a:bodyPr>
          <a:lstStyle/>
          <a:p>
            <a:pPr algn="l"/>
            <a:r>
              <a:rPr lang="en-US" altLang="ja-JP" sz="1400" dirty="0">
                <a:latin typeface="Gill Sans" charset="0"/>
                <a:ea typeface="ＭＳ Ｐゴシック" charset="-128"/>
                <a:sym typeface="Gill Sans" charset="0"/>
              </a:rPr>
              <a:t>SC : superconducting, NC : normal conducting, FT : flattop resonator</a:t>
            </a:r>
          </a:p>
        </p:txBody>
      </p:sp>
      <p:pic>
        <p:nvPicPr>
          <p:cNvPr id="17609" name="Picture 201"/>
          <p:cNvPicPr>
            <a:picLocks noChangeAspect="1" noChangeArrowheads="1"/>
          </p:cNvPicPr>
          <p:nvPr/>
        </p:nvPicPr>
        <p:blipFill>
          <a:blip r:embed="rId2" cstate="print"/>
          <a:srcRect/>
          <a:stretch>
            <a:fillRect/>
          </a:stretch>
        </p:blipFill>
        <p:spPr bwMode="auto">
          <a:xfrm>
            <a:off x="6518672" y="4590698"/>
            <a:ext cx="2232422" cy="1674316"/>
          </a:xfrm>
          <a:prstGeom prst="rect">
            <a:avLst/>
          </a:prstGeom>
          <a:noFill/>
          <a:ln w="12700" cap="flat">
            <a:noFill/>
            <a:miter lim="800000"/>
            <a:headEnd/>
            <a:tailEnd/>
          </a:ln>
        </p:spPr>
      </p:pic>
      <p:pic>
        <p:nvPicPr>
          <p:cNvPr id="17610" name="Picture 202"/>
          <p:cNvPicPr>
            <a:picLocks noChangeAspect="1" noChangeArrowheads="1"/>
          </p:cNvPicPr>
          <p:nvPr/>
        </p:nvPicPr>
        <p:blipFill>
          <a:blip r:embed="rId3" cstate="print"/>
          <a:srcRect/>
          <a:stretch>
            <a:fillRect/>
          </a:stretch>
        </p:blipFill>
        <p:spPr bwMode="auto">
          <a:xfrm>
            <a:off x="6515324" y="2794715"/>
            <a:ext cx="2232422" cy="1674316"/>
          </a:xfrm>
          <a:prstGeom prst="rect">
            <a:avLst/>
          </a:prstGeom>
          <a:noFill/>
          <a:ln w="12700" cap="flat">
            <a:noFill/>
            <a:miter lim="800000"/>
            <a:headEnd/>
            <a:tailEnd/>
          </a:ln>
        </p:spPr>
      </p:pic>
      <p:pic>
        <p:nvPicPr>
          <p:cNvPr id="17611" name="Picture 203"/>
          <p:cNvPicPr>
            <a:picLocks noChangeAspect="1" noChangeArrowheads="1"/>
          </p:cNvPicPr>
          <p:nvPr/>
        </p:nvPicPr>
        <p:blipFill>
          <a:blip r:embed="rId4" cstate="print"/>
          <a:srcRect/>
          <a:stretch>
            <a:fillRect/>
          </a:stretch>
        </p:blipFill>
        <p:spPr bwMode="auto">
          <a:xfrm>
            <a:off x="6519788" y="998730"/>
            <a:ext cx="2232422" cy="1674316"/>
          </a:xfrm>
          <a:prstGeom prst="rect">
            <a:avLst/>
          </a:prstGeom>
          <a:noFill/>
          <a:ln w="12700" cap="flat">
            <a:noFill/>
            <a:miter lim="800000"/>
            <a:headEnd/>
            <a:tailEnd/>
          </a:ln>
        </p:spPr>
      </p:pic>
      <p:sp>
        <p:nvSpPr>
          <p:cNvPr id="17612" name="Rectangle 204"/>
          <p:cNvSpPr>
            <a:spLocks/>
          </p:cNvSpPr>
          <p:nvPr/>
        </p:nvSpPr>
        <p:spPr bwMode="auto">
          <a:xfrm>
            <a:off x="8282788" y="1027751"/>
            <a:ext cx="386323" cy="261610"/>
          </a:xfrm>
          <a:prstGeom prst="rect">
            <a:avLst/>
          </a:prstGeom>
          <a:noFill/>
          <a:ln w="12700" cap="flat">
            <a:noFill/>
            <a:miter lim="800000"/>
            <a:headEnd type="none" w="med" len="med"/>
            <a:tailEnd type="none" w="med" len="med"/>
          </a:ln>
        </p:spPr>
        <p:txBody>
          <a:bodyPr wrap="none" lIns="0" tIns="0" rIns="0" bIns="0">
            <a:spAutoFit/>
          </a:bodyPr>
          <a:lstStyle/>
          <a:p>
            <a:pPr>
              <a:tabLst>
                <a:tab pos="749990" algn="l"/>
              </a:tabLst>
            </a:pPr>
            <a:r>
              <a:rPr lang="en-US" altLang="ja-JP" sz="1700" b="1" dirty="0" err="1">
                <a:latin typeface="Gill Sans" charset="0"/>
                <a:ea typeface="ＭＳ Ｐゴシック" charset="-128"/>
                <a:sym typeface="Gill Sans" charset="0"/>
              </a:rPr>
              <a:t>fRC</a:t>
            </a:r>
            <a:endParaRPr lang="en-US" altLang="ja-JP" sz="1700" b="1" dirty="0">
              <a:latin typeface="Gill Sans" charset="0"/>
              <a:ea typeface="ＭＳ Ｐゴシック" charset="-128"/>
              <a:sym typeface="Gill Sans" charset="0"/>
            </a:endParaRPr>
          </a:p>
        </p:txBody>
      </p:sp>
      <p:sp>
        <p:nvSpPr>
          <p:cNvPr id="17613" name="Rectangle 205"/>
          <p:cNvSpPr>
            <a:spLocks/>
          </p:cNvSpPr>
          <p:nvPr/>
        </p:nvSpPr>
        <p:spPr bwMode="auto">
          <a:xfrm>
            <a:off x="8284490" y="2822619"/>
            <a:ext cx="375103" cy="261610"/>
          </a:xfrm>
          <a:prstGeom prst="rect">
            <a:avLst/>
          </a:prstGeom>
          <a:noFill/>
          <a:ln w="12700" cap="flat">
            <a:noFill/>
            <a:miter lim="800000"/>
            <a:headEnd type="none" w="med" len="med"/>
            <a:tailEnd type="none" w="med" len="med"/>
          </a:ln>
        </p:spPr>
        <p:txBody>
          <a:bodyPr wrap="none" lIns="0" tIns="0" rIns="0" bIns="0">
            <a:spAutoFit/>
          </a:bodyPr>
          <a:lstStyle/>
          <a:p>
            <a:pPr>
              <a:tabLst>
                <a:tab pos="749990" algn="l"/>
              </a:tabLst>
            </a:pPr>
            <a:r>
              <a:rPr lang="en-US" altLang="ja-JP" sz="1700" b="1" dirty="0">
                <a:latin typeface="Gill Sans" charset="0"/>
                <a:ea typeface="ＭＳ Ｐゴシック" charset="-128"/>
                <a:sym typeface="Gill Sans" charset="0"/>
              </a:rPr>
              <a:t>IRC</a:t>
            </a:r>
          </a:p>
        </p:txBody>
      </p:sp>
      <p:sp>
        <p:nvSpPr>
          <p:cNvPr id="17614" name="Rectangle 206"/>
          <p:cNvSpPr>
            <a:spLocks/>
          </p:cNvSpPr>
          <p:nvPr/>
        </p:nvSpPr>
        <p:spPr bwMode="auto">
          <a:xfrm>
            <a:off x="8243127" y="4590697"/>
            <a:ext cx="460062" cy="261610"/>
          </a:xfrm>
          <a:prstGeom prst="rect">
            <a:avLst/>
          </a:prstGeom>
          <a:noFill/>
          <a:ln w="12700" cap="flat">
            <a:noFill/>
            <a:miter lim="800000"/>
            <a:headEnd type="none" w="med" len="med"/>
            <a:tailEnd type="none" w="med" len="med"/>
          </a:ln>
        </p:spPr>
        <p:txBody>
          <a:bodyPr wrap="none" lIns="0" tIns="0" rIns="0" bIns="0">
            <a:spAutoFit/>
          </a:bodyPr>
          <a:lstStyle/>
          <a:p>
            <a:pPr>
              <a:tabLst>
                <a:tab pos="749990" algn="l"/>
              </a:tabLst>
            </a:pPr>
            <a:r>
              <a:rPr lang="en-US" altLang="ja-JP" sz="1700" b="1" dirty="0">
                <a:latin typeface="Gill Sans" charset="0"/>
                <a:ea typeface="ＭＳ Ｐゴシック" charset="-128"/>
                <a:sym typeface="Gill Sans" charset="0"/>
              </a:rPr>
              <a:t>SRC</a:t>
            </a:r>
          </a:p>
        </p:txBody>
      </p:sp>
      <p:sp>
        <p:nvSpPr>
          <p:cNvPr id="17615" name="Rectangle 207"/>
          <p:cNvSpPr>
            <a:spLocks/>
          </p:cNvSpPr>
          <p:nvPr/>
        </p:nvSpPr>
        <p:spPr bwMode="auto">
          <a:xfrm>
            <a:off x="591847" y="6390587"/>
            <a:ext cx="3874459" cy="215444"/>
          </a:xfrm>
          <a:prstGeom prst="rect">
            <a:avLst/>
          </a:prstGeom>
          <a:noFill/>
          <a:ln w="12700" cap="flat">
            <a:noFill/>
            <a:miter lim="800000"/>
            <a:headEnd type="none" w="med" len="med"/>
            <a:tailEnd type="none" w="med" len="med"/>
          </a:ln>
        </p:spPr>
        <p:txBody>
          <a:bodyPr wrap="none" lIns="0" tIns="0" rIns="0" bIns="0" anchor="ctr">
            <a:spAutoFit/>
          </a:bodyPr>
          <a:lstStyle/>
          <a:p>
            <a:pPr algn="l"/>
            <a:r>
              <a:rPr lang="en-US" altLang="ja-JP" sz="1400" dirty="0">
                <a:latin typeface="Gill Sans" charset="0"/>
                <a:ea typeface="ＭＳ Ｐゴシック" charset="-128"/>
                <a:sym typeface="Gill Sans" charset="0"/>
              </a:rPr>
              <a:t>*uranium </a:t>
            </a:r>
            <a:r>
              <a:rPr lang="en-US" altLang="ja-JP" sz="1400" dirty="0" smtClean="0">
                <a:latin typeface="Gill Sans" charset="0"/>
                <a:ea typeface="ＭＳ Ｐゴシック" charset="-128"/>
                <a:sym typeface="Gill Sans" charset="0"/>
              </a:rPr>
              <a:t>acceleration, **JV (</a:t>
            </a:r>
            <a:r>
              <a:rPr lang="en-US" altLang="ja-JP" sz="1400" dirty="0" err="1" smtClean="0">
                <a:latin typeface="Gill Sans" charset="0"/>
                <a:ea typeface="ＭＳ Ｐゴシック" charset="-128"/>
                <a:sym typeface="Gill Sans" charset="0"/>
              </a:rPr>
              <a:t>Melco</a:t>
            </a:r>
            <a:r>
              <a:rPr lang="en-US" altLang="ja-JP" sz="1400" dirty="0" smtClean="0">
                <a:latin typeface="Gill Sans" charset="0"/>
                <a:ea typeface="ＭＳ Ｐゴシック" charset="-128"/>
                <a:sym typeface="Gill Sans" charset="0"/>
              </a:rPr>
              <a:t>, Hitachi, SHI)</a:t>
            </a:r>
            <a:endParaRPr lang="en-US" altLang="ja-JP" sz="1400" dirty="0">
              <a:latin typeface="Gill Sans" charset="0"/>
              <a:ea typeface="ＭＳ Ｐゴシック" charset="-128"/>
              <a:sym typeface="Gill Sans" charset="0"/>
            </a:endParaRPr>
          </a:p>
        </p:txBody>
      </p:sp>
      <p:sp>
        <p:nvSpPr>
          <p:cNvPr id="209" name="正方形/長方形 208"/>
          <p:cNvSpPr/>
          <p:nvPr/>
        </p:nvSpPr>
        <p:spPr bwMode="auto">
          <a:xfrm>
            <a:off x="4420108" y="1009650"/>
            <a:ext cx="990092" cy="5324475"/>
          </a:xfrm>
          <a:prstGeom prst="rect">
            <a:avLst/>
          </a:prstGeom>
          <a:noFill/>
          <a:ln w="57150" cap="flat" cmpd="sng" algn="ctr">
            <a:solidFill>
              <a:srgbClr val="FF0000"/>
            </a:solidFill>
            <a:prstDash val="solid"/>
            <a:round/>
            <a:headEnd type="none" w="med" len="med"/>
            <a:tailEnd type="triangle" w="med" len="med"/>
          </a:ln>
          <a:effectLst/>
        </p:spPr>
        <p:txBody>
          <a:bodyPr vert="horz" wrap="none" lIns="64284" tIns="32142" rIns="64284" bIns="32142" numCol="1" rtlCol="0" anchor="ctr" anchorCtr="0" compatLnSpc="1">
            <a:prstTxWarp prst="textNoShape">
              <a:avLst/>
            </a:prstTxWarp>
          </a:bodyPr>
          <a:lstStyle/>
          <a:p>
            <a:pPr defTabSz="642849"/>
            <a:endParaRPr lang="ja-JP" altLang="en-US" sz="1300" dirty="0"/>
          </a:p>
        </p:txBody>
      </p:sp>
      <p:sp>
        <p:nvSpPr>
          <p:cNvPr id="210" name="テキスト ボックス 209"/>
          <p:cNvSpPr txBox="1"/>
          <p:nvPr/>
        </p:nvSpPr>
        <p:spPr>
          <a:xfrm>
            <a:off x="4322360" y="656746"/>
            <a:ext cx="1276116" cy="324608"/>
          </a:xfrm>
          <a:prstGeom prst="rect">
            <a:avLst/>
          </a:prstGeom>
          <a:noFill/>
        </p:spPr>
        <p:txBody>
          <a:bodyPr wrap="square" lIns="64284" tIns="32142" rIns="64284" bIns="32142" rtlCol="0">
            <a:spAutoFit/>
          </a:bodyPr>
          <a:lstStyle/>
          <a:p>
            <a:r>
              <a:rPr lang="en-US" altLang="ja-JP" sz="1700" dirty="0">
                <a:solidFill>
                  <a:srgbClr val="FF0000"/>
                </a:solidFill>
                <a:cs typeface="Arial" pitchFamily="34" charset="0"/>
              </a:rPr>
              <a:t>Challenging</a:t>
            </a:r>
            <a:endParaRPr lang="ja-JP" altLang="en-US" sz="1700" dirty="0">
              <a:solidFill>
                <a:srgbClr val="FF0000"/>
              </a:solidFill>
              <a:cs typeface="Arial" pitchFamily="34" charset="0"/>
            </a:endParaRPr>
          </a:p>
        </p:txBody>
      </p:sp>
    </p:spTree>
    <p:extLst>
      <p:ext uri="{BB962C8B-B14F-4D97-AF65-F5344CB8AC3E}">
        <p14:creationId xmlns:p14="http://schemas.microsoft.com/office/powerpoint/2010/main" val="2518139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68313" y="0"/>
            <a:ext cx="8964612" cy="936625"/>
          </a:xfrm>
          <a:prstGeom prst="rect">
            <a:avLst/>
          </a:prstGeom>
          <a:noFill/>
          <a:ln w="9525">
            <a:noFill/>
            <a:miter lim="800000"/>
            <a:headEnd/>
            <a:tailEnd/>
          </a:ln>
          <a:effectLst/>
        </p:spPr>
        <p:txBody>
          <a:bodyPr anchor="ctr"/>
          <a:lstStyle/>
          <a:p>
            <a:pPr algn="ctr"/>
            <a:endParaRPr lang="ja-JP" altLang="ja-JP" sz="2800" smtClean="0">
              <a:solidFill>
                <a:srgbClr val="FFFFFF"/>
              </a:solidFill>
              <a:latin typeface="Arial" charset="0"/>
              <a:ea typeface="ＭＳ Ｐゴシック" charset="-128"/>
            </a:endParaRPr>
          </a:p>
        </p:txBody>
      </p:sp>
      <p:sp>
        <p:nvSpPr>
          <p:cNvPr id="3" name="Text Box 4"/>
          <p:cNvSpPr txBox="1">
            <a:spLocks noChangeArrowheads="1"/>
          </p:cNvSpPr>
          <p:nvPr/>
        </p:nvSpPr>
        <p:spPr bwMode="auto">
          <a:xfrm>
            <a:off x="174625" y="1817688"/>
            <a:ext cx="2312988" cy="1169551"/>
          </a:xfrm>
          <a:prstGeom prst="rect">
            <a:avLst/>
          </a:prstGeom>
          <a:solidFill>
            <a:schemeClr val="bg1"/>
          </a:solidFill>
          <a:ln w="9525">
            <a:noFill/>
            <a:miter lim="800000"/>
            <a:headEnd/>
            <a:tailEnd/>
          </a:ln>
          <a:effectLst/>
        </p:spPr>
        <p:txBody>
          <a:bodyPr>
            <a:spAutoFit/>
          </a:bodyPr>
          <a:lstStyle/>
          <a:p>
            <a:r>
              <a:rPr lang="en-US" altLang="ja-JP" sz="1400" dirty="0" smtClean="0">
                <a:solidFill>
                  <a:srgbClr val="E30510"/>
                </a:solidFill>
                <a:latin typeface="Arial" charset="0"/>
                <a:ea typeface="ヒラギノ丸ゴ Pro W4" charset="-128"/>
              </a:rPr>
              <a:t>K = 2,600 </a:t>
            </a:r>
            <a:r>
              <a:rPr lang="en-US" altLang="ja-JP" sz="1400" dirty="0" err="1" smtClean="0">
                <a:solidFill>
                  <a:srgbClr val="E30510"/>
                </a:solidFill>
                <a:latin typeface="Arial" charset="0"/>
                <a:ea typeface="ヒラギノ丸ゴ Pro W4" charset="-128"/>
              </a:rPr>
              <a:t>MeV</a:t>
            </a:r>
            <a:r>
              <a:rPr lang="en-US" altLang="ja-JP" sz="1400" dirty="0" smtClean="0">
                <a:solidFill>
                  <a:srgbClr val="E30510"/>
                </a:solidFill>
                <a:latin typeface="Arial" charset="0"/>
                <a:ea typeface="ヒラギノ丸ゴ Pro W4" charset="-128"/>
              </a:rPr>
              <a:t> </a:t>
            </a:r>
          </a:p>
          <a:p>
            <a:r>
              <a:rPr lang="en-US" altLang="ja-JP" sz="1400" dirty="0" smtClean="0">
                <a:solidFill>
                  <a:srgbClr val="E30510"/>
                </a:solidFill>
                <a:latin typeface="Arial" charset="0"/>
                <a:ea typeface="ヒラギノ丸ゴ Pro W4" charset="-128"/>
              </a:rPr>
              <a:t>Max. Field: 3.8T (235 MJ)</a:t>
            </a:r>
          </a:p>
          <a:p>
            <a:r>
              <a:rPr lang="en-US" altLang="ja-JP" sz="1400" dirty="0" err="1" smtClean="0">
                <a:solidFill>
                  <a:srgbClr val="E30510"/>
                </a:solidFill>
                <a:latin typeface="Arial" charset="0"/>
                <a:ea typeface="ヒラギノ丸ゴ Pro W4" charset="-128"/>
              </a:rPr>
              <a:t>Rf</a:t>
            </a:r>
            <a:r>
              <a:rPr lang="en-US" altLang="ja-JP" sz="1400" dirty="0" smtClean="0">
                <a:solidFill>
                  <a:srgbClr val="E30510"/>
                </a:solidFill>
                <a:latin typeface="Arial" charset="0"/>
                <a:ea typeface="ヒラギノ丸ゴ Pro W4" charset="-128"/>
              </a:rPr>
              <a:t> frequency: 18-38 MHz</a:t>
            </a:r>
          </a:p>
          <a:p>
            <a:r>
              <a:rPr lang="en-US" altLang="ja-JP" sz="1400" dirty="0" smtClean="0">
                <a:solidFill>
                  <a:srgbClr val="E30510"/>
                </a:solidFill>
                <a:latin typeface="Arial" charset="0"/>
                <a:ea typeface="ヒラギノ丸ゴ Pro W4" charset="-128"/>
              </a:rPr>
              <a:t>Weight: 8,300 tons</a:t>
            </a:r>
          </a:p>
          <a:p>
            <a:r>
              <a:rPr lang="en-US" altLang="ja-JP" sz="1400" dirty="0" smtClean="0">
                <a:solidFill>
                  <a:srgbClr val="E30510"/>
                </a:solidFill>
                <a:latin typeface="Arial" charset="0"/>
                <a:ea typeface="ヒラギノ丸ゴ Pro W4" charset="-128"/>
              </a:rPr>
              <a:t>Diameter: 19m Height: 8m</a:t>
            </a:r>
            <a:endParaRPr lang="en-US" altLang="ja-JP" sz="1400" dirty="0" smtClean="0">
              <a:solidFill>
                <a:srgbClr val="000000"/>
              </a:solidFill>
              <a:latin typeface="Arial" charset="0"/>
              <a:ea typeface="ヒラギノ丸ゴ Pro W4" charset="-128"/>
            </a:endParaRPr>
          </a:p>
        </p:txBody>
      </p:sp>
      <p:grpSp>
        <p:nvGrpSpPr>
          <p:cNvPr id="4" name="Group 26"/>
          <p:cNvGrpSpPr>
            <a:grpSpLocks/>
          </p:cNvGrpSpPr>
          <p:nvPr/>
        </p:nvGrpSpPr>
        <p:grpSpPr bwMode="auto">
          <a:xfrm>
            <a:off x="2573338" y="1485900"/>
            <a:ext cx="6570662" cy="4979988"/>
            <a:chOff x="1440" y="864"/>
            <a:chExt cx="4139" cy="3137"/>
          </a:xfrm>
        </p:grpSpPr>
        <p:pic>
          <p:nvPicPr>
            <p:cNvPr id="5" name="Picture 3"/>
            <p:cNvPicPr>
              <a:picLocks noChangeAspect="1" noChangeArrowheads="1"/>
            </p:cNvPicPr>
            <p:nvPr/>
          </p:nvPicPr>
          <p:blipFill>
            <a:blip r:embed="rId3" cstate="print"/>
            <a:srcRect/>
            <a:stretch>
              <a:fillRect/>
            </a:stretch>
          </p:blipFill>
          <p:spPr bwMode="auto">
            <a:xfrm>
              <a:off x="1440" y="864"/>
              <a:ext cx="4128" cy="3137"/>
            </a:xfrm>
            <a:prstGeom prst="rect">
              <a:avLst/>
            </a:prstGeom>
            <a:noFill/>
          </p:spPr>
        </p:pic>
        <p:sp>
          <p:nvSpPr>
            <p:cNvPr id="6" name="Text Box 5"/>
            <p:cNvSpPr txBox="1">
              <a:spLocks noChangeArrowheads="1"/>
            </p:cNvSpPr>
            <p:nvPr/>
          </p:nvSpPr>
          <p:spPr bwMode="auto">
            <a:xfrm>
              <a:off x="4581" y="1134"/>
              <a:ext cx="998" cy="393"/>
            </a:xfrm>
            <a:prstGeom prst="rect">
              <a:avLst/>
            </a:prstGeom>
            <a:solidFill>
              <a:schemeClr val="bg1"/>
            </a:solidFill>
            <a:ln w="9525">
              <a:noFill/>
              <a:miter lim="800000"/>
              <a:headEnd/>
              <a:tailEnd/>
            </a:ln>
            <a:effectLst/>
          </p:spPr>
          <p:txBody>
            <a:bodyPr>
              <a:spAutoFit/>
            </a:bodyPr>
            <a:lstStyle/>
            <a:p>
              <a:pPr>
                <a:spcBef>
                  <a:spcPct val="50000"/>
                </a:spcBef>
              </a:pPr>
              <a:r>
                <a:rPr lang="en-US" altLang="ja-JP" sz="1400" smtClean="0">
                  <a:solidFill>
                    <a:srgbClr val="FF6600"/>
                  </a:solidFill>
                  <a:latin typeface="Arial" charset="0"/>
                  <a:ea typeface="Osaka" pitchFamily="1" charset="-128"/>
                </a:rPr>
                <a:t>Superconducting </a:t>
              </a:r>
            </a:p>
            <a:p>
              <a:pPr>
                <a:spcBef>
                  <a:spcPct val="50000"/>
                </a:spcBef>
              </a:pPr>
              <a:r>
                <a:rPr lang="en-US" altLang="ja-JP" sz="1400" smtClean="0">
                  <a:solidFill>
                    <a:srgbClr val="FF6600"/>
                  </a:solidFill>
                  <a:latin typeface="Arial" charset="0"/>
                  <a:ea typeface="Osaka" pitchFamily="1" charset="-128"/>
                </a:rPr>
                <a:t>Bending Magnet</a:t>
              </a:r>
            </a:p>
          </p:txBody>
        </p:sp>
        <p:sp>
          <p:nvSpPr>
            <p:cNvPr id="7" name="Text Box 6"/>
            <p:cNvSpPr txBox="1">
              <a:spLocks noChangeArrowheads="1"/>
            </p:cNvSpPr>
            <p:nvPr/>
          </p:nvSpPr>
          <p:spPr bwMode="auto">
            <a:xfrm>
              <a:off x="3033" y="1093"/>
              <a:ext cx="1607" cy="192"/>
            </a:xfrm>
            <a:prstGeom prst="rect">
              <a:avLst/>
            </a:prstGeom>
            <a:solidFill>
              <a:schemeClr val="bg1"/>
            </a:solidFill>
            <a:ln w="9525">
              <a:noFill/>
              <a:miter lim="800000"/>
              <a:headEnd/>
              <a:tailEnd/>
            </a:ln>
            <a:effectLst/>
          </p:spPr>
          <p:txBody>
            <a:bodyPr>
              <a:spAutoFit/>
            </a:bodyPr>
            <a:lstStyle/>
            <a:p>
              <a:pPr>
                <a:spcBef>
                  <a:spcPct val="50000"/>
                </a:spcBef>
              </a:pPr>
              <a:r>
                <a:rPr lang="en-US" altLang="ja-JP" sz="1400" smtClean="0">
                  <a:solidFill>
                    <a:srgbClr val="FF6600"/>
                  </a:solidFill>
                  <a:latin typeface="Arial" charset="0"/>
                  <a:ea typeface="Osaka" pitchFamily="1" charset="-128"/>
                </a:rPr>
                <a:t>Control Dewar</a:t>
              </a:r>
            </a:p>
          </p:txBody>
        </p:sp>
        <p:sp>
          <p:nvSpPr>
            <p:cNvPr id="8" name="Text Box 7"/>
            <p:cNvSpPr txBox="1">
              <a:spLocks noChangeArrowheads="1"/>
            </p:cNvSpPr>
            <p:nvPr/>
          </p:nvSpPr>
          <p:spPr bwMode="auto">
            <a:xfrm>
              <a:off x="1698" y="1123"/>
              <a:ext cx="1049" cy="393"/>
            </a:xfrm>
            <a:prstGeom prst="rect">
              <a:avLst/>
            </a:prstGeom>
            <a:solidFill>
              <a:schemeClr val="bg1"/>
            </a:solidFill>
            <a:ln w="9525">
              <a:noFill/>
              <a:miter lim="800000"/>
              <a:headEnd/>
              <a:tailEnd/>
            </a:ln>
            <a:effectLst/>
          </p:spPr>
          <p:txBody>
            <a:bodyPr>
              <a:spAutoFit/>
            </a:bodyPr>
            <a:lstStyle/>
            <a:p>
              <a:pPr>
                <a:spcBef>
                  <a:spcPct val="50000"/>
                </a:spcBef>
              </a:pPr>
              <a:r>
                <a:rPr lang="en-US" altLang="ja-JP" sz="1400" smtClean="0">
                  <a:solidFill>
                    <a:srgbClr val="FF6600"/>
                  </a:solidFill>
                  <a:latin typeface="Arial" charset="0"/>
                  <a:ea typeface="Osaka" pitchFamily="1" charset="-128"/>
                </a:rPr>
                <a:t>Side Shield</a:t>
              </a:r>
            </a:p>
            <a:p>
              <a:pPr>
                <a:spcBef>
                  <a:spcPct val="50000"/>
                </a:spcBef>
              </a:pPr>
              <a:r>
                <a:rPr lang="en-US" altLang="ja-JP" sz="1400" smtClean="0">
                  <a:solidFill>
                    <a:srgbClr val="FF6600"/>
                  </a:solidFill>
                  <a:latin typeface="Arial" charset="0"/>
                  <a:ea typeface="Osaka" pitchFamily="1" charset="-128"/>
                </a:rPr>
                <a:t>(Open for mainte.)</a:t>
              </a:r>
            </a:p>
          </p:txBody>
        </p:sp>
        <p:sp>
          <p:nvSpPr>
            <p:cNvPr id="9" name="Text Box 8"/>
            <p:cNvSpPr txBox="1">
              <a:spLocks noChangeArrowheads="1"/>
            </p:cNvSpPr>
            <p:nvPr/>
          </p:nvSpPr>
          <p:spPr bwMode="auto">
            <a:xfrm>
              <a:off x="1494" y="3356"/>
              <a:ext cx="827" cy="192"/>
            </a:xfrm>
            <a:prstGeom prst="rect">
              <a:avLst/>
            </a:prstGeom>
            <a:solidFill>
              <a:schemeClr val="bg1"/>
            </a:solidFill>
            <a:ln w="9525">
              <a:noFill/>
              <a:miter lim="800000"/>
              <a:headEnd/>
              <a:tailEnd/>
            </a:ln>
            <a:effectLst/>
          </p:spPr>
          <p:txBody>
            <a:bodyPr>
              <a:spAutoFit/>
            </a:bodyPr>
            <a:lstStyle/>
            <a:p>
              <a:pPr>
                <a:spcBef>
                  <a:spcPct val="50000"/>
                </a:spcBef>
              </a:pPr>
              <a:r>
                <a:rPr lang="en-US" altLang="ja-JP" sz="1400" smtClean="0">
                  <a:solidFill>
                    <a:srgbClr val="FF6600"/>
                  </a:solidFill>
                  <a:latin typeface="Arial" charset="0"/>
                  <a:ea typeface="Osaka" pitchFamily="1" charset="-128"/>
                </a:rPr>
                <a:t>SC Main Coil</a:t>
              </a:r>
            </a:p>
          </p:txBody>
        </p:sp>
        <p:sp>
          <p:nvSpPr>
            <p:cNvPr id="10" name="Text Box 9"/>
            <p:cNvSpPr txBox="1">
              <a:spLocks noChangeArrowheads="1"/>
            </p:cNvSpPr>
            <p:nvPr/>
          </p:nvSpPr>
          <p:spPr bwMode="auto">
            <a:xfrm>
              <a:off x="2108" y="3598"/>
              <a:ext cx="880" cy="192"/>
            </a:xfrm>
            <a:prstGeom prst="rect">
              <a:avLst/>
            </a:prstGeom>
            <a:solidFill>
              <a:schemeClr val="bg1"/>
            </a:solidFill>
            <a:ln w="9525">
              <a:noFill/>
              <a:miter lim="800000"/>
              <a:headEnd/>
              <a:tailEnd/>
            </a:ln>
            <a:effectLst/>
          </p:spPr>
          <p:txBody>
            <a:bodyPr>
              <a:spAutoFit/>
            </a:bodyPr>
            <a:lstStyle/>
            <a:p>
              <a:pPr>
                <a:spcBef>
                  <a:spcPct val="50000"/>
                </a:spcBef>
              </a:pPr>
              <a:r>
                <a:rPr lang="en-US" altLang="ja-JP" sz="1400" smtClean="0">
                  <a:solidFill>
                    <a:srgbClr val="FF6600"/>
                  </a:solidFill>
                  <a:latin typeface="Arial" charset="0"/>
                  <a:ea typeface="Osaka" pitchFamily="1" charset="-128"/>
                </a:rPr>
                <a:t>SC Trim Coil</a:t>
              </a:r>
            </a:p>
          </p:txBody>
        </p:sp>
        <p:sp>
          <p:nvSpPr>
            <p:cNvPr id="11" name="Text Box 10"/>
            <p:cNvSpPr txBox="1">
              <a:spLocks noChangeArrowheads="1"/>
            </p:cNvSpPr>
            <p:nvPr/>
          </p:nvSpPr>
          <p:spPr bwMode="auto">
            <a:xfrm>
              <a:off x="3999" y="3682"/>
              <a:ext cx="880" cy="192"/>
            </a:xfrm>
            <a:prstGeom prst="rect">
              <a:avLst/>
            </a:prstGeom>
            <a:solidFill>
              <a:schemeClr val="bg1"/>
            </a:solidFill>
            <a:ln w="9525">
              <a:noFill/>
              <a:miter lim="800000"/>
              <a:headEnd/>
              <a:tailEnd/>
            </a:ln>
            <a:effectLst/>
          </p:spPr>
          <p:txBody>
            <a:bodyPr>
              <a:spAutoFit/>
            </a:bodyPr>
            <a:lstStyle/>
            <a:p>
              <a:pPr>
                <a:spcBef>
                  <a:spcPct val="50000"/>
                </a:spcBef>
              </a:pPr>
              <a:r>
                <a:rPr lang="en-US" altLang="ja-JP" sz="1400" smtClean="0">
                  <a:solidFill>
                    <a:srgbClr val="FF6600"/>
                  </a:solidFill>
                  <a:latin typeface="Arial" charset="0"/>
                  <a:ea typeface="Osaka" pitchFamily="1" charset="-128"/>
                </a:rPr>
                <a:t>Lower Shield</a:t>
              </a:r>
            </a:p>
          </p:txBody>
        </p:sp>
        <p:sp>
          <p:nvSpPr>
            <p:cNvPr id="12" name="Text Box 11"/>
            <p:cNvSpPr txBox="1">
              <a:spLocks noChangeArrowheads="1"/>
            </p:cNvSpPr>
            <p:nvPr/>
          </p:nvSpPr>
          <p:spPr bwMode="auto">
            <a:xfrm>
              <a:off x="4906" y="3382"/>
              <a:ext cx="587" cy="192"/>
            </a:xfrm>
            <a:prstGeom prst="rect">
              <a:avLst/>
            </a:prstGeom>
            <a:solidFill>
              <a:schemeClr val="bg1"/>
            </a:solidFill>
            <a:ln w="9525">
              <a:noFill/>
              <a:miter lim="800000"/>
              <a:headEnd/>
              <a:tailEnd/>
            </a:ln>
            <a:effectLst/>
          </p:spPr>
          <p:txBody>
            <a:bodyPr>
              <a:spAutoFit/>
            </a:bodyPr>
            <a:lstStyle/>
            <a:p>
              <a:pPr>
                <a:spcBef>
                  <a:spcPct val="50000"/>
                </a:spcBef>
              </a:pPr>
              <a:r>
                <a:rPr lang="en-US" altLang="ja-JP" sz="1400" smtClean="0">
                  <a:solidFill>
                    <a:srgbClr val="FF6600"/>
                  </a:solidFill>
                  <a:latin typeface="Arial" charset="0"/>
                  <a:ea typeface="Osaka" pitchFamily="1" charset="-128"/>
                </a:rPr>
                <a:t>rf-Cavity</a:t>
              </a:r>
            </a:p>
          </p:txBody>
        </p:sp>
        <p:sp>
          <p:nvSpPr>
            <p:cNvPr id="13" name="Text Box 12"/>
            <p:cNvSpPr txBox="1">
              <a:spLocks noChangeArrowheads="1"/>
            </p:cNvSpPr>
            <p:nvPr/>
          </p:nvSpPr>
          <p:spPr bwMode="auto">
            <a:xfrm>
              <a:off x="2500" y="1817"/>
              <a:ext cx="703" cy="173"/>
            </a:xfrm>
            <a:prstGeom prst="rect">
              <a:avLst/>
            </a:prstGeom>
            <a:solidFill>
              <a:schemeClr val="bg1"/>
            </a:solidFill>
            <a:ln w="9525">
              <a:noFill/>
              <a:miter lim="800000"/>
              <a:headEnd/>
              <a:tailEnd/>
            </a:ln>
            <a:effectLst/>
          </p:spPr>
          <p:txBody>
            <a:bodyPr>
              <a:spAutoFit/>
            </a:bodyPr>
            <a:lstStyle/>
            <a:p>
              <a:pPr>
                <a:spcBef>
                  <a:spcPct val="50000"/>
                </a:spcBef>
              </a:pPr>
              <a:r>
                <a:rPr lang="en-US" altLang="ja-JP" sz="1200" smtClean="0">
                  <a:solidFill>
                    <a:srgbClr val="FF6600"/>
                  </a:solidFill>
                  <a:latin typeface="Arial" charset="0"/>
                  <a:ea typeface="Osaka" pitchFamily="1" charset="-128"/>
                </a:rPr>
                <a:t>Upper Shield</a:t>
              </a:r>
            </a:p>
          </p:txBody>
        </p:sp>
        <p:sp>
          <p:nvSpPr>
            <p:cNvPr id="14" name="Text Box 13"/>
            <p:cNvSpPr txBox="1">
              <a:spLocks noChangeArrowheads="1"/>
            </p:cNvSpPr>
            <p:nvPr/>
          </p:nvSpPr>
          <p:spPr bwMode="auto">
            <a:xfrm>
              <a:off x="2628" y="2245"/>
              <a:ext cx="623" cy="173"/>
            </a:xfrm>
            <a:prstGeom prst="rect">
              <a:avLst/>
            </a:prstGeom>
            <a:solidFill>
              <a:schemeClr val="bg1"/>
            </a:solidFill>
            <a:ln w="9525">
              <a:noFill/>
              <a:miter lim="800000"/>
              <a:headEnd/>
              <a:tailEnd/>
            </a:ln>
            <a:effectLst/>
          </p:spPr>
          <p:txBody>
            <a:bodyPr>
              <a:spAutoFit/>
            </a:bodyPr>
            <a:lstStyle/>
            <a:p>
              <a:pPr>
                <a:spcBef>
                  <a:spcPct val="50000"/>
                </a:spcBef>
              </a:pPr>
              <a:r>
                <a:rPr lang="en-US" altLang="ja-JP" sz="1200" smtClean="0">
                  <a:solidFill>
                    <a:srgbClr val="FF6600"/>
                  </a:solidFill>
                  <a:latin typeface="Arial" charset="0"/>
                  <a:ea typeface="Osaka" pitchFamily="1" charset="-128"/>
                </a:rPr>
                <a:t>Upper Yoke</a:t>
              </a:r>
            </a:p>
          </p:txBody>
        </p:sp>
        <p:sp>
          <p:nvSpPr>
            <p:cNvPr id="15" name="Text Box 14"/>
            <p:cNvSpPr txBox="1">
              <a:spLocks noChangeArrowheads="1"/>
            </p:cNvSpPr>
            <p:nvPr/>
          </p:nvSpPr>
          <p:spPr bwMode="auto">
            <a:xfrm>
              <a:off x="2153" y="2469"/>
              <a:ext cx="578" cy="173"/>
            </a:xfrm>
            <a:prstGeom prst="rect">
              <a:avLst/>
            </a:prstGeom>
            <a:solidFill>
              <a:schemeClr val="bg1"/>
            </a:solidFill>
            <a:ln w="9525">
              <a:noFill/>
              <a:miter lim="800000"/>
              <a:headEnd/>
              <a:tailEnd/>
            </a:ln>
            <a:effectLst/>
          </p:spPr>
          <p:txBody>
            <a:bodyPr>
              <a:spAutoFit/>
            </a:bodyPr>
            <a:lstStyle/>
            <a:p>
              <a:pPr>
                <a:spcBef>
                  <a:spcPct val="50000"/>
                </a:spcBef>
              </a:pPr>
              <a:r>
                <a:rPr lang="en-US" altLang="ja-JP" sz="1200" smtClean="0">
                  <a:solidFill>
                    <a:srgbClr val="FF6600"/>
                  </a:solidFill>
                  <a:latin typeface="Arial" charset="0"/>
                  <a:ea typeface="Osaka" pitchFamily="1" charset="-128"/>
                </a:rPr>
                <a:t>Side Yoke</a:t>
              </a:r>
            </a:p>
          </p:txBody>
        </p:sp>
        <p:sp>
          <p:nvSpPr>
            <p:cNvPr id="16" name="Text Box 15"/>
            <p:cNvSpPr txBox="1">
              <a:spLocks noChangeArrowheads="1"/>
            </p:cNvSpPr>
            <p:nvPr/>
          </p:nvSpPr>
          <p:spPr bwMode="auto">
            <a:xfrm>
              <a:off x="2537" y="2934"/>
              <a:ext cx="640" cy="173"/>
            </a:xfrm>
            <a:prstGeom prst="rect">
              <a:avLst/>
            </a:prstGeom>
            <a:solidFill>
              <a:schemeClr val="bg1"/>
            </a:solidFill>
            <a:ln w="9525">
              <a:noFill/>
              <a:miter lim="800000"/>
              <a:headEnd/>
              <a:tailEnd/>
            </a:ln>
            <a:effectLst/>
          </p:spPr>
          <p:txBody>
            <a:bodyPr>
              <a:spAutoFit/>
            </a:bodyPr>
            <a:lstStyle/>
            <a:p>
              <a:pPr>
                <a:spcBef>
                  <a:spcPct val="50000"/>
                </a:spcBef>
              </a:pPr>
              <a:r>
                <a:rPr lang="en-US" altLang="ja-JP" sz="1200" smtClean="0">
                  <a:solidFill>
                    <a:srgbClr val="FF6600"/>
                  </a:solidFill>
                  <a:latin typeface="Arial" charset="0"/>
                  <a:ea typeface="Osaka" pitchFamily="1" charset="-128"/>
                </a:rPr>
                <a:t>Lower Yoke</a:t>
              </a:r>
            </a:p>
          </p:txBody>
        </p:sp>
      </p:grpSp>
      <p:sp>
        <p:nvSpPr>
          <p:cNvPr id="17" name="Rectangle 20"/>
          <p:cNvSpPr txBox="1">
            <a:spLocks noChangeArrowheads="1"/>
          </p:cNvSpPr>
          <p:nvPr/>
        </p:nvSpPr>
        <p:spPr bwMode="auto">
          <a:xfrm>
            <a:off x="0" y="0"/>
            <a:ext cx="9143999" cy="765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800" b="1" i="0" u="none" strike="noStrike" kern="0" cap="none" spc="0" normalizeH="0" baseline="0" noProof="0" dirty="0" smtClean="0">
                <a:ln>
                  <a:noFill/>
                </a:ln>
                <a:solidFill>
                  <a:srgbClr val="FF0000"/>
                </a:solidFill>
                <a:effectLst/>
                <a:uLnTx/>
                <a:uFillTx/>
                <a:latin typeface="+mj-lt"/>
                <a:ea typeface="+mj-ea"/>
                <a:cs typeface="+mj-cs"/>
              </a:rPr>
              <a:t>SRC: the World’s First Superconducting Ring Cyclotron</a:t>
            </a:r>
            <a:endParaRPr kumimoji="1" lang="en-US" altLang="ja-JP" sz="2800" b="1" i="0" u="none" strike="noStrike" kern="0" cap="none" spc="0" normalizeH="0" baseline="0" noProof="0" dirty="0">
              <a:ln>
                <a:noFill/>
              </a:ln>
              <a:solidFill>
                <a:srgbClr val="FF0000"/>
              </a:solidFill>
              <a:effectLst/>
              <a:uLnTx/>
              <a:uFillTx/>
              <a:latin typeface="+mj-lt"/>
              <a:ea typeface="+mj-ea"/>
              <a:cs typeface="+mj-cs"/>
            </a:endParaRPr>
          </a:p>
        </p:txBody>
      </p:sp>
      <p:sp>
        <p:nvSpPr>
          <p:cNvPr id="18" name="Text Box 27"/>
          <p:cNvSpPr txBox="1">
            <a:spLocks noChangeArrowheads="1"/>
          </p:cNvSpPr>
          <p:nvPr/>
        </p:nvSpPr>
        <p:spPr bwMode="auto">
          <a:xfrm>
            <a:off x="258763" y="5665788"/>
            <a:ext cx="2085975" cy="581025"/>
          </a:xfrm>
          <a:prstGeom prst="rect">
            <a:avLst/>
          </a:prstGeom>
          <a:solidFill>
            <a:schemeClr val="bg1"/>
          </a:solidFill>
          <a:ln w="9525">
            <a:noFill/>
            <a:miter lim="800000"/>
            <a:headEnd/>
            <a:tailEnd/>
          </a:ln>
          <a:effectLst/>
        </p:spPr>
        <p:txBody>
          <a:bodyPr>
            <a:spAutoFit/>
          </a:bodyPr>
          <a:lstStyle/>
          <a:p>
            <a:r>
              <a:rPr lang="en-US" altLang="ja-JP" sz="1600" i="1" smtClean="0">
                <a:solidFill>
                  <a:srgbClr val="E30510"/>
                </a:solidFill>
                <a:latin typeface="Arial" charset="0"/>
                <a:ea typeface="ＭＳ Ｐゴシック" charset="-128"/>
              </a:rPr>
              <a:t>Self Magnetic Shield</a:t>
            </a:r>
          </a:p>
          <a:p>
            <a:r>
              <a:rPr lang="en-US" altLang="ja-JP" sz="1600" i="1" smtClean="0">
                <a:solidFill>
                  <a:srgbClr val="E30510"/>
                </a:solidFill>
                <a:latin typeface="Arial" charset="0"/>
                <a:ea typeface="ＭＳ Ｐゴシック" charset="-128"/>
              </a:rPr>
              <a:t>Self Radiation Shield</a:t>
            </a:r>
            <a:endParaRPr lang="en-US" altLang="ja-JP" sz="1600" i="1" smtClean="0">
              <a:solidFill>
                <a:srgbClr val="000000"/>
              </a:solidFill>
              <a:latin typeface="Arial" charset="0"/>
              <a:ea typeface="ＭＳ Ｐゴシック" charset="-128"/>
            </a:endParaRPr>
          </a:p>
        </p:txBody>
      </p:sp>
      <p:sp>
        <p:nvSpPr>
          <p:cNvPr id="19" name="Text Box 28"/>
          <p:cNvSpPr txBox="1">
            <a:spLocks noChangeArrowheads="1"/>
          </p:cNvSpPr>
          <p:nvPr/>
        </p:nvSpPr>
        <p:spPr bwMode="auto">
          <a:xfrm>
            <a:off x="231775" y="3186113"/>
            <a:ext cx="2085975" cy="1069975"/>
          </a:xfrm>
          <a:prstGeom prst="rect">
            <a:avLst/>
          </a:prstGeom>
          <a:solidFill>
            <a:schemeClr val="bg1"/>
          </a:solidFill>
          <a:ln w="9525">
            <a:noFill/>
            <a:miter lim="800000"/>
            <a:headEnd/>
            <a:tailEnd/>
          </a:ln>
          <a:effectLst/>
        </p:spPr>
        <p:txBody>
          <a:bodyPr>
            <a:spAutoFit/>
          </a:bodyPr>
          <a:lstStyle/>
          <a:p>
            <a:r>
              <a:rPr lang="en-US" altLang="ja-JP" sz="1600" smtClean="0">
                <a:solidFill>
                  <a:srgbClr val="E30510"/>
                </a:solidFill>
                <a:latin typeface="Arial" charset="0"/>
                <a:ea typeface="ＭＳ Ｐゴシック" charset="-128"/>
              </a:rPr>
              <a:t>Sector Magnets :6</a:t>
            </a:r>
          </a:p>
          <a:p>
            <a:r>
              <a:rPr lang="en-US" altLang="ja-JP" sz="1600" smtClean="0">
                <a:solidFill>
                  <a:srgbClr val="E30510"/>
                </a:solidFill>
                <a:latin typeface="Arial" charset="0"/>
                <a:ea typeface="ＭＳ Ｐゴシック" charset="-128"/>
              </a:rPr>
              <a:t>Rf Resonator :4</a:t>
            </a:r>
          </a:p>
          <a:p>
            <a:r>
              <a:rPr lang="en-US" altLang="ja-JP" sz="1600" smtClean="0">
                <a:solidFill>
                  <a:srgbClr val="E30510"/>
                </a:solidFill>
                <a:latin typeface="Arial" charset="0"/>
                <a:ea typeface="ＭＳ Ｐゴシック" charset="-128"/>
              </a:rPr>
              <a:t>Injection elements:</a:t>
            </a:r>
          </a:p>
          <a:p>
            <a:r>
              <a:rPr lang="en-US" altLang="ja-JP" sz="1600" smtClean="0">
                <a:solidFill>
                  <a:srgbClr val="E30510"/>
                </a:solidFill>
                <a:latin typeface="Arial" charset="0"/>
                <a:ea typeface="ＭＳ Ｐゴシック" charset="-128"/>
              </a:rPr>
              <a:t>Extraction elements:</a:t>
            </a:r>
          </a:p>
        </p:txBody>
      </p:sp>
      <p:pic>
        <p:nvPicPr>
          <p:cNvPr id="20" name="Picture 29"/>
          <p:cNvPicPr>
            <a:picLocks noChangeAspect="1" noChangeArrowheads="1"/>
          </p:cNvPicPr>
          <p:nvPr/>
        </p:nvPicPr>
        <p:blipFill>
          <a:blip r:embed="rId4" cstate="print"/>
          <a:srcRect/>
          <a:stretch>
            <a:fillRect/>
          </a:stretch>
        </p:blipFill>
        <p:spPr bwMode="auto">
          <a:xfrm>
            <a:off x="2581275" y="833438"/>
            <a:ext cx="6853238" cy="6024562"/>
          </a:xfrm>
          <a:prstGeom prst="rect">
            <a:avLst/>
          </a:prstGeom>
          <a:noFill/>
          <a:ln w="9525">
            <a:noFill/>
            <a:miter lim="800000"/>
            <a:headEnd/>
            <a:tailEnd/>
          </a:ln>
          <a:effectLst/>
        </p:spPr>
      </p:pic>
      <p:grpSp>
        <p:nvGrpSpPr>
          <p:cNvPr id="21" name="Group 38"/>
          <p:cNvGrpSpPr>
            <a:grpSpLocks/>
          </p:cNvGrpSpPr>
          <p:nvPr/>
        </p:nvGrpSpPr>
        <p:grpSpPr bwMode="auto">
          <a:xfrm>
            <a:off x="4167188" y="1860550"/>
            <a:ext cx="3314700" cy="3635375"/>
            <a:chOff x="2625" y="1172"/>
            <a:chExt cx="2088" cy="2290"/>
          </a:xfrm>
        </p:grpSpPr>
        <p:sp>
          <p:nvSpPr>
            <p:cNvPr id="22" name="Freeform 32"/>
            <p:cNvSpPr>
              <a:spLocks/>
            </p:cNvSpPr>
            <p:nvPr/>
          </p:nvSpPr>
          <p:spPr bwMode="auto">
            <a:xfrm>
              <a:off x="3438" y="2778"/>
              <a:ext cx="453" cy="684"/>
            </a:xfrm>
            <a:custGeom>
              <a:avLst/>
              <a:gdLst/>
              <a:ahLst/>
              <a:cxnLst>
                <a:cxn ang="0">
                  <a:pos x="117" y="57"/>
                </a:cxn>
                <a:cxn ang="0">
                  <a:pos x="129" y="38"/>
                </a:cxn>
                <a:cxn ang="0">
                  <a:pos x="153" y="12"/>
                </a:cxn>
                <a:cxn ang="0">
                  <a:pos x="183" y="3"/>
                </a:cxn>
                <a:cxn ang="0">
                  <a:pos x="264" y="0"/>
                </a:cxn>
                <a:cxn ang="0">
                  <a:pos x="290" y="8"/>
                </a:cxn>
                <a:cxn ang="0">
                  <a:pos x="309" y="18"/>
                </a:cxn>
                <a:cxn ang="0">
                  <a:pos x="330" y="42"/>
                </a:cxn>
                <a:cxn ang="0">
                  <a:pos x="368" y="149"/>
                </a:cxn>
                <a:cxn ang="0">
                  <a:pos x="405" y="287"/>
                </a:cxn>
                <a:cxn ang="0">
                  <a:pos x="443" y="476"/>
                </a:cxn>
                <a:cxn ang="0">
                  <a:pos x="453" y="591"/>
                </a:cxn>
                <a:cxn ang="0">
                  <a:pos x="441" y="633"/>
                </a:cxn>
                <a:cxn ang="0">
                  <a:pos x="414" y="657"/>
                </a:cxn>
                <a:cxn ang="0">
                  <a:pos x="386" y="675"/>
                </a:cxn>
                <a:cxn ang="0">
                  <a:pos x="227" y="684"/>
                </a:cxn>
                <a:cxn ang="0">
                  <a:pos x="71" y="675"/>
                </a:cxn>
                <a:cxn ang="0">
                  <a:pos x="33" y="656"/>
                </a:cxn>
                <a:cxn ang="0">
                  <a:pos x="15" y="633"/>
                </a:cxn>
                <a:cxn ang="0">
                  <a:pos x="0" y="599"/>
                </a:cxn>
                <a:cxn ang="0">
                  <a:pos x="14" y="471"/>
                </a:cxn>
                <a:cxn ang="0">
                  <a:pos x="59" y="233"/>
                </a:cxn>
                <a:cxn ang="0">
                  <a:pos x="101" y="104"/>
                </a:cxn>
                <a:cxn ang="0">
                  <a:pos x="117" y="57"/>
                </a:cxn>
              </a:cxnLst>
              <a:rect l="0" t="0" r="r" b="b"/>
              <a:pathLst>
                <a:path w="453" h="684">
                  <a:moveTo>
                    <a:pt x="117" y="57"/>
                  </a:moveTo>
                  <a:lnTo>
                    <a:pt x="129" y="38"/>
                  </a:lnTo>
                  <a:lnTo>
                    <a:pt x="153" y="12"/>
                  </a:lnTo>
                  <a:lnTo>
                    <a:pt x="183" y="3"/>
                  </a:lnTo>
                  <a:lnTo>
                    <a:pt x="264" y="0"/>
                  </a:lnTo>
                  <a:lnTo>
                    <a:pt x="290" y="8"/>
                  </a:lnTo>
                  <a:lnTo>
                    <a:pt x="309" y="18"/>
                  </a:lnTo>
                  <a:lnTo>
                    <a:pt x="330" y="42"/>
                  </a:lnTo>
                  <a:lnTo>
                    <a:pt x="368" y="149"/>
                  </a:lnTo>
                  <a:lnTo>
                    <a:pt x="405" y="287"/>
                  </a:lnTo>
                  <a:lnTo>
                    <a:pt x="443" y="476"/>
                  </a:lnTo>
                  <a:lnTo>
                    <a:pt x="453" y="591"/>
                  </a:lnTo>
                  <a:lnTo>
                    <a:pt x="441" y="633"/>
                  </a:lnTo>
                  <a:lnTo>
                    <a:pt x="414" y="657"/>
                  </a:lnTo>
                  <a:lnTo>
                    <a:pt x="386" y="675"/>
                  </a:lnTo>
                  <a:lnTo>
                    <a:pt x="227" y="684"/>
                  </a:lnTo>
                  <a:lnTo>
                    <a:pt x="71" y="675"/>
                  </a:lnTo>
                  <a:lnTo>
                    <a:pt x="33" y="656"/>
                  </a:lnTo>
                  <a:lnTo>
                    <a:pt x="15" y="633"/>
                  </a:lnTo>
                  <a:lnTo>
                    <a:pt x="0" y="599"/>
                  </a:lnTo>
                  <a:lnTo>
                    <a:pt x="14" y="471"/>
                  </a:lnTo>
                  <a:lnTo>
                    <a:pt x="59" y="233"/>
                  </a:lnTo>
                  <a:lnTo>
                    <a:pt x="101" y="104"/>
                  </a:lnTo>
                  <a:lnTo>
                    <a:pt x="117" y="57"/>
                  </a:lnTo>
                  <a:close/>
                </a:path>
              </a:pathLst>
            </a:custGeom>
            <a:solidFill>
              <a:srgbClr val="FF0000">
                <a:alpha val="50000"/>
              </a:srgbClr>
            </a:solidFill>
            <a:ln w="9525">
              <a:noFill/>
              <a:round/>
              <a:headEnd/>
              <a:tailEnd/>
            </a:ln>
            <a:effectLst/>
          </p:spPr>
          <p:txBody>
            <a:bodyPr/>
            <a:lstStyle/>
            <a:p>
              <a:endParaRPr lang="ja-JP" altLang="en-US" smtClean="0">
                <a:solidFill>
                  <a:srgbClr val="000000"/>
                </a:solidFill>
                <a:latin typeface="Arial" charset="0"/>
                <a:ea typeface="ＭＳ Ｐゴシック" charset="-128"/>
              </a:endParaRPr>
            </a:p>
          </p:txBody>
        </p:sp>
        <p:sp>
          <p:nvSpPr>
            <p:cNvPr id="23" name="Freeform 33"/>
            <p:cNvSpPr>
              <a:spLocks/>
            </p:cNvSpPr>
            <p:nvPr/>
          </p:nvSpPr>
          <p:spPr bwMode="auto">
            <a:xfrm rot="3600000">
              <a:off x="2740" y="2380"/>
              <a:ext cx="453" cy="684"/>
            </a:xfrm>
            <a:custGeom>
              <a:avLst/>
              <a:gdLst/>
              <a:ahLst/>
              <a:cxnLst>
                <a:cxn ang="0">
                  <a:pos x="117" y="57"/>
                </a:cxn>
                <a:cxn ang="0">
                  <a:pos x="129" y="38"/>
                </a:cxn>
                <a:cxn ang="0">
                  <a:pos x="153" y="12"/>
                </a:cxn>
                <a:cxn ang="0">
                  <a:pos x="183" y="3"/>
                </a:cxn>
                <a:cxn ang="0">
                  <a:pos x="264" y="0"/>
                </a:cxn>
                <a:cxn ang="0">
                  <a:pos x="290" y="8"/>
                </a:cxn>
                <a:cxn ang="0">
                  <a:pos x="309" y="18"/>
                </a:cxn>
                <a:cxn ang="0">
                  <a:pos x="330" y="42"/>
                </a:cxn>
                <a:cxn ang="0">
                  <a:pos x="368" y="149"/>
                </a:cxn>
                <a:cxn ang="0">
                  <a:pos x="405" y="287"/>
                </a:cxn>
                <a:cxn ang="0">
                  <a:pos x="443" y="476"/>
                </a:cxn>
                <a:cxn ang="0">
                  <a:pos x="453" y="591"/>
                </a:cxn>
                <a:cxn ang="0">
                  <a:pos x="441" y="633"/>
                </a:cxn>
                <a:cxn ang="0">
                  <a:pos x="414" y="657"/>
                </a:cxn>
                <a:cxn ang="0">
                  <a:pos x="386" y="675"/>
                </a:cxn>
                <a:cxn ang="0">
                  <a:pos x="227" y="684"/>
                </a:cxn>
                <a:cxn ang="0">
                  <a:pos x="71" y="675"/>
                </a:cxn>
                <a:cxn ang="0">
                  <a:pos x="33" y="656"/>
                </a:cxn>
                <a:cxn ang="0">
                  <a:pos x="15" y="633"/>
                </a:cxn>
                <a:cxn ang="0">
                  <a:pos x="0" y="599"/>
                </a:cxn>
                <a:cxn ang="0">
                  <a:pos x="14" y="471"/>
                </a:cxn>
                <a:cxn ang="0">
                  <a:pos x="59" y="233"/>
                </a:cxn>
                <a:cxn ang="0">
                  <a:pos x="101" y="104"/>
                </a:cxn>
                <a:cxn ang="0">
                  <a:pos x="117" y="57"/>
                </a:cxn>
              </a:cxnLst>
              <a:rect l="0" t="0" r="r" b="b"/>
              <a:pathLst>
                <a:path w="453" h="684">
                  <a:moveTo>
                    <a:pt x="117" y="57"/>
                  </a:moveTo>
                  <a:lnTo>
                    <a:pt x="129" y="38"/>
                  </a:lnTo>
                  <a:lnTo>
                    <a:pt x="153" y="12"/>
                  </a:lnTo>
                  <a:lnTo>
                    <a:pt x="183" y="3"/>
                  </a:lnTo>
                  <a:lnTo>
                    <a:pt x="264" y="0"/>
                  </a:lnTo>
                  <a:lnTo>
                    <a:pt x="290" y="8"/>
                  </a:lnTo>
                  <a:lnTo>
                    <a:pt x="309" y="18"/>
                  </a:lnTo>
                  <a:lnTo>
                    <a:pt x="330" y="42"/>
                  </a:lnTo>
                  <a:lnTo>
                    <a:pt x="368" y="149"/>
                  </a:lnTo>
                  <a:lnTo>
                    <a:pt x="405" y="287"/>
                  </a:lnTo>
                  <a:lnTo>
                    <a:pt x="443" y="476"/>
                  </a:lnTo>
                  <a:lnTo>
                    <a:pt x="453" y="591"/>
                  </a:lnTo>
                  <a:lnTo>
                    <a:pt x="441" y="633"/>
                  </a:lnTo>
                  <a:lnTo>
                    <a:pt x="414" y="657"/>
                  </a:lnTo>
                  <a:lnTo>
                    <a:pt x="386" y="675"/>
                  </a:lnTo>
                  <a:lnTo>
                    <a:pt x="227" y="684"/>
                  </a:lnTo>
                  <a:lnTo>
                    <a:pt x="71" y="675"/>
                  </a:lnTo>
                  <a:lnTo>
                    <a:pt x="33" y="656"/>
                  </a:lnTo>
                  <a:lnTo>
                    <a:pt x="15" y="633"/>
                  </a:lnTo>
                  <a:lnTo>
                    <a:pt x="0" y="599"/>
                  </a:lnTo>
                  <a:lnTo>
                    <a:pt x="14" y="471"/>
                  </a:lnTo>
                  <a:lnTo>
                    <a:pt x="59" y="233"/>
                  </a:lnTo>
                  <a:lnTo>
                    <a:pt x="101" y="104"/>
                  </a:lnTo>
                  <a:lnTo>
                    <a:pt x="117" y="57"/>
                  </a:lnTo>
                  <a:close/>
                </a:path>
              </a:pathLst>
            </a:custGeom>
            <a:solidFill>
              <a:srgbClr val="FF0000">
                <a:alpha val="50000"/>
              </a:srgbClr>
            </a:solidFill>
            <a:ln w="9525">
              <a:noFill/>
              <a:round/>
              <a:headEnd/>
              <a:tailEnd/>
            </a:ln>
            <a:effectLst/>
          </p:spPr>
          <p:txBody>
            <a:bodyPr/>
            <a:lstStyle/>
            <a:p>
              <a:endParaRPr lang="ja-JP" altLang="en-US" smtClean="0">
                <a:solidFill>
                  <a:srgbClr val="000000"/>
                </a:solidFill>
                <a:latin typeface="Arial" charset="0"/>
                <a:ea typeface="ＭＳ Ｐゴシック" charset="-128"/>
              </a:endParaRPr>
            </a:p>
          </p:txBody>
        </p:sp>
        <p:sp>
          <p:nvSpPr>
            <p:cNvPr id="24" name="Freeform 34"/>
            <p:cNvSpPr>
              <a:spLocks/>
            </p:cNvSpPr>
            <p:nvPr/>
          </p:nvSpPr>
          <p:spPr bwMode="auto">
            <a:xfrm rot="7200000">
              <a:off x="2740" y="1570"/>
              <a:ext cx="453" cy="684"/>
            </a:xfrm>
            <a:custGeom>
              <a:avLst/>
              <a:gdLst/>
              <a:ahLst/>
              <a:cxnLst>
                <a:cxn ang="0">
                  <a:pos x="117" y="57"/>
                </a:cxn>
                <a:cxn ang="0">
                  <a:pos x="129" y="38"/>
                </a:cxn>
                <a:cxn ang="0">
                  <a:pos x="153" y="12"/>
                </a:cxn>
                <a:cxn ang="0">
                  <a:pos x="183" y="3"/>
                </a:cxn>
                <a:cxn ang="0">
                  <a:pos x="264" y="0"/>
                </a:cxn>
                <a:cxn ang="0">
                  <a:pos x="290" y="8"/>
                </a:cxn>
                <a:cxn ang="0">
                  <a:pos x="309" y="18"/>
                </a:cxn>
                <a:cxn ang="0">
                  <a:pos x="330" y="42"/>
                </a:cxn>
                <a:cxn ang="0">
                  <a:pos x="368" y="149"/>
                </a:cxn>
                <a:cxn ang="0">
                  <a:pos x="405" y="287"/>
                </a:cxn>
                <a:cxn ang="0">
                  <a:pos x="443" y="476"/>
                </a:cxn>
                <a:cxn ang="0">
                  <a:pos x="453" y="591"/>
                </a:cxn>
                <a:cxn ang="0">
                  <a:pos x="441" y="633"/>
                </a:cxn>
                <a:cxn ang="0">
                  <a:pos x="414" y="657"/>
                </a:cxn>
                <a:cxn ang="0">
                  <a:pos x="386" y="675"/>
                </a:cxn>
                <a:cxn ang="0">
                  <a:pos x="227" y="684"/>
                </a:cxn>
                <a:cxn ang="0">
                  <a:pos x="71" y="675"/>
                </a:cxn>
                <a:cxn ang="0">
                  <a:pos x="33" y="656"/>
                </a:cxn>
                <a:cxn ang="0">
                  <a:pos x="15" y="633"/>
                </a:cxn>
                <a:cxn ang="0">
                  <a:pos x="0" y="599"/>
                </a:cxn>
                <a:cxn ang="0">
                  <a:pos x="14" y="471"/>
                </a:cxn>
                <a:cxn ang="0">
                  <a:pos x="59" y="233"/>
                </a:cxn>
                <a:cxn ang="0">
                  <a:pos x="101" y="104"/>
                </a:cxn>
                <a:cxn ang="0">
                  <a:pos x="117" y="57"/>
                </a:cxn>
              </a:cxnLst>
              <a:rect l="0" t="0" r="r" b="b"/>
              <a:pathLst>
                <a:path w="453" h="684">
                  <a:moveTo>
                    <a:pt x="117" y="57"/>
                  </a:moveTo>
                  <a:lnTo>
                    <a:pt x="129" y="38"/>
                  </a:lnTo>
                  <a:lnTo>
                    <a:pt x="153" y="12"/>
                  </a:lnTo>
                  <a:lnTo>
                    <a:pt x="183" y="3"/>
                  </a:lnTo>
                  <a:lnTo>
                    <a:pt x="264" y="0"/>
                  </a:lnTo>
                  <a:lnTo>
                    <a:pt x="290" y="8"/>
                  </a:lnTo>
                  <a:lnTo>
                    <a:pt x="309" y="18"/>
                  </a:lnTo>
                  <a:lnTo>
                    <a:pt x="330" y="42"/>
                  </a:lnTo>
                  <a:lnTo>
                    <a:pt x="368" y="149"/>
                  </a:lnTo>
                  <a:lnTo>
                    <a:pt x="405" y="287"/>
                  </a:lnTo>
                  <a:lnTo>
                    <a:pt x="443" y="476"/>
                  </a:lnTo>
                  <a:lnTo>
                    <a:pt x="453" y="591"/>
                  </a:lnTo>
                  <a:lnTo>
                    <a:pt x="441" y="633"/>
                  </a:lnTo>
                  <a:lnTo>
                    <a:pt x="414" y="657"/>
                  </a:lnTo>
                  <a:lnTo>
                    <a:pt x="386" y="675"/>
                  </a:lnTo>
                  <a:lnTo>
                    <a:pt x="227" y="684"/>
                  </a:lnTo>
                  <a:lnTo>
                    <a:pt x="71" y="675"/>
                  </a:lnTo>
                  <a:lnTo>
                    <a:pt x="33" y="656"/>
                  </a:lnTo>
                  <a:lnTo>
                    <a:pt x="15" y="633"/>
                  </a:lnTo>
                  <a:lnTo>
                    <a:pt x="0" y="599"/>
                  </a:lnTo>
                  <a:lnTo>
                    <a:pt x="14" y="471"/>
                  </a:lnTo>
                  <a:lnTo>
                    <a:pt x="59" y="233"/>
                  </a:lnTo>
                  <a:lnTo>
                    <a:pt x="101" y="104"/>
                  </a:lnTo>
                  <a:lnTo>
                    <a:pt x="117" y="57"/>
                  </a:lnTo>
                  <a:close/>
                </a:path>
              </a:pathLst>
            </a:custGeom>
            <a:solidFill>
              <a:srgbClr val="FF0000">
                <a:alpha val="50000"/>
              </a:srgbClr>
            </a:solidFill>
            <a:ln w="9525">
              <a:noFill/>
              <a:round/>
              <a:headEnd/>
              <a:tailEnd/>
            </a:ln>
            <a:effectLst/>
          </p:spPr>
          <p:txBody>
            <a:bodyPr/>
            <a:lstStyle/>
            <a:p>
              <a:endParaRPr lang="ja-JP" altLang="en-US" smtClean="0">
                <a:solidFill>
                  <a:srgbClr val="000000"/>
                </a:solidFill>
                <a:latin typeface="Arial" charset="0"/>
                <a:ea typeface="ＭＳ Ｐゴシック" charset="-128"/>
              </a:endParaRPr>
            </a:p>
          </p:txBody>
        </p:sp>
        <p:sp>
          <p:nvSpPr>
            <p:cNvPr id="25" name="Freeform 35"/>
            <p:cNvSpPr>
              <a:spLocks/>
            </p:cNvSpPr>
            <p:nvPr/>
          </p:nvSpPr>
          <p:spPr bwMode="auto">
            <a:xfrm rot="10800000">
              <a:off x="3434" y="1172"/>
              <a:ext cx="453" cy="684"/>
            </a:xfrm>
            <a:custGeom>
              <a:avLst/>
              <a:gdLst/>
              <a:ahLst/>
              <a:cxnLst>
                <a:cxn ang="0">
                  <a:pos x="117" y="57"/>
                </a:cxn>
                <a:cxn ang="0">
                  <a:pos x="129" y="38"/>
                </a:cxn>
                <a:cxn ang="0">
                  <a:pos x="153" y="12"/>
                </a:cxn>
                <a:cxn ang="0">
                  <a:pos x="183" y="3"/>
                </a:cxn>
                <a:cxn ang="0">
                  <a:pos x="264" y="0"/>
                </a:cxn>
                <a:cxn ang="0">
                  <a:pos x="290" y="8"/>
                </a:cxn>
                <a:cxn ang="0">
                  <a:pos x="309" y="18"/>
                </a:cxn>
                <a:cxn ang="0">
                  <a:pos x="330" y="42"/>
                </a:cxn>
                <a:cxn ang="0">
                  <a:pos x="368" y="149"/>
                </a:cxn>
                <a:cxn ang="0">
                  <a:pos x="405" y="287"/>
                </a:cxn>
                <a:cxn ang="0">
                  <a:pos x="443" y="476"/>
                </a:cxn>
                <a:cxn ang="0">
                  <a:pos x="453" y="591"/>
                </a:cxn>
                <a:cxn ang="0">
                  <a:pos x="441" y="633"/>
                </a:cxn>
                <a:cxn ang="0">
                  <a:pos x="414" y="657"/>
                </a:cxn>
                <a:cxn ang="0">
                  <a:pos x="386" y="675"/>
                </a:cxn>
                <a:cxn ang="0">
                  <a:pos x="227" y="684"/>
                </a:cxn>
                <a:cxn ang="0">
                  <a:pos x="71" y="675"/>
                </a:cxn>
                <a:cxn ang="0">
                  <a:pos x="33" y="656"/>
                </a:cxn>
                <a:cxn ang="0">
                  <a:pos x="15" y="633"/>
                </a:cxn>
                <a:cxn ang="0">
                  <a:pos x="0" y="599"/>
                </a:cxn>
                <a:cxn ang="0">
                  <a:pos x="14" y="471"/>
                </a:cxn>
                <a:cxn ang="0">
                  <a:pos x="59" y="233"/>
                </a:cxn>
                <a:cxn ang="0">
                  <a:pos x="101" y="104"/>
                </a:cxn>
                <a:cxn ang="0">
                  <a:pos x="117" y="57"/>
                </a:cxn>
              </a:cxnLst>
              <a:rect l="0" t="0" r="r" b="b"/>
              <a:pathLst>
                <a:path w="453" h="684">
                  <a:moveTo>
                    <a:pt x="117" y="57"/>
                  </a:moveTo>
                  <a:lnTo>
                    <a:pt x="129" y="38"/>
                  </a:lnTo>
                  <a:lnTo>
                    <a:pt x="153" y="12"/>
                  </a:lnTo>
                  <a:lnTo>
                    <a:pt x="183" y="3"/>
                  </a:lnTo>
                  <a:lnTo>
                    <a:pt x="264" y="0"/>
                  </a:lnTo>
                  <a:lnTo>
                    <a:pt x="290" y="8"/>
                  </a:lnTo>
                  <a:lnTo>
                    <a:pt x="309" y="18"/>
                  </a:lnTo>
                  <a:lnTo>
                    <a:pt x="330" y="42"/>
                  </a:lnTo>
                  <a:lnTo>
                    <a:pt x="368" y="149"/>
                  </a:lnTo>
                  <a:lnTo>
                    <a:pt x="405" y="287"/>
                  </a:lnTo>
                  <a:lnTo>
                    <a:pt x="443" y="476"/>
                  </a:lnTo>
                  <a:lnTo>
                    <a:pt x="453" y="591"/>
                  </a:lnTo>
                  <a:lnTo>
                    <a:pt x="441" y="633"/>
                  </a:lnTo>
                  <a:lnTo>
                    <a:pt x="414" y="657"/>
                  </a:lnTo>
                  <a:lnTo>
                    <a:pt x="386" y="675"/>
                  </a:lnTo>
                  <a:lnTo>
                    <a:pt x="227" y="684"/>
                  </a:lnTo>
                  <a:lnTo>
                    <a:pt x="71" y="675"/>
                  </a:lnTo>
                  <a:lnTo>
                    <a:pt x="33" y="656"/>
                  </a:lnTo>
                  <a:lnTo>
                    <a:pt x="15" y="633"/>
                  </a:lnTo>
                  <a:lnTo>
                    <a:pt x="0" y="599"/>
                  </a:lnTo>
                  <a:lnTo>
                    <a:pt x="14" y="471"/>
                  </a:lnTo>
                  <a:lnTo>
                    <a:pt x="59" y="233"/>
                  </a:lnTo>
                  <a:lnTo>
                    <a:pt x="101" y="104"/>
                  </a:lnTo>
                  <a:lnTo>
                    <a:pt x="117" y="57"/>
                  </a:lnTo>
                  <a:close/>
                </a:path>
              </a:pathLst>
            </a:custGeom>
            <a:solidFill>
              <a:srgbClr val="FF0000">
                <a:alpha val="50000"/>
              </a:srgbClr>
            </a:solidFill>
            <a:ln w="9525">
              <a:noFill/>
              <a:round/>
              <a:headEnd/>
              <a:tailEnd/>
            </a:ln>
            <a:effectLst/>
          </p:spPr>
          <p:txBody>
            <a:bodyPr/>
            <a:lstStyle/>
            <a:p>
              <a:endParaRPr lang="ja-JP" altLang="en-US" smtClean="0">
                <a:solidFill>
                  <a:srgbClr val="000000"/>
                </a:solidFill>
                <a:latin typeface="Arial" charset="0"/>
                <a:ea typeface="ＭＳ Ｐゴシック" charset="-128"/>
              </a:endParaRPr>
            </a:p>
          </p:txBody>
        </p:sp>
        <p:sp>
          <p:nvSpPr>
            <p:cNvPr id="26" name="Freeform 36"/>
            <p:cNvSpPr>
              <a:spLocks/>
            </p:cNvSpPr>
            <p:nvPr/>
          </p:nvSpPr>
          <p:spPr bwMode="auto">
            <a:xfrm rot="14400000">
              <a:off x="4140" y="1560"/>
              <a:ext cx="453" cy="684"/>
            </a:xfrm>
            <a:custGeom>
              <a:avLst/>
              <a:gdLst/>
              <a:ahLst/>
              <a:cxnLst>
                <a:cxn ang="0">
                  <a:pos x="117" y="57"/>
                </a:cxn>
                <a:cxn ang="0">
                  <a:pos x="129" y="38"/>
                </a:cxn>
                <a:cxn ang="0">
                  <a:pos x="153" y="12"/>
                </a:cxn>
                <a:cxn ang="0">
                  <a:pos x="183" y="3"/>
                </a:cxn>
                <a:cxn ang="0">
                  <a:pos x="264" y="0"/>
                </a:cxn>
                <a:cxn ang="0">
                  <a:pos x="290" y="8"/>
                </a:cxn>
                <a:cxn ang="0">
                  <a:pos x="309" y="18"/>
                </a:cxn>
                <a:cxn ang="0">
                  <a:pos x="330" y="42"/>
                </a:cxn>
                <a:cxn ang="0">
                  <a:pos x="368" y="149"/>
                </a:cxn>
                <a:cxn ang="0">
                  <a:pos x="405" y="287"/>
                </a:cxn>
                <a:cxn ang="0">
                  <a:pos x="443" y="476"/>
                </a:cxn>
                <a:cxn ang="0">
                  <a:pos x="453" y="591"/>
                </a:cxn>
                <a:cxn ang="0">
                  <a:pos x="441" y="633"/>
                </a:cxn>
                <a:cxn ang="0">
                  <a:pos x="414" y="657"/>
                </a:cxn>
                <a:cxn ang="0">
                  <a:pos x="386" y="675"/>
                </a:cxn>
                <a:cxn ang="0">
                  <a:pos x="227" y="684"/>
                </a:cxn>
                <a:cxn ang="0">
                  <a:pos x="71" y="675"/>
                </a:cxn>
                <a:cxn ang="0">
                  <a:pos x="33" y="656"/>
                </a:cxn>
                <a:cxn ang="0">
                  <a:pos x="15" y="633"/>
                </a:cxn>
                <a:cxn ang="0">
                  <a:pos x="0" y="599"/>
                </a:cxn>
                <a:cxn ang="0">
                  <a:pos x="14" y="471"/>
                </a:cxn>
                <a:cxn ang="0">
                  <a:pos x="59" y="233"/>
                </a:cxn>
                <a:cxn ang="0">
                  <a:pos x="101" y="104"/>
                </a:cxn>
                <a:cxn ang="0">
                  <a:pos x="117" y="57"/>
                </a:cxn>
              </a:cxnLst>
              <a:rect l="0" t="0" r="r" b="b"/>
              <a:pathLst>
                <a:path w="453" h="684">
                  <a:moveTo>
                    <a:pt x="117" y="57"/>
                  </a:moveTo>
                  <a:lnTo>
                    <a:pt x="129" y="38"/>
                  </a:lnTo>
                  <a:lnTo>
                    <a:pt x="153" y="12"/>
                  </a:lnTo>
                  <a:lnTo>
                    <a:pt x="183" y="3"/>
                  </a:lnTo>
                  <a:lnTo>
                    <a:pt x="264" y="0"/>
                  </a:lnTo>
                  <a:lnTo>
                    <a:pt x="290" y="8"/>
                  </a:lnTo>
                  <a:lnTo>
                    <a:pt x="309" y="18"/>
                  </a:lnTo>
                  <a:lnTo>
                    <a:pt x="330" y="42"/>
                  </a:lnTo>
                  <a:lnTo>
                    <a:pt x="368" y="149"/>
                  </a:lnTo>
                  <a:lnTo>
                    <a:pt x="405" y="287"/>
                  </a:lnTo>
                  <a:lnTo>
                    <a:pt x="443" y="476"/>
                  </a:lnTo>
                  <a:lnTo>
                    <a:pt x="453" y="591"/>
                  </a:lnTo>
                  <a:lnTo>
                    <a:pt x="441" y="633"/>
                  </a:lnTo>
                  <a:lnTo>
                    <a:pt x="414" y="657"/>
                  </a:lnTo>
                  <a:lnTo>
                    <a:pt x="386" y="675"/>
                  </a:lnTo>
                  <a:lnTo>
                    <a:pt x="227" y="684"/>
                  </a:lnTo>
                  <a:lnTo>
                    <a:pt x="71" y="675"/>
                  </a:lnTo>
                  <a:lnTo>
                    <a:pt x="33" y="656"/>
                  </a:lnTo>
                  <a:lnTo>
                    <a:pt x="15" y="633"/>
                  </a:lnTo>
                  <a:lnTo>
                    <a:pt x="0" y="599"/>
                  </a:lnTo>
                  <a:lnTo>
                    <a:pt x="14" y="471"/>
                  </a:lnTo>
                  <a:lnTo>
                    <a:pt x="59" y="233"/>
                  </a:lnTo>
                  <a:lnTo>
                    <a:pt x="101" y="104"/>
                  </a:lnTo>
                  <a:lnTo>
                    <a:pt x="117" y="57"/>
                  </a:lnTo>
                  <a:close/>
                </a:path>
              </a:pathLst>
            </a:custGeom>
            <a:solidFill>
              <a:srgbClr val="FF0000">
                <a:alpha val="50000"/>
              </a:srgbClr>
            </a:solidFill>
            <a:ln w="9525">
              <a:noFill/>
              <a:round/>
              <a:headEnd/>
              <a:tailEnd/>
            </a:ln>
            <a:effectLst/>
          </p:spPr>
          <p:txBody>
            <a:bodyPr/>
            <a:lstStyle/>
            <a:p>
              <a:endParaRPr lang="ja-JP" altLang="en-US" smtClean="0">
                <a:solidFill>
                  <a:srgbClr val="000000"/>
                </a:solidFill>
                <a:latin typeface="Arial" charset="0"/>
                <a:ea typeface="ＭＳ Ｐゴシック" charset="-128"/>
              </a:endParaRPr>
            </a:p>
          </p:txBody>
        </p:sp>
        <p:sp>
          <p:nvSpPr>
            <p:cNvPr id="27" name="Freeform 37"/>
            <p:cNvSpPr>
              <a:spLocks/>
            </p:cNvSpPr>
            <p:nvPr/>
          </p:nvSpPr>
          <p:spPr bwMode="auto">
            <a:xfrm rot="18000000">
              <a:off x="4144" y="2368"/>
              <a:ext cx="453" cy="684"/>
            </a:xfrm>
            <a:custGeom>
              <a:avLst/>
              <a:gdLst/>
              <a:ahLst/>
              <a:cxnLst>
                <a:cxn ang="0">
                  <a:pos x="117" y="57"/>
                </a:cxn>
                <a:cxn ang="0">
                  <a:pos x="129" y="38"/>
                </a:cxn>
                <a:cxn ang="0">
                  <a:pos x="153" y="12"/>
                </a:cxn>
                <a:cxn ang="0">
                  <a:pos x="183" y="3"/>
                </a:cxn>
                <a:cxn ang="0">
                  <a:pos x="264" y="0"/>
                </a:cxn>
                <a:cxn ang="0">
                  <a:pos x="290" y="8"/>
                </a:cxn>
                <a:cxn ang="0">
                  <a:pos x="309" y="18"/>
                </a:cxn>
                <a:cxn ang="0">
                  <a:pos x="330" y="42"/>
                </a:cxn>
                <a:cxn ang="0">
                  <a:pos x="368" y="149"/>
                </a:cxn>
                <a:cxn ang="0">
                  <a:pos x="405" y="287"/>
                </a:cxn>
                <a:cxn ang="0">
                  <a:pos x="443" y="476"/>
                </a:cxn>
                <a:cxn ang="0">
                  <a:pos x="453" y="591"/>
                </a:cxn>
                <a:cxn ang="0">
                  <a:pos x="441" y="633"/>
                </a:cxn>
                <a:cxn ang="0">
                  <a:pos x="414" y="657"/>
                </a:cxn>
                <a:cxn ang="0">
                  <a:pos x="386" y="675"/>
                </a:cxn>
                <a:cxn ang="0">
                  <a:pos x="227" y="684"/>
                </a:cxn>
                <a:cxn ang="0">
                  <a:pos x="71" y="675"/>
                </a:cxn>
                <a:cxn ang="0">
                  <a:pos x="33" y="656"/>
                </a:cxn>
                <a:cxn ang="0">
                  <a:pos x="15" y="633"/>
                </a:cxn>
                <a:cxn ang="0">
                  <a:pos x="0" y="599"/>
                </a:cxn>
                <a:cxn ang="0">
                  <a:pos x="14" y="471"/>
                </a:cxn>
                <a:cxn ang="0">
                  <a:pos x="59" y="233"/>
                </a:cxn>
                <a:cxn ang="0">
                  <a:pos x="101" y="104"/>
                </a:cxn>
                <a:cxn ang="0">
                  <a:pos x="117" y="57"/>
                </a:cxn>
              </a:cxnLst>
              <a:rect l="0" t="0" r="r" b="b"/>
              <a:pathLst>
                <a:path w="453" h="684">
                  <a:moveTo>
                    <a:pt x="117" y="57"/>
                  </a:moveTo>
                  <a:lnTo>
                    <a:pt x="129" y="38"/>
                  </a:lnTo>
                  <a:lnTo>
                    <a:pt x="153" y="12"/>
                  </a:lnTo>
                  <a:lnTo>
                    <a:pt x="183" y="3"/>
                  </a:lnTo>
                  <a:lnTo>
                    <a:pt x="264" y="0"/>
                  </a:lnTo>
                  <a:lnTo>
                    <a:pt x="290" y="8"/>
                  </a:lnTo>
                  <a:lnTo>
                    <a:pt x="309" y="18"/>
                  </a:lnTo>
                  <a:lnTo>
                    <a:pt x="330" y="42"/>
                  </a:lnTo>
                  <a:lnTo>
                    <a:pt x="368" y="149"/>
                  </a:lnTo>
                  <a:lnTo>
                    <a:pt x="405" y="287"/>
                  </a:lnTo>
                  <a:lnTo>
                    <a:pt x="443" y="476"/>
                  </a:lnTo>
                  <a:lnTo>
                    <a:pt x="453" y="591"/>
                  </a:lnTo>
                  <a:lnTo>
                    <a:pt x="441" y="633"/>
                  </a:lnTo>
                  <a:lnTo>
                    <a:pt x="414" y="657"/>
                  </a:lnTo>
                  <a:lnTo>
                    <a:pt x="386" y="675"/>
                  </a:lnTo>
                  <a:lnTo>
                    <a:pt x="227" y="684"/>
                  </a:lnTo>
                  <a:lnTo>
                    <a:pt x="71" y="675"/>
                  </a:lnTo>
                  <a:lnTo>
                    <a:pt x="33" y="656"/>
                  </a:lnTo>
                  <a:lnTo>
                    <a:pt x="15" y="633"/>
                  </a:lnTo>
                  <a:lnTo>
                    <a:pt x="0" y="599"/>
                  </a:lnTo>
                  <a:lnTo>
                    <a:pt x="14" y="471"/>
                  </a:lnTo>
                  <a:lnTo>
                    <a:pt x="59" y="233"/>
                  </a:lnTo>
                  <a:lnTo>
                    <a:pt x="101" y="104"/>
                  </a:lnTo>
                  <a:lnTo>
                    <a:pt x="117" y="57"/>
                  </a:lnTo>
                  <a:close/>
                </a:path>
              </a:pathLst>
            </a:custGeom>
            <a:solidFill>
              <a:srgbClr val="FF0000">
                <a:alpha val="50000"/>
              </a:srgbClr>
            </a:solidFill>
            <a:ln w="9525">
              <a:noFill/>
              <a:round/>
              <a:headEnd/>
              <a:tailEnd/>
            </a:ln>
            <a:effectLst/>
          </p:spPr>
          <p:txBody>
            <a:bodyPr/>
            <a:lstStyle/>
            <a:p>
              <a:endParaRPr lang="ja-JP" altLang="en-US" smtClean="0">
                <a:solidFill>
                  <a:srgbClr val="000000"/>
                </a:solidFill>
                <a:latin typeface="Arial" charset="0"/>
                <a:ea typeface="ＭＳ Ｐゴシック" charset="-128"/>
              </a:endParaRPr>
            </a:p>
          </p:txBody>
        </p:sp>
      </p:grpSp>
      <p:grpSp>
        <p:nvGrpSpPr>
          <p:cNvPr id="28" name="Group 44"/>
          <p:cNvGrpSpPr>
            <a:grpSpLocks/>
          </p:cNvGrpSpPr>
          <p:nvPr/>
        </p:nvGrpSpPr>
        <p:grpSpPr bwMode="auto">
          <a:xfrm>
            <a:off x="3971925" y="1935163"/>
            <a:ext cx="3689350" cy="3417887"/>
            <a:chOff x="2502" y="1219"/>
            <a:chExt cx="2324" cy="2153"/>
          </a:xfrm>
        </p:grpSpPr>
        <p:sp>
          <p:nvSpPr>
            <p:cNvPr id="29" name="Freeform 40"/>
            <p:cNvSpPr>
              <a:spLocks/>
            </p:cNvSpPr>
            <p:nvPr/>
          </p:nvSpPr>
          <p:spPr bwMode="auto">
            <a:xfrm>
              <a:off x="2502" y="2100"/>
              <a:ext cx="816" cy="306"/>
            </a:xfrm>
            <a:custGeom>
              <a:avLst/>
              <a:gdLst/>
              <a:ahLst/>
              <a:cxnLst>
                <a:cxn ang="0">
                  <a:pos x="0" y="0"/>
                </a:cxn>
                <a:cxn ang="0">
                  <a:pos x="0" y="306"/>
                </a:cxn>
                <a:cxn ang="0">
                  <a:pos x="816" y="282"/>
                </a:cxn>
                <a:cxn ang="0">
                  <a:pos x="816" y="162"/>
                </a:cxn>
                <a:cxn ang="0">
                  <a:pos x="0" y="0"/>
                </a:cxn>
              </a:cxnLst>
              <a:rect l="0" t="0" r="r" b="b"/>
              <a:pathLst>
                <a:path w="816" h="306">
                  <a:moveTo>
                    <a:pt x="0" y="0"/>
                  </a:moveTo>
                  <a:lnTo>
                    <a:pt x="0" y="306"/>
                  </a:lnTo>
                  <a:lnTo>
                    <a:pt x="816" y="282"/>
                  </a:lnTo>
                  <a:lnTo>
                    <a:pt x="816" y="162"/>
                  </a:lnTo>
                  <a:lnTo>
                    <a:pt x="0" y="0"/>
                  </a:lnTo>
                  <a:close/>
                </a:path>
              </a:pathLst>
            </a:custGeom>
            <a:solidFill>
              <a:srgbClr val="00FF00">
                <a:alpha val="50000"/>
              </a:srgbClr>
            </a:solidFill>
            <a:ln w="9525">
              <a:noFill/>
              <a:round/>
              <a:headEnd/>
              <a:tailEnd/>
            </a:ln>
            <a:effectLst/>
          </p:spPr>
          <p:txBody>
            <a:bodyPr/>
            <a:lstStyle/>
            <a:p>
              <a:endParaRPr lang="ja-JP" altLang="en-US" smtClean="0">
                <a:solidFill>
                  <a:srgbClr val="000000"/>
                </a:solidFill>
                <a:latin typeface="Arial" charset="0"/>
                <a:ea typeface="ＭＳ Ｐゴシック" charset="-128"/>
              </a:endParaRPr>
            </a:p>
          </p:txBody>
        </p:sp>
        <p:sp>
          <p:nvSpPr>
            <p:cNvPr id="30" name="Freeform 41"/>
            <p:cNvSpPr>
              <a:spLocks/>
            </p:cNvSpPr>
            <p:nvPr/>
          </p:nvSpPr>
          <p:spPr bwMode="auto">
            <a:xfrm rot="3600000">
              <a:off x="2950" y="1474"/>
              <a:ext cx="816" cy="306"/>
            </a:xfrm>
            <a:custGeom>
              <a:avLst/>
              <a:gdLst/>
              <a:ahLst/>
              <a:cxnLst>
                <a:cxn ang="0">
                  <a:pos x="0" y="0"/>
                </a:cxn>
                <a:cxn ang="0">
                  <a:pos x="0" y="306"/>
                </a:cxn>
                <a:cxn ang="0">
                  <a:pos x="816" y="282"/>
                </a:cxn>
                <a:cxn ang="0">
                  <a:pos x="816" y="162"/>
                </a:cxn>
                <a:cxn ang="0">
                  <a:pos x="0" y="0"/>
                </a:cxn>
              </a:cxnLst>
              <a:rect l="0" t="0" r="r" b="b"/>
              <a:pathLst>
                <a:path w="816" h="306">
                  <a:moveTo>
                    <a:pt x="0" y="0"/>
                  </a:moveTo>
                  <a:lnTo>
                    <a:pt x="0" y="306"/>
                  </a:lnTo>
                  <a:lnTo>
                    <a:pt x="816" y="282"/>
                  </a:lnTo>
                  <a:lnTo>
                    <a:pt x="816" y="162"/>
                  </a:lnTo>
                  <a:lnTo>
                    <a:pt x="0" y="0"/>
                  </a:lnTo>
                  <a:close/>
                </a:path>
              </a:pathLst>
            </a:custGeom>
            <a:solidFill>
              <a:srgbClr val="00FF00">
                <a:alpha val="50000"/>
              </a:srgbClr>
            </a:solidFill>
            <a:ln w="9525">
              <a:noFill/>
              <a:round/>
              <a:headEnd/>
              <a:tailEnd/>
            </a:ln>
            <a:effectLst/>
          </p:spPr>
          <p:txBody>
            <a:bodyPr/>
            <a:lstStyle/>
            <a:p>
              <a:endParaRPr lang="ja-JP" altLang="en-US" smtClean="0">
                <a:solidFill>
                  <a:srgbClr val="000000"/>
                </a:solidFill>
                <a:latin typeface="Arial" charset="0"/>
                <a:ea typeface="ＭＳ Ｐゴシック" charset="-128"/>
              </a:endParaRPr>
            </a:p>
          </p:txBody>
        </p:sp>
        <p:sp>
          <p:nvSpPr>
            <p:cNvPr id="31" name="Freeform 42"/>
            <p:cNvSpPr>
              <a:spLocks/>
            </p:cNvSpPr>
            <p:nvPr/>
          </p:nvSpPr>
          <p:spPr bwMode="auto">
            <a:xfrm rot="10800000">
              <a:off x="4010" y="2228"/>
              <a:ext cx="816" cy="306"/>
            </a:xfrm>
            <a:custGeom>
              <a:avLst/>
              <a:gdLst/>
              <a:ahLst/>
              <a:cxnLst>
                <a:cxn ang="0">
                  <a:pos x="0" y="0"/>
                </a:cxn>
                <a:cxn ang="0">
                  <a:pos x="0" y="306"/>
                </a:cxn>
                <a:cxn ang="0">
                  <a:pos x="816" y="282"/>
                </a:cxn>
                <a:cxn ang="0">
                  <a:pos x="816" y="162"/>
                </a:cxn>
                <a:cxn ang="0">
                  <a:pos x="0" y="0"/>
                </a:cxn>
              </a:cxnLst>
              <a:rect l="0" t="0" r="r" b="b"/>
              <a:pathLst>
                <a:path w="816" h="306">
                  <a:moveTo>
                    <a:pt x="0" y="0"/>
                  </a:moveTo>
                  <a:lnTo>
                    <a:pt x="0" y="306"/>
                  </a:lnTo>
                  <a:lnTo>
                    <a:pt x="816" y="282"/>
                  </a:lnTo>
                  <a:lnTo>
                    <a:pt x="816" y="162"/>
                  </a:lnTo>
                  <a:lnTo>
                    <a:pt x="0" y="0"/>
                  </a:lnTo>
                  <a:close/>
                </a:path>
              </a:pathLst>
            </a:custGeom>
            <a:solidFill>
              <a:srgbClr val="00FF00">
                <a:alpha val="50000"/>
              </a:srgbClr>
            </a:solidFill>
            <a:ln w="9525">
              <a:noFill/>
              <a:round/>
              <a:headEnd/>
              <a:tailEnd/>
            </a:ln>
            <a:effectLst/>
          </p:spPr>
          <p:txBody>
            <a:bodyPr/>
            <a:lstStyle/>
            <a:p>
              <a:endParaRPr lang="ja-JP" altLang="en-US" smtClean="0">
                <a:solidFill>
                  <a:srgbClr val="000000"/>
                </a:solidFill>
                <a:latin typeface="Arial" charset="0"/>
                <a:ea typeface="ＭＳ Ｐゴシック" charset="-128"/>
              </a:endParaRPr>
            </a:p>
          </p:txBody>
        </p:sp>
        <p:sp>
          <p:nvSpPr>
            <p:cNvPr id="32" name="Freeform 43"/>
            <p:cNvSpPr>
              <a:spLocks/>
            </p:cNvSpPr>
            <p:nvPr/>
          </p:nvSpPr>
          <p:spPr bwMode="auto">
            <a:xfrm>
              <a:off x="3816" y="2603"/>
              <a:ext cx="624" cy="769"/>
            </a:xfrm>
            <a:custGeom>
              <a:avLst/>
              <a:gdLst/>
              <a:ahLst/>
              <a:cxnLst>
                <a:cxn ang="0">
                  <a:pos x="408" y="769"/>
                </a:cxn>
                <a:cxn ang="0">
                  <a:pos x="624" y="625"/>
                </a:cxn>
                <a:cxn ang="0">
                  <a:pos x="105" y="0"/>
                </a:cxn>
                <a:cxn ang="0">
                  <a:pos x="0" y="55"/>
                </a:cxn>
                <a:cxn ang="0">
                  <a:pos x="408" y="769"/>
                </a:cxn>
              </a:cxnLst>
              <a:rect l="0" t="0" r="r" b="b"/>
              <a:pathLst>
                <a:path w="624" h="769">
                  <a:moveTo>
                    <a:pt x="408" y="769"/>
                  </a:moveTo>
                  <a:lnTo>
                    <a:pt x="624" y="625"/>
                  </a:lnTo>
                  <a:lnTo>
                    <a:pt x="105" y="0"/>
                  </a:lnTo>
                  <a:lnTo>
                    <a:pt x="0" y="55"/>
                  </a:lnTo>
                  <a:lnTo>
                    <a:pt x="408" y="769"/>
                  </a:lnTo>
                  <a:close/>
                </a:path>
              </a:pathLst>
            </a:custGeom>
            <a:solidFill>
              <a:srgbClr val="00FF00">
                <a:alpha val="50000"/>
              </a:srgbClr>
            </a:solidFill>
            <a:ln w="9525">
              <a:noFill/>
              <a:round/>
              <a:headEnd/>
              <a:tailEnd/>
            </a:ln>
            <a:effectLst/>
          </p:spPr>
          <p:txBody>
            <a:bodyPr/>
            <a:lstStyle/>
            <a:p>
              <a:endParaRPr lang="ja-JP" altLang="en-US" smtClean="0">
                <a:solidFill>
                  <a:srgbClr val="000000"/>
                </a:solidFill>
                <a:latin typeface="Arial" charset="0"/>
                <a:ea typeface="ＭＳ Ｐゴシック" charset="-128"/>
              </a:endParaRPr>
            </a:p>
          </p:txBody>
        </p:sp>
      </p:grpSp>
      <p:grpSp>
        <p:nvGrpSpPr>
          <p:cNvPr id="33" name="Group 54"/>
          <p:cNvGrpSpPr>
            <a:grpSpLocks/>
          </p:cNvGrpSpPr>
          <p:nvPr/>
        </p:nvGrpSpPr>
        <p:grpSpPr bwMode="auto">
          <a:xfrm>
            <a:off x="4413250" y="2041525"/>
            <a:ext cx="2708275" cy="2943225"/>
            <a:chOff x="2780" y="1286"/>
            <a:chExt cx="1706" cy="1854"/>
          </a:xfrm>
        </p:grpSpPr>
        <p:sp>
          <p:nvSpPr>
            <p:cNvPr id="34" name="Oval 45"/>
            <p:cNvSpPr>
              <a:spLocks noChangeArrowheads="1"/>
            </p:cNvSpPr>
            <p:nvPr/>
          </p:nvSpPr>
          <p:spPr bwMode="auto">
            <a:xfrm>
              <a:off x="3228" y="2790"/>
              <a:ext cx="234" cy="180"/>
            </a:xfrm>
            <a:prstGeom prst="ellipse">
              <a:avLst/>
            </a:prstGeom>
            <a:noFill/>
            <a:ln w="25400">
              <a:solidFill>
                <a:srgbClr val="FF0000"/>
              </a:solidFill>
              <a:round/>
              <a:headEnd/>
              <a:tailEnd/>
            </a:ln>
            <a:effectLst/>
          </p:spPr>
          <p:txBody>
            <a:bodyPr wrap="none" anchor="ctr"/>
            <a:lstStyle/>
            <a:p>
              <a:endParaRPr lang="ja-JP" altLang="en-US" smtClean="0">
                <a:solidFill>
                  <a:srgbClr val="000000"/>
                </a:solidFill>
                <a:latin typeface="Arial" charset="0"/>
                <a:ea typeface="ＭＳ Ｐゴシック" charset="-128"/>
              </a:endParaRPr>
            </a:p>
          </p:txBody>
        </p:sp>
        <p:sp>
          <p:nvSpPr>
            <p:cNvPr id="35" name="Oval 46"/>
            <p:cNvSpPr>
              <a:spLocks noChangeArrowheads="1"/>
            </p:cNvSpPr>
            <p:nvPr/>
          </p:nvSpPr>
          <p:spPr bwMode="auto">
            <a:xfrm>
              <a:off x="4240" y="2542"/>
              <a:ext cx="246" cy="174"/>
            </a:xfrm>
            <a:prstGeom prst="ellipse">
              <a:avLst/>
            </a:prstGeom>
            <a:noFill/>
            <a:ln w="25400">
              <a:solidFill>
                <a:srgbClr val="FF0000"/>
              </a:solidFill>
              <a:round/>
              <a:headEnd/>
              <a:tailEnd/>
            </a:ln>
            <a:effectLst/>
          </p:spPr>
          <p:txBody>
            <a:bodyPr wrap="none" anchor="ctr"/>
            <a:lstStyle/>
            <a:p>
              <a:endParaRPr lang="ja-JP" altLang="en-US" smtClean="0">
                <a:solidFill>
                  <a:srgbClr val="000000"/>
                </a:solidFill>
                <a:latin typeface="Arial" charset="0"/>
                <a:ea typeface="ＭＳ Ｐゴシック" charset="-128"/>
              </a:endParaRPr>
            </a:p>
          </p:txBody>
        </p:sp>
        <p:sp>
          <p:nvSpPr>
            <p:cNvPr id="36" name="Oval 47"/>
            <p:cNvSpPr>
              <a:spLocks noChangeArrowheads="1"/>
            </p:cNvSpPr>
            <p:nvPr/>
          </p:nvSpPr>
          <p:spPr bwMode="auto">
            <a:xfrm>
              <a:off x="4238" y="1910"/>
              <a:ext cx="246" cy="174"/>
            </a:xfrm>
            <a:prstGeom prst="ellipse">
              <a:avLst/>
            </a:prstGeom>
            <a:noFill/>
            <a:ln w="25400">
              <a:solidFill>
                <a:srgbClr val="FF0000"/>
              </a:solidFill>
              <a:round/>
              <a:headEnd/>
              <a:tailEnd/>
            </a:ln>
            <a:effectLst/>
          </p:spPr>
          <p:txBody>
            <a:bodyPr wrap="none" anchor="ctr"/>
            <a:lstStyle/>
            <a:p>
              <a:endParaRPr lang="ja-JP" altLang="en-US" smtClean="0">
                <a:solidFill>
                  <a:srgbClr val="000000"/>
                </a:solidFill>
                <a:latin typeface="Arial" charset="0"/>
                <a:ea typeface="ＭＳ Ｐゴシック" charset="-128"/>
              </a:endParaRPr>
            </a:p>
          </p:txBody>
        </p:sp>
        <p:sp>
          <p:nvSpPr>
            <p:cNvPr id="37" name="Oval 48"/>
            <p:cNvSpPr>
              <a:spLocks noChangeArrowheads="1"/>
            </p:cNvSpPr>
            <p:nvPr/>
          </p:nvSpPr>
          <p:spPr bwMode="auto">
            <a:xfrm>
              <a:off x="3722" y="1904"/>
              <a:ext cx="246" cy="174"/>
            </a:xfrm>
            <a:prstGeom prst="ellipse">
              <a:avLst/>
            </a:prstGeom>
            <a:noFill/>
            <a:ln w="25400">
              <a:solidFill>
                <a:srgbClr val="FF0000"/>
              </a:solidFill>
              <a:round/>
              <a:headEnd/>
              <a:tailEnd/>
            </a:ln>
            <a:effectLst/>
          </p:spPr>
          <p:txBody>
            <a:bodyPr wrap="none" anchor="ctr"/>
            <a:lstStyle/>
            <a:p>
              <a:endParaRPr lang="ja-JP" altLang="en-US" smtClean="0">
                <a:solidFill>
                  <a:srgbClr val="000000"/>
                </a:solidFill>
                <a:latin typeface="Arial" charset="0"/>
                <a:ea typeface="ＭＳ Ｐゴシック" charset="-128"/>
              </a:endParaRPr>
            </a:p>
          </p:txBody>
        </p:sp>
        <p:sp>
          <p:nvSpPr>
            <p:cNvPr id="38" name="Oval 49"/>
            <p:cNvSpPr>
              <a:spLocks noChangeArrowheads="1"/>
            </p:cNvSpPr>
            <p:nvPr/>
          </p:nvSpPr>
          <p:spPr bwMode="auto">
            <a:xfrm>
              <a:off x="4148" y="1286"/>
              <a:ext cx="246" cy="174"/>
            </a:xfrm>
            <a:prstGeom prst="ellipse">
              <a:avLst/>
            </a:prstGeom>
            <a:noFill/>
            <a:ln w="25400">
              <a:solidFill>
                <a:srgbClr val="FF0000"/>
              </a:solidFill>
              <a:round/>
              <a:headEnd/>
              <a:tailEnd/>
            </a:ln>
            <a:effectLst/>
          </p:spPr>
          <p:txBody>
            <a:bodyPr wrap="none" anchor="ctr"/>
            <a:lstStyle/>
            <a:p>
              <a:endParaRPr lang="ja-JP" altLang="en-US" smtClean="0">
                <a:solidFill>
                  <a:srgbClr val="000000"/>
                </a:solidFill>
                <a:latin typeface="Arial" charset="0"/>
                <a:ea typeface="ＭＳ Ｐゴシック" charset="-128"/>
              </a:endParaRPr>
            </a:p>
          </p:txBody>
        </p:sp>
        <p:sp>
          <p:nvSpPr>
            <p:cNvPr id="39" name="Oval 50"/>
            <p:cNvSpPr>
              <a:spLocks noChangeArrowheads="1"/>
            </p:cNvSpPr>
            <p:nvPr/>
          </p:nvSpPr>
          <p:spPr bwMode="auto">
            <a:xfrm>
              <a:off x="3584" y="1322"/>
              <a:ext cx="246" cy="174"/>
            </a:xfrm>
            <a:prstGeom prst="ellipse">
              <a:avLst/>
            </a:prstGeom>
            <a:noFill/>
            <a:ln w="25400">
              <a:solidFill>
                <a:srgbClr val="FF0000"/>
              </a:solidFill>
              <a:round/>
              <a:headEnd/>
              <a:tailEnd/>
            </a:ln>
            <a:effectLst/>
          </p:spPr>
          <p:txBody>
            <a:bodyPr wrap="none" anchor="ctr"/>
            <a:lstStyle/>
            <a:p>
              <a:endParaRPr lang="ja-JP" altLang="en-US" smtClean="0">
                <a:solidFill>
                  <a:srgbClr val="000000"/>
                </a:solidFill>
                <a:latin typeface="Arial" charset="0"/>
                <a:ea typeface="ＭＳ Ｐゴシック" charset="-128"/>
              </a:endParaRPr>
            </a:p>
          </p:txBody>
        </p:sp>
        <p:sp>
          <p:nvSpPr>
            <p:cNvPr id="40" name="Oval 51"/>
            <p:cNvSpPr>
              <a:spLocks noChangeArrowheads="1"/>
            </p:cNvSpPr>
            <p:nvPr/>
          </p:nvSpPr>
          <p:spPr bwMode="auto">
            <a:xfrm>
              <a:off x="2804" y="1826"/>
              <a:ext cx="246" cy="174"/>
            </a:xfrm>
            <a:prstGeom prst="ellipse">
              <a:avLst/>
            </a:prstGeom>
            <a:noFill/>
            <a:ln w="25400">
              <a:solidFill>
                <a:srgbClr val="FF0000"/>
              </a:solidFill>
              <a:round/>
              <a:headEnd/>
              <a:tailEnd/>
            </a:ln>
            <a:effectLst/>
          </p:spPr>
          <p:txBody>
            <a:bodyPr wrap="none" anchor="ctr"/>
            <a:lstStyle/>
            <a:p>
              <a:endParaRPr lang="ja-JP" altLang="en-US" smtClean="0">
                <a:solidFill>
                  <a:srgbClr val="000000"/>
                </a:solidFill>
                <a:latin typeface="Arial" charset="0"/>
                <a:ea typeface="ＭＳ Ｐゴシック" charset="-128"/>
              </a:endParaRPr>
            </a:p>
          </p:txBody>
        </p:sp>
        <p:sp>
          <p:nvSpPr>
            <p:cNvPr id="41" name="Oval 52"/>
            <p:cNvSpPr>
              <a:spLocks noChangeArrowheads="1"/>
            </p:cNvSpPr>
            <p:nvPr/>
          </p:nvSpPr>
          <p:spPr bwMode="auto">
            <a:xfrm>
              <a:off x="2780" y="2492"/>
              <a:ext cx="246" cy="174"/>
            </a:xfrm>
            <a:prstGeom prst="ellipse">
              <a:avLst/>
            </a:prstGeom>
            <a:noFill/>
            <a:ln w="25400">
              <a:solidFill>
                <a:srgbClr val="FF0000"/>
              </a:solidFill>
              <a:round/>
              <a:headEnd/>
              <a:tailEnd/>
            </a:ln>
            <a:effectLst/>
          </p:spPr>
          <p:txBody>
            <a:bodyPr wrap="none" anchor="ctr"/>
            <a:lstStyle/>
            <a:p>
              <a:endParaRPr lang="ja-JP" altLang="en-US" smtClean="0">
                <a:solidFill>
                  <a:srgbClr val="000000"/>
                </a:solidFill>
                <a:latin typeface="Arial" charset="0"/>
                <a:ea typeface="ＭＳ Ｐゴシック" charset="-128"/>
              </a:endParaRPr>
            </a:p>
          </p:txBody>
        </p:sp>
        <p:sp>
          <p:nvSpPr>
            <p:cNvPr id="42" name="Oval 53"/>
            <p:cNvSpPr>
              <a:spLocks noChangeArrowheads="1"/>
            </p:cNvSpPr>
            <p:nvPr/>
          </p:nvSpPr>
          <p:spPr bwMode="auto">
            <a:xfrm>
              <a:off x="3134" y="2966"/>
              <a:ext cx="246" cy="174"/>
            </a:xfrm>
            <a:prstGeom prst="ellipse">
              <a:avLst/>
            </a:prstGeom>
            <a:noFill/>
            <a:ln w="25400">
              <a:solidFill>
                <a:srgbClr val="FF0000"/>
              </a:solidFill>
              <a:round/>
              <a:headEnd/>
              <a:tailEnd/>
            </a:ln>
            <a:effectLst/>
          </p:spPr>
          <p:txBody>
            <a:bodyPr wrap="none" anchor="ctr"/>
            <a:lstStyle/>
            <a:p>
              <a:endParaRPr lang="ja-JP" altLang="en-US" smtClean="0">
                <a:solidFill>
                  <a:srgbClr val="000000"/>
                </a:solidFill>
                <a:latin typeface="Arial" charset="0"/>
                <a:ea typeface="ＭＳ Ｐゴシック" charset="-128"/>
              </a:endParaRPr>
            </a:p>
          </p:txBody>
        </p:sp>
      </p:grpSp>
      <p:sp>
        <p:nvSpPr>
          <p:cNvPr id="43" name="Oval 55"/>
          <p:cNvSpPr>
            <a:spLocks noChangeArrowheads="1"/>
          </p:cNvSpPr>
          <p:nvPr/>
        </p:nvSpPr>
        <p:spPr bwMode="auto">
          <a:xfrm>
            <a:off x="4257675" y="6219825"/>
            <a:ext cx="142875" cy="144463"/>
          </a:xfrm>
          <a:prstGeom prst="ellipse">
            <a:avLst/>
          </a:prstGeom>
          <a:solidFill>
            <a:srgbClr val="FF00FF"/>
          </a:solidFill>
          <a:ln w="9525">
            <a:solidFill>
              <a:schemeClr val="tx1"/>
            </a:solidFill>
            <a:round/>
            <a:headEnd/>
            <a:tailEnd/>
          </a:ln>
          <a:effectLst/>
        </p:spPr>
        <p:txBody>
          <a:bodyPr wrap="none" anchor="ctr"/>
          <a:lstStyle/>
          <a:p>
            <a:endParaRPr lang="ja-JP" altLang="en-US" smtClean="0">
              <a:solidFill>
                <a:srgbClr val="000000"/>
              </a:solidFill>
              <a:latin typeface="Arial" charset="0"/>
              <a:ea typeface="ＭＳ Ｐゴシック" charset="-128"/>
            </a:endParaRPr>
          </a:p>
        </p:txBody>
      </p:sp>
      <p:grpSp>
        <p:nvGrpSpPr>
          <p:cNvPr id="44" name="Group 60"/>
          <p:cNvGrpSpPr>
            <a:grpSpLocks/>
          </p:cNvGrpSpPr>
          <p:nvPr/>
        </p:nvGrpSpPr>
        <p:grpSpPr bwMode="auto">
          <a:xfrm>
            <a:off x="419100" y="809625"/>
            <a:ext cx="2981325" cy="1057275"/>
            <a:chOff x="264" y="510"/>
            <a:chExt cx="1878" cy="666"/>
          </a:xfrm>
        </p:grpSpPr>
        <p:sp>
          <p:nvSpPr>
            <p:cNvPr id="45" name="Freeform 58"/>
            <p:cNvSpPr>
              <a:spLocks/>
            </p:cNvSpPr>
            <p:nvPr/>
          </p:nvSpPr>
          <p:spPr bwMode="auto">
            <a:xfrm>
              <a:off x="264" y="510"/>
              <a:ext cx="1878" cy="666"/>
            </a:xfrm>
            <a:custGeom>
              <a:avLst/>
              <a:gdLst/>
              <a:ahLst/>
              <a:cxnLst>
                <a:cxn ang="0">
                  <a:pos x="0" y="666"/>
                </a:cxn>
                <a:cxn ang="0">
                  <a:pos x="186" y="396"/>
                </a:cxn>
                <a:cxn ang="0">
                  <a:pos x="174" y="6"/>
                </a:cxn>
                <a:cxn ang="0">
                  <a:pos x="1878" y="0"/>
                </a:cxn>
                <a:cxn ang="0">
                  <a:pos x="1878" y="480"/>
                </a:cxn>
                <a:cxn ang="0">
                  <a:pos x="462" y="480"/>
                </a:cxn>
                <a:cxn ang="0">
                  <a:pos x="0" y="666"/>
                </a:cxn>
              </a:cxnLst>
              <a:rect l="0" t="0" r="r" b="b"/>
              <a:pathLst>
                <a:path w="1878" h="666">
                  <a:moveTo>
                    <a:pt x="0" y="666"/>
                  </a:moveTo>
                  <a:lnTo>
                    <a:pt x="186" y="396"/>
                  </a:lnTo>
                  <a:lnTo>
                    <a:pt x="174" y="6"/>
                  </a:lnTo>
                  <a:lnTo>
                    <a:pt x="1878" y="0"/>
                  </a:lnTo>
                  <a:lnTo>
                    <a:pt x="1878" y="480"/>
                  </a:lnTo>
                  <a:lnTo>
                    <a:pt x="462" y="480"/>
                  </a:lnTo>
                  <a:lnTo>
                    <a:pt x="0" y="666"/>
                  </a:lnTo>
                  <a:close/>
                </a:path>
              </a:pathLst>
            </a:custGeom>
            <a:solidFill>
              <a:schemeClr val="accent1"/>
            </a:solidFill>
            <a:ln w="9525">
              <a:solidFill>
                <a:schemeClr val="accent1"/>
              </a:solidFill>
              <a:round/>
              <a:headEnd/>
              <a:tailEnd/>
            </a:ln>
            <a:effectLst/>
          </p:spPr>
          <p:txBody>
            <a:bodyPr/>
            <a:lstStyle/>
            <a:p>
              <a:endParaRPr lang="ja-JP" altLang="en-US" smtClean="0">
                <a:solidFill>
                  <a:schemeClr val="bg1"/>
                </a:solidFill>
                <a:latin typeface="Arial" charset="0"/>
                <a:ea typeface="ＭＳ Ｐゴシック" charset="-128"/>
              </a:endParaRPr>
            </a:p>
          </p:txBody>
        </p:sp>
        <p:sp>
          <p:nvSpPr>
            <p:cNvPr id="46" name="Text Box 57"/>
            <p:cNvSpPr txBox="1">
              <a:spLocks noChangeArrowheads="1"/>
            </p:cNvSpPr>
            <p:nvPr/>
          </p:nvSpPr>
          <p:spPr bwMode="auto">
            <a:xfrm>
              <a:off x="480" y="522"/>
              <a:ext cx="1638" cy="465"/>
            </a:xfrm>
            <a:prstGeom prst="rect">
              <a:avLst/>
            </a:prstGeom>
            <a:noFill/>
            <a:ln w="9525">
              <a:noFill/>
              <a:miter lim="800000"/>
              <a:headEnd/>
              <a:tailEnd/>
            </a:ln>
            <a:effectLst/>
          </p:spPr>
          <p:txBody>
            <a:bodyPr>
              <a:spAutoFit/>
            </a:bodyPr>
            <a:lstStyle/>
            <a:p>
              <a:pPr>
                <a:spcBef>
                  <a:spcPct val="50000"/>
                </a:spcBef>
              </a:pPr>
              <a:r>
                <a:rPr lang="en-US" altLang="ja-JP" sz="1400" dirty="0" smtClean="0">
                  <a:solidFill>
                    <a:schemeClr val="bg1"/>
                  </a:solidFill>
                  <a:latin typeface="Arial" charset="0"/>
                  <a:ea typeface="ＭＳ Ｐゴシック" charset="-128"/>
                </a:rPr>
                <a:t>K: the maximum bending power of extracted beam from the cyclotron</a:t>
              </a:r>
            </a:p>
          </p:txBody>
        </p:sp>
      </p:grpSp>
    </p:spTree>
    <p:extLst>
      <p:ext uri="{BB962C8B-B14F-4D97-AF65-F5344CB8AC3E}">
        <p14:creationId xmlns:p14="http://schemas.microsoft.com/office/powerpoint/2010/main" val="75652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21"/>
                                        </p:tgtEl>
                                        <p:attrNameLst>
                                          <p:attrName>style.visibility</p:attrName>
                                        </p:attrNameLst>
                                      </p:cBhvr>
                                      <p:to>
                                        <p:strVal val="hidden"/>
                                      </p:to>
                                    </p:set>
                                  </p:childTnLst>
                                </p:cTn>
                              </p:par>
                            </p:childTnLst>
                          </p:cTn>
                        </p:par>
                        <p:par>
                          <p:cTn id="28" fill="hold">
                            <p:stCondLst>
                              <p:cond delay="0"/>
                            </p:stCondLst>
                            <p:childTnLst>
                              <p:par>
                                <p:cTn id="29" presetID="2" presetClass="entr" presetSubtype="4"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500" fill="hold"/>
                                        <p:tgtEl>
                                          <p:spTgt spid="43"/>
                                        </p:tgtEl>
                                        <p:attrNameLst>
                                          <p:attrName>ppt_x</p:attrName>
                                        </p:attrNameLst>
                                      </p:cBhvr>
                                      <p:tavLst>
                                        <p:tav tm="0">
                                          <p:val>
                                            <p:strVal val="#ppt_x"/>
                                          </p:val>
                                        </p:tav>
                                        <p:tav tm="100000">
                                          <p:val>
                                            <p:strVal val="#ppt_x"/>
                                          </p:val>
                                        </p:tav>
                                      </p:tavLst>
                                    </p:anim>
                                    <p:anim calcmode="lin" valueType="num">
                                      <p:cBhvr additive="base">
                                        <p:cTn id="37" dur="500" fill="hold"/>
                                        <p:tgtEl>
                                          <p:spTgt spid="43"/>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0" presetClass="path" presetSubtype="0" repeatCount="3000" accel="50000" fill="hold" grpId="1" nodeType="afterEffect">
                                  <p:stCondLst>
                                    <p:cond delay="0"/>
                                  </p:stCondLst>
                                  <p:childTnLst>
                                    <p:animMotion origin="layout" path="M 0.00052 -0.00069 C 0.06215 -0.17827 0.12396 -0.35561 0.16614 -0.43075 C 0.20833 -0.5059 0.23837 -0.47098 0.25364 -0.45156 C 0.26892 -0.43237 0.27344 -0.35075 0.25781 -0.31561 C 0.24219 -0.28046 0.19184 -0.24231 0.15989 -0.24069 C 0.12795 -0.23977 0.08177 -0.27121 0.06614 -0.30728 C 0.05052 -0.34335 0.05052 -0.4185 0.06614 -0.45734 C 0.08177 -0.49595 0.12552 -0.53711 0.15989 -0.53896 C 0.19427 -0.54081 0.25382 -0.50821 0.27239 -0.46821 C 0.29097 -0.42844 0.2901 -0.34243 0.27135 -0.30035 C 0.2526 -0.25827 0.1967 -0.2178 0.15989 -0.21572 C 0.12309 -0.21387 0.06909 -0.24532 0.05052 -0.28786 C 0.03194 -0.3304 0.03038 -0.42451 0.04844 -0.47121 C 0.06649 -0.51792 0.11909 -0.56532 0.15885 -0.56809 C 0.19861 -0.57133 0.26545 -0.53457 0.28698 -0.48763 C 0.3085 -0.44092 0.30868 -0.33572 0.28802 -0.2867 C 0.26736 -0.23722 0.20538 -0.19445 0.16302 -0.19214 C 0.12066 -0.19006 0.05607 -0.22636 0.03385 -0.27422 C 0.01163 -0.32185 0.00885 -0.42659 0.02969 -0.47931 C 0.05052 -0.53202 0.11354 -0.58728 0.15885 -0.59029 C 0.20416 -0.59329 0.27743 -0.55029 0.30156 -0.49734 C 0.32569 -0.44462 0.32673 -0.32879 0.30364 -0.27422 C 0.28055 -0.21919 0.20955 -0.17133 0.16302 -0.16855 C 0.11649 -0.16624 0.04948 -0.20832 0.02448 -0.26012 C -0.00052 -0.31237 -0.00938 -0.42173 0.01302 -0.48092 C 0.03541 -0.53965 0.11632 -0.59699 0.15885 -0.61387 C 0.20139 -0.63075 0.225 -0.57225 0.26823 -0.58196 C 0.31146 -0.59191 0.33021 -0.59769 0.41823 -0.67353 C 0.50625 -0.74936 0.71753 -0.96116 0.79635 -1.03676 " pathEditMode="relative" rAng="0" ptsTypes="aaaaaaaaaaaaaaaaaaaaaaaaaaaaa">
                                      <p:cBhvr>
                                        <p:cTn id="40" dur="5000" fill="hold"/>
                                        <p:tgtEl>
                                          <p:spTgt spid="43"/>
                                        </p:tgtEl>
                                        <p:attrNameLst>
                                          <p:attrName>ppt_x</p:attrName>
                                          <p:attrName>ppt_y</p:attrName>
                                        </p:attrNameLst>
                                      </p:cBhvr>
                                      <p:rCtr x="39300" y="-51800"/>
                                    </p:animMotion>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8"/>
                                        </p:tgtEl>
                                        <p:attrNameLst>
                                          <p:attrName>style.visibility</p:attrName>
                                        </p:attrNameLst>
                                      </p:cBhvr>
                                      <p:to>
                                        <p:strVal val="hidden"/>
                                      </p:to>
                                    </p:set>
                                  </p:childTnLst>
                                </p:cTn>
                              </p:par>
                            </p:childTnLst>
                          </p:cTn>
                        </p:par>
                        <p:par>
                          <p:cTn id="45" fill="hold">
                            <p:stCondLst>
                              <p:cond delay="0"/>
                            </p:stCondLst>
                            <p:childTnLst>
                              <p:par>
                                <p:cTn id="46" presetID="2" presetClass="entr" presetSubtype="4"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500" fill="hold"/>
                                        <p:tgtEl>
                                          <p:spTgt spid="33"/>
                                        </p:tgtEl>
                                        <p:attrNameLst>
                                          <p:attrName>ppt_x</p:attrName>
                                        </p:attrNameLst>
                                      </p:cBhvr>
                                      <p:tavLst>
                                        <p:tav tm="0">
                                          <p:val>
                                            <p:strVal val="#ppt_x"/>
                                          </p:val>
                                        </p:tav>
                                        <p:tav tm="100000">
                                          <p:val>
                                            <p:strVal val="#ppt_x"/>
                                          </p:val>
                                        </p:tav>
                                      </p:tavLst>
                                    </p:anim>
                                    <p:anim calcmode="lin" valueType="num">
                                      <p:cBhvr additive="base">
                                        <p:cTn id="4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33"/>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20"/>
                                        </p:tgtEl>
                                        <p:attrNameLst>
                                          <p:attrName>ppt_x</p:attrName>
                                        </p:attrNameLst>
                                      </p:cBhvr>
                                      <p:tavLst>
                                        <p:tav tm="0">
                                          <p:val>
                                            <p:strVal val="ppt_x"/>
                                          </p:val>
                                        </p:tav>
                                        <p:tav tm="100000">
                                          <p:val>
                                            <p:strVal val="ppt_x"/>
                                          </p:val>
                                        </p:tav>
                                      </p:tavLst>
                                    </p:anim>
                                    <p:anim calcmode="lin" valueType="num">
                                      <p:cBhvr additive="base">
                                        <p:cTn id="56" dur="500"/>
                                        <p:tgtEl>
                                          <p:spTgt spid="20"/>
                                        </p:tgtEl>
                                        <p:attrNameLst>
                                          <p:attrName>ppt_y</p:attrName>
                                        </p:attrNameLst>
                                      </p:cBhvr>
                                      <p:tavLst>
                                        <p:tav tm="0">
                                          <p:val>
                                            <p:strVal val="ppt_y"/>
                                          </p:val>
                                        </p:tav>
                                        <p:tav tm="100000">
                                          <p:val>
                                            <p:strVal val="1+ppt_h/2"/>
                                          </p:val>
                                        </p:tav>
                                      </p:tavLst>
                                    </p:anim>
                                    <p:set>
                                      <p:cBhvr>
                                        <p:cTn id="57" dur="1" fill="hold">
                                          <p:stCondLst>
                                            <p:cond delay="499"/>
                                          </p:stCondLst>
                                        </p:cTn>
                                        <p:tgtEl>
                                          <p:spTgt spid="20"/>
                                        </p:tgtEl>
                                        <p:attrNameLst>
                                          <p:attrName>style.visibility</p:attrName>
                                        </p:attrNameLst>
                                      </p:cBhvr>
                                      <p:to>
                                        <p:strVal val="hidden"/>
                                      </p:to>
                                    </p:set>
                                  </p:childTnLst>
                                </p:cTn>
                              </p:par>
                              <p:par>
                                <p:cTn id="58" presetID="2" presetClass="entr" presetSubtype="4"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additive="base">
                                        <p:cTn id="60" dur="500" fill="hold"/>
                                        <p:tgtEl>
                                          <p:spTgt spid="18"/>
                                        </p:tgtEl>
                                        <p:attrNameLst>
                                          <p:attrName>ppt_x</p:attrName>
                                        </p:attrNameLst>
                                      </p:cBhvr>
                                      <p:tavLst>
                                        <p:tav tm="0">
                                          <p:val>
                                            <p:strVal val="#ppt_x"/>
                                          </p:val>
                                        </p:tav>
                                        <p:tav tm="100000">
                                          <p:val>
                                            <p:strVal val="#ppt_x"/>
                                          </p:val>
                                        </p:tav>
                                      </p:tavLst>
                                    </p:anim>
                                    <p:anim calcmode="lin" valueType="num">
                                      <p:cBhvr additive="base">
                                        <p:cTn id="6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43" grpId="0" animBg="1"/>
      <p:bldP spid="43" grpId="1"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41275" cap="flat" cmpd="sng" algn="ctr">
          <a:solidFill>
            <a:schemeClr val="bg1"/>
          </a:solidFill>
          <a:prstDash val="solid"/>
          <a:round/>
          <a:headEnd type="none" w="med" len="med"/>
          <a:tailEnd type="triangl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41275" cap="flat" cmpd="sng" algn="ctr">
          <a:solidFill>
            <a:schemeClr val="bg1"/>
          </a:solidFill>
          <a:prstDash val="solid"/>
          <a:round/>
          <a:headEnd type="none" w="med" len="med"/>
          <a:tailEnd type="triangl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41275" cap="flat" cmpd="sng" algn="ctr">
          <a:solidFill>
            <a:schemeClr val="bg1"/>
          </a:solidFill>
          <a:prstDash val="solid"/>
          <a:round/>
          <a:headEnd type="none" w="med" len="med"/>
          <a:tailEnd type="triangl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41275" cap="flat" cmpd="sng" algn="ctr">
          <a:solidFill>
            <a:schemeClr val="bg1"/>
          </a:solidFill>
          <a:prstDash val="solid"/>
          <a:round/>
          <a:headEnd type="none" w="med" len="med"/>
          <a:tailEnd type="triangl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2174</TotalTime>
  <Words>3470</Words>
  <Application>Microsoft Office PowerPoint</Application>
  <PresentationFormat>画面に合わせる (4:3)</PresentationFormat>
  <Paragraphs>624</Paragraphs>
  <Slides>26</Slides>
  <Notes>14</Notes>
  <HiddenSlides>0</HiddenSlides>
  <MMClips>1</MMClips>
  <ScaleCrop>false</ScaleCrop>
  <HeadingPairs>
    <vt:vector size="6" baseType="variant">
      <vt:variant>
        <vt:lpstr>使用されているフォント</vt:lpstr>
      </vt:variant>
      <vt:variant>
        <vt:i4>12</vt:i4>
      </vt:variant>
      <vt:variant>
        <vt:lpstr>テーマ</vt:lpstr>
      </vt:variant>
      <vt:variant>
        <vt:i4>3</vt:i4>
      </vt:variant>
      <vt:variant>
        <vt:lpstr>スライド タイトル</vt:lpstr>
      </vt:variant>
      <vt:variant>
        <vt:i4>26</vt:i4>
      </vt:variant>
    </vt:vector>
  </HeadingPairs>
  <TitlesOfParts>
    <vt:vector size="41" baseType="lpstr">
      <vt:lpstr>Gill Sans</vt:lpstr>
      <vt:lpstr>Helvetica Neue</vt:lpstr>
      <vt:lpstr>HG丸ｺﾞｼｯｸM-PRO</vt:lpstr>
      <vt:lpstr>ＭＳ Ｐゴシック</vt:lpstr>
      <vt:lpstr>ＭＳ Ｐ明朝</vt:lpstr>
      <vt:lpstr>Osaka</vt:lpstr>
      <vt:lpstr>ヒラギノ角ゴ Pro W3</vt:lpstr>
      <vt:lpstr>ヒラギノ丸ゴ Pro W4</vt:lpstr>
      <vt:lpstr>Arial</vt:lpstr>
      <vt:lpstr>Calibri</vt:lpstr>
      <vt:lpstr>Century Gothic</vt:lpstr>
      <vt:lpstr>Times</vt:lpstr>
      <vt:lpstr>Office テーマ</vt:lpstr>
      <vt:lpstr>標準デザイン</vt:lpstr>
      <vt:lpstr>1_標準デザイン</vt:lpstr>
      <vt:lpstr>Where is a compact cyclotron in RIBF?</vt:lpstr>
      <vt:lpstr>Preview</vt:lpstr>
      <vt:lpstr>What is RIBF?</vt:lpstr>
      <vt:lpstr>Goal of RIBF</vt:lpstr>
      <vt:lpstr>How to produce RI beam  (projectile fragmentation, in-flight fission)</vt:lpstr>
      <vt:lpstr>PowerPoint プレゼンテーション</vt:lpstr>
      <vt:lpstr>PowerPoint プレゼンテーション</vt:lpstr>
      <vt:lpstr>PowerPoint プレゼンテーション</vt:lpstr>
      <vt:lpstr>PowerPoint プレゼンテーション</vt:lpstr>
      <vt:lpstr>Technical challenges  (superconducting magnets) </vt:lpstr>
      <vt:lpstr>Shapes of the superconducting coils for SRC</vt:lpstr>
      <vt:lpstr>Assembling of SRC in the vault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Upgrade plan for RIBF (intensity)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Review</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OKUNOHIROKI-VAIOZ</dc:creator>
  <cp:lastModifiedBy>hirokiokuno</cp:lastModifiedBy>
  <cp:revision>228</cp:revision>
  <dcterms:created xsi:type="dcterms:W3CDTF">2013-12-08T01:35:14Z</dcterms:created>
  <dcterms:modified xsi:type="dcterms:W3CDTF">2015-06-25T08:51:50Z</dcterms:modified>
</cp:coreProperties>
</file>