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9" r:id="rId3"/>
    <p:sldId id="261" r:id="rId4"/>
    <p:sldId id="312" r:id="rId5"/>
    <p:sldId id="313" r:id="rId6"/>
    <p:sldId id="293" r:id="rId7"/>
    <p:sldId id="280" r:id="rId8"/>
    <p:sldId id="263" r:id="rId9"/>
    <p:sldId id="314" r:id="rId10"/>
    <p:sldId id="294" r:id="rId11"/>
    <p:sldId id="296" r:id="rId12"/>
    <p:sldId id="315" r:id="rId13"/>
    <p:sldId id="304" r:id="rId14"/>
    <p:sldId id="303" r:id="rId15"/>
    <p:sldId id="306" r:id="rId16"/>
    <p:sldId id="268" r:id="rId17"/>
    <p:sldId id="291" r:id="rId18"/>
    <p:sldId id="283" r:id="rId19"/>
    <p:sldId id="299" r:id="rId20"/>
    <p:sldId id="300" r:id="rId21"/>
    <p:sldId id="326" r:id="rId22"/>
    <p:sldId id="317" r:id="rId23"/>
    <p:sldId id="316" r:id="rId24"/>
    <p:sldId id="319" r:id="rId25"/>
    <p:sldId id="320" r:id="rId26"/>
    <p:sldId id="321" r:id="rId27"/>
    <p:sldId id="322" r:id="rId28"/>
    <p:sldId id="318" r:id="rId29"/>
    <p:sldId id="323" r:id="rId30"/>
    <p:sldId id="327" r:id="rId31"/>
    <p:sldId id="273" r:id="rId32"/>
    <p:sldId id="272" r:id="rId33"/>
    <p:sldId id="274" r:id="rId34"/>
    <p:sldId id="324" r:id="rId35"/>
    <p:sldId id="308" r:id="rId36"/>
    <p:sldId id="311" r:id="rId37"/>
    <p:sldId id="328" r:id="rId38"/>
    <p:sldId id="325" r:id="rId3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2CBFD3C8-0E33-4038-9FA0-8502C5DFA71F}">
          <p14:sldIdLst>
            <p14:sldId id="256"/>
            <p14:sldId id="259"/>
            <p14:sldId id="261"/>
            <p14:sldId id="312"/>
            <p14:sldId id="313"/>
            <p14:sldId id="293"/>
            <p14:sldId id="280"/>
            <p14:sldId id="263"/>
            <p14:sldId id="314"/>
            <p14:sldId id="294"/>
            <p14:sldId id="296"/>
            <p14:sldId id="315"/>
            <p14:sldId id="304"/>
            <p14:sldId id="303"/>
            <p14:sldId id="306"/>
            <p14:sldId id="268"/>
            <p14:sldId id="291"/>
            <p14:sldId id="283"/>
            <p14:sldId id="299"/>
            <p14:sldId id="300"/>
            <p14:sldId id="326"/>
            <p14:sldId id="317"/>
            <p14:sldId id="316"/>
            <p14:sldId id="319"/>
            <p14:sldId id="320"/>
            <p14:sldId id="321"/>
            <p14:sldId id="322"/>
            <p14:sldId id="318"/>
            <p14:sldId id="323"/>
            <p14:sldId id="327"/>
            <p14:sldId id="273"/>
            <p14:sldId id="272"/>
            <p14:sldId id="274"/>
            <p14:sldId id="324"/>
            <p14:sldId id="308"/>
            <p14:sldId id="311"/>
            <p14:sldId id="328"/>
            <p14:sldId id="32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CCFF"/>
    <a:srgbClr val="FF4F4F"/>
    <a:srgbClr val="FF9393"/>
    <a:srgbClr val="9933FF"/>
    <a:srgbClr val="FF6161"/>
    <a:srgbClr val="FF0000"/>
    <a:srgbClr val="EE0000"/>
    <a:srgbClr val="FF9F9F"/>
    <a:srgbClr val="FF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4612" autoAdjust="0"/>
  </p:normalViewPr>
  <p:slideViewPr>
    <p:cSldViewPr>
      <p:cViewPr>
        <p:scale>
          <a:sx n="80" d="100"/>
          <a:sy n="80" d="100"/>
        </p:scale>
        <p:origin x="-1522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5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3BE87-5C0B-4E6C-BA25-2C8FAD5FB41B}" type="datetimeFigureOut">
              <a:rPr kumimoji="1" lang="ja-JP" altLang="en-US" smtClean="0"/>
              <a:t>2015/7/23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A5128-0CF5-4EFF-B067-4BD07B100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8410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A5128-0CF5-4EFF-B067-4BD07B10024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32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A5128-0CF5-4EFF-B067-4BD07B10024B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234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000" cap="none" baseline="0"/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504" y="18288"/>
            <a:ext cx="1198476" cy="329184"/>
          </a:xfrm>
        </p:spPr>
        <p:txBody>
          <a:bodyPr/>
          <a:lstStyle/>
          <a:p>
            <a:r>
              <a:rPr kumimoji="1" lang="en-US" altLang="ja-JP" smtClean="0"/>
              <a:t>2015/7/17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300" baseline="0"/>
            </a:lvl1pPr>
          </a:lstStyle>
          <a:p>
            <a:r>
              <a:rPr lang="en-US" altLang="zh-CN" smtClean="0"/>
              <a:t>Seminar@RIKEN</a:t>
            </a: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2015/7/17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Seminar@RIKEN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2015/7/17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Seminar@RIKEN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504" y="18288"/>
            <a:ext cx="1198476" cy="329184"/>
          </a:xfrm>
        </p:spPr>
        <p:txBody>
          <a:bodyPr/>
          <a:lstStyle/>
          <a:p>
            <a:r>
              <a:rPr kumimoji="1" lang="en-US" altLang="ja-JP" smtClean="0"/>
              <a:t>2015/7/17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Seminar@RIKEN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2015/7/17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Seminar@RIKEN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2015/7/17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Seminar@RIKEN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2015/7/17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Seminar@RIKEN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2015/7/17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Seminar@RIKEN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2015/7/17</a:t>
            </a:r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Seminar@RIKEN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2015/7/17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Seminar@RIKEN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2015/7/17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Seminar@RIKEN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8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" y="18288"/>
            <a:ext cx="1198476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kumimoji="1" lang="en-US" altLang="ja-JP" smtClean="0"/>
              <a:t>2015/7/17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696" y="18288"/>
            <a:ext cx="5364596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aseline="0">
                <a:solidFill>
                  <a:srgbClr val="FFFFFF"/>
                </a:solidFill>
              </a:defRPr>
            </a:lvl1pPr>
          </a:lstStyle>
          <a:p>
            <a:r>
              <a:rPr lang="en-US" altLang="zh-CN" smtClean="0"/>
              <a:t>Seminar@RIKEN</a:t>
            </a: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8" y="18288"/>
            <a:ext cx="408384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8C4C06F-BE9A-4E39-94DE-CB43460798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kumimoji="1" sz="42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ctrTitle"/>
          </p:nvPr>
        </p:nvSpPr>
        <p:spPr>
          <a:xfrm>
            <a:off x="251520" y="1371600"/>
            <a:ext cx="8640960" cy="1927225"/>
          </a:xfrm>
        </p:spPr>
        <p:txBody>
          <a:bodyPr/>
          <a:lstStyle/>
          <a:p>
            <a:pPr algn="ctr"/>
            <a:r>
              <a:rPr lang="en-US" altLang="ja-JP" sz="4000" dirty="0" smtClean="0"/>
              <a:t>Investigation of two-nucleon spatial correlation in light unstable nuclei</a:t>
            </a:r>
            <a:endParaRPr kumimoji="1" lang="ja-JP" altLang="en-US" sz="4000" dirty="0"/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2015/7/17</a:t>
            </a:r>
            <a:endParaRPr kumimoji="1" lang="ja-JP" altLang="en-US" dirty="0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Seminar@RIKEN</a:t>
            </a:r>
            <a:endParaRPr kumimoji="1" lang="ja-JP" altLang="en-US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700089" y="4426868"/>
            <a:ext cx="60483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err="1" smtClean="0"/>
              <a:t>Fumiharu</a:t>
            </a:r>
            <a:r>
              <a:rPr lang="en-US" altLang="ja-JP" sz="2400" smtClean="0"/>
              <a:t> </a:t>
            </a:r>
            <a:r>
              <a:rPr lang="en-US" altLang="ja-JP" sz="2400" smtClean="0"/>
              <a:t>Kobayashi</a:t>
            </a:r>
            <a:r>
              <a:rPr lang="ja-JP" altLang="en-US" sz="2400" smtClean="0"/>
              <a:t> </a:t>
            </a:r>
            <a:r>
              <a:rPr lang="en-US" altLang="ja-JP" sz="2400" dirty="0" smtClean="0"/>
              <a:t>(Niigata Univ.)</a:t>
            </a:r>
            <a:endParaRPr lang="en-US" altLang="ja-JP" sz="2400" dirty="0"/>
          </a:p>
          <a:p>
            <a:pPr>
              <a:spcBef>
                <a:spcPct val="50000"/>
              </a:spcBef>
            </a:pPr>
            <a:r>
              <a:rPr lang="en-US" altLang="ja-JP" sz="2400" dirty="0" smtClean="0"/>
              <a:t>Yoshiko </a:t>
            </a:r>
            <a:r>
              <a:rPr lang="en-US" altLang="ja-JP" sz="2400" dirty="0" err="1" smtClean="0"/>
              <a:t>Kanada-En’yo</a:t>
            </a:r>
            <a:r>
              <a:rPr lang="en-US" altLang="ja-JP" sz="2400" dirty="0" smtClean="0"/>
              <a:t> (Kyoto Univ.)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82869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AMD wave function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2015/7/17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Seminar@RIKEN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31540" y="1124744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smtClean="0"/>
              <a:t>(</a:t>
            </a:r>
            <a:r>
              <a:rPr kumimoji="1" lang="en-US" altLang="ja-JP" sz="2000" err="1" smtClean="0"/>
              <a:t>antisymmetrized</a:t>
            </a:r>
            <a:r>
              <a:rPr kumimoji="1" lang="en-US" altLang="ja-JP" sz="2000" smtClean="0"/>
              <a:t> molecular dynamics)</a:t>
            </a:r>
            <a:endParaRPr kumimoji="1" lang="ja-JP" altLang="en-US" sz="2000" smtClean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246" y="3925934"/>
            <a:ext cx="50101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44198"/>
            <a:ext cx="4500500" cy="105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719572" y="1749006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The nuclear system is described with the Slater determinant of  single-particle wave functions.</a:t>
            </a:r>
            <a:endParaRPr kumimoji="1" lang="ja-JP" altLang="en-US" sz="2000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115616" y="5877272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smtClean="0"/>
              <a:t>The p</a:t>
            </a:r>
            <a:r>
              <a:rPr kumimoji="1" lang="en-US" altLang="ja-JP" sz="2200" dirty="0" smtClean="0"/>
              <a:t>arameters </a:t>
            </a:r>
            <a:r>
              <a:rPr kumimoji="1" lang="en-US" altLang="ja-JP" sz="2200" b="1" dirty="0" smtClean="0"/>
              <a:t>Y</a:t>
            </a:r>
            <a:r>
              <a:rPr kumimoji="1" lang="en-US" altLang="ja-JP" sz="2200" baseline="-25000" dirty="0" smtClean="0"/>
              <a:t>i</a:t>
            </a:r>
            <a:r>
              <a:rPr kumimoji="1" lang="en-US" altLang="ja-JP" sz="2200" dirty="0" smtClean="0"/>
              <a:t> and </a:t>
            </a:r>
            <a:r>
              <a:rPr kumimoji="1" lang="en-US" altLang="ja-JP" sz="2200" b="1" dirty="0" smtClean="0">
                <a:latin typeface="Symbol" panose="05050102010706020507" pitchFamily="18" charset="2"/>
              </a:rPr>
              <a:t>x</a:t>
            </a:r>
            <a:r>
              <a:rPr kumimoji="1" lang="en-US" altLang="ja-JP" sz="2200" baseline="-25000" dirty="0" smtClean="0"/>
              <a:t>i</a:t>
            </a:r>
            <a:r>
              <a:rPr kumimoji="1" lang="en-US" altLang="ja-JP" sz="2200" dirty="0" smtClean="0"/>
              <a:t> are determined </a:t>
            </a:r>
          </a:p>
          <a:p>
            <a:r>
              <a:rPr kumimoji="1" lang="en-US" altLang="ja-JP" sz="2200" dirty="0" smtClean="0"/>
              <a:t>by energy variation independently. </a:t>
            </a:r>
            <a:endParaRPr kumimoji="1" lang="ja-JP" altLang="en-US" sz="2200" dirty="0" smtClean="0"/>
          </a:p>
        </p:txBody>
      </p:sp>
      <p:grpSp>
        <p:nvGrpSpPr>
          <p:cNvPr id="19" name="グループ化 18"/>
          <p:cNvGrpSpPr/>
          <p:nvPr/>
        </p:nvGrpSpPr>
        <p:grpSpPr>
          <a:xfrm>
            <a:off x="719572" y="3609022"/>
            <a:ext cx="3801479" cy="450064"/>
            <a:chOff x="-371960" y="3757962"/>
            <a:chExt cx="4403900" cy="521385"/>
          </a:xfrm>
        </p:grpSpPr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8094" y="3757962"/>
              <a:ext cx="1903846" cy="521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テキスト ボックス 20"/>
            <p:cNvSpPr txBox="1"/>
            <p:nvPr/>
          </p:nvSpPr>
          <p:spPr>
            <a:xfrm>
              <a:off x="-371960" y="3841381"/>
              <a:ext cx="2556283" cy="427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single-particle w.f.:</a:t>
              </a:r>
              <a:endParaRPr kumimoji="1" lang="ja-JP" altLang="en-US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2195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04"/>
    </mc:Choice>
    <mc:Fallback xmlns="">
      <p:transition spd="slow" advTm="3200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Energy variation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43508" y="1376772"/>
            <a:ext cx="87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In order to describe detailed two-proton motion around a core, </a:t>
            </a:r>
          </a:p>
          <a:p>
            <a:r>
              <a:rPr kumimoji="1" lang="en-US" altLang="ja-JP" sz="2200" dirty="0" smtClean="0"/>
              <a:t>we perform energy variation for an A-nucleon system in two steps.</a:t>
            </a:r>
          </a:p>
          <a:p>
            <a:endParaRPr lang="en-US" altLang="ja-JP" sz="2200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sz="2200" dirty="0" smtClean="0">
                <a:solidFill>
                  <a:srgbClr val="0000FF"/>
                </a:solidFill>
              </a:rPr>
              <a:t>Preparation of a </a:t>
            </a:r>
            <a:r>
              <a:rPr lang="en-US" altLang="ja-JP" sz="2200" baseline="30000" dirty="0" smtClean="0">
                <a:solidFill>
                  <a:srgbClr val="0000FF"/>
                </a:solidFill>
              </a:rPr>
              <a:t>11</a:t>
            </a:r>
            <a:r>
              <a:rPr lang="en-US" altLang="ja-JP" sz="2200" dirty="0" smtClean="0">
                <a:solidFill>
                  <a:srgbClr val="0000FF"/>
                </a:solidFill>
              </a:rPr>
              <a:t>C core</a:t>
            </a:r>
          </a:p>
        </p:txBody>
      </p:sp>
      <p:grpSp>
        <p:nvGrpSpPr>
          <p:cNvPr id="31" name="グループ化 30"/>
          <p:cNvGrpSpPr/>
          <p:nvPr/>
        </p:nvGrpSpPr>
        <p:grpSpPr>
          <a:xfrm>
            <a:off x="7013688" y="2886454"/>
            <a:ext cx="1318286" cy="1118610"/>
            <a:chOff x="1885215" y="3291483"/>
            <a:chExt cx="1318286" cy="1118610"/>
          </a:xfrm>
        </p:grpSpPr>
        <p:sp>
          <p:nvSpPr>
            <p:cNvPr id="33" name="Oval 160"/>
            <p:cNvSpPr>
              <a:spLocks noChangeArrowheads="1"/>
            </p:cNvSpPr>
            <p:nvPr/>
          </p:nvSpPr>
          <p:spPr bwMode="auto">
            <a:xfrm rot="20707168">
              <a:off x="1885215" y="3291483"/>
              <a:ext cx="1318286" cy="1118610"/>
            </a:xfrm>
            <a:prstGeom prst="ellipse">
              <a:avLst/>
            </a:prstGeom>
            <a:gradFill>
              <a:gsLst>
                <a:gs pos="19000">
                  <a:srgbClr val="CC3300">
                    <a:lumMod val="70000"/>
                    <a:lumOff val="30000"/>
                  </a:srgbClr>
                </a:gs>
                <a:gs pos="93000">
                  <a:srgbClr val="FFCC00"/>
                </a:gs>
                <a:gs pos="63000">
                  <a:srgbClr val="FF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2195736" y="3608440"/>
              <a:ext cx="8640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200" baseline="30000" dirty="0" smtClean="0">
                  <a:solidFill>
                    <a:schemeClr val="bg1"/>
                  </a:solidFill>
                </a:rPr>
                <a:t>11</a:t>
              </a:r>
              <a:r>
                <a:rPr lang="en-US" altLang="ja-JP" sz="2200" dirty="0" smtClean="0">
                  <a:solidFill>
                    <a:schemeClr val="bg1"/>
                  </a:solidFill>
                </a:rPr>
                <a:t>C</a:t>
              </a:r>
              <a:endParaRPr kumimoji="1" lang="ja-JP" altLang="en-US" sz="22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5" name="テキスト ボックス 34"/>
          <p:cNvSpPr txBox="1"/>
          <p:nvPr/>
        </p:nvSpPr>
        <p:spPr>
          <a:xfrm>
            <a:off x="6804248" y="2535885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deformed by </a:t>
            </a:r>
            <a:r>
              <a:rPr kumimoji="1" lang="en-US" altLang="ja-JP" sz="2000" dirty="0" smtClean="0">
                <a:latin typeface="Symbol" panose="05050102010706020507" pitchFamily="18" charset="2"/>
              </a:rPr>
              <a:t>b</a:t>
            </a:r>
            <a:endParaRPr kumimoji="1" lang="ja-JP" altLang="en-US" sz="2000" dirty="0" smtClean="0">
              <a:latin typeface="Symbol" panose="05050102010706020507" pitchFamily="18" charset="2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719572" y="2852936"/>
            <a:ext cx="5796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We perform energy variation </a:t>
            </a:r>
            <a:r>
              <a:rPr lang="en-US" altLang="ja-JP" dirty="0" smtClean="0"/>
              <a:t>for</a:t>
            </a:r>
            <a:r>
              <a:rPr kumimoji="1" lang="en-US" altLang="ja-JP" dirty="0" smtClean="0"/>
              <a:t> a </a:t>
            </a:r>
            <a:r>
              <a:rPr kumimoji="1" lang="en-US" altLang="ja-JP" baseline="30000" dirty="0" smtClean="0"/>
              <a:t>11</a:t>
            </a:r>
            <a:r>
              <a:rPr kumimoji="1" lang="en-US" altLang="ja-JP" dirty="0" smtClean="0"/>
              <a:t>C core </a:t>
            </a:r>
            <a:endParaRPr lang="en-US" altLang="ja-JP" dirty="0"/>
          </a:p>
          <a:p>
            <a:r>
              <a:rPr kumimoji="1" lang="en-US" altLang="ja-JP" dirty="0" smtClean="0"/>
              <a:t>under</a:t>
            </a:r>
            <a:r>
              <a:rPr lang="ja-JP" altLang="en-US" dirty="0"/>
              <a:t> </a:t>
            </a:r>
            <a:r>
              <a:rPr kumimoji="1" lang="en-US" altLang="ja-JP" dirty="0" smtClean="0">
                <a:latin typeface="Symbol" panose="05050102010706020507" pitchFamily="18" charset="2"/>
              </a:rPr>
              <a:t>b</a:t>
            </a:r>
            <a:r>
              <a:rPr kumimoji="1" lang="en-US" altLang="ja-JP" dirty="0" smtClean="0"/>
              <a:t>-constraint </a:t>
            </a:r>
            <a:r>
              <a:rPr lang="en-US" altLang="ja-JP" dirty="0" smtClean="0"/>
              <a:t>with </a:t>
            </a:r>
            <a:r>
              <a:rPr lang="en-US" altLang="ja-JP" dirty="0" smtClean="0">
                <a:latin typeface="Symbol" panose="05050102010706020507" pitchFamily="18" charset="2"/>
              </a:rPr>
              <a:t>b</a:t>
            </a:r>
            <a:r>
              <a:rPr lang="en-US" altLang="ja-JP" dirty="0" smtClean="0"/>
              <a:t>=0.2 and 0.5</a:t>
            </a:r>
          </a:p>
          <a:p>
            <a:r>
              <a:rPr lang="en-US" altLang="ja-JP" dirty="0" smtClean="0"/>
              <a:t>and we fix to </a:t>
            </a:r>
            <a:r>
              <a:rPr lang="en-US" altLang="ja-JP" dirty="0" smtClean="0">
                <a:latin typeface="Symbol" panose="05050102010706020507" pitchFamily="18" charset="2"/>
              </a:rPr>
              <a:t>n</a:t>
            </a:r>
            <a:r>
              <a:rPr lang="en-US" altLang="ja-JP" dirty="0" smtClean="0"/>
              <a:t>=0.19 in the core. </a:t>
            </a:r>
            <a:endParaRPr kumimoji="1" lang="en-US" altLang="ja-JP" sz="1600" dirty="0" smtClean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2015/7/17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Seminar@RIKEN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294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324"/>
    </mc:Choice>
    <mc:Fallback xmlns="">
      <p:transition spd="slow" advTm="110324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862" y="1196752"/>
            <a:ext cx="2132366" cy="52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Fumiharu\Dropbox\figure\Density_zy_AMD_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8" b="-15748"/>
          <a:stretch/>
        </p:blipFill>
        <p:spPr bwMode="auto">
          <a:xfrm>
            <a:off x="2195736" y="1700808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Fumiharu\Dropbox\figure\Density_zy_AMD_6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8" b="-15748"/>
          <a:stretch/>
        </p:blipFill>
        <p:spPr bwMode="auto">
          <a:xfrm>
            <a:off x="2195736" y="3803848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848307" y="2636912"/>
            <a:ext cx="11314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latin typeface="Symbol" panose="05050102010706020507" pitchFamily="18" charset="2"/>
              </a:rPr>
              <a:t>b</a:t>
            </a:r>
            <a:r>
              <a:rPr lang="en-US" altLang="ja-JP" sz="2400" dirty="0" smtClean="0"/>
              <a:t>=0.2</a:t>
            </a:r>
            <a:endParaRPr lang="ja-JP" altLang="en-US" sz="2400" dirty="0"/>
          </a:p>
        </p:txBody>
      </p:sp>
      <p:sp>
        <p:nvSpPr>
          <p:cNvPr id="6" name="正方形/長方形 5"/>
          <p:cNvSpPr/>
          <p:nvPr/>
        </p:nvSpPr>
        <p:spPr>
          <a:xfrm>
            <a:off x="863588" y="4731531"/>
            <a:ext cx="966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latin typeface="Symbol" panose="05050102010706020507" pitchFamily="18" charset="2"/>
              </a:rPr>
              <a:t>b</a:t>
            </a:r>
            <a:r>
              <a:rPr lang="en-US" altLang="ja-JP" sz="2400" dirty="0" smtClean="0"/>
              <a:t>=0.5</a:t>
            </a:r>
            <a:endParaRPr lang="ja-JP" altLang="en-US" sz="2400" dirty="0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aseline="30000" dirty="0" smtClean="0"/>
              <a:t>11</a:t>
            </a:r>
            <a:r>
              <a:rPr kumimoji="1" lang="en-US" altLang="ja-JP" dirty="0" smtClean="0"/>
              <a:t>C core density (z-y plane)</a:t>
            </a:r>
            <a:endParaRPr kumimoji="1" lang="ja-JP" altLang="en-US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2015/7/17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Seminar@RIKEN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04148" y="1664804"/>
            <a:ext cx="9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>
                <a:latin typeface="Symbol" panose="05050102010706020507" pitchFamily="18" charset="2"/>
              </a:rPr>
              <a:t>r</a:t>
            </a:r>
            <a:r>
              <a:rPr kumimoji="1" lang="en-US" altLang="ja-JP" sz="2400" baseline="-25000" dirty="0" err="1" smtClean="0"/>
              <a:t>p</a:t>
            </a:r>
            <a:r>
              <a:rPr kumimoji="1" lang="en-US" altLang="ja-JP" sz="2400" dirty="0" err="1" smtClean="0"/>
              <a:t>-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r</a:t>
            </a:r>
            <a:r>
              <a:rPr kumimoji="1" lang="en-US" altLang="ja-JP" sz="2400" baseline="-25000" dirty="0" err="1" smtClean="0"/>
              <a:t>n</a:t>
            </a:r>
            <a:endParaRPr kumimoji="1" lang="ja-JP" altLang="en-US" sz="2400" baseline="-250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63988" y="1695600"/>
            <a:ext cx="9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>
                <a:latin typeface="Symbol" panose="05050102010706020507" pitchFamily="18" charset="2"/>
              </a:rPr>
              <a:t>r</a:t>
            </a:r>
            <a:r>
              <a:rPr kumimoji="1" lang="en-US" altLang="ja-JP" sz="2400" baseline="-25000" dirty="0" err="1" smtClean="0"/>
              <a:t>n</a:t>
            </a:r>
            <a:endParaRPr kumimoji="1" lang="ja-JP" altLang="en-US" sz="2400" baseline="-25000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807804" y="1671191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>
                <a:latin typeface="Symbol" panose="05050102010706020507" pitchFamily="18" charset="2"/>
              </a:rPr>
              <a:t>r</a:t>
            </a:r>
            <a:r>
              <a:rPr kumimoji="1" lang="en-US" altLang="ja-JP" sz="2400" baseline="-25000" dirty="0" err="1" smtClean="0"/>
              <a:t>p</a:t>
            </a:r>
            <a:endParaRPr kumimoji="1" lang="ja-JP" altLang="en-US" sz="2400" baseline="-250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35596" y="6021288"/>
            <a:ext cx="75968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Superposition of these cores approximately agrees with the GCM calculation with </a:t>
            </a:r>
            <a:r>
              <a:rPr kumimoji="1" lang="en-US" altLang="ja-JP" sz="2200" dirty="0" smtClean="0">
                <a:latin typeface="Symbol" panose="05050102010706020507" pitchFamily="18" charset="2"/>
              </a:rPr>
              <a:t>b</a:t>
            </a:r>
            <a:r>
              <a:rPr kumimoji="1" lang="en-US" altLang="ja-JP" sz="2200" dirty="0" smtClean="0"/>
              <a:t> = 0.0, 0.1,…, 0.7.  </a:t>
            </a:r>
            <a:endParaRPr kumimoji="1" lang="ja-JP" altLang="en-US" sz="2200" dirty="0" smtClean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2195736" y="2807640"/>
            <a:ext cx="828092" cy="909392"/>
            <a:chOff x="7186904" y="2915652"/>
            <a:chExt cx="828092" cy="909392"/>
          </a:xfrm>
        </p:grpSpPr>
        <p:cxnSp>
          <p:nvCxnSpPr>
            <p:cNvPr id="13" name="直線矢印コネクタ 12"/>
            <p:cNvCxnSpPr/>
            <p:nvPr/>
          </p:nvCxnSpPr>
          <p:spPr>
            <a:xfrm flipV="1">
              <a:off x="7375135" y="3249020"/>
              <a:ext cx="0" cy="36000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/>
            <p:cNvCxnSpPr/>
            <p:nvPr/>
          </p:nvCxnSpPr>
          <p:spPr>
            <a:xfrm>
              <a:off x="7366924" y="3610181"/>
              <a:ext cx="360000" cy="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/>
            <p:cNvSpPr txBox="1"/>
            <p:nvPr/>
          </p:nvSpPr>
          <p:spPr>
            <a:xfrm>
              <a:off x="7654956" y="345571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z</a:t>
              </a:r>
              <a:endParaRPr kumimoji="1" lang="ja-JP" altLang="en-US" dirty="0" smtClean="0">
                <a:solidFill>
                  <a:schemeClr val="bg1"/>
                </a:solidFill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7186904" y="291565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y</a:t>
              </a:r>
              <a:endParaRPr kumimoji="1" lang="ja-JP" altLang="en-US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649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15"/>
          <p:cNvSpPr>
            <a:spLocks noChangeAspect="1" noChangeArrowheads="1"/>
          </p:cNvSpPr>
          <p:nvPr/>
        </p:nvSpPr>
        <p:spPr bwMode="auto">
          <a:xfrm rot="14900459">
            <a:off x="8042954" y="5272585"/>
            <a:ext cx="290703" cy="290703"/>
          </a:xfrm>
          <a:prstGeom prst="ellipse">
            <a:avLst/>
          </a:prstGeom>
          <a:gradFill>
            <a:gsLst>
              <a:gs pos="59000">
                <a:srgbClr val="FF0000"/>
              </a:gs>
              <a:gs pos="25000">
                <a:srgbClr val="EE0000"/>
              </a:gs>
              <a:gs pos="91000">
                <a:srgbClr val="FF616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292934"/>
              </a:solidFill>
              <a:effectLst/>
              <a:uLnTx/>
              <a:uFillTx/>
            </a:endParaRPr>
          </a:p>
        </p:txBody>
      </p:sp>
      <p:sp>
        <p:nvSpPr>
          <p:cNvPr id="23" name="Oval 15"/>
          <p:cNvSpPr>
            <a:spLocks noChangeAspect="1" noChangeArrowheads="1"/>
          </p:cNvSpPr>
          <p:nvPr/>
        </p:nvSpPr>
        <p:spPr bwMode="auto">
          <a:xfrm rot="14900459">
            <a:off x="7298252" y="4985696"/>
            <a:ext cx="290703" cy="290703"/>
          </a:xfrm>
          <a:prstGeom prst="ellipse">
            <a:avLst/>
          </a:prstGeom>
          <a:gradFill>
            <a:gsLst>
              <a:gs pos="59000">
                <a:srgbClr val="FF0000"/>
              </a:gs>
              <a:gs pos="25000">
                <a:srgbClr val="EE0000"/>
              </a:gs>
              <a:gs pos="91000">
                <a:srgbClr val="FF616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292934"/>
              </a:solidFill>
              <a:effectLst/>
              <a:uLnTx/>
              <a:uFillTx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Energy variation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19572" y="4761148"/>
            <a:ext cx="48267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We perform energy variation </a:t>
            </a:r>
            <a:r>
              <a:rPr lang="en-US" altLang="ja-JP" dirty="0" smtClean="0"/>
              <a:t>of</a:t>
            </a:r>
            <a:r>
              <a:rPr kumimoji="1" lang="en-US" altLang="ja-JP" dirty="0" smtClean="0"/>
              <a:t> only 2p </a:t>
            </a:r>
          </a:p>
          <a:p>
            <a:r>
              <a:rPr kumimoji="1" lang="en-US" altLang="ja-JP" dirty="0" smtClean="0"/>
              <a:t>with multi width under d</a:t>
            </a:r>
            <a:r>
              <a:rPr kumimoji="1" lang="en-US" altLang="ja-JP" baseline="-25000" dirty="0" smtClean="0"/>
              <a:t>2p</a:t>
            </a:r>
            <a:r>
              <a:rPr kumimoji="1" lang="en-US" altLang="ja-JP" dirty="0" smtClean="0"/>
              <a:t>-constraint.</a:t>
            </a:r>
          </a:p>
          <a:p>
            <a:r>
              <a:rPr lang="en-US" altLang="ja-JP" sz="1600" dirty="0" smtClean="0"/>
              <a:t>(Here we calculate with d</a:t>
            </a:r>
            <a:r>
              <a:rPr lang="en-US" altLang="ja-JP" sz="1600" baseline="-25000" dirty="0" smtClean="0"/>
              <a:t>2p</a:t>
            </a:r>
            <a:r>
              <a:rPr lang="en-US" altLang="ja-JP" sz="1600" dirty="0" smtClean="0"/>
              <a:t>=1, …, 4 </a:t>
            </a:r>
            <a:r>
              <a:rPr lang="en-US" altLang="ja-JP" sz="1600" dirty="0" err="1" smtClean="0"/>
              <a:t>fm</a:t>
            </a:r>
            <a:r>
              <a:rPr lang="en-US" altLang="ja-JP" sz="1600" dirty="0" smtClean="0"/>
              <a:t> (8 values) </a:t>
            </a:r>
          </a:p>
          <a:p>
            <a:r>
              <a:rPr kumimoji="1" lang="en-US" altLang="ja-JP" sz="1600" dirty="0" smtClean="0"/>
              <a:t>and superpose </a:t>
            </a:r>
            <a:r>
              <a:rPr kumimoji="1" lang="en-US" altLang="ja-JP" sz="1600" dirty="0" smtClean="0">
                <a:latin typeface="Symbol" panose="05050102010706020507" pitchFamily="18" charset="2"/>
              </a:rPr>
              <a:t>n</a:t>
            </a:r>
            <a:r>
              <a:rPr kumimoji="1" lang="en-US" altLang="ja-JP" sz="1600" baseline="-25000" dirty="0" smtClean="0">
                <a:latin typeface="Symbol" panose="05050102010706020507" pitchFamily="18" charset="2"/>
              </a:rPr>
              <a:t>2</a:t>
            </a:r>
            <a:r>
              <a:rPr kumimoji="1" lang="en-US" altLang="ja-JP" sz="1600" baseline="-25000" dirty="0" smtClean="0"/>
              <a:t>p</a:t>
            </a:r>
            <a:r>
              <a:rPr kumimoji="1" lang="en-US" altLang="ja-JP" sz="1600" dirty="0" smtClean="0"/>
              <a:t>=0.19, 0.125, 0.08 fm</a:t>
            </a:r>
            <a:r>
              <a:rPr kumimoji="1" lang="en-US" altLang="ja-JP" sz="1600" baseline="30000" dirty="0" smtClean="0"/>
              <a:t>-2</a:t>
            </a:r>
            <a:r>
              <a:rPr kumimoji="1" lang="en-US" altLang="ja-JP" sz="1600" dirty="0" smtClean="0"/>
              <a:t>)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43508" y="1376772"/>
            <a:ext cx="87489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In order to describe detailed two-proton motion around a core, </a:t>
            </a:r>
          </a:p>
          <a:p>
            <a:r>
              <a:rPr kumimoji="1" lang="en-US" altLang="ja-JP" sz="2200" dirty="0" smtClean="0"/>
              <a:t>we perform energy variation for an A-nucleon system in two steps.</a:t>
            </a:r>
          </a:p>
          <a:p>
            <a:endParaRPr lang="en-US" altLang="ja-JP" sz="2200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sz="2200" dirty="0" smtClean="0"/>
              <a:t>Preparation of a </a:t>
            </a:r>
            <a:r>
              <a:rPr lang="en-US" altLang="ja-JP" sz="2200" baseline="30000" dirty="0" smtClean="0"/>
              <a:t>11</a:t>
            </a:r>
            <a:r>
              <a:rPr lang="en-US" altLang="ja-JP" sz="2200" dirty="0" smtClean="0"/>
              <a:t>C core</a:t>
            </a:r>
          </a:p>
          <a:p>
            <a:pPr marL="457200" indent="-457200">
              <a:buFont typeface="+mj-lt"/>
              <a:buAutoNum type="arabicPeriod"/>
            </a:pPr>
            <a:endParaRPr kumimoji="1" lang="en-US" altLang="ja-JP" sz="2200" dirty="0" smtClean="0"/>
          </a:p>
          <a:p>
            <a:pPr marL="457200" indent="-457200">
              <a:buFont typeface="+mj-lt"/>
              <a:buAutoNum type="arabicPeriod"/>
            </a:pPr>
            <a:endParaRPr lang="en-US" altLang="ja-JP" sz="2200" dirty="0"/>
          </a:p>
          <a:p>
            <a:pPr marL="457200" indent="-457200">
              <a:buFont typeface="+mj-lt"/>
              <a:buAutoNum type="arabicPeriod"/>
            </a:pPr>
            <a:endParaRPr kumimoji="1" lang="en-US" altLang="ja-JP" sz="2200" dirty="0" smtClean="0"/>
          </a:p>
          <a:p>
            <a:pPr marL="457200" indent="-457200">
              <a:buFont typeface="+mj-lt"/>
              <a:buAutoNum type="arabicPeriod"/>
            </a:pPr>
            <a:endParaRPr lang="en-US" altLang="ja-JP" sz="2200" dirty="0" smtClean="0"/>
          </a:p>
          <a:p>
            <a:pPr marL="457200" indent="-457200">
              <a:buFont typeface="+mj-lt"/>
              <a:buAutoNum type="arabicPeriod"/>
            </a:pPr>
            <a:endParaRPr lang="en-US" altLang="ja-JP" sz="2200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sz="2200" dirty="0" smtClean="0">
                <a:solidFill>
                  <a:srgbClr val="0000FF"/>
                </a:solidFill>
              </a:rPr>
              <a:t>Energy variation of only 2p around the core</a:t>
            </a:r>
          </a:p>
        </p:txBody>
      </p:sp>
      <p:grpSp>
        <p:nvGrpSpPr>
          <p:cNvPr id="31" name="グループ化 30"/>
          <p:cNvGrpSpPr/>
          <p:nvPr/>
        </p:nvGrpSpPr>
        <p:grpSpPr>
          <a:xfrm>
            <a:off x="7013688" y="2886454"/>
            <a:ext cx="1318286" cy="1118610"/>
            <a:chOff x="1885215" y="3291483"/>
            <a:chExt cx="1318286" cy="1118610"/>
          </a:xfrm>
        </p:grpSpPr>
        <p:sp>
          <p:nvSpPr>
            <p:cNvPr id="33" name="Oval 160"/>
            <p:cNvSpPr>
              <a:spLocks noChangeArrowheads="1"/>
            </p:cNvSpPr>
            <p:nvPr/>
          </p:nvSpPr>
          <p:spPr bwMode="auto">
            <a:xfrm rot="20707168">
              <a:off x="1885215" y="3291483"/>
              <a:ext cx="1318286" cy="1118610"/>
            </a:xfrm>
            <a:prstGeom prst="ellipse">
              <a:avLst/>
            </a:prstGeom>
            <a:gradFill>
              <a:gsLst>
                <a:gs pos="19000">
                  <a:srgbClr val="CC3300">
                    <a:lumMod val="70000"/>
                    <a:lumOff val="30000"/>
                  </a:srgbClr>
                </a:gs>
                <a:gs pos="93000">
                  <a:srgbClr val="FFCC00"/>
                </a:gs>
                <a:gs pos="63000">
                  <a:srgbClr val="FF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2195736" y="3608440"/>
              <a:ext cx="8640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baseline="30000" dirty="0" smtClean="0">
                  <a:solidFill>
                    <a:schemeClr val="bg1"/>
                  </a:solidFill>
                </a:rPr>
                <a:t>11</a:t>
              </a:r>
              <a:r>
                <a:rPr kumimoji="1" lang="en-US" altLang="ja-JP" sz="2200" dirty="0" smtClean="0">
                  <a:solidFill>
                    <a:schemeClr val="bg1"/>
                  </a:solidFill>
                </a:rPr>
                <a:t>C</a:t>
              </a:r>
              <a:endParaRPr kumimoji="1" lang="ja-JP" altLang="en-US" sz="22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5" name="テキスト ボックス 34"/>
          <p:cNvSpPr txBox="1"/>
          <p:nvPr/>
        </p:nvSpPr>
        <p:spPr>
          <a:xfrm>
            <a:off x="6804248" y="2535885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deformed by </a:t>
            </a:r>
            <a:r>
              <a:rPr kumimoji="1" lang="en-US" altLang="ja-JP" sz="2000" dirty="0" smtClean="0">
                <a:latin typeface="Symbol" panose="05050102010706020507" pitchFamily="18" charset="2"/>
              </a:rPr>
              <a:t>b</a:t>
            </a:r>
            <a:endParaRPr kumimoji="1" lang="ja-JP" altLang="en-US" sz="2000" dirty="0" smtClean="0">
              <a:latin typeface="Symbol" panose="05050102010706020507" pitchFamily="18" charset="2"/>
            </a:endParaRPr>
          </a:p>
        </p:txBody>
      </p:sp>
      <p:grpSp>
        <p:nvGrpSpPr>
          <p:cNvPr id="36" name="グループ化 35"/>
          <p:cNvGrpSpPr/>
          <p:nvPr/>
        </p:nvGrpSpPr>
        <p:grpSpPr>
          <a:xfrm>
            <a:off x="6667163" y="5459242"/>
            <a:ext cx="1318286" cy="1118610"/>
            <a:chOff x="1885215" y="3291483"/>
            <a:chExt cx="1318286" cy="1118610"/>
          </a:xfrm>
        </p:grpSpPr>
        <p:sp>
          <p:nvSpPr>
            <p:cNvPr id="37" name="Oval 160"/>
            <p:cNvSpPr>
              <a:spLocks noChangeArrowheads="1"/>
            </p:cNvSpPr>
            <p:nvPr/>
          </p:nvSpPr>
          <p:spPr bwMode="auto">
            <a:xfrm rot="20707168">
              <a:off x="1885215" y="3291483"/>
              <a:ext cx="1318286" cy="1118610"/>
            </a:xfrm>
            <a:prstGeom prst="ellipse">
              <a:avLst/>
            </a:prstGeom>
            <a:gradFill>
              <a:gsLst>
                <a:gs pos="19000">
                  <a:srgbClr val="CC3300">
                    <a:lumMod val="70000"/>
                    <a:lumOff val="30000"/>
                  </a:srgbClr>
                </a:gs>
                <a:gs pos="93000">
                  <a:srgbClr val="FFCC00"/>
                </a:gs>
                <a:gs pos="63000">
                  <a:srgbClr val="FF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1986296" y="3493489"/>
              <a:ext cx="112061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200" baseline="30000" dirty="0" smtClean="0">
                  <a:solidFill>
                    <a:schemeClr val="bg1"/>
                  </a:solidFill>
                </a:rPr>
                <a:t>11</a:t>
              </a:r>
              <a:r>
                <a:rPr kumimoji="1" lang="en-US" altLang="ja-JP" sz="2200" dirty="0" smtClean="0">
                  <a:solidFill>
                    <a:schemeClr val="bg1"/>
                  </a:solidFill>
                </a:rPr>
                <a:t>C</a:t>
              </a:r>
            </a:p>
            <a:p>
              <a:pPr algn="ctr"/>
              <a:r>
                <a:rPr lang="en-US" altLang="ja-JP" sz="2200" dirty="0" smtClean="0">
                  <a:solidFill>
                    <a:schemeClr val="bg1"/>
                  </a:solidFill>
                </a:rPr>
                <a:t>(fixed)</a:t>
              </a:r>
              <a:endParaRPr kumimoji="1" lang="ja-JP" altLang="en-US" sz="2200" dirty="0" smtClean="0">
                <a:solidFill>
                  <a:schemeClr val="bg1"/>
                </a:solidFill>
              </a:endParaRPr>
            </a:p>
          </p:txBody>
        </p:sp>
      </p:grpSp>
      <p:cxnSp>
        <p:nvCxnSpPr>
          <p:cNvPr id="42" name="直線コネクタ 41"/>
          <p:cNvCxnSpPr/>
          <p:nvPr/>
        </p:nvCxnSpPr>
        <p:spPr>
          <a:xfrm>
            <a:off x="7470322" y="5138843"/>
            <a:ext cx="730290" cy="3044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flipV="1">
            <a:off x="7326306" y="5291058"/>
            <a:ext cx="486054" cy="7274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7128284" y="5265204"/>
            <a:ext cx="875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d</a:t>
            </a:r>
            <a:r>
              <a:rPr kumimoji="1" lang="en-US" altLang="ja-JP" sz="2000" baseline="-25000" dirty="0" smtClean="0"/>
              <a:t>2p</a:t>
            </a:r>
            <a:endParaRPr kumimoji="1" lang="ja-JP" altLang="en-US" sz="2000" baseline="-25000" dirty="0" smtClean="0">
              <a:latin typeface="Symbol" panose="05050102010706020507" pitchFamily="18" charset="2"/>
            </a:endParaRPr>
          </a:p>
        </p:txBody>
      </p:sp>
      <p:cxnSp>
        <p:nvCxnSpPr>
          <p:cNvPr id="45" name="直線コネクタ 44"/>
          <p:cNvCxnSpPr/>
          <p:nvPr/>
        </p:nvCxnSpPr>
        <p:spPr>
          <a:xfrm flipV="1">
            <a:off x="7582282" y="4846218"/>
            <a:ext cx="524694" cy="10798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flipH="1" flipV="1">
            <a:off x="8098296" y="4846218"/>
            <a:ext cx="99689" cy="36862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7470322" y="4437112"/>
            <a:ext cx="1602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multi width</a:t>
            </a:r>
            <a:endParaRPr kumimoji="1" lang="ja-JP" altLang="en-US" sz="2000" dirty="0" smtClean="0">
              <a:latin typeface="Symbol" panose="05050102010706020507" pitchFamily="18" charset="2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058296" y="5816297"/>
            <a:ext cx="2629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N. </a:t>
            </a:r>
            <a:r>
              <a:rPr kumimoji="1" lang="en-US" altLang="ja-JP" sz="1200" dirty="0" err="1" smtClean="0"/>
              <a:t>Furutachi</a:t>
            </a:r>
            <a:r>
              <a:rPr kumimoji="1" lang="en-US" altLang="ja-JP" sz="1200" dirty="0" smtClean="0"/>
              <a:t> et al., PTP122 (2009)</a:t>
            </a:r>
            <a:endParaRPr kumimoji="1" lang="ja-JP" altLang="en-US" sz="1200" dirty="0" smtClean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2015/7/17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Seminar@RIKEN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19572" y="2852936"/>
            <a:ext cx="5796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We perform energy variation </a:t>
            </a:r>
            <a:r>
              <a:rPr lang="en-US" altLang="ja-JP" dirty="0" smtClean="0"/>
              <a:t>for</a:t>
            </a:r>
            <a:r>
              <a:rPr kumimoji="1" lang="en-US" altLang="ja-JP" dirty="0" smtClean="0"/>
              <a:t> a 11C core </a:t>
            </a:r>
            <a:endParaRPr lang="en-US" altLang="ja-JP" dirty="0"/>
          </a:p>
          <a:p>
            <a:r>
              <a:rPr kumimoji="1" lang="en-US" altLang="ja-JP" dirty="0" smtClean="0"/>
              <a:t>under</a:t>
            </a:r>
            <a:r>
              <a:rPr lang="ja-JP" altLang="en-US" dirty="0"/>
              <a:t> </a:t>
            </a:r>
            <a:r>
              <a:rPr kumimoji="1" lang="en-US" altLang="ja-JP" dirty="0" smtClean="0">
                <a:latin typeface="Symbol" panose="05050102010706020507" pitchFamily="18" charset="2"/>
              </a:rPr>
              <a:t>b</a:t>
            </a:r>
            <a:r>
              <a:rPr kumimoji="1" lang="en-US" altLang="ja-JP" dirty="0" smtClean="0"/>
              <a:t>-constraint </a:t>
            </a:r>
            <a:r>
              <a:rPr lang="en-US" altLang="ja-JP" dirty="0" smtClean="0"/>
              <a:t>with </a:t>
            </a:r>
            <a:r>
              <a:rPr lang="en-US" altLang="ja-JP" dirty="0" smtClean="0">
                <a:latin typeface="Symbol" panose="05050102010706020507" pitchFamily="18" charset="2"/>
              </a:rPr>
              <a:t>b</a:t>
            </a:r>
            <a:r>
              <a:rPr lang="en-US" altLang="ja-JP" dirty="0" smtClean="0"/>
              <a:t>=0.2 and 0.5</a:t>
            </a:r>
          </a:p>
          <a:p>
            <a:r>
              <a:rPr lang="en-US" altLang="ja-JP" dirty="0" smtClean="0"/>
              <a:t>and we fix to </a:t>
            </a:r>
            <a:r>
              <a:rPr lang="en-US" altLang="ja-JP" dirty="0" smtClean="0">
                <a:latin typeface="Symbol" panose="05050102010706020507" pitchFamily="18" charset="2"/>
              </a:rPr>
              <a:t>n</a:t>
            </a:r>
            <a:r>
              <a:rPr lang="en-US" altLang="ja-JP" dirty="0" smtClean="0"/>
              <a:t>=0.19 in the core. </a:t>
            </a:r>
            <a:endParaRPr kumimoji="1" lang="en-US" altLang="ja-JP" sz="1600" dirty="0" smtClean="0"/>
          </a:p>
        </p:txBody>
      </p:sp>
    </p:spTree>
    <p:extLst>
      <p:ext uri="{BB962C8B-B14F-4D97-AF65-F5344CB8AC3E}">
        <p14:creationId xmlns:p14="http://schemas.microsoft.com/office/powerpoint/2010/main" val="206411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324"/>
    </mc:Choice>
    <mc:Fallback xmlns="">
      <p:transition spd="slow" advTm="11032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Described 2p motion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2015/7/17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Seminar@RIKEN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419871" y="2984175"/>
            <a:ext cx="3256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err="1" smtClean="0"/>
              <a:t>diproton</a:t>
            </a:r>
            <a:r>
              <a:rPr kumimoji="1" lang="en-US" altLang="ja-JP" sz="2200" dirty="0" smtClean="0"/>
              <a:t> formation</a:t>
            </a:r>
          </a:p>
          <a:p>
            <a:r>
              <a:rPr lang="en-US" altLang="ja-JP" dirty="0" smtClean="0"/>
              <a:t>(cluster-like configurations)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419870" y="1592796"/>
            <a:ext cx="3385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independent motion</a:t>
            </a:r>
          </a:p>
          <a:p>
            <a:r>
              <a:rPr lang="en-US" altLang="ja-JP" dirty="0"/>
              <a:t>(</a:t>
            </a:r>
            <a:r>
              <a:rPr lang="en-US" altLang="ja-JP" dirty="0" smtClean="0"/>
              <a:t>shell-model configurations)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491880" y="4365104"/>
            <a:ext cx="2916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err="1" smtClean="0"/>
              <a:t>diproton</a:t>
            </a:r>
            <a:r>
              <a:rPr kumimoji="1" lang="en-US" altLang="ja-JP" sz="2200" dirty="0" smtClean="0"/>
              <a:t> expansion</a:t>
            </a:r>
            <a:endParaRPr kumimoji="1" lang="en-US" altLang="ja-JP" dirty="0" smtClean="0"/>
          </a:p>
          <a:p>
            <a:r>
              <a:rPr lang="en-US" altLang="ja-JP" dirty="0" smtClean="0"/>
              <a:t>(cluster development)</a:t>
            </a:r>
            <a:endParaRPr kumimoji="1" lang="en-US" altLang="ja-JP" dirty="0" smtClean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887924" y="5673442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err="1" smtClean="0"/>
              <a:t>diproton</a:t>
            </a:r>
            <a:r>
              <a:rPr kumimoji="1" lang="en-US" altLang="ja-JP" sz="2200" dirty="0" smtClean="0"/>
              <a:t> </a:t>
            </a:r>
            <a:r>
              <a:rPr lang="en-US" altLang="ja-JP" sz="2200" dirty="0" smtClean="0"/>
              <a:t>swelling</a:t>
            </a:r>
            <a:endParaRPr kumimoji="1" lang="en-US" altLang="ja-JP" sz="2200" dirty="0" smtClean="0"/>
          </a:p>
          <a:p>
            <a:r>
              <a:rPr lang="en-US" altLang="ja-JP" dirty="0" smtClean="0"/>
              <a:t>(quasi-free 2n)</a:t>
            </a:r>
            <a:endParaRPr kumimoji="1" lang="ja-JP" altLang="en-US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29562" y="1602320"/>
            <a:ext cx="16381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small d</a:t>
            </a:r>
            <a:r>
              <a:rPr kumimoji="1" lang="en-US" altLang="ja-JP" sz="2200" baseline="-25000" dirty="0" smtClean="0"/>
              <a:t>2p</a:t>
            </a:r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2195736" y="1818845"/>
            <a:ext cx="1152128" cy="12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2195736" y="1820101"/>
            <a:ext cx="1152128" cy="14150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611560" y="5535928"/>
            <a:ext cx="302433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multi-</a:t>
            </a:r>
            <a:r>
              <a:rPr lang="en-US" altLang="ja-JP" sz="2200" dirty="0" smtClean="0"/>
              <a:t>width </a:t>
            </a:r>
            <a:r>
              <a:rPr lang="en-US" altLang="ja-JP" sz="2200" dirty="0"/>
              <a:t> </a:t>
            </a:r>
            <a:r>
              <a:rPr lang="en-US" altLang="ja-JP" sz="2200" dirty="0" smtClean="0"/>
              <a:t> superposition</a:t>
            </a:r>
          </a:p>
          <a:p>
            <a:r>
              <a:rPr kumimoji="1" lang="en-US" altLang="ja-JP" dirty="0" smtClean="0"/>
              <a:t>(</a:t>
            </a:r>
            <a:r>
              <a:rPr kumimoji="1" lang="en-US" altLang="ja-JP" dirty="0" smtClean="0">
                <a:latin typeface="Symbol" panose="05050102010706020507" pitchFamily="18" charset="2"/>
              </a:rPr>
              <a:t>n</a:t>
            </a:r>
            <a:r>
              <a:rPr kumimoji="1" lang="en-US" altLang="ja-JP" baseline="-25000" dirty="0" smtClean="0"/>
              <a:t>2p</a:t>
            </a:r>
            <a:r>
              <a:rPr kumimoji="1" lang="en-US" altLang="ja-JP" dirty="0" smtClean="0"/>
              <a:t>=0.19, 0.125, 0.08 fm</a:t>
            </a:r>
            <a:r>
              <a:rPr kumimoji="1" lang="en-US" altLang="ja-JP" baseline="30000" dirty="0" smtClean="0"/>
              <a:t>-2</a:t>
            </a:r>
            <a:r>
              <a:rPr kumimoji="1" lang="en-US" altLang="ja-JP" dirty="0" smtClean="0"/>
              <a:t>)</a:t>
            </a:r>
            <a:endParaRPr kumimoji="1" lang="ja-JP" altLang="en-US" sz="1400" dirty="0" smtClean="0"/>
          </a:p>
        </p:txBody>
      </p:sp>
      <p:cxnSp>
        <p:nvCxnSpPr>
          <p:cNvPr id="37" name="直線矢印コネクタ 36"/>
          <p:cNvCxnSpPr/>
          <p:nvPr/>
        </p:nvCxnSpPr>
        <p:spPr>
          <a:xfrm>
            <a:off x="2699792" y="5925470"/>
            <a:ext cx="1108511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グループ化 64"/>
          <p:cNvGrpSpPr>
            <a:grpSpLocks noChangeAspect="1"/>
          </p:cNvGrpSpPr>
          <p:nvPr/>
        </p:nvGrpSpPr>
        <p:grpSpPr>
          <a:xfrm>
            <a:off x="6687215" y="1304764"/>
            <a:ext cx="1125145" cy="1148534"/>
            <a:chOff x="2374995" y="1572058"/>
            <a:chExt cx="1607350" cy="1640763"/>
          </a:xfrm>
        </p:grpSpPr>
        <p:grpSp>
          <p:nvGrpSpPr>
            <p:cNvPr id="74" name="Group 485"/>
            <p:cNvGrpSpPr>
              <a:grpSpLocks noChangeAspect="1"/>
            </p:cNvGrpSpPr>
            <p:nvPr/>
          </p:nvGrpSpPr>
          <p:grpSpPr bwMode="auto">
            <a:xfrm rot="1200000">
              <a:off x="3393934" y="1710918"/>
              <a:ext cx="113438" cy="221717"/>
              <a:chOff x="4536" y="2228"/>
              <a:chExt cx="68" cy="129"/>
            </a:xfrm>
          </p:grpSpPr>
          <p:sp>
            <p:nvSpPr>
              <p:cNvPr id="108" name="Line 486"/>
              <p:cNvSpPr>
                <a:spLocks noChangeAspect="1" noChangeShapeType="1"/>
              </p:cNvSpPr>
              <p:nvPr/>
            </p:nvSpPr>
            <p:spPr bwMode="auto">
              <a:xfrm flipH="1">
                <a:off x="4536" y="2228"/>
                <a:ext cx="68" cy="6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kumimoji="0" lang="ja-JP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9" name="Line 487"/>
              <p:cNvSpPr>
                <a:spLocks noChangeAspect="1" noChangeShapeType="1"/>
              </p:cNvSpPr>
              <p:nvPr/>
            </p:nvSpPr>
            <p:spPr bwMode="auto">
              <a:xfrm>
                <a:off x="4536" y="2289"/>
                <a:ext cx="68" cy="6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kumimoji="0" lang="ja-JP" altLang="en-US" kern="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75" name="Rectangle 489"/>
            <p:cNvSpPr>
              <a:spLocks noChangeArrowheads="1"/>
            </p:cNvSpPr>
            <p:nvPr/>
          </p:nvSpPr>
          <p:spPr bwMode="auto">
            <a:xfrm>
              <a:off x="3204299" y="1723272"/>
              <a:ext cx="193709" cy="1065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kumimoji="0" lang="ja-JP" altLang="en-US" kern="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77" name="Group 490"/>
            <p:cNvGrpSpPr>
              <a:grpSpLocks noChangeAspect="1"/>
            </p:cNvGrpSpPr>
            <p:nvPr/>
          </p:nvGrpSpPr>
          <p:grpSpPr bwMode="auto">
            <a:xfrm rot="9600000" flipH="1">
              <a:off x="3389038" y="2839657"/>
              <a:ext cx="118333" cy="224235"/>
              <a:chOff x="4536" y="2228"/>
              <a:chExt cx="68" cy="129"/>
            </a:xfrm>
          </p:grpSpPr>
          <p:sp>
            <p:nvSpPr>
              <p:cNvPr id="106" name="Line 491"/>
              <p:cNvSpPr>
                <a:spLocks noChangeAspect="1" noChangeShapeType="1"/>
              </p:cNvSpPr>
              <p:nvPr/>
            </p:nvSpPr>
            <p:spPr bwMode="auto">
              <a:xfrm flipH="1">
                <a:off x="4536" y="2228"/>
                <a:ext cx="68" cy="6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kumimoji="0" lang="ja-JP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7" name="Line 492"/>
              <p:cNvSpPr>
                <a:spLocks noChangeAspect="1" noChangeShapeType="1"/>
              </p:cNvSpPr>
              <p:nvPr/>
            </p:nvSpPr>
            <p:spPr bwMode="auto">
              <a:xfrm>
                <a:off x="4536" y="2289"/>
                <a:ext cx="68" cy="6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kumimoji="0" lang="ja-JP" altLang="en-US" kern="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04" name="Oval 160"/>
            <p:cNvSpPr>
              <a:spLocks noChangeArrowheads="1"/>
            </p:cNvSpPr>
            <p:nvPr/>
          </p:nvSpPr>
          <p:spPr bwMode="auto">
            <a:xfrm rot="20707168">
              <a:off x="2648864" y="1913151"/>
              <a:ext cx="1085105" cy="924514"/>
            </a:xfrm>
            <a:prstGeom prst="ellipse">
              <a:avLst/>
            </a:prstGeom>
            <a:gradFill>
              <a:gsLst>
                <a:gs pos="19000">
                  <a:srgbClr val="CC3300">
                    <a:lumMod val="70000"/>
                    <a:lumOff val="30000"/>
                  </a:srgbClr>
                </a:gs>
                <a:gs pos="93000">
                  <a:srgbClr val="FFCC00"/>
                </a:gs>
                <a:gs pos="63000">
                  <a:srgbClr val="FF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 dirty="0">
                <a:solidFill>
                  <a:srgbClr val="292934"/>
                </a:solidFill>
              </a:endParaRPr>
            </a:p>
          </p:txBody>
        </p:sp>
        <p:sp>
          <p:nvSpPr>
            <p:cNvPr id="85" name="Oval 484"/>
            <p:cNvSpPr>
              <a:spLocks noChangeAspect="1" noChangeArrowheads="1"/>
            </p:cNvSpPr>
            <p:nvPr/>
          </p:nvSpPr>
          <p:spPr bwMode="auto">
            <a:xfrm>
              <a:off x="2628436" y="1750389"/>
              <a:ext cx="1104178" cy="1174089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kumimoji="0" lang="ja-JP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4" name="Rectangle 493"/>
            <p:cNvSpPr>
              <a:spLocks noChangeArrowheads="1"/>
            </p:cNvSpPr>
            <p:nvPr/>
          </p:nvSpPr>
          <p:spPr bwMode="auto">
            <a:xfrm rot="10800000" flipH="1">
              <a:off x="3057968" y="2972301"/>
              <a:ext cx="110725" cy="229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kumimoji="0" lang="ja-JP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5" name="Rectangle 494"/>
            <p:cNvSpPr>
              <a:spLocks noChangeArrowheads="1"/>
            </p:cNvSpPr>
            <p:nvPr/>
          </p:nvSpPr>
          <p:spPr bwMode="auto">
            <a:xfrm rot="10800000" flipH="1">
              <a:off x="3302041" y="2983145"/>
              <a:ext cx="88484" cy="168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kumimoji="0" lang="ja-JP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6" name="Rectangle 488"/>
            <p:cNvSpPr>
              <a:spLocks noChangeArrowheads="1"/>
            </p:cNvSpPr>
            <p:nvPr/>
          </p:nvSpPr>
          <p:spPr bwMode="auto">
            <a:xfrm>
              <a:off x="3069386" y="1572058"/>
              <a:ext cx="99306" cy="2246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kumimoji="0" lang="ja-JP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7" name="Rectangle 488"/>
            <p:cNvSpPr>
              <a:spLocks noChangeArrowheads="1"/>
            </p:cNvSpPr>
            <p:nvPr/>
          </p:nvSpPr>
          <p:spPr bwMode="auto">
            <a:xfrm>
              <a:off x="3295008" y="1596271"/>
              <a:ext cx="99306" cy="2246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kumimoji="0" lang="ja-JP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8" name="Oval 495"/>
            <p:cNvSpPr>
              <a:spLocks noChangeAspect="1" noChangeArrowheads="1"/>
            </p:cNvSpPr>
            <p:nvPr/>
          </p:nvSpPr>
          <p:spPr bwMode="auto">
            <a:xfrm>
              <a:off x="2374995" y="1605477"/>
              <a:ext cx="1607350" cy="1607344"/>
            </a:xfrm>
            <a:prstGeom prst="ellipse">
              <a:avLst/>
            </a:prstGeom>
            <a:solidFill>
              <a:srgbClr val="FF9393">
                <a:alpha val="9000"/>
              </a:srgbClr>
            </a:solidFill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kumimoji="0" lang="ja-JP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9" name="Oval 483"/>
            <p:cNvSpPr>
              <a:spLocks noChangeAspect="1" noChangeArrowheads="1"/>
            </p:cNvSpPr>
            <p:nvPr/>
          </p:nvSpPr>
          <p:spPr bwMode="auto">
            <a:xfrm rot="10800000" flipH="1">
              <a:off x="2594976" y="1852850"/>
              <a:ext cx="1147432" cy="1171570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kumimoji="0" lang="ja-JP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0" name="Oval 15"/>
            <p:cNvSpPr>
              <a:spLocks noChangeAspect="1" noChangeArrowheads="1"/>
            </p:cNvSpPr>
            <p:nvPr/>
          </p:nvSpPr>
          <p:spPr bwMode="auto">
            <a:xfrm rot="14900459">
              <a:off x="3067213" y="1636181"/>
              <a:ext cx="290703" cy="290703"/>
            </a:xfrm>
            <a:prstGeom prst="ellipse">
              <a:avLst/>
            </a:prstGeom>
            <a:gradFill>
              <a:gsLst>
                <a:gs pos="59000">
                  <a:srgbClr val="FF0000"/>
                </a:gs>
                <a:gs pos="25000">
                  <a:srgbClr val="EE0000"/>
                </a:gs>
                <a:gs pos="91000">
                  <a:srgbClr val="FF616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Oval 15"/>
            <p:cNvSpPr>
              <a:spLocks noChangeAspect="1" noChangeArrowheads="1"/>
            </p:cNvSpPr>
            <p:nvPr/>
          </p:nvSpPr>
          <p:spPr bwMode="auto">
            <a:xfrm rot="14900459">
              <a:off x="3085784" y="2893795"/>
              <a:ext cx="290703" cy="290703"/>
            </a:xfrm>
            <a:prstGeom prst="ellipse">
              <a:avLst/>
            </a:prstGeom>
            <a:gradFill>
              <a:gsLst>
                <a:gs pos="59000">
                  <a:srgbClr val="FF0000"/>
                </a:gs>
                <a:gs pos="25000">
                  <a:srgbClr val="EE0000"/>
                </a:gs>
                <a:gs pos="91000">
                  <a:srgbClr val="FF616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0" name="グループ化 109"/>
          <p:cNvGrpSpPr>
            <a:grpSpLocks noChangeAspect="1"/>
          </p:cNvGrpSpPr>
          <p:nvPr/>
        </p:nvGrpSpPr>
        <p:grpSpPr>
          <a:xfrm>
            <a:off x="6696236" y="2888940"/>
            <a:ext cx="971698" cy="839962"/>
            <a:chOff x="6489498" y="1916832"/>
            <a:chExt cx="1388140" cy="1199945"/>
          </a:xfrm>
        </p:grpSpPr>
        <p:sp>
          <p:nvSpPr>
            <p:cNvPr id="118" name="Oval 160"/>
            <p:cNvSpPr>
              <a:spLocks noChangeArrowheads="1"/>
            </p:cNvSpPr>
            <p:nvPr/>
          </p:nvSpPr>
          <p:spPr bwMode="auto">
            <a:xfrm rot="20707168">
              <a:off x="6489498" y="2195961"/>
              <a:ext cx="1080762" cy="920816"/>
            </a:xfrm>
            <a:prstGeom prst="ellipse">
              <a:avLst/>
            </a:prstGeom>
            <a:gradFill>
              <a:gsLst>
                <a:gs pos="19000">
                  <a:srgbClr val="CC3300">
                    <a:lumMod val="70000"/>
                    <a:lumOff val="30000"/>
                  </a:srgbClr>
                </a:gs>
                <a:gs pos="93000">
                  <a:srgbClr val="FFCC00"/>
                </a:gs>
                <a:gs pos="63000">
                  <a:srgbClr val="FF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 dirty="0">
                <a:solidFill>
                  <a:srgbClr val="292934"/>
                </a:solidFill>
              </a:endParaRPr>
            </a:p>
          </p:txBody>
        </p:sp>
        <p:grpSp>
          <p:nvGrpSpPr>
            <p:cNvPr id="112" name="グループ化 111"/>
            <p:cNvGrpSpPr/>
            <p:nvPr/>
          </p:nvGrpSpPr>
          <p:grpSpPr>
            <a:xfrm>
              <a:off x="7236296" y="1916832"/>
              <a:ext cx="641342" cy="603765"/>
              <a:chOff x="7308304" y="1922153"/>
              <a:chExt cx="641342" cy="603765"/>
            </a:xfrm>
          </p:grpSpPr>
          <p:sp>
            <p:nvSpPr>
              <p:cNvPr id="113" name="Oval 17"/>
              <p:cNvSpPr>
                <a:spLocks noChangeArrowheads="1"/>
              </p:cNvSpPr>
              <p:nvPr/>
            </p:nvSpPr>
            <p:spPr bwMode="auto">
              <a:xfrm>
                <a:off x="7308304" y="1922153"/>
                <a:ext cx="641342" cy="603765"/>
              </a:xfrm>
              <a:prstGeom prst="ellipse">
                <a:avLst/>
              </a:prstGeom>
              <a:solidFill>
                <a:srgbClr val="FF4F4F">
                  <a:alpha val="50000"/>
                </a:srgbClr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dirty="0">
                  <a:solidFill>
                    <a:srgbClr val="292934"/>
                  </a:solidFill>
                </a:endParaRPr>
              </a:p>
            </p:txBody>
          </p:sp>
          <p:sp>
            <p:nvSpPr>
              <p:cNvPr id="114" name="Oval 15"/>
              <p:cNvSpPr>
                <a:spLocks noChangeAspect="1" noChangeArrowheads="1"/>
              </p:cNvSpPr>
              <p:nvPr/>
            </p:nvSpPr>
            <p:spPr bwMode="auto">
              <a:xfrm rot="14900459">
                <a:off x="7324494" y="2087341"/>
                <a:ext cx="290703" cy="290703"/>
              </a:xfrm>
              <a:prstGeom prst="ellipse">
                <a:avLst/>
              </a:prstGeom>
              <a:gradFill>
                <a:gsLst>
                  <a:gs pos="59000">
                    <a:srgbClr val="FF0000"/>
                  </a:gs>
                  <a:gs pos="25000">
                    <a:srgbClr val="EE0000"/>
                  </a:gs>
                  <a:gs pos="91000">
                    <a:srgbClr val="FF616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Oval 15"/>
              <p:cNvSpPr>
                <a:spLocks noChangeAspect="1" noChangeArrowheads="1"/>
              </p:cNvSpPr>
              <p:nvPr/>
            </p:nvSpPr>
            <p:spPr bwMode="auto">
              <a:xfrm rot="14900459">
                <a:off x="7648530" y="2105912"/>
                <a:ext cx="290703" cy="290703"/>
              </a:xfrm>
              <a:prstGeom prst="ellipse">
                <a:avLst/>
              </a:prstGeom>
              <a:gradFill>
                <a:gsLst>
                  <a:gs pos="59000">
                    <a:srgbClr val="FF0000"/>
                  </a:gs>
                  <a:gs pos="25000">
                    <a:srgbClr val="EE0000"/>
                  </a:gs>
                  <a:gs pos="91000">
                    <a:srgbClr val="FF616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20" name="テキスト ボックス 119"/>
          <p:cNvSpPr txBox="1"/>
          <p:nvPr/>
        </p:nvSpPr>
        <p:spPr>
          <a:xfrm>
            <a:off x="683568" y="4365104"/>
            <a:ext cx="16381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smtClean="0"/>
              <a:t>large</a:t>
            </a:r>
            <a:r>
              <a:rPr kumimoji="1" lang="en-US" altLang="ja-JP" sz="2200" dirty="0" smtClean="0"/>
              <a:t> d</a:t>
            </a:r>
            <a:r>
              <a:rPr kumimoji="1" lang="en-US" altLang="ja-JP" sz="2200" baseline="-25000" dirty="0" smtClean="0"/>
              <a:t>2p</a:t>
            </a:r>
          </a:p>
        </p:txBody>
      </p:sp>
      <p:grpSp>
        <p:nvGrpSpPr>
          <p:cNvPr id="122" name="グループ化 121"/>
          <p:cNvGrpSpPr>
            <a:grpSpLocks noChangeAspect="1"/>
          </p:cNvGrpSpPr>
          <p:nvPr/>
        </p:nvGrpSpPr>
        <p:grpSpPr>
          <a:xfrm>
            <a:off x="6516216" y="4072212"/>
            <a:ext cx="1205357" cy="1084980"/>
            <a:chOff x="6525501" y="4459325"/>
            <a:chExt cx="1721939" cy="1549971"/>
          </a:xfrm>
        </p:grpSpPr>
        <p:sp>
          <p:nvSpPr>
            <p:cNvPr id="130" name="Oval 160"/>
            <p:cNvSpPr>
              <a:spLocks noChangeArrowheads="1"/>
            </p:cNvSpPr>
            <p:nvPr/>
          </p:nvSpPr>
          <p:spPr bwMode="auto">
            <a:xfrm rot="20707168">
              <a:off x="6525501" y="5088480"/>
              <a:ext cx="1080762" cy="920816"/>
            </a:xfrm>
            <a:prstGeom prst="ellipse">
              <a:avLst/>
            </a:prstGeom>
            <a:gradFill>
              <a:gsLst>
                <a:gs pos="19000">
                  <a:srgbClr val="CC3300">
                    <a:lumMod val="70000"/>
                    <a:lumOff val="30000"/>
                  </a:srgbClr>
                </a:gs>
                <a:gs pos="93000">
                  <a:srgbClr val="FFCC00"/>
                </a:gs>
                <a:gs pos="63000">
                  <a:srgbClr val="FF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 dirty="0">
                <a:solidFill>
                  <a:srgbClr val="292934"/>
                </a:solidFill>
              </a:endParaRPr>
            </a:p>
          </p:txBody>
        </p:sp>
        <p:grpSp>
          <p:nvGrpSpPr>
            <p:cNvPr id="124" name="グループ化 123"/>
            <p:cNvGrpSpPr/>
            <p:nvPr/>
          </p:nvGrpSpPr>
          <p:grpSpPr>
            <a:xfrm>
              <a:off x="7606098" y="4459325"/>
              <a:ext cx="641342" cy="603765"/>
              <a:chOff x="7308304" y="1922153"/>
              <a:chExt cx="641342" cy="603765"/>
            </a:xfrm>
          </p:grpSpPr>
          <p:sp>
            <p:nvSpPr>
              <p:cNvPr id="125" name="Oval 17"/>
              <p:cNvSpPr>
                <a:spLocks noChangeArrowheads="1"/>
              </p:cNvSpPr>
              <p:nvPr/>
            </p:nvSpPr>
            <p:spPr bwMode="auto">
              <a:xfrm>
                <a:off x="7308304" y="1922153"/>
                <a:ext cx="641342" cy="603765"/>
              </a:xfrm>
              <a:prstGeom prst="ellipse">
                <a:avLst/>
              </a:prstGeom>
              <a:solidFill>
                <a:srgbClr val="FF4F4F">
                  <a:alpha val="50000"/>
                </a:srgbClr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dirty="0">
                  <a:solidFill>
                    <a:srgbClr val="292934"/>
                  </a:solidFill>
                </a:endParaRPr>
              </a:p>
            </p:txBody>
          </p:sp>
          <p:sp>
            <p:nvSpPr>
              <p:cNvPr id="126" name="Oval 15"/>
              <p:cNvSpPr>
                <a:spLocks noChangeAspect="1" noChangeArrowheads="1"/>
              </p:cNvSpPr>
              <p:nvPr/>
            </p:nvSpPr>
            <p:spPr bwMode="auto">
              <a:xfrm rot="14900459">
                <a:off x="7324494" y="2087341"/>
                <a:ext cx="290703" cy="290703"/>
              </a:xfrm>
              <a:prstGeom prst="ellipse">
                <a:avLst/>
              </a:prstGeom>
              <a:gradFill>
                <a:gsLst>
                  <a:gs pos="59000">
                    <a:srgbClr val="FF0000"/>
                  </a:gs>
                  <a:gs pos="25000">
                    <a:srgbClr val="EE0000"/>
                  </a:gs>
                  <a:gs pos="91000">
                    <a:srgbClr val="FF616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Oval 15"/>
              <p:cNvSpPr>
                <a:spLocks noChangeAspect="1" noChangeArrowheads="1"/>
              </p:cNvSpPr>
              <p:nvPr/>
            </p:nvSpPr>
            <p:spPr bwMode="auto">
              <a:xfrm rot="14900459">
                <a:off x="7648530" y="2105912"/>
                <a:ext cx="290703" cy="290703"/>
              </a:xfrm>
              <a:prstGeom prst="ellipse">
                <a:avLst/>
              </a:prstGeom>
              <a:gradFill>
                <a:gsLst>
                  <a:gs pos="59000">
                    <a:srgbClr val="FF0000"/>
                  </a:gs>
                  <a:gs pos="25000">
                    <a:srgbClr val="EE0000"/>
                  </a:gs>
                  <a:gs pos="91000">
                    <a:srgbClr val="FF616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</a:endParaRPr>
              </a:p>
            </p:txBody>
          </p:sp>
        </p:grpSp>
      </p:grpSp>
      <p:cxnSp>
        <p:nvCxnSpPr>
          <p:cNvPr id="132" name="直線矢印コネクタ 131"/>
          <p:cNvCxnSpPr/>
          <p:nvPr/>
        </p:nvCxnSpPr>
        <p:spPr>
          <a:xfrm>
            <a:off x="2303748" y="4617132"/>
            <a:ext cx="1152128" cy="12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グループ化 132"/>
          <p:cNvGrpSpPr>
            <a:grpSpLocks noChangeAspect="1"/>
          </p:cNvGrpSpPr>
          <p:nvPr/>
        </p:nvGrpSpPr>
        <p:grpSpPr>
          <a:xfrm>
            <a:off x="6916071" y="5514910"/>
            <a:ext cx="1292379" cy="1008218"/>
            <a:chOff x="2735796" y="4568985"/>
            <a:chExt cx="1846256" cy="1440311"/>
          </a:xfrm>
        </p:grpSpPr>
        <p:sp>
          <p:nvSpPr>
            <p:cNvPr id="139" name="Oval 160"/>
            <p:cNvSpPr>
              <a:spLocks noChangeArrowheads="1"/>
            </p:cNvSpPr>
            <p:nvPr/>
          </p:nvSpPr>
          <p:spPr bwMode="auto">
            <a:xfrm rot="20707168">
              <a:off x="2735796" y="5088480"/>
              <a:ext cx="1080762" cy="920816"/>
            </a:xfrm>
            <a:prstGeom prst="ellipse">
              <a:avLst/>
            </a:prstGeom>
            <a:gradFill>
              <a:gsLst>
                <a:gs pos="19000">
                  <a:srgbClr val="CC3300">
                    <a:lumMod val="70000"/>
                    <a:lumOff val="30000"/>
                  </a:srgbClr>
                </a:gs>
                <a:gs pos="93000">
                  <a:srgbClr val="FFCC00"/>
                </a:gs>
                <a:gs pos="63000">
                  <a:srgbClr val="FF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 dirty="0">
                <a:solidFill>
                  <a:srgbClr val="292934"/>
                </a:solidFill>
              </a:endParaRPr>
            </a:p>
          </p:txBody>
        </p:sp>
        <p:sp>
          <p:nvSpPr>
            <p:cNvPr id="135" name="Oval 15"/>
            <p:cNvSpPr>
              <a:spLocks noChangeAspect="1" noChangeArrowheads="1"/>
            </p:cNvSpPr>
            <p:nvPr/>
          </p:nvSpPr>
          <p:spPr bwMode="auto">
            <a:xfrm rot="14900459">
              <a:off x="3535262" y="4568985"/>
              <a:ext cx="290703" cy="290703"/>
            </a:xfrm>
            <a:prstGeom prst="ellipse">
              <a:avLst/>
            </a:prstGeom>
            <a:gradFill>
              <a:gsLst>
                <a:gs pos="59000">
                  <a:srgbClr val="FF0000"/>
                </a:gs>
                <a:gs pos="25000">
                  <a:srgbClr val="EE0000"/>
                </a:gs>
                <a:gs pos="91000">
                  <a:srgbClr val="FF616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Oval 15"/>
            <p:cNvSpPr>
              <a:spLocks noChangeAspect="1" noChangeArrowheads="1"/>
            </p:cNvSpPr>
            <p:nvPr/>
          </p:nvSpPr>
          <p:spPr bwMode="auto">
            <a:xfrm rot="14900459">
              <a:off x="4291349" y="5196224"/>
              <a:ext cx="290703" cy="290703"/>
            </a:xfrm>
            <a:prstGeom prst="ellipse">
              <a:avLst/>
            </a:prstGeom>
            <a:gradFill>
              <a:gsLst>
                <a:gs pos="59000">
                  <a:srgbClr val="FF0000"/>
                </a:gs>
                <a:gs pos="25000">
                  <a:srgbClr val="EE0000"/>
                </a:gs>
                <a:gs pos="91000">
                  <a:srgbClr val="FF616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08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aseline="30000" dirty="0" smtClean="0"/>
              <a:t>13</a:t>
            </a:r>
            <a:r>
              <a:rPr kumimoji="1" lang="en-US" altLang="ja-JP" smtClean="0"/>
              <a:t>O wave function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2015/7/17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Seminar@RIKEN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816932"/>
            <a:ext cx="849694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We superpose the bases calculated under the d</a:t>
            </a:r>
            <a:r>
              <a:rPr kumimoji="1" lang="en-US" altLang="ja-JP" sz="2200" baseline="-25000" dirty="0" smtClean="0"/>
              <a:t>2p</a:t>
            </a:r>
            <a:r>
              <a:rPr kumimoji="1" lang="en-US" altLang="ja-JP" sz="2200" dirty="0" smtClean="0"/>
              <a:t>-constraint with the multi Gaussian width for 2p around the cores.</a:t>
            </a:r>
          </a:p>
          <a:p>
            <a:endParaRPr lang="en-US" altLang="ja-JP" sz="2200" dirty="0"/>
          </a:p>
          <a:p>
            <a:r>
              <a:rPr kumimoji="1" lang="en-US" altLang="ja-JP" sz="2200" dirty="0" smtClean="0"/>
              <a:t>We project the wave functions to </a:t>
            </a:r>
            <a:r>
              <a:rPr kumimoji="1" lang="en-US" altLang="ja-JP" sz="2200" dirty="0" err="1" smtClean="0"/>
              <a:t>J</a:t>
            </a:r>
            <a:r>
              <a:rPr kumimoji="1" lang="en-US" altLang="ja-JP" sz="2200" dirty="0" err="1" smtClean="0">
                <a:latin typeface="Symbol" panose="05050102010706020507" pitchFamily="18" charset="2"/>
              </a:rPr>
              <a:t>p</a:t>
            </a:r>
            <a:r>
              <a:rPr kumimoji="1" lang="en-US" altLang="ja-JP" sz="2200" dirty="0" smtClean="0"/>
              <a:t>=3/2- and superpose them.</a:t>
            </a:r>
          </a:p>
          <a:p>
            <a:r>
              <a:rPr lang="en-US" altLang="ja-JP" sz="2200" dirty="0" smtClean="0"/>
              <a:t>The coefficients </a:t>
            </a:r>
            <a:r>
              <a:rPr lang="en-US" altLang="ja-JP" sz="2200" dirty="0" err="1" smtClean="0"/>
              <a:t>c</a:t>
            </a:r>
            <a:r>
              <a:rPr lang="en-US" altLang="ja-JP" sz="2200" baseline="-25000" dirty="0" err="1" smtClean="0"/>
              <a:t>Kk</a:t>
            </a:r>
            <a:r>
              <a:rPr lang="en-US" altLang="ja-JP" sz="2200" dirty="0" smtClean="0"/>
              <a:t> are determined by </a:t>
            </a:r>
            <a:r>
              <a:rPr lang="en-US" altLang="ja-JP" sz="2200" dirty="0" err="1" smtClean="0"/>
              <a:t>diagonalizing</a:t>
            </a:r>
            <a:r>
              <a:rPr lang="en-US" altLang="ja-JP" sz="2200" dirty="0" smtClean="0"/>
              <a:t> the Hamiltonian.</a:t>
            </a:r>
          </a:p>
          <a:p>
            <a:endParaRPr kumimoji="1" lang="en-US" altLang="ja-JP" sz="2200" dirty="0"/>
          </a:p>
          <a:p>
            <a:r>
              <a:rPr lang="en-US" altLang="ja-JP" sz="2200" dirty="0" smtClean="0"/>
              <a:t>We compare the results obtained in the cases of </a:t>
            </a:r>
            <a:r>
              <a:rPr lang="en-US" altLang="ja-JP" sz="2200" dirty="0" smtClean="0">
                <a:solidFill>
                  <a:srgbClr val="FF4F4F"/>
                </a:solidFill>
              </a:rPr>
              <a:t>larger core deformation (full)</a:t>
            </a:r>
            <a:r>
              <a:rPr lang="en-US" altLang="ja-JP" sz="2200" dirty="0" smtClean="0"/>
              <a:t> </a:t>
            </a:r>
            <a:r>
              <a:rPr lang="en-US" altLang="ja-JP" dirty="0" smtClean="0"/>
              <a:t>[superposing the wave functions with </a:t>
            </a:r>
            <a:r>
              <a:rPr lang="en-US" altLang="ja-JP" dirty="0" smtClean="0">
                <a:latin typeface="Symbol" panose="05050102010706020507" pitchFamily="18" charset="2"/>
              </a:rPr>
              <a:t>b</a:t>
            </a:r>
            <a:r>
              <a:rPr lang="en-US" altLang="ja-JP" dirty="0" smtClean="0"/>
              <a:t>=0.2 and 0.5 cores] </a:t>
            </a:r>
            <a:r>
              <a:rPr lang="en-US" altLang="ja-JP" sz="2200" dirty="0" smtClean="0"/>
              <a:t>and </a:t>
            </a:r>
            <a:r>
              <a:rPr lang="en-US" altLang="ja-JP" sz="2200" dirty="0" smtClean="0">
                <a:solidFill>
                  <a:srgbClr val="33CCFF"/>
                </a:solidFill>
              </a:rPr>
              <a:t>smaller core deformation (fixed) </a:t>
            </a:r>
            <a:r>
              <a:rPr lang="en-US" altLang="ja-JP" dirty="0" smtClean="0"/>
              <a:t>[superposing the wave functions with only a </a:t>
            </a:r>
            <a:r>
              <a:rPr lang="en-US" altLang="ja-JP" dirty="0" smtClean="0">
                <a:latin typeface="Symbol" panose="05050102010706020507" pitchFamily="18" charset="2"/>
              </a:rPr>
              <a:t>b</a:t>
            </a:r>
            <a:r>
              <a:rPr lang="en-US" altLang="ja-JP" dirty="0" smtClean="0"/>
              <a:t>=0.2 core].</a:t>
            </a:r>
            <a:endParaRPr kumimoji="1" lang="en-US" altLang="ja-JP" sz="2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2728"/>
            <a:ext cx="6192688" cy="109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54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90555"/>
            <a:ext cx="2346809" cy="79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Effective Hamiltonian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2015/7/17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Seminar@RIKEN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18337"/>
            <a:ext cx="5904656" cy="68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874421"/>
            <a:ext cx="1599912" cy="69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グループ化 8"/>
          <p:cNvGrpSpPr/>
          <p:nvPr/>
        </p:nvGrpSpPr>
        <p:grpSpPr>
          <a:xfrm>
            <a:off x="1835696" y="4422593"/>
            <a:ext cx="4968552" cy="400110"/>
            <a:chOff x="1367644" y="4578223"/>
            <a:chExt cx="4968552" cy="400110"/>
          </a:xfrm>
        </p:grpSpPr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644" y="4644464"/>
              <a:ext cx="540061" cy="283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1907705" y="4578223"/>
              <a:ext cx="442849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/>
                <a:t>: </a:t>
              </a:r>
              <a:r>
                <a:rPr lang="en-US" altLang="ja-JP" sz="2000" dirty="0" err="1"/>
                <a:t>Volkov</a:t>
              </a:r>
              <a:r>
                <a:rPr lang="en-US" altLang="ja-JP" sz="2000" dirty="0"/>
                <a:t> </a:t>
              </a:r>
              <a:r>
                <a:rPr lang="en-US" altLang="ja-JP" sz="2000" dirty="0" smtClean="0"/>
                <a:t>No.2    (b=h=0.125)</a:t>
              </a:r>
              <a:endParaRPr lang="en-US" altLang="ja-JP" sz="1600" dirty="0"/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1799692" y="4966719"/>
            <a:ext cx="5148572" cy="406497"/>
            <a:chOff x="1295636" y="5625244"/>
            <a:chExt cx="5148572" cy="406497"/>
          </a:xfrm>
        </p:grpSpPr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1907705" y="5631631"/>
              <a:ext cx="453650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/>
                <a:t>: </a:t>
              </a:r>
              <a:r>
                <a:rPr lang="en-US" altLang="ja-JP" sz="2000" dirty="0" smtClean="0"/>
                <a:t>LS part of G3RS</a:t>
              </a:r>
              <a:endParaRPr lang="en-US" altLang="ja-JP" sz="2000" dirty="0"/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636" y="5625244"/>
              <a:ext cx="504057" cy="334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テキスト ボックス 14"/>
          <p:cNvSpPr txBox="1"/>
          <p:nvPr/>
        </p:nvSpPr>
        <p:spPr>
          <a:xfrm>
            <a:off x="431540" y="5719899"/>
            <a:ext cx="8478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We use </a:t>
            </a:r>
            <a:r>
              <a:rPr lang="en-US" altLang="ja-JP" sz="2200" dirty="0" err="1" smtClean="0"/>
              <a:t>v</a:t>
            </a:r>
            <a:r>
              <a:rPr kumimoji="1" lang="en-US" altLang="ja-JP" sz="2200" baseline="-25000" dirty="0" err="1" smtClean="0"/>
              <a:t>LS</a:t>
            </a:r>
            <a:r>
              <a:rPr kumimoji="1" lang="en-US" altLang="ja-JP" sz="2200" dirty="0" smtClean="0"/>
              <a:t> = 800 MeV in V</a:t>
            </a:r>
            <a:r>
              <a:rPr kumimoji="1" lang="en-US" altLang="ja-JP" sz="2200" baseline="-25000" dirty="0" smtClean="0"/>
              <a:t>LS </a:t>
            </a:r>
            <a:r>
              <a:rPr kumimoji="1" lang="en-US" altLang="ja-JP" sz="2200" dirty="0" smtClean="0"/>
              <a:t>(reproducing the spectrum of </a:t>
            </a:r>
            <a:r>
              <a:rPr kumimoji="1" lang="en-US" altLang="ja-JP" sz="2200" baseline="30000" dirty="0" smtClean="0"/>
              <a:t>13</a:t>
            </a:r>
            <a:r>
              <a:rPr kumimoji="1" lang="en-US" altLang="ja-JP" sz="2200" dirty="0" smtClean="0"/>
              <a:t>C) </a:t>
            </a:r>
          </a:p>
          <a:p>
            <a:r>
              <a:rPr lang="en-US" altLang="ja-JP" sz="2200" dirty="0" smtClean="0"/>
              <a:t>and choose the parameter m in </a:t>
            </a:r>
            <a:r>
              <a:rPr lang="en-US" altLang="ja-JP" sz="2200" dirty="0" err="1" smtClean="0"/>
              <a:t>V</a:t>
            </a:r>
            <a:r>
              <a:rPr lang="en-US" altLang="ja-JP" sz="2200" baseline="-25000" dirty="0" err="1" smtClean="0"/>
              <a:t>cent</a:t>
            </a:r>
            <a:r>
              <a:rPr lang="en-US" altLang="ja-JP" sz="2200" dirty="0" smtClean="0"/>
              <a:t> to reproduce S</a:t>
            </a:r>
            <a:r>
              <a:rPr lang="en-US" altLang="ja-JP" sz="2200" baseline="-25000" dirty="0" smtClean="0"/>
              <a:t>2p</a:t>
            </a:r>
            <a:r>
              <a:rPr lang="en-US" altLang="ja-JP" sz="2200" dirty="0" smtClean="0"/>
              <a:t> of </a:t>
            </a:r>
            <a:r>
              <a:rPr lang="en-US" altLang="ja-JP" sz="2200" baseline="30000" dirty="0" smtClean="0"/>
              <a:t>13</a:t>
            </a:r>
            <a:r>
              <a:rPr lang="en-US" altLang="ja-JP" sz="2200" dirty="0" smtClean="0"/>
              <a:t>O.</a:t>
            </a:r>
            <a:endParaRPr kumimoji="1" lang="en-US" altLang="ja-JP" sz="2200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77087" y="1244950"/>
            <a:ext cx="7380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Projecting the AMD wave functions to </a:t>
            </a:r>
            <a:r>
              <a:rPr kumimoji="1" lang="en-US" altLang="ja-JP" sz="2000" dirty="0" err="1" smtClean="0"/>
              <a:t>J</a:t>
            </a:r>
            <a:r>
              <a:rPr kumimoji="1" lang="en-US" altLang="ja-JP" sz="2000" baseline="30000" dirty="0" err="1" smtClean="0">
                <a:latin typeface="Symbol" pitchFamily="18" charset="2"/>
              </a:rPr>
              <a:t>p</a:t>
            </a:r>
            <a:r>
              <a:rPr kumimoji="1" lang="en-US" altLang="ja-JP" sz="2000" dirty="0" smtClean="0"/>
              <a:t> = 3/2</a:t>
            </a:r>
            <a:r>
              <a:rPr lang="en-US" altLang="ja-JP" sz="2000" baseline="30000" dirty="0" smtClean="0"/>
              <a:t>-</a:t>
            </a:r>
            <a:r>
              <a:rPr kumimoji="1" lang="en-US" altLang="ja-JP" sz="2000" dirty="0" smtClean="0"/>
              <a:t> and </a:t>
            </a:r>
            <a:r>
              <a:rPr kumimoji="1" lang="en-US" altLang="ja-JP" sz="2000" dirty="0" err="1" smtClean="0"/>
              <a:t>diagonalizing</a:t>
            </a:r>
            <a:r>
              <a:rPr kumimoji="1" lang="en-US" altLang="ja-JP" sz="2000" dirty="0" smtClean="0"/>
              <a:t> the following Hamiltonian, we obtain </a:t>
            </a:r>
            <a:r>
              <a:rPr kumimoji="1" lang="en-US" altLang="ja-JP" sz="2000" baseline="30000" dirty="0" smtClean="0"/>
              <a:t>13</a:t>
            </a:r>
            <a:r>
              <a:rPr kumimoji="1" lang="en-US" altLang="ja-JP" sz="2000" dirty="0" smtClean="0"/>
              <a:t>O(3/2</a:t>
            </a:r>
            <a:r>
              <a:rPr kumimoji="1" lang="en-US" altLang="ja-JP" sz="2000" baseline="30000" dirty="0" smtClean="0"/>
              <a:t>-</a:t>
            </a:r>
            <a:r>
              <a:rPr kumimoji="1" lang="en-US" altLang="ja-JP" sz="2000" baseline="-25000" dirty="0" smtClean="0"/>
              <a:t>1</a:t>
            </a:r>
            <a:r>
              <a:rPr kumimoji="1" lang="en-US" altLang="ja-JP" sz="20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11812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2p separation energy and radii of </a:t>
            </a:r>
            <a:r>
              <a:rPr kumimoji="1" lang="en-US" altLang="ja-JP" baseline="30000" dirty="0" smtClean="0"/>
              <a:t>13</a:t>
            </a:r>
            <a:r>
              <a:rPr kumimoji="1" lang="en-US" altLang="ja-JP" dirty="0" smtClean="0"/>
              <a:t>O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2015/7/17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Seminar@RIKEN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3217" y="4581707"/>
            <a:ext cx="847325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smtClean="0"/>
              <a:t>2p separation energies, S</a:t>
            </a:r>
            <a:r>
              <a:rPr lang="en-US" altLang="ja-JP" sz="2200" baseline="-25000" dirty="0" smtClean="0"/>
              <a:t>2p</a:t>
            </a:r>
            <a:r>
              <a:rPr lang="en-US" altLang="ja-JP" sz="2200" dirty="0" smtClean="0"/>
              <a:t>, agree with the experimental value. </a:t>
            </a:r>
          </a:p>
          <a:p>
            <a:r>
              <a:rPr kumimoji="1" lang="en-US" altLang="ja-JP" sz="2200" dirty="0" smtClean="0"/>
              <a:t>Radii are larger in the full calculation due to the larger core deformation.</a:t>
            </a:r>
          </a:p>
          <a:p>
            <a:endParaRPr lang="en-US" altLang="ja-JP" sz="2200" dirty="0"/>
          </a:p>
          <a:p>
            <a:r>
              <a:rPr kumimoji="1" lang="en-US" altLang="ja-JP" sz="2200" dirty="0" smtClean="0"/>
              <a:t>Next, we examin</a:t>
            </a:r>
            <a:r>
              <a:rPr lang="en-US" altLang="ja-JP" sz="2200" dirty="0" smtClean="0"/>
              <a:t>e the </a:t>
            </a:r>
            <a:r>
              <a:rPr lang="en-US" altLang="ja-JP" sz="2200" dirty="0" err="1" smtClean="0"/>
              <a:t>diproton</a:t>
            </a:r>
            <a:r>
              <a:rPr lang="en-US" altLang="ja-JP" sz="2200" dirty="0" smtClean="0"/>
              <a:t> formation in those cases.</a:t>
            </a:r>
            <a:endParaRPr kumimoji="1" lang="ja-JP" altLang="en-US" sz="22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4" y="1704975"/>
            <a:ext cx="9059310" cy="255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99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グループ化 32"/>
          <p:cNvGrpSpPr/>
          <p:nvPr/>
        </p:nvGrpSpPr>
        <p:grpSpPr>
          <a:xfrm>
            <a:off x="4328356" y="4605792"/>
            <a:ext cx="4422144" cy="1739532"/>
            <a:chOff x="4328356" y="4545124"/>
            <a:chExt cx="4422144" cy="1739532"/>
          </a:xfrm>
        </p:grpSpPr>
        <p:pic>
          <p:nvPicPr>
            <p:cNvPr id="3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4545124"/>
              <a:ext cx="2822462" cy="6121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7" name="テキスト ボックス 36"/>
            <p:cNvSpPr txBox="1"/>
            <p:nvPr/>
          </p:nvSpPr>
          <p:spPr>
            <a:xfrm>
              <a:off x="4328356" y="5268993"/>
              <a:ext cx="44221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/>
                <a:t>In f</a:t>
              </a:r>
              <a:r>
                <a:rPr lang="en-US" altLang="ja-JP" sz="2000" baseline="30000" dirty="0" smtClean="0"/>
                <a:t>±±</a:t>
              </a:r>
              <a:r>
                <a:rPr lang="en-US" altLang="ja-JP" sz="2000" dirty="0" smtClean="0"/>
                <a:t>, two protons occupy positive- or negative-parity orbits</a:t>
              </a:r>
            </a:p>
            <a:p>
              <a:r>
                <a:rPr lang="en-US" altLang="ja-JP" sz="2000" dirty="0" smtClean="0"/>
                <a:t>and they are orthogonal. </a:t>
              </a:r>
              <a:endParaRPr kumimoji="1" lang="ja-JP" altLang="en-US" sz="2000" dirty="0" smtClean="0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61220"/>
            <a:ext cx="9010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2p overlap function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2015/7/17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Seminar@RIKEN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7524" y="1340768"/>
            <a:ext cx="7380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To examine the </a:t>
            </a:r>
            <a:r>
              <a:rPr kumimoji="1" lang="en-US" altLang="ja-JP" sz="2000" dirty="0" err="1" smtClean="0"/>
              <a:t>diproton</a:t>
            </a:r>
            <a:r>
              <a:rPr kumimoji="1" lang="en-US" altLang="ja-JP" sz="2000" dirty="0" smtClean="0"/>
              <a:t> component, </a:t>
            </a:r>
          </a:p>
          <a:p>
            <a:r>
              <a:rPr lang="en-US" altLang="ja-JP" sz="2000" dirty="0" smtClean="0"/>
              <a:t>we define the overlap function for 2p as follows.</a:t>
            </a:r>
            <a:endParaRPr kumimoji="1" lang="en-US" altLang="ja-JP" sz="2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7524" y="3465004"/>
            <a:ext cx="8737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We integrate </a:t>
            </a:r>
            <a:r>
              <a:rPr lang="en-US" altLang="ja-JP" sz="2000" dirty="0" err="1" smtClean="0">
                <a:latin typeface="Symbol" pitchFamily="18" charset="2"/>
              </a:rPr>
              <a:t>W</a:t>
            </a:r>
            <a:r>
              <a:rPr lang="en-US" altLang="ja-JP" sz="2000" b="1" baseline="-25000" dirty="0" err="1" smtClean="0"/>
              <a:t>r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and </a:t>
            </a:r>
            <a:r>
              <a:rPr lang="en-US" altLang="ja-JP" sz="2000" dirty="0" err="1" smtClean="0">
                <a:latin typeface="Symbol" pitchFamily="18" charset="2"/>
              </a:rPr>
              <a:t>W</a:t>
            </a:r>
            <a:r>
              <a:rPr lang="en-US" altLang="ja-JP" sz="2000" b="1" baseline="-25000" dirty="0" err="1" smtClean="0"/>
              <a:t>r</a:t>
            </a:r>
            <a:r>
              <a:rPr lang="en-US" altLang="ja-JP" sz="2000" baseline="-25000" dirty="0" err="1" smtClean="0"/>
              <a:t>G</a:t>
            </a:r>
            <a:r>
              <a:rPr lang="en-US" altLang="ja-JP" sz="2000" dirty="0" smtClean="0"/>
              <a:t> to examine the component of a spin-singlet 2p whose relative motion and </a:t>
            </a:r>
            <a:r>
              <a:rPr lang="en-US" altLang="ja-JP" sz="2000" dirty="0" err="1" smtClean="0"/>
              <a:t>c.o.m</a:t>
            </a:r>
            <a:r>
              <a:rPr lang="en-US" altLang="ja-JP" sz="2000" dirty="0" smtClean="0"/>
              <a:t>. motion are both the s wave.</a:t>
            </a:r>
            <a:endParaRPr kumimoji="1" lang="ja-JP" altLang="en-US" sz="2000" dirty="0" smtClean="0"/>
          </a:p>
        </p:txBody>
      </p:sp>
      <p:grpSp>
        <p:nvGrpSpPr>
          <p:cNvPr id="35" name="グループ化 34"/>
          <p:cNvGrpSpPr/>
          <p:nvPr/>
        </p:nvGrpSpPr>
        <p:grpSpPr>
          <a:xfrm>
            <a:off x="503548" y="4365104"/>
            <a:ext cx="2343133" cy="2000313"/>
            <a:chOff x="320493" y="4277958"/>
            <a:chExt cx="2343133" cy="2000313"/>
          </a:xfrm>
        </p:grpSpPr>
        <p:sp>
          <p:nvSpPr>
            <p:cNvPr id="12" name="Oval 160"/>
            <p:cNvSpPr>
              <a:spLocks noChangeArrowheads="1"/>
            </p:cNvSpPr>
            <p:nvPr/>
          </p:nvSpPr>
          <p:spPr bwMode="auto">
            <a:xfrm rot="20707168">
              <a:off x="1003006" y="4927212"/>
              <a:ext cx="1585739" cy="1351059"/>
            </a:xfrm>
            <a:prstGeom prst="ellipse">
              <a:avLst/>
            </a:prstGeom>
            <a:gradFill>
              <a:gsLst>
                <a:gs pos="19000">
                  <a:srgbClr val="CC3300">
                    <a:lumMod val="70000"/>
                    <a:lumOff val="30000"/>
                  </a:srgbClr>
                </a:gs>
                <a:gs pos="93000">
                  <a:srgbClr val="FFCC00"/>
                </a:gs>
                <a:gs pos="63000">
                  <a:srgbClr val="FF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" name="Text Box 19"/>
            <p:cNvSpPr txBox="1">
              <a:spLocks noChangeAspect="1" noChangeArrowheads="1"/>
            </p:cNvSpPr>
            <p:nvPr/>
          </p:nvSpPr>
          <p:spPr bwMode="auto">
            <a:xfrm>
              <a:off x="1364608" y="4277958"/>
              <a:ext cx="5111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600" dirty="0" smtClean="0">
                  <a:solidFill>
                    <a:srgbClr val="FF0000"/>
                  </a:solidFill>
                </a:rPr>
                <a:t>p</a:t>
              </a:r>
              <a:r>
                <a:rPr lang="en-US" altLang="ja-JP" sz="1600" baseline="-25000" dirty="0" smtClean="0">
                  <a:solidFill>
                    <a:srgbClr val="FF0000"/>
                  </a:solidFill>
                </a:rPr>
                <a:t>↑</a:t>
              </a:r>
              <a:endParaRPr lang="en-US" altLang="ja-JP" sz="16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 Box 24"/>
            <p:cNvSpPr txBox="1">
              <a:spLocks noChangeAspect="1" noChangeArrowheads="1"/>
            </p:cNvSpPr>
            <p:nvPr/>
          </p:nvSpPr>
          <p:spPr bwMode="auto">
            <a:xfrm>
              <a:off x="352013" y="5162147"/>
              <a:ext cx="58054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600" dirty="0" smtClean="0">
                  <a:solidFill>
                    <a:srgbClr val="FF0000"/>
                  </a:solidFill>
                </a:rPr>
                <a:t>p</a:t>
              </a:r>
              <a:r>
                <a:rPr lang="en-US" altLang="ja-JP" sz="1600" baseline="-25000" dirty="0" smtClean="0">
                  <a:solidFill>
                    <a:srgbClr val="FF0000"/>
                  </a:solidFill>
                </a:rPr>
                <a:t>↓</a:t>
              </a:r>
              <a:endParaRPr lang="en-US" altLang="ja-JP" sz="16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 Box 26"/>
            <p:cNvSpPr txBox="1">
              <a:spLocks noChangeAspect="1" noChangeArrowheads="1"/>
            </p:cNvSpPr>
            <p:nvPr/>
          </p:nvSpPr>
          <p:spPr bwMode="auto">
            <a:xfrm>
              <a:off x="1364609" y="5340096"/>
              <a:ext cx="102235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800" b="1" baseline="30000" dirty="0" smtClean="0">
                  <a:solidFill>
                    <a:schemeClr val="bg1"/>
                  </a:solidFill>
                </a:rPr>
                <a:t>11</a:t>
              </a:r>
              <a:r>
                <a:rPr lang="en-US" altLang="ja-JP" sz="2800" b="1" dirty="0" smtClean="0">
                  <a:solidFill>
                    <a:schemeClr val="bg1"/>
                  </a:solidFill>
                </a:rPr>
                <a:t>C</a:t>
              </a:r>
              <a:endParaRPr lang="en-US" altLang="ja-JP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1364609" y="4972835"/>
              <a:ext cx="12990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err="1" smtClean="0"/>
                <a:t>r</a:t>
              </a:r>
              <a:r>
                <a:rPr kumimoji="1" lang="en-US" altLang="ja-JP" baseline="-25000" dirty="0" err="1" smtClean="0"/>
                <a:t>G</a:t>
              </a:r>
              <a:r>
                <a:rPr kumimoji="1" lang="en-US" altLang="ja-JP" baseline="-25000" dirty="0" smtClean="0"/>
                <a:t> </a:t>
              </a:r>
              <a:r>
                <a:rPr kumimoji="1" lang="en-US" altLang="ja-JP" dirty="0" smtClean="0"/>
                <a:t>(L=0)</a:t>
              </a:r>
              <a:endParaRPr kumimoji="1" lang="ja-JP" altLang="en-US" dirty="0" smtClean="0"/>
            </a:p>
          </p:txBody>
        </p:sp>
        <p:sp>
          <p:nvSpPr>
            <p:cNvPr id="22" name="Oval 15"/>
            <p:cNvSpPr>
              <a:spLocks noChangeAspect="1" noChangeArrowheads="1"/>
            </p:cNvSpPr>
            <p:nvPr/>
          </p:nvSpPr>
          <p:spPr bwMode="auto">
            <a:xfrm rot="14900459">
              <a:off x="1169259" y="4506754"/>
              <a:ext cx="290703" cy="290703"/>
            </a:xfrm>
            <a:prstGeom prst="ellipse">
              <a:avLst/>
            </a:prstGeom>
            <a:gradFill>
              <a:gsLst>
                <a:gs pos="59000">
                  <a:srgbClr val="FF0000"/>
                </a:gs>
                <a:gs pos="25000">
                  <a:srgbClr val="EE0000"/>
                </a:gs>
                <a:gs pos="91000">
                  <a:srgbClr val="FF616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20493" y="4589246"/>
              <a:ext cx="1261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r (ℓ=0)</a:t>
              </a:r>
              <a:endParaRPr kumimoji="1" lang="ja-JP" altLang="en-US" dirty="0" smtClean="0"/>
            </a:p>
          </p:txBody>
        </p:sp>
        <p:sp>
          <p:nvSpPr>
            <p:cNvPr id="24" name="Line 31"/>
            <p:cNvSpPr>
              <a:spLocks noChangeShapeType="1"/>
            </p:cNvSpPr>
            <p:nvPr/>
          </p:nvSpPr>
          <p:spPr bwMode="auto">
            <a:xfrm>
              <a:off x="1015849" y="4932522"/>
              <a:ext cx="818362" cy="75403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Oval 15"/>
            <p:cNvSpPr>
              <a:spLocks noChangeAspect="1" noChangeArrowheads="1"/>
            </p:cNvSpPr>
            <p:nvPr/>
          </p:nvSpPr>
          <p:spPr bwMode="auto">
            <a:xfrm rot="14900459">
              <a:off x="579902" y="5023159"/>
              <a:ext cx="290703" cy="290703"/>
            </a:xfrm>
            <a:prstGeom prst="ellipse">
              <a:avLst/>
            </a:prstGeom>
            <a:gradFill>
              <a:gsLst>
                <a:gs pos="59000">
                  <a:srgbClr val="FF0000"/>
                </a:gs>
                <a:gs pos="25000">
                  <a:srgbClr val="EE0000"/>
                </a:gs>
                <a:gs pos="91000">
                  <a:srgbClr val="FF616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" name="Line 30"/>
            <p:cNvSpPr>
              <a:spLocks noChangeShapeType="1"/>
            </p:cNvSpPr>
            <p:nvPr/>
          </p:nvSpPr>
          <p:spPr bwMode="auto">
            <a:xfrm flipH="1">
              <a:off x="714696" y="4656199"/>
              <a:ext cx="602306" cy="55264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7" name="テキスト ボックス 26"/>
          <p:cNvSpPr txBox="1"/>
          <p:nvPr/>
        </p:nvSpPr>
        <p:spPr>
          <a:xfrm>
            <a:off x="1475656" y="2725760"/>
            <a:ext cx="2844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core wave function calculated with 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kumimoji="1" lang="en-US" altLang="ja-JP" sz="1400" dirty="0" smtClean="0">
                <a:solidFill>
                  <a:srgbClr val="FF0000"/>
                </a:solidFill>
              </a:rPr>
              <a:t> = 0.5 (full) or 0.2 (fixed)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cxnSp>
        <p:nvCxnSpPr>
          <p:cNvPr id="28" name="直線コネクタ 27"/>
          <p:cNvCxnSpPr/>
          <p:nvPr/>
        </p:nvCxnSpPr>
        <p:spPr>
          <a:xfrm>
            <a:off x="2015716" y="2549383"/>
            <a:ext cx="108012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6984268" y="2744924"/>
            <a:ext cx="1836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aseline="30000" dirty="0" smtClean="0">
                <a:solidFill>
                  <a:srgbClr val="9933FF"/>
                </a:solidFill>
              </a:rPr>
              <a:t>13</a:t>
            </a:r>
            <a:r>
              <a:rPr kumimoji="1" lang="en-US" altLang="ja-JP" sz="1400" dirty="0" smtClean="0">
                <a:solidFill>
                  <a:srgbClr val="9933FF"/>
                </a:solidFill>
              </a:rPr>
              <a:t>O wave function</a:t>
            </a:r>
          </a:p>
          <a:p>
            <a:r>
              <a:rPr lang="en-US" altLang="ja-JP" sz="1400" dirty="0" smtClean="0">
                <a:solidFill>
                  <a:srgbClr val="9933FF"/>
                </a:solidFill>
              </a:rPr>
              <a:t>(full or fixed)</a:t>
            </a:r>
            <a:endParaRPr kumimoji="1" lang="ja-JP" altLang="en-US" sz="1400" dirty="0">
              <a:solidFill>
                <a:srgbClr val="9933FF"/>
              </a:solidFill>
            </a:endParaRPr>
          </a:p>
        </p:txBody>
      </p:sp>
      <p:cxnSp>
        <p:nvCxnSpPr>
          <p:cNvPr id="34" name="直線コネクタ 33"/>
          <p:cNvCxnSpPr/>
          <p:nvPr/>
        </p:nvCxnSpPr>
        <p:spPr>
          <a:xfrm flipH="1">
            <a:off x="8100392" y="2576087"/>
            <a:ext cx="324036" cy="189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4175956" y="4938064"/>
            <a:ext cx="4422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f(</a:t>
            </a:r>
            <a:r>
              <a:rPr lang="en-US" altLang="ja-JP" sz="2000" dirty="0" err="1" smtClean="0"/>
              <a:t>r,r</a:t>
            </a:r>
            <a:r>
              <a:rPr lang="en-US" altLang="ja-JP" sz="2000" baseline="-25000" dirty="0" err="1" smtClean="0"/>
              <a:t>G</a:t>
            </a:r>
            <a:r>
              <a:rPr lang="en-US" altLang="ja-JP" sz="2000" dirty="0" smtClean="0"/>
              <a:t>) gives the information on the spatial distribution of a spin-singlet pair of two protons (ℓ=0, L=0).</a:t>
            </a:r>
            <a:endParaRPr kumimoji="1" lang="ja-JP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64383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61" y="2132856"/>
            <a:ext cx="43148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200" dirty="0" err="1" smtClean="0"/>
              <a:t>Diproton</a:t>
            </a:r>
            <a:r>
              <a:rPr lang="en-US" altLang="ja-JP" sz="3200" dirty="0" smtClean="0"/>
              <a:t> </a:t>
            </a:r>
            <a:r>
              <a:rPr lang="en-US" altLang="ja-JP" sz="3200" dirty="0"/>
              <a:t>correlation in overlap function</a:t>
            </a:r>
            <a:endParaRPr kumimoji="1" lang="ja-JP" altLang="en-US" sz="3200" dirty="0"/>
          </a:p>
        </p:txBody>
      </p:sp>
      <p:grpSp>
        <p:nvGrpSpPr>
          <p:cNvPr id="29" name="グループ化 28"/>
          <p:cNvGrpSpPr/>
          <p:nvPr/>
        </p:nvGrpSpPr>
        <p:grpSpPr>
          <a:xfrm>
            <a:off x="2516017" y="3625280"/>
            <a:ext cx="1570948" cy="1296144"/>
            <a:chOff x="321156" y="2093545"/>
            <a:chExt cx="1570948" cy="1296144"/>
          </a:xfrm>
        </p:grpSpPr>
        <p:sp>
          <p:nvSpPr>
            <p:cNvPr id="33" name="Oval 15"/>
            <p:cNvSpPr>
              <a:spLocks noChangeAspect="1" noChangeArrowheads="1"/>
            </p:cNvSpPr>
            <p:nvPr/>
          </p:nvSpPr>
          <p:spPr bwMode="auto">
            <a:xfrm rot="19638465">
              <a:off x="910033" y="2654282"/>
              <a:ext cx="164369" cy="163942"/>
            </a:xfrm>
            <a:prstGeom prst="ellipse">
              <a:avLst/>
            </a:prstGeom>
            <a:gradFill>
              <a:gsLst>
                <a:gs pos="59000">
                  <a:srgbClr val="FF0000"/>
                </a:gs>
                <a:gs pos="25000">
                  <a:srgbClr val="FF0000"/>
                </a:gs>
                <a:gs pos="91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 dirty="0">
                <a:solidFill>
                  <a:srgbClr val="292934"/>
                </a:solidFill>
              </a:endParaRPr>
            </a:p>
          </p:txBody>
        </p:sp>
        <p:sp>
          <p:nvSpPr>
            <p:cNvPr id="34" name="Oval 15"/>
            <p:cNvSpPr>
              <a:spLocks noChangeAspect="1" noChangeArrowheads="1"/>
            </p:cNvSpPr>
            <p:nvPr/>
          </p:nvSpPr>
          <p:spPr bwMode="auto">
            <a:xfrm rot="19638465">
              <a:off x="1652311" y="2093545"/>
              <a:ext cx="164369" cy="163942"/>
            </a:xfrm>
            <a:prstGeom prst="ellipse">
              <a:avLst/>
            </a:prstGeom>
            <a:gradFill>
              <a:gsLst>
                <a:gs pos="59000">
                  <a:srgbClr val="FF0000"/>
                </a:gs>
                <a:gs pos="25000">
                  <a:srgbClr val="FF0000"/>
                </a:gs>
                <a:gs pos="91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 dirty="0">
                <a:solidFill>
                  <a:srgbClr val="292934"/>
                </a:solidFill>
              </a:endParaRPr>
            </a:p>
          </p:txBody>
        </p:sp>
        <p:sp>
          <p:nvSpPr>
            <p:cNvPr id="35" name="Oval 160"/>
            <p:cNvSpPr>
              <a:spLocks noChangeArrowheads="1"/>
            </p:cNvSpPr>
            <p:nvPr/>
          </p:nvSpPr>
          <p:spPr bwMode="auto">
            <a:xfrm rot="20707168">
              <a:off x="1099234" y="2265996"/>
              <a:ext cx="792870" cy="675530"/>
            </a:xfrm>
            <a:prstGeom prst="ellipse">
              <a:avLst/>
            </a:prstGeom>
            <a:gradFill>
              <a:gsLst>
                <a:gs pos="19000">
                  <a:srgbClr val="CC3300">
                    <a:lumMod val="70000"/>
                    <a:lumOff val="30000"/>
                  </a:srgbClr>
                </a:gs>
                <a:gs pos="93000">
                  <a:srgbClr val="FFCC00"/>
                </a:gs>
                <a:gs pos="63000">
                  <a:srgbClr val="FF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" name="Line 31"/>
            <p:cNvSpPr>
              <a:spLocks noChangeShapeType="1"/>
            </p:cNvSpPr>
            <p:nvPr/>
          </p:nvSpPr>
          <p:spPr bwMode="auto">
            <a:xfrm>
              <a:off x="1371075" y="2467279"/>
              <a:ext cx="143762" cy="1783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" name="Line 30"/>
            <p:cNvSpPr>
              <a:spLocks noChangeShapeType="1"/>
            </p:cNvSpPr>
            <p:nvPr/>
          </p:nvSpPr>
          <p:spPr bwMode="auto">
            <a:xfrm flipH="1">
              <a:off x="992217" y="2175517"/>
              <a:ext cx="757716" cy="58352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cxnSp>
          <p:nvCxnSpPr>
            <p:cNvPr id="39" name="直線コネクタ 38"/>
            <p:cNvCxnSpPr/>
            <p:nvPr/>
          </p:nvCxnSpPr>
          <p:spPr>
            <a:xfrm flipH="1">
              <a:off x="321156" y="2951167"/>
              <a:ext cx="784503" cy="43852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テキスト ボックス 39"/>
          <p:cNvSpPr txBox="1"/>
          <p:nvPr/>
        </p:nvSpPr>
        <p:spPr>
          <a:xfrm>
            <a:off x="791580" y="1160748"/>
            <a:ext cx="75248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smtClean="0"/>
              <a:t>The absolute value of the </a:t>
            </a:r>
            <a:r>
              <a:rPr lang="en-US" altLang="ja-JP" sz="2200" dirty="0" err="1" smtClean="0"/>
              <a:t>diproton</a:t>
            </a:r>
            <a:r>
              <a:rPr lang="en-US" altLang="ja-JP" sz="2200" dirty="0" smtClean="0"/>
              <a:t> peak is larger than </a:t>
            </a:r>
          </a:p>
          <a:p>
            <a:r>
              <a:rPr kumimoji="1" lang="en-US" altLang="ja-JP" sz="2200" dirty="0" smtClean="0"/>
              <a:t>that of the cigar peak.</a:t>
            </a:r>
            <a:endParaRPr kumimoji="1" lang="ja-JP" altLang="en-US" sz="2200" dirty="0" smtClean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051720" y="2257128"/>
            <a:ext cx="182106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f of </a:t>
            </a:r>
            <a:r>
              <a:rPr kumimoji="1" lang="en-US" altLang="ja-JP" sz="2000" baseline="30000" dirty="0" smtClean="0"/>
              <a:t>13</a:t>
            </a:r>
            <a:r>
              <a:rPr kumimoji="1" lang="en-US" altLang="ja-JP" sz="2000" dirty="0" smtClean="0"/>
              <a:t>O </a:t>
            </a:r>
            <a:r>
              <a:rPr lang="en-US" altLang="ja-JP" sz="2000" dirty="0" smtClean="0"/>
              <a:t>(full)</a:t>
            </a:r>
            <a:endParaRPr kumimoji="1" lang="ja-JP" altLang="en-US" sz="2000" dirty="0" smtClean="0"/>
          </a:p>
        </p:txBody>
      </p:sp>
      <p:grpSp>
        <p:nvGrpSpPr>
          <p:cNvPr id="47" name="グループ化 46"/>
          <p:cNvGrpSpPr/>
          <p:nvPr/>
        </p:nvGrpSpPr>
        <p:grpSpPr>
          <a:xfrm>
            <a:off x="1676075" y="2329136"/>
            <a:ext cx="983958" cy="1927686"/>
            <a:chOff x="908146" y="2077378"/>
            <a:chExt cx="983958" cy="1927686"/>
          </a:xfrm>
        </p:grpSpPr>
        <p:sp>
          <p:nvSpPr>
            <p:cNvPr id="48" name="Oval 15"/>
            <p:cNvSpPr>
              <a:spLocks noChangeAspect="1" noChangeArrowheads="1"/>
            </p:cNvSpPr>
            <p:nvPr/>
          </p:nvSpPr>
          <p:spPr bwMode="auto">
            <a:xfrm rot="19638465">
              <a:off x="908146" y="2252799"/>
              <a:ext cx="164369" cy="163942"/>
            </a:xfrm>
            <a:prstGeom prst="ellipse">
              <a:avLst/>
            </a:prstGeom>
            <a:gradFill>
              <a:gsLst>
                <a:gs pos="59000">
                  <a:srgbClr val="FF0000"/>
                </a:gs>
                <a:gs pos="25000">
                  <a:srgbClr val="FF0000"/>
                </a:gs>
                <a:gs pos="91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 dirty="0">
                <a:solidFill>
                  <a:srgbClr val="292934"/>
                </a:solidFill>
              </a:endParaRPr>
            </a:p>
          </p:txBody>
        </p:sp>
        <p:sp>
          <p:nvSpPr>
            <p:cNvPr id="49" name="Oval 15"/>
            <p:cNvSpPr>
              <a:spLocks noChangeAspect="1" noChangeArrowheads="1"/>
            </p:cNvSpPr>
            <p:nvPr/>
          </p:nvSpPr>
          <p:spPr bwMode="auto">
            <a:xfrm rot="19638465">
              <a:off x="1099023" y="2077378"/>
              <a:ext cx="164369" cy="163942"/>
            </a:xfrm>
            <a:prstGeom prst="ellipse">
              <a:avLst/>
            </a:prstGeom>
            <a:gradFill>
              <a:gsLst>
                <a:gs pos="59000">
                  <a:srgbClr val="FF0000"/>
                </a:gs>
                <a:gs pos="25000">
                  <a:srgbClr val="FF0000"/>
                </a:gs>
                <a:gs pos="91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 dirty="0">
                <a:solidFill>
                  <a:srgbClr val="292934"/>
                </a:solidFill>
              </a:endParaRPr>
            </a:p>
          </p:txBody>
        </p:sp>
        <p:sp>
          <p:nvSpPr>
            <p:cNvPr id="50" name="Oval 160"/>
            <p:cNvSpPr>
              <a:spLocks noChangeArrowheads="1"/>
            </p:cNvSpPr>
            <p:nvPr/>
          </p:nvSpPr>
          <p:spPr bwMode="auto">
            <a:xfrm rot="20707168">
              <a:off x="1099234" y="2265996"/>
              <a:ext cx="792870" cy="675530"/>
            </a:xfrm>
            <a:prstGeom prst="ellipse">
              <a:avLst/>
            </a:prstGeom>
            <a:gradFill>
              <a:gsLst>
                <a:gs pos="19000">
                  <a:srgbClr val="CC3300">
                    <a:lumMod val="70000"/>
                    <a:lumOff val="30000"/>
                  </a:srgbClr>
                </a:gs>
                <a:gs pos="93000">
                  <a:srgbClr val="FFCC00"/>
                </a:gs>
                <a:gs pos="63000">
                  <a:srgbClr val="FF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" name="Line 31"/>
            <p:cNvSpPr>
              <a:spLocks noChangeShapeType="1"/>
            </p:cNvSpPr>
            <p:nvPr/>
          </p:nvSpPr>
          <p:spPr bwMode="auto">
            <a:xfrm>
              <a:off x="1105656" y="2268651"/>
              <a:ext cx="409181" cy="37701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Line 30"/>
            <p:cNvSpPr>
              <a:spLocks noChangeShapeType="1"/>
            </p:cNvSpPr>
            <p:nvPr/>
          </p:nvSpPr>
          <p:spPr bwMode="auto">
            <a:xfrm flipH="1">
              <a:off x="998599" y="2159349"/>
              <a:ext cx="216025" cy="19802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cxnSp>
          <p:nvCxnSpPr>
            <p:cNvPr id="53" name="直線コネクタ 52"/>
            <p:cNvCxnSpPr/>
            <p:nvPr/>
          </p:nvCxnSpPr>
          <p:spPr>
            <a:xfrm flipH="1">
              <a:off x="1112040" y="3032005"/>
              <a:ext cx="216024" cy="97305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グループ化 53"/>
          <p:cNvGrpSpPr>
            <a:grpSpLocks noChangeAspect="1"/>
          </p:cNvGrpSpPr>
          <p:nvPr/>
        </p:nvGrpSpPr>
        <p:grpSpPr>
          <a:xfrm>
            <a:off x="7246" y="5453496"/>
            <a:ext cx="1432406" cy="1287872"/>
            <a:chOff x="617494" y="4721531"/>
            <a:chExt cx="2046294" cy="1839817"/>
          </a:xfrm>
        </p:grpSpPr>
        <p:sp>
          <p:nvSpPr>
            <p:cNvPr id="55" name="Oval 15"/>
            <p:cNvSpPr>
              <a:spLocks noChangeAspect="1" noChangeArrowheads="1"/>
            </p:cNvSpPr>
            <p:nvPr/>
          </p:nvSpPr>
          <p:spPr bwMode="auto">
            <a:xfrm rot="19638465">
              <a:off x="617494" y="5286651"/>
              <a:ext cx="328739" cy="327884"/>
            </a:xfrm>
            <a:prstGeom prst="ellipse">
              <a:avLst/>
            </a:prstGeom>
            <a:gradFill>
              <a:gsLst>
                <a:gs pos="59000">
                  <a:srgbClr val="FF0000"/>
                </a:gs>
                <a:gs pos="25000">
                  <a:srgbClr val="FF0000"/>
                </a:gs>
                <a:gs pos="91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 dirty="0">
                <a:solidFill>
                  <a:srgbClr val="292934"/>
                </a:solidFill>
              </a:endParaRPr>
            </a:p>
          </p:txBody>
        </p:sp>
        <p:sp>
          <p:nvSpPr>
            <p:cNvPr id="56" name="Oval 15"/>
            <p:cNvSpPr>
              <a:spLocks noChangeAspect="1" noChangeArrowheads="1"/>
            </p:cNvSpPr>
            <p:nvPr/>
          </p:nvSpPr>
          <p:spPr bwMode="auto">
            <a:xfrm rot="19638465">
              <a:off x="1183271" y="4772524"/>
              <a:ext cx="328739" cy="327884"/>
            </a:xfrm>
            <a:prstGeom prst="ellipse">
              <a:avLst/>
            </a:prstGeom>
            <a:gradFill>
              <a:gsLst>
                <a:gs pos="59000">
                  <a:srgbClr val="FF0000"/>
                </a:gs>
                <a:gs pos="25000">
                  <a:srgbClr val="FF0000"/>
                </a:gs>
                <a:gs pos="91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 dirty="0">
                <a:solidFill>
                  <a:srgbClr val="292934"/>
                </a:solidFill>
              </a:endParaRPr>
            </a:p>
          </p:txBody>
        </p:sp>
        <p:sp>
          <p:nvSpPr>
            <p:cNvPr id="57" name="Oval 160"/>
            <p:cNvSpPr>
              <a:spLocks noChangeArrowheads="1"/>
            </p:cNvSpPr>
            <p:nvPr/>
          </p:nvSpPr>
          <p:spPr bwMode="auto">
            <a:xfrm rot="20707168">
              <a:off x="1078049" y="5210289"/>
              <a:ext cx="1585739" cy="1351059"/>
            </a:xfrm>
            <a:prstGeom prst="ellipse">
              <a:avLst/>
            </a:prstGeom>
            <a:gradFill>
              <a:gsLst>
                <a:gs pos="19000">
                  <a:srgbClr val="CC3300">
                    <a:lumMod val="70000"/>
                    <a:lumOff val="30000"/>
                  </a:srgbClr>
                </a:gs>
                <a:gs pos="93000">
                  <a:srgbClr val="FFCC00"/>
                </a:gs>
                <a:gs pos="63000">
                  <a:srgbClr val="FF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1491086" y="5184440"/>
              <a:ext cx="861071" cy="527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err="1" smtClean="0"/>
                <a:t>r</a:t>
              </a:r>
              <a:r>
                <a:rPr kumimoji="1" lang="en-US" altLang="ja-JP" baseline="-25000" dirty="0" err="1" smtClean="0"/>
                <a:t>G</a:t>
              </a:r>
              <a:endParaRPr kumimoji="1" lang="ja-JP" altLang="en-US" baseline="-25000" dirty="0" smtClean="0"/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757695" y="4721531"/>
              <a:ext cx="540060" cy="527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r</a:t>
              </a:r>
              <a:endParaRPr kumimoji="1" lang="ja-JP" altLang="en-US" dirty="0" smtClean="0"/>
            </a:p>
          </p:txBody>
        </p:sp>
        <p:sp>
          <p:nvSpPr>
            <p:cNvPr id="61" name="Line 31"/>
            <p:cNvSpPr>
              <a:spLocks noChangeShapeType="1"/>
            </p:cNvSpPr>
            <p:nvPr/>
          </p:nvSpPr>
          <p:spPr bwMode="auto">
            <a:xfrm>
              <a:off x="1090892" y="5215599"/>
              <a:ext cx="818362" cy="75403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" name="Line 30"/>
            <p:cNvSpPr>
              <a:spLocks noChangeShapeType="1"/>
            </p:cNvSpPr>
            <p:nvPr/>
          </p:nvSpPr>
          <p:spPr bwMode="auto">
            <a:xfrm flipH="1">
              <a:off x="789739" y="4939276"/>
              <a:ext cx="602306" cy="55264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1" name="テキスト ボックス 30"/>
          <p:cNvSpPr txBox="1"/>
          <p:nvPr/>
        </p:nvSpPr>
        <p:spPr>
          <a:xfrm>
            <a:off x="4932040" y="1628800"/>
            <a:ext cx="4211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err="1" smtClean="0"/>
              <a:t>diproton</a:t>
            </a:r>
            <a:r>
              <a:rPr lang="en-US" altLang="ja-JP" sz="2800" dirty="0" smtClean="0"/>
              <a:t> enhancement</a:t>
            </a:r>
            <a:endParaRPr kumimoji="1" lang="ja-JP" altLang="en-US" sz="2800" dirty="0" smtClean="0"/>
          </a:p>
        </p:txBody>
      </p:sp>
      <p:sp>
        <p:nvSpPr>
          <p:cNvPr id="6" name="右矢印 5"/>
          <p:cNvSpPr/>
          <p:nvPr/>
        </p:nvSpPr>
        <p:spPr bwMode="auto">
          <a:xfrm>
            <a:off x="4535996" y="1772816"/>
            <a:ext cx="432048" cy="287451"/>
          </a:xfrm>
          <a:prstGeom prst="rightArrow">
            <a:avLst/>
          </a:prstGeom>
          <a:solidFill>
            <a:srgbClr val="00B050"/>
          </a:solidFill>
          <a:ln w="38100">
            <a:noFill/>
            <a:miter lim="800000"/>
            <a:headEnd/>
            <a:tailEnd/>
          </a:ln>
          <a:effectLst/>
          <a:extLst/>
        </p:spPr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2015/7/17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Seminar@RIKEN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75656" y="3589276"/>
            <a:ext cx="1370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bg1"/>
                </a:solidFill>
              </a:rPr>
              <a:t>diproton</a:t>
            </a:r>
            <a:endParaRPr kumimoji="1" lang="ja-JP" altLang="en-US" dirty="0" smtClean="0">
              <a:solidFill>
                <a:schemeClr val="bg1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303748" y="4417368"/>
            <a:ext cx="750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cigar</a:t>
            </a:r>
            <a:endParaRPr kumimoji="1" lang="ja-JP" altLang="en-US" dirty="0" smtClean="0">
              <a:solidFill>
                <a:schemeClr val="bg1"/>
              </a:solidFill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5220072" y="2164794"/>
            <a:ext cx="3737989" cy="4684586"/>
            <a:chOff x="5220072" y="2164794"/>
            <a:chExt cx="3737989" cy="468458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7551" y="2312876"/>
              <a:ext cx="2028825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3163" y="4877705"/>
              <a:ext cx="2181225" cy="197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5220072" y="4113076"/>
              <a:ext cx="4680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dirty="0" smtClean="0"/>
                <a:t>=</a:t>
              </a:r>
              <a:endParaRPr kumimoji="1" lang="ja-JP" altLang="en-US" sz="3600" dirty="0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707937" y="4149080"/>
              <a:ext cx="4680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600" dirty="0"/>
                <a:t>+</a:t>
              </a:r>
              <a:endParaRPr kumimoji="1" lang="ja-JP" altLang="en-US" sz="3600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8217763" y="3016693"/>
              <a:ext cx="60270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200" dirty="0" smtClean="0"/>
                <a:t>p</a:t>
              </a:r>
              <a:r>
                <a:rPr lang="en-US" altLang="ja-JP" sz="2200" baseline="30000" dirty="0" smtClean="0"/>
                <a:t>2</a:t>
              </a:r>
              <a:endParaRPr kumimoji="1" lang="ja-JP" altLang="en-US" sz="2200" baseline="30000" dirty="0" smtClean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8130477" y="5561883"/>
              <a:ext cx="8275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200" dirty="0" smtClean="0"/>
                <a:t>(</a:t>
              </a:r>
              <a:r>
                <a:rPr lang="en-US" altLang="ja-JP" sz="2200" dirty="0" err="1" smtClean="0"/>
                <a:t>sd</a:t>
              </a:r>
              <a:r>
                <a:rPr lang="en-US" altLang="ja-JP" sz="2200" dirty="0" smtClean="0"/>
                <a:t>)</a:t>
              </a:r>
              <a:r>
                <a:rPr lang="en-US" altLang="ja-JP" sz="2200" baseline="30000" dirty="0" smtClean="0"/>
                <a:t>2</a:t>
              </a:r>
              <a:endParaRPr kumimoji="1" lang="ja-JP" altLang="en-US" sz="2200" baseline="30000" dirty="0" smtClean="0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6409091" y="2164794"/>
              <a:ext cx="136726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/>
                <a:t>f</a:t>
              </a:r>
              <a:r>
                <a:rPr lang="en-US" altLang="ja-JP" sz="2000" baseline="30000" dirty="0" smtClean="0"/>
                <a:t>-- </a:t>
              </a:r>
              <a:r>
                <a:rPr lang="en-US" altLang="ja-JP" sz="1600" dirty="0" smtClean="0"/>
                <a:t>(major)</a:t>
              </a:r>
              <a:endParaRPr kumimoji="1" lang="ja-JP" altLang="en-US" sz="1600" dirty="0" smtClean="0"/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6357550" y="4725144"/>
              <a:ext cx="131079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/>
                <a:t>f</a:t>
              </a:r>
              <a:r>
                <a:rPr lang="en-US" altLang="ja-JP" sz="2000" baseline="30000" dirty="0" smtClean="0"/>
                <a:t>++ </a:t>
              </a:r>
              <a:r>
                <a:rPr lang="en-US" altLang="ja-JP" sz="1600" dirty="0" smtClean="0"/>
                <a:t>(minor)</a:t>
              </a:r>
              <a:endParaRPr kumimoji="1" lang="ja-JP" altLang="en-US" sz="1600" dirty="0" smtClean="0"/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2627784" y="2992886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Preriminary</a:t>
            </a:r>
            <a:endParaRPr kumimoji="1" lang="ja-JP" altLang="en-US" sz="2000" b="1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336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011"/>
    </mc:Choice>
    <mc:Fallback xmlns="">
      <p:transition spd="slow" advTm="860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41" grpId="0"/>
      <p:bldP spid="4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smtClean="0"/>
              <a:t>Introduction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2015/7/17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Seminar@RIKEN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351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1556792"/>
            <a:ext cx="6517329" cy="404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 smtClean="0"/>
              <a:t>Diproton</a:t>
            </a:r>
            <a:r>
              <a:rPr kumimoji="1" lang="en-US" altLang="ja-JP" dirty="0" smtClean="0"/>
              <a:t> correlation </a:t>
            </a:r>
            <a:br>
              <a:rPr kumimoji="1" lang="en-US" altLang="ja-JP" dirty="0" smtClean="0"/>
            </a:br>
            <a:r>
              <a:rPr kumimoji="1" lang="en-US" altLang="ja-JP" dirty="0" smtClean="0"/>
              <a:t>dependent on core deformation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67744" y="2031550"/>
            <a:ext cx="1400533" cy="425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err="1" smtClean="0"/>
              <a:t>diproton</a:t>
            </a:r>
            <a:endParaRPr kumimoji="1" lang="ja-JP" altLang="en-US" sz="2000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779912" y="2316297"/>
            <a:ext cx="810562" cy="392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cigar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2015/7/17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Seminar@RIKEN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71600" y="5489937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In the fixed-core calculation, the peaks are almost the same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((0p</a:t>
            </a:r>
            <a:r>
              <a:rPr lang="en-US" altLang="ja-JP" sz="2000" baseline="-25000" dirty="0" smtClean="0"/>
              <a:t>1/2</a:t>
            </a:r>
            <a:r>
              <a:rPr lang="en-US" altLang="ja-JP" sz="2000" dirty="0" smtClean="0"/>
              <a:t>)</a:t>
            </a:r>
            <a:r>
              <a:rPr lang="en-US" altLang="ja-JP" sz="2000" baseline="30000" dirty="0" smtClean="0"/>
              <a:t>2</a:t>
            </a:r>
            <a:r>
              <a:rPr lang="en-US" altLang="ja-JP" sz="2000" dirty="0" smtClean="0"/>
              <a:t> closure</a:t>
            </a:r>
            <a:r>
              <a:rPr kumimoji="1" lang="en-US" altLang="ja-JP" sz="2000" dirty="0" smtClean="0"/>
              <a:t>).</a:t>
            </a:r>
          </a:p>
          <a:p>
            <a:r>
              <a:rPr lang="en-US" altLang="ja-JP" sz="2000" dirty="0" smtClean="0"/>
              <a:t>In the full calculation, the </a:t>
            </a:r>
            <a:r>
              <a:rPr lang="en-US" altLang="ja-JP" sz="2000" dirty="0" err="1" smtClean="0"/>
              <a:t>diproton</a:t>
            </a:r>
            <a:r>
              <a:rPr lang="en-US" altLang="ja-JP" sz="2000" dirty="0" smtClean="0"/>
              <a:t> peak is enhanced because the core deformation causes the radial 2p expansion.</a:t>
            </a:r>
            <a:endParaRPr kumimoji="1" lang="ja-JP" altLang="en-US" sz="20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707904" y="1768750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Preriminary</a:t>
            </a:r>
            <a:endParaRPr kumimoji="1" lang="ja-JP" altLang="en-US" sz="2000" b="1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755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985"/>
    </mc:Choice>
    <mc:Fallback xmlns="">
      <p:transition spd="slow" advTm="70985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 of </a:t>
            </a:r>
            <a:r>
              <a:rPr kumimoji="1" lang="en-US" altLang="ja-JP" baseline="30000" dirty="0" smtClean="0"/>
              <a:t>13</a:t>
            </a:r>
            <a:r>
              <a:rPr kumimoji="1" lang="en-US" altLang="ja-JP" dirty="0" smtClean="0"/>
              <a:t>O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2015/7/17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Seminar@RIKEN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7524" y="1621827"/>
            <a:ext cx="86409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smtClean="0"/>
              <a:t>We have investigated </a:t>
            </a:r>
            <a:r>
              <a:rPr lang="en-US" altLang="ja-JP" sz="2200" dirty="0" err="1" smtClean="0"/>
              <a:t>diproton</a:t>
            </a:r>
            <a:r>
              <a:rPr lang="en-US" altLang="ja-JP" sz="2200" dirty="0" smtClean="0"/>
              <a:t> correlation in </a:t>
            </a:r>
            <a:r>
              <a:rPr lang="en-US" altLang="ja-JP" sz="2200" baseline="30000" dirty="0" smtClean="0"/>
              <a:t>13</a:t>
            </a:r>
            <a:r>
              <a:rPr lang="en-US" altLang="ja-JP" sz="2200" dirty="0" smtClean="0"/>
              <a:t>O by using the extended AMD. </a:t>
            </a:r>
          </a:p>
          <a:p>
            <a:r>
              <a:rPr lang="en-US" altLang="ja-JP" sz="2200" dirty="0" smtClean="0"/>
              <a:t> </a:t>
            </a:r>
          </a:p>
          <a:p>
            <a:r>
              <a:rPr lang="en-US" altLang="ja-JP" sz="2200" dirty="0" smtClean="0"/>
              <a:t>We have suggested that the core deformation affects the degree of </a:t>
            </a:r>
            <a:r>
              <a:rPr lang="en-US" altLang="ja-JP" sz="2200" dirty="0" err="1" smtClean="0"/>
              <a:t>diproton</a:t>
            </a:r>
            <a:r>
              <a:rPr lang="en-US" altLang="ja-JP" sz="2200" dirty="0" smtClean="0"/>
              <a:t> formation.</a:t>
            </a:r>
          </a:p>
          <a:p>
            <a:endParaRPr lang="en-US" altLang="ja-JP" sz="2200" dirty="0" smtClean="0"/>
          </a:p>
          <a:p>
            <a:r>
              <a:rPr lang="en-US" altLang="ja-JP" sz="2200" dirty="0" smtClean="0"/>
              <a:t>In </a:t>
            </a:r>
            <a:r>
              <a:rPr lang="en-US" altLang="ja-JP" sz="2200" baseline="30000" dirty="0" smtClean="0"/>
              <a:t>13</a:t>
            </a:r>
            <a:r>
              <a:rPr lang="en-US" altLang="ja-JP" sz="2200" dirty="0" smtClean="0"/>
              <a:t>O, the core deformation enhances the </a:t>
            </a:r>
            <a:r>
              <a:rPr lang="en-US" altLang="ja-JP" sz="2200" dirty="0" err="1" smtClean="0"/>
              <a:t>diproton</a:t>
            </a:r>
            <a:r>
              <a:rPr lang="en-US" altLang="ja-JP" sz="2200" dirty="0" smtClean="0"/>
              <a:t> correlation. </a:t>
            </a:r>
            <a:endParaRPr lang="en-US" altLang="ja-JP" sz="2200" dirty="0"/>
          </a:p>
          <a:p>
            <a:r>
              <a:rPr lang="en-US" altLang="ja-JP" sz="2200" dirty="0" smtClean="0"/>
              <a:t>One of the reasons for this is that the core potential is expanded due to the core deformation and, as a result, 2p can be radially expanded to form a spin-singlet </a:t>
            </a:r>
            <a:r>
              <a:rPr lang="en-US" altLang="ja-JP" sz="2200" dirty="0" err="1" smtClean="0"/>
              <a:t>diproton</a:t>
            </a:r>
            <a:r>
              <a:rPr lang="en-US" altLang="ja-JP" sz="22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8571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baseline="30000" dirty="0" smtClean="0"/>
              <a:t>22</a:t>
            </a:r>
            <a:r>
              <a:rPr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2015/7/17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Seminar@RIKEN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873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aseline="30000" dirty="0" smtClean="0"/>
              <a:t>22</a:t>
            </a:r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2015/7/17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Seminar@RIKEN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47564" y="1592796"/>
            <a:ext cx="78290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aseline="30000" dirty="0" smtClean="0"/>
              <a:t>22</a:t>
            </a:r>
            <a:r>
              <a:rPr kumimoji="1" lang="en-US" altLang="ja-JP" sz="2400" dirty="0" smtClean="0"/>
              <a:t>C is a candidate for a 2n-halo nuclei, </a:t>
            </a:r>
          </a:p>
          <a:p>
            <a:r>
              <a:rPr lang="en-US" altLang="ja-JP" sz="2400" dirty="0" smtClean="0"/>
              <a:t>(S</a:t>
            </a:r>
            <a:r>
              <a:rPr lang="en-US" altLang="ja-JP" sz="2400" baseline="-25000" dirty="0" smtClean="0"/>
              <a:t>2n</a:t>
            </a:r>
            <a:r>
              <a:rPr lang="en-US" altLang="ja-JP" sz="2400" dirty="0" smtClean="0"/>
              <a:t> = -0.14±0.46 MeV  </a:t>
            </a:r>
            <a:r>
              <a:rPr lang="en-US" altLang="ja-JP" sz="1600" dirty="0" smtClean="0"/>
              <a:t>L. </a:t>
            </a:r>
            <a:r>
              <a:rPr lang="en-US" altLang="ja-JP" sz="1600" dirty="0" err="1" smtClean="0"/>
              <a:t>Gaudefroy</a:t>
            </a:r>
            <a:r>
              <a:rPr lang="en-US" altLang="ja-JP" sz="1600" dirty="0" smtClean="0"/>
              <a:t> et al. PRL109 (2012)</a:t>
            </a:r>
            <a:endParaRPr lang="en-US" altLang="ja-JP" sz="2400" dirty="0" smtClean="0"/>
          </a:p>
          <a:p>
            <a:r>
              <a:rPr lang="en-US" altLang="ja-JP" sz="2400" dirty="0"/>
              <a:t> </a:t>
            </a:r>
            <a:r>
              <a:rPr lang="en-US" altLang="ja-JP" sz="2400" dirty="0" err="1" smtClean="0"/>
              <a:t>r</a:t>
            </a:r>
            <a:r>
              <a:rPr lang="en-US" altLang="ja-JP" sz="2400" baseline="-25000" dirty="0" err="1" smtClean="0"/>
              <a:t>m</a:t>
            </a:r>
            <a:r>
              <a:rPr lang="en-US" altLang="ja-JP" sz="2400" dirty="0" smtClean="0"/>
              <a:t> = 5.4±0.9 </a:t>
            </a:r>
            <a:r>
              <a:rPr lang="en-US" altLang="ja-JP" sz="2400" dirty="0" err="1" smtClean="0"/>
              <a:t>fm</a:t>
            </a:r>
            <a:r>
              <a:rPr lang="en-US" altLang="ja-JP" sz="2400" dirty="0" smtClean="0"/>
              <a:t>  </a:t>
            </a:r>
            <a:r>
              <a:rPr lang="en-US" altLang="ja-JP" sz="1600" dirty="0" smtClean="0"/>
              <a:t>K. Tanaka et al. PRL104 (2010)</a:t>
            </a:r>
            <a:r>
              <a:rPr lang="en-US" altLang="ja-JP" sz="2400" dirty="0" smtClean="0"/>
              <a:t>)</a:t>
            </a:r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and it has been well discussed in view of the low-lying E1 strength and so on. </a:t>
            </a:r>
          </a:p>
          <a:p>
            <a:r>
              <a:rPr lang="en-US" altLang="ja-JP" sz="2400" dirty="0" smtClean="0"/>
              <a:t>In most studies about </a:t>
            </a:r>
            <a:r>
              <a:rPr lang="en-US" altLang="ja-JP" sz="2400" baseline="30000" dirty="0" smtClean="0"/>
              <a:t>22</a:t>
            </a:r>
            <a:r>
              <a:rPr lang="en-US" altLang="ja-JP" sz="2400" dirty="0" smtClean="0"/>
              <a:t>C, the </a:t>
            </a:r>
            <a:r>
              <a:rPr lang="en-US" altLang="ja-JP" sz="2400" baseline="30000" dirty="0" smtClean="0"/>
              <a:t>20</a:t>
            </a:r>
            <a:r>
              <a:rPr lang="en-US" altLang="ja-JP" sz="2400" dirty="0" smtClean="0"/>
              <a:t>C core is spherical, though it is suggested to be largely deformed.</a:t>
            </a:r>
          </a:p>
          <a:p>
            <a:endParaRPr kumimoji="1" lang="en-US" altLang="ja-JP" sz="2400" dirty="0"/>
          </a:p>
          <a:p>
            <a:endParaRPr lang="en-US" altLang="ja-JP" sz="2400" dirty="0" smtClean="0"/>
          </a:p>
          <a:p>
            <a:r>
              <a:rPr kumimoji="1" lang="en-US" altLang="ja-JP" sz="2400" dirty="0" smtClean="0"/>
              <a:t>We would like to investigate the 2n motion around  a deformed </a:t>
            </a:r>
            <a:r>
              <a:rPr kumimoji="1" lang="en-US" altLang="ja-JP" sz="2400" baseline="30000" dirty="0" smtClean="0"/>
              <a:t>20</a:t>
            </a:r>
            <a:r>
              <a:rPr kumimoji="1" lang="en-US" altLang="ja-JP" sz="2400" dirty="0" smtClean="0"/>
              <a:t>C core using the extended AMD. 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32140" y="4545124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Y. </a:t>
            </a:r>
            <a:r>
              <a:rPr kumimoji="1" lang="en-US" altLang="ja-JP" sz="1400" dirty="0" err="1" smtClean="0"/>
              <a:t>Kanada-En’yo</a:t>
            </a:r>
            <a:r>
              <a:rPr kumimoji="1" lang="en-US" altLang="ja-JP" sz="1400" dirty="0" smtClean="0"/>
              <a:t>, PRC71 (2005)</a:t>
            </a:r>
            <a:endParaRPr kumimoji="1" lang="ja-JP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09685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Energy variation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43508" y="1376772"/>
            <a:ext cx="87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In order to describe detailed two-neutron motion around a core, </a:t>
            </a:r>
          </a:p>
          <a:p>
            <a:r>
              <a:rPr kumimoji="1" lang="en-US" altLang="ja-JP" sz="2200" dirty="0" smtClean="0"/>
              <a:t>we perform energy variation for an A-nucleon system in two steps.</a:t>
            </a:r>
          </a:p>
          <a:p>
            <a:endParaRPr lang="en-US" altLang="ja-JP" sz="2200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sz="2200" dirty="0" smtClean="0">
                <a:solidFill>
                  <a:srgbClr val="0000FF"/>
                </a:solidFill>
              </a:rPr>
              <a:t>Preparation of a </a:t>
            </a:r>
            <a:r>
              <a:rPr lang="en-US" altLang="ja-JP" sz="2200" baseline="30000" dirty="0" smtClean="0">
                <a:solidFill>
                  <a:srgbClr val="0000FF"/>
                </a:solidFill>
              </a:rPr>
              <a:t>20</a:t>
            </a:r>
            <a:r>
              <a:rPr lang="en-US" altLang="ja-JP" sz="2200" dirty="0" smtClean="0">
                <a:solidFill>
                  <a:srgbClr val="0000FF"/>
                </a:solidFill>
              </a:rPr>
              <a:t>C core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719572" y="2852936"/>
            <a:ext cx="5796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We perform energy variation </a:t>
            </a:r>
            <a:r>
              <a:rPr lang="en-US" altLang="ja-JP" dirty="0" smtClean="0"/>
              <a:t>for</a:t>
            </a:r>
            <a:r>
              <a:rPr kumimoji="1" lang="en-US" altLang="ja-JP" dirty="0" smtClean="0"/>
              <a:t> </a:t>
            </a:r>
            <a:r>
              <a:rPr kumimoji="1" lang="en-US" altLang="ja-JP" baseline="30000" dirty="0" smtClean="0"/>
              <a:t>20</a:t>
            </a:r>
            <a:r>
              <a:rPr kumimoji="1" lang="en-US" altLang="ja-JP" dirty="0" smtClean="0"/>
              <a:t>C core </a:t>
            </a:r>
            <a:endParaRPr lang="en-US" altLang="ja-JP" dirty="0"/>
          </a:p>
          <a:p>
            <a:r>
              <a:rPr lang="en-US" altLang="ja-JP" dirty="0" smtClean="0"/>
              <a:t>fixing the spins to up or down without a constraint, </a:t>
            </a:r>
          </a:p>
          <a:p>
            <a:r>
              <a:rPr lang="en-US" altLang="ja-JP" dirty="0"/>
              <a:t>and we fix to </a:t>
            </a:r>
            <a:r>
              <a:rPr lang="en-US" altLang="ja-JP" dirty="0" smtClean="0">
                <a:latin typeface="Symbol" panose="05050102010706020507" pitchFamily="18" charset="2"/>
              </a:rPr>
              <a:t>n</a:t>
            </a:r>
            <a:r>
              <a:rPr lang="en-US" altLang="ja-JP" dirty="0" smtClean="0"/>
              <a:t>=0.165 </a:t>
            </a:r>
            <a:r>
              <a:rPr lang="en-US" altLang="ja-JP" dirty="0"/>
              <a:t>in the </a:t>
            </a:r>
            <a:r>
              <a:rPr lang="en-US" altLang="ja-JP" dirty="0" smtClean="0"/>
              <a:t>core.</a:t>
            </a:r>
            <a:endParaRPr kumimoji="1" lang="en-US" altLang="ja-JP" sz="1600" dirty="0" smtClean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2015/7/17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Seminar@RIKEN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27584" y="4293096"/>
            <a:ext cx="70567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This variation gives the deformed </a:t>
            </a:r>
            <a:r>
              <a:rPr kumimoji="1" lang="en-US" altLang="ja-JP" sz="2200" baseline="30000" dirty="0" smtClean="0"/>
              <a:t>20</a:t>
            </a:r>
            <a:r>
              <a:rPr kumimoji="1" lang="en-US" altLang="ja-JP" sz="2200" dirty="0" smtClean="0"/>
              <a:t>C </a:t>
            </a:r>
            <a:r>
              <a:rPr lang="en-US" altLang="ja-JP" sz="2200" dirty="0" smtClean="0"/>
              <a:t>(</a:t>
            </a:r>
            <a:r>
              <a:rPr lang="en-US" altLang="ja-JP" sz="2200" dirty="0" smtClean="0">
                <a:latin typeface="Symbol" panose="05050102010706020507" pitchFamily="18" charset="2"/>
              </a:rPr>
              <a:t>b</a:t>
            </a:r>
            <a:r>
              <a:rPr lang="en-US" altLang="ja-JP" sz="2200" dirty="0" smtClean="0"/>
              <a:t>=0.23).</a:t>
            </a:r>
            <a:endParaRPr kumimoji="1" lang="ja-JP" altLang="en-US" sz="2200" dirty="0" smtClean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7013688" y="2816932"/>
            <a:ext cx="1318286" cy="1118610"/>
            <a:chOff x="1885215" y="3291483"/>
            <a:chExt cx="1318286" cy="1118610"/>
          </a:xfrm>
        </p:grpSpPr>
        <p:sp>
          <p:nvSpPr>
            <p:cNvPr id="13" name="Oval 160"/>
            <p:cNvSpPr>
              <a:spLocks noChangeArrowheads="1"/>
            </p:cNvSpPr>
            <p:nvPr/>
          </p:nvSpPr>
          <p:spPr bwMode="auto">
            <a:xfrm rot="20707168">
              <a:off x="1885215" y="3291483"/>
              <a:ext cx="1318286" cy="1118610"/>
            </a:xfrm>
            <a:prstGeom prst="ellipse">
              <a:avLst/>
            </a:prstGeom>
            <a:gradFill>
              <a:gsLst>
                <a:gs pos="19000">
                  <a:srgbClr val="CC3300">
                    <a:lumMod val="70000"/>
                    <a:lumOff val="30000"/>
                  </a:srgbClr>
                </a:gs>
                <a:gs pos="93000">
                  <a:srgbClr val="FFCC00"/>
                </a:gs>
                <a:gs pos="63000">
                  <a:srgbClr val="FF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195736" y="3655170"/>
              <a:ext cx="8640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200" baseline="30000" dirty="0" smtClean="0">
                  <a:solidFill>
                    <a:schemeClr val="bg1"/>
                  </a:solidFill>
                </a:rPr>
                <a:t>20</a:t>
              </a:r>
              <a:r>
                <a:rPr lang="en-US" altLang="ja-JP" sz="2200" dirty="0" smtClean="0">
                  <a:solidFill>
                    <a:schemeClr val="bg1"/>
                  </a:solidFill>
                </a:rPr>
                <a:t>C</a:t>
              </a:r>
              <a:endParaRPr kumimoji="1" lang="ja-JP" altLang="en-US" sz="2200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780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324"/>
    </mc:Choice>
    <mc:Fallback xmlns="">
      <p:transition spd="slow" advTm="110324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Energy variation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19571" y="4761148"/>
            <a:ext cx="617258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We perform energy variation </a:t>
            </a:r>
            <a:r>
              <a:rPr lang="en-US" altLang="ja-JP" dirty="0" smtClean="0"/>
              <a:t>for</a:t>
            </a:r>
            <a:r>
              <a:rPr kumimoji="1" lang="en-US" altLang="ja-JP" dirty="0" smtClean="0"/>
              <a:t> only 2n (up and down) </a:t>
            </a:r>
          </a:p>
          <a:p>
            <a:r>
              <a:rPr kumimoji="1" lang="en-US" altLang="ja-JP" dirty="0" smtClean="0"/>
              <a:t>with multi width under d</a:t>
            </a:r>
            <a:r>
              <a:rPr kumimoji="1" lang="en-US" altLang="ja-JP" baseline="-25000" dirty="0" smtClean="0"/>
              <a:t>2n</a:t>
            </a:r>
            <a:r>
              <a:rPr kumimoji="1" lang="en-US" altLang="ja-JP" dirty="0" smtClean="0"/>
              <a:t>-constraint.</a:t>
            </a:r>
          </a:p>
          <a:p>
            <a:r>
              <a:rPr lang="en-US" altLang="ja-JP" sz="1600" dirty="0" smtClean="0"/>
              <a:t>(Here we calculate with d</a:t>
            </a:r>
            <a:r>
              <a:rPr lang="en-US" altLang="ja-JP" sz="1600" baseline="-25000" dirty="0" smtClean="0"/>
              <a:t>2n</a:t>
            </a:r>
            <a:r>
              <a:rPr lang="en-US" altLang="ja-JP" sz="1600" dirty="0" smtClean="0"/>
              <a:t>=1, …, 8 </a:t>
            </a:r>
            <a:r>
              <a:rPr lang="en-US" altLang="ja-JP" sz="1600" dirty="0" err="1" smtClean="0"/>
              <a:t>fm</a:t>
            </a:r>
            <a:r>
              <a:rPr lang="en-US" altLang="ja-JP" sz="1600" dirty="0" smtClean="0"/>
              <a:t> (14 values) </a:t>
            </a:r>
          </a:p>
          <a:p>
            <a:r>
              <a:rPr kumimoji="1" lang="en-US" altLang="ja-JP" sz="1600" dirty="0" smtClean="0"/>
              <a:t>and superpose </a:t>
            </a:r>
            <a:r>
              <a:rPr kumimoji="1" lang="en-US" altLang="ja-JP" sz="1600" dirty="0" smtClean="0">
                <a:latin typeface="Symbol" panose="05050102010706020507" pitchFamily="18" charset="2"/>
              </a:rPr>
              <a:t>n</a:t>
            </a:r>
            <a:r>
              <a:rPr kumimoji="1" lang="en-US" altLang="ja-JP" sz="1600" baseline="-25000" dirty="0" smtClean="0">
                <a:latin typeface="Symbol" panose="05050102010706020507" pitchFamily="18" charset="2"/>
              </a:rPr>
              <a:t>2</a:t>
            </a:r>
            <a:r>
              <a:rPr kumimoji="1" lang="en-US" altLang="ja-JP" sz="1600" baseline="-25000" dirty="0" smtClean="0"/>
              <a:t>n</a:t>
            </a:r>
            <a:r>
              <a:rPr kumimoji="1" lang="en-US" altLang="ja-JP" sz="1600" dirty="0" smtClean="0"/>
              <a:t>=0.165, 0.125, 0.056 fm</a:t>
            </a:r>
            <a:r>
              <a:rPr kumimoji="1" lang="en-US" altLang="ja-JP" sz="1600" baseline="30000" dirty="0" smtClean="0"/>
              <a:t>-2</a:t>
            </a:r>
            <a:r>
              <a:rPr kumimoji="1" lang="en-US" altLang="ja-JP" sz="1600" dirty="0" smtClean="0"/>
              <a:t>)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43508" y="1376772"/>
            <a:ext cx="87489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In order to describe detailed two-neutron motion around a core, </a:t>
            </a:r>
          </a:p>
          <a:p>
            <a:r>
              <a:rPr kumimoji="1" lang="en-US" altLang="ja-JP" sz="2200" dirty="0" smtClean="0"/>
              <a:t>we perform energy variation for an A-nucleon system in two steps.</a:t>
            </a:r>
          </a:p>
          <a:p>
            <a:endParaRPr lang="en-US" altLang="ja-JP" sz="2200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sz="2200" dirty="0" smtClean="0"/>
              <a:t>Preparation of a </a:t>
            </a:r>
            <a:r>
              <a:rPr lang="en-US" altLang="ja-JP" sz="2200" baseline="30000" dirty="0" smtClean="0"/>
              <a:t>20</a:t>
            </a:r>
            <a:r>
              <a:rPr lang="en-US" altLang="ja-JP" sz="2200" dirty="0" smtClean="0"/>
              <a:t>C core</a:t>
            </a:r>
          </a:p>
          <a:p>
            <a:pPr marL="457200" indent="-457200">
              <a:buFont typeface="+mj-lt"/>
              <a:buAutoNum type="arabicPeriod"/>
            </a:pPr>
            <a:endParaRPr kumimoji="1" lang="en-US" altLang="ja-JP" sz="2200" dirty="0" smtClean="0"/>
          </a:p>
          <a:p>
            <a:pPr marL="457200" indent="-457200">
              <a:buFont typeface="+mj-lt"/>
              <a:buAutoNum type="arabicPeriod"/>
            </a:pPr>
            <a:endParaRPr lang="en-US" altLang="ja-JP" sz="2200" dirty="0"/>
          </a:p>
          <a:p>
            <a:pPr marL="457200" indent="-457200">
              <a:buFont typeface="+mj-lt"/>
              <a:buAutoNum type="arabicPeriod"/>
            </a:pPr>
            <a:endParaRPr kumimoji="1" lang="en-US" altLang="ja-JP" sz="2200" dirty="0" smtClean="0"/>
          </a:p>
          <a:p>
            <a:pPr marL="457200" indent="-457200">
              <a:buFont typeface="+mj-lt"/>
              <a:buAutoNum type="arabicPeriod"/>
            </a:pPr>
            <a:endParaRPr lang="en-US" altLang="ja-JP" sz="2200" dirty="0" smtClean="0"/>
          </a:p>
          <a:p>
            <a:pPr marL="457200" indent="-457200">
              <a:buFont typeface="+mj-lt"/>
              <a:buAutoNum type="arabicPeriod"/>
            </a:pPr>
            <a:endParaRPr lang="en-US" altLang="ja-JP" sz="2200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sz="2200" dirty="0" smtClean="0">
                <a:solidFill>
                  <a:srgbClr val="0000FF"/>
                </a:solidFill>
              </a:rPr>
              <a:t>Energy variation of only 2n around the core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2015/7/17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Seminar@RIKEN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19572" y="2852936"/>
            <a:ext cx="5796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We perform energy variation </a:t>
            </a:r>
            <a:r>
              <a:rPr lang="en-US" altLang="ja-JP" dirty="0" smtClean="0"/>
              <a:t>for</a:t>
            </a:r>
            <a:r>
              <a:rPr kumimoji="1" lang="en-US" altLang="ja-JP" dirty="0" smtClean="0"/>
              <a:t> </a:t>
            </a:r>
            <a:r>
              <a:rPr kumimoji="1" lang="en-US" altLang="ja-JP" baseline="30000" dirty="0" smtClean="0"/>
              <a:t>20</a:t>
            </a:r>
            <a:r>
              <a:rPr kumimoji="1" lang="en-US" altLang="ja-JP" dirty="0" smtClean="0"/>
              <a:t>C core </a:t>
            </a:r>
            <a:endParaRPr lang="en-US" altLang="ja-JP" dirty="0"/>
          </a:p>
          <a:p>
            <a:r>
              <a:rPr lang="en-US" altLang="ja-JP" dirty="0" smtClean="0"/>
              <a:t>fixing the spins to up or down without a constraint, </a:t>
            </a:r>
          </a:p>
          <a:p>
            <a:r>
              <a:rPr lang="en-US" altLang="ja-JP" dirty="0"/>
              <a:t>and we fix to </a:t>
            </a:r>
            <a:r>
              <a:rPr lang="en-US" altLang="ja-JP" dirty="0" smtClean="0">
                <a:latin typeface="Symbol" panose="05050102010706020507" pitchFamily="18" charset="2"/>
              </a:rPr>
              <a:t>n</a:t>
            </a:r>
            <a:r>
              <a:rPr lang="en-US" altLang="ja-JP" dirty="0" smtClean="0"/>
              <a:t>=0.165 </a:t>
            </a:r>
            <a:r>
              <a:rPr lang="en-US" altLang="ja-JP" dirty="0"/>
              <a:t>in the core.</a:t>
            </a:r>
            <a:r>
              <a:rPr lang="en-US" altLang="ja-JP" dirty="0" smtClean="0"/>
              <a:t>.</a:t>
            </a:r>
            <a:endParaRPr kumimoji="1" lang="en-US" altLang="ja-JP" sz="1600" dirty="0" smtClean="0"/>
          </a:p>
        </p:txBody>
      </p:sp>
      <p:grpSp>
        <p:nvGrpSpPr>
          <p:cNvPr id="29" name="グループ化 28"/>
          <p:cNvGrpSpPr/>
          <p:nvPr/>
        </p:nvGrpSpPr>
        <p:grpSpPr>
          <a:xfrm>
            <a:off x="6667163" y="5459242"/>
            <a:ext cx="1318286" cy="1118610"/>
            <a:chOff x="1885215" y="3291483"/>
            <a:chExt cx="1318286" cy="1118610"/>
          </a:xfrm>
        </p:grpSpPr>
        <p:sp>
          <p:nvSpPr>
            <p:cNvPr id="32" name="Oval 160"/>
            <p:cNvSpPr>
              <a:spLocks noChangeArrowheads="1"/>
            </p:cNvSpPr>
            <p:nvPr/>
          </p:nvSpPr>
          <p:spPr bwMode="auto">
            <a:xfrm rot="20707168">
              <a:off x="1885215" y="3291483"/>
              <a:ext cx="1318286" cy="1118610"/>
            </a:xfrm>
            <a:prstGeom prst="ellipse">
              <a:avLst/>
            </a:prstGeom>
            <a:gradFill>
              <a:gsLst>
                <a:gs pos="19000">
                  <a:srgbClr val="CC3300">
                    <a:lumMod val="70000"/>
                    <a:lumOff val="30000"/>
                  </a:srgbClr>
                </a:gs>
                <a:gs pos="93000">
                  <a:srgbClr val="FFCC00"/>
                </a:gs>
                <a:gs pos="63000">
                  <a:srgbClr val="FF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1986296" y="3493489"/>
              <a:ext cx="112061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200" baseline="30000" dirty="0" smtClean="0">
                  <a:solidFill>
                    <a:schemeClr val="bg1"/>
                  </a:solidFill>
                </a:rPr>
                <a:t>20</a:t>
              </a:r>
              <a:r>
                <a:rPr kumimoji="1" lang="en-US" altLang="ja-JP" sz="2200" dirty="0" smtClean="0">
                  <a:solidFill>
                    <a:schemeClr val="bg1"/>
                  </a:solidFill>
                </a:rPr>
                <a:t>C</a:t>
              </a:r>
            </a:p>
            <a:p>
              <a:pPr algn="ctr"/>
              <a:r>
                <a:rPr lang="en-US" altLang="ja-JP" sz="2200" dirty="0" smtClean="0">
                  <a:solidFill>
                    <a:schemeClr val="bg1"/>
                  </a:solidFill>
                </a:rPr>
                <a:t>(fixed)</a:t>
              </a:r>
              <a:endParaRPr kumimoji="1" lang="ja-JP" altLang="en-US" sz="22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40" name="Oval 15"/>
          <p:cNvSpPr>
            <a:spLocks noChangeAspect="1" noChangeArrowheads="1"/>
          </p:cNvSpPr>
          <p:nvPr/>
        </p:nvSpPr>
        <p:spPr bwMode="auto">
          <a:xfrm rot="19638465">
            <a:off x="7307631" y="4983945"/>
            <a:ext cx="310600" cy="309796"/>
          </a:xfrm>
          <a:prstGeom prst="ellipse">
            <a:avLst/>
          </a:prstGeom>
          <a:gradFill>
            <a:gsLst>
              <a:gs pos="59000">
                <a:srgbClr val="152DFF"/>
              </a:gs>
              <a:gs pos="25000">
                <a:srgbClr val="0000FF">
                  <a:lumMod val="100000"/>
                </a:srgbClr>
              </a:gs>
              <a:gs pos="91000">
                <a:srgbClr val="3366FF">
                  <a:lumMod val="98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endParaRPr lang="ja-JP" altLang="en-US" dirty="0">
              <a:solidFill>
                <a:srgbClr val="292934"/>
              </a:solidFill>
            </a:endParaRPr>
          </a:p>
        </p:txBody>
      </p:sp>
      <p:sp>
        <p:nvSpPr>
          <p:cNvPr id="41" name="Oval 15"/>
          <p:cNvSpPr>
            <a:spLocks noChangeAspect="1" noChangeArrowheads="1"/>
          </p:cNvSpPr>
          <p:nvPr/>
        </p:nvSpPr>
        <p:spPr bwMode="auto">
          <a:xfrm rot="19638465">
            <a:off x="8045312" y="5274189"/>
            <a:ext cx="310600" cy="309796"/>
          </a:xfrm>
          <a:prstGeom prst="ellipse">
            <a:avLst/>
          </a:prstGeom>
          <a:gradFill>
            <a:gsLst>
              <a:gs pos="59000">
                <a:srgbClr val="152DFF"/>
              </a:gs>
              <a:gs pos="25000">
                <a:srgbClr val="0000FF">
                  <a:lumMod val="100000"/>
                </a:srgbClr>
              </a:gs>
              <a:gs pos="91000">
                <a:srgbClr val="3366FF">
                  <a:lumMod val="98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endParaRPr lang="ja-JP" altLang="en-US" dirty="0">
              <a:solidFill>
                <a:srgbClr val="292934"/>
              </a:solidFill>
            </a:endParaRPr>
          </a:p>
        </p:txBody>
      </p:sp>
      <p:cxnSp>
        <p:nvCxnSpPr>
          <p:cNvPr id="48" name="直線コネクタ 47"/>
          <p:cNvCxnSpPr/>
          <p:nvPr/>
        </p:nvCxnSpPr>
        <p:spPr>
          <a:xfrm>
            <a:off x="7345835" y="5138843"/>
            <a:ext cx="854777" cy="3044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 flipV="1">
            <a:off x="7326306" y="5314270"/>
            <a:ext cx="515474" cy="7042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7128284" y="5265204"/>
            <a:ext cx="825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d</a:t>
            </a:r>
            <a:r>
              <a:rPr kumimoji="1" lang="en-US" altLang="ja-JP" sz="2000" baseline="-25000" dirty="0" smtClean="0"/>
              <a:t>2n</a:t>
            </a:r>
            <a:endParaRPr kumimoji="1" lang="ja-JP" altLang="en-US" sz="2000" baseline="-25000" dirty="0" smtClean="0">
              <a:latin typeface="Symbol" panose="05050102010706020507" pitchFamily="18" charset="2"/>
            </a:endParaRPr>
          </a:p>
        </p:txBody>
      </p:sp>
      <p:cxnSp>
        <p:nvCxnSpPr>
          <p:cNvPr id="51" name="直線コネクタ 50"/>
          <p:cNvCxnSpPr/>
          <p:nvPr/>
        </p:nvCxnSpPr>
        <p:spPr>
          <a:xfrm flipV="1">
            <a:off x="7582282" y="4846218"/>
            <a:ext cx="524694" cy="10798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 flipH="1" flipV="1">
            <a:off x="8098296" y="4846218"/>
            <a:ext cx="99689" cy="36862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7470322" y="4437112"/>
            <a:ext cx="1602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multi width</a:t>
            </a:r>
            <a:endParaRPr kumimoji="1" lang="ja-JP" altLang="en-US" sz="2000" dirty="0" smtClean="0">
              <a:latin typeface="Symbol" panose="05050102010706020507" pitchFamily="18" charset="2"/>
            </a:endParaRPr>
          </a:p>
        </p:txBody>
      </p:sp>
      <p:grpSp>
        <p:nvGrpSpPr>
          <p:cNvPr id="54" name="グループ化 53"/>
          <p:cNvGrpSpPr/>
          <p:nvPr/>
        </p:nvGrpSpPr>
        <p:grpSpPr>
          <a:xfrm>
            <a:off x="7013688" y="2816932"/>
            <a:ext cx="1318286" cy="1118610"/>
            <a:chOff x="1885215" y="3291483"/>
            <a:chExt cx="1318286" cy="1118610"/>
          </a:xfrm>
        </p:grpSpPr>
        <p:sp>
          <p:nvSpPr>
            <p:cNvPr id="55" name="Oval 160"/>
            <p:cNvSpPr>
              <a:spLocks noChangeArrowheads="1"/>
            </p:cNvSpPr>
            <p:nvPr/>
          </p:nvSpPr>
          <p:spPr bwMode="auto">
            <a:xfrm rot="20707168">
              <a:off x="1885215" y="3291483"/>
              <a:ext cx="1318286" cy="1118610"/>
            </a:xfrm>
            <a:prstGeom prst="ellipse">
              <a:avLst/>
            </a:prstGeom>
            <a:gradFill>
              <a:gsLst>
                <a:gs pos="19000">
                  <a:srgbClr val="CC3300">
                    <a:lumMod val="70000"/>
                    <a:lumOff val="30000"/>
                  </a:srgbClr>
                </a:gs>
                <a:gs pos="93000">
                  <a:srgbClr val="FFCC00"/>
                </a:gs>
                <a:gs pos="63000">
                  <a:srgbClr val="FF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2195736" y="3655170"/>
              <a:ext cx="8640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200" baseline="30000" dirty="0" smtClean="0">
                  <a:solidFill>
                    <a:schemeClr val="bg1"/>
                  </a:solidFill>
                </a:rPr>
                <a:t>20</a:t>
              </a:r>
              <a:r>
                <a:rPr lang="en-US" altLang="ja-JP" sz="2200" dirty="0" smtClean="0">
                  <a:solidFill>
                    <a:schemeClr val="bg1"/>
                  </a:solidFill>
                </a:rPr>
                <a:t>C</a:t>
              </a:r>
              <a:endParaRPr kumimoji="1" lang="ja-JP" altLang="en-US" sz="2200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315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324"/>
    </mc:Choice>
    <mc:Fallback xmlns="">
      <p:transition spd="slow" advTm="110324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90555"/>
            <a:ext cx="2346809" cy="79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Effective Hamiltonian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2015/7/17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Seminar@RIKEN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26</a:t>
            </a:fld>
            <a:endParaRPr kumimoji="1" lang="ja-JP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18337"/>
            <a:ext cx="5904656" cy="68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874421"/>
            <a:ext cx="1599912" cy="69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グループ化 8"/>
          <p:cNvGrpSpPr/>
          <p:nvPr/>
        </p:nvGrpSpPr>
        <p:grpSpPr>
          <a:xfrm>
            <a:off x="1835696" y="4422593"/>
            <a:ext cx="4968552" cy="400110"/>
            <a:chOff x="1367644" y="4578223"/>
            <a:chExt cx="4968552" cy="400110"/>
          </a:xfrm>
        </p:grpSpPr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644" y="4644464"/>
              <a:ext cx="540061" cy="283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1907705" y="4578223"/>
              <a:ext cx="442849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/>
                <a:t>: </a:t>
              </a:r>
              <a:r>
                <a:rPr lang="en-US" altLang="ja-JP" sz="2000" dirty="0" smtClean="0"/>
                <a:t>MV1 force    (m=0.615, b=h=0.15)</a:t>
              </a:r>
              <a:endParaRPr lang="en-US" altLang="ja-JP" sz="1600" dirty="0"/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1799692" y="4966719"/>
            <a:ext cx="5148572" cy="406497"/>
            <a:chOff x="1295636" y="5625244"/>
            <a:chExt cx="5148572" cy="406497"/>
          </a:xfrm>
        </p:grpSpPr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1907705" y="5631631"/>
              <a:ext cx="453650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/>
                <a:t>: </a:t>
              </a:r>
              <a:r>
                <a:rPr lang="en-US" altLang="ja-JP" sz="2000" dirty="0" smtClean="0"/>
                <a:t>LS part of G3RS</a:t>
              </a:r>
              <a:endParaRPr lang="en-US" altLang="ja-JP" sz="2000" dirty="0"/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636" y="5625244"/>
              <a:ext cx="504057" cy="334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テキスト ボックス 14"/>
          <p:cNvSpPr txBox="1"/>
          <p:nvPr/>
        </p:nvSpPr>
        <p:spPr>
          <a:xfrm>
            <a:off x="431540" y="5719899"/>
            <a:ext cx="8478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We use </a:t>
            </a:r>
            <a:r>
              <a:rPr lang="en-US" altLang="ja-JP" sz="2200" dirty="0" err="1" smtClean="0"/>
              <a:t>v</a:t>
            </a:r>
            <a:r>
              <a:rPr kumimoji="1" lang="en-US" altLang="ja-JP" sz="2200" baseline="-25000" dirty="0" err="1" smtClean="0"/>
              <a:t>LS</a:t>
            </a:r>
            <a:r>
              <a:rPr kumimoji="1" lang="en-US" altLang="ja-JP" sz="2200" dirty="0" smtClean="0"/>
              <a:t> = 2400 MeV in V</a:t>
            </a:r>
            <a:r>
              <a:rPr kumimoji="1" lang="en-US" altLang="ja-JP" sz="2200" baseline="-25000" dirty="0" smtClean="0"/>
              <a:t>LS </a:t>
            </a:r>
            <a:r>
              <a:rPr lang="en-US" altLang="ja-JP" sz="2200" dirty="0" smtClean="0"/>
              <a:t>to </a:t>
            </a:r>
            <a:r>
              <a:rPr kumimoji="1" lang="en-US" altLang="ja-JP" sz="2200" dirty="0" smtClean="0"/>
              <a:t>reproduce Ex(2</a:t>
            </a:r>
            <a:r>
              <a:rPr kumimoji="1" lang="en-US" altLang="ja-JP" sz="2200" baseline="30000" dirty="0" smtClean="0"/>
              <a:t>+</a:t>
            </a:r>
            <a:r>
              <a:rPr kumimoji="1" lang="en-US" altLang="ja-JP" sz="2200" baseline="-25000" dirty="0" smtClean="0"/>
              <a:t>1</a:t>
            </a:r>
            <a:r>
              <a:rPr kumimoji="1" lang="en-US" altLang="ja-JP" sz="2200" dirty="0" smtClean="0"/>
              <a:t>) of </a:t>
            </a:r>
            <a:r>
              <a:rPr kumimoji="1" lang="en-US" altLang="ja-JP" sz="2200" baseline="30000" dirty="0" smtClean="0"/>
              <a:t>20</a:t>
            </a:r>
            <a:r>
              <a:rPr kumimoji="1" lang="en-US" altLang="ja-JP" sz="2200" dirty="0" smtClean="0"/>
              <a:t>C</a:t>
            </a:r>
          </a:p>
          <a:p>
            <a:r>
              <a:rPr lang="en-US" altLang="ja-JP" sz="2200" dirty="0"/>
              <a:t>and choose the parameter m in </a:t>
            </a:r>
            <a:r>
              <a:rPr lang="en-US" altLang="ja-JP" sz="2200" dirty="0" err="1"/>
              <a:t>V</a:t>
            </a:r>
            <a:r>
              <a:rPr lang="en-US" altLang="ja-JP" sz="2200" baseline="-25000" dirty="0" err="1"/>
              <a:t>cent</a:t>
            </a:r>
            <a:r>
              <a:rPr lang="en-US" altLang="ja-JP" sz="2200" dirty="0"/>
              <a:t> to reproduce </a:t>
            </a:r>
            <a:r>
              <a:rPr lang="en-US" altLang="ja-JP" sz="2200" dirty="0" smtClean="0"/>
              <a:t>S</a:t>
            </a:r>
            <a:r>
              <a:rPr lang="en-US" altLang="ja-JP" sz="2200" baseline="-25000" dirty="0" smtClean="0"/>
              <a:t>2n</a:t>
            </a:r>
            <a:r>
              <a:rPr lang="en-US" altLang="ja-JP" sz="2200" dirty="0" smtClean="0"/>
              <a:t> </a:t>
            </a:r>
            <a:r>
              <a:rPr lang="en-US" altLang="ja-JP" sz="2200" dirty="0"/>
              <a:t>of </a:t>
            </a:r>
            <a:r>
              <a:rPr lang="en-US" altLang="ja-JP" sz="2200" baseline="30000" dirty="0" smtClean="0"/>
              <a:t>22</a:t>
            </a:r>
            <a:r>
              <a:rPr lang="en-US" altLang="ja-JP" sz="2200" dirty="0" smtClean="0"/>
              <a:t>C</a:t>
            </a:r>
            <a:r>
              <a:rPr kumimoji="1" lang="en-US" altLang="ja-JP" sz="2200" dirty="0" smtClean="0"/>
              <a:t>.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77087" y="1244950"/>
            <a:ext cx="7380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Projecting the AMD wave functions to </a:t>
            </a:r>
            <a:r>
              <a:rPr kumimoji="1" lang="en-US" altLang="ja-JP" sz="2000" dirty="0" err="1" smtClean="0"/>
              <a:t>J</a:t>
            </a:r>
            <a:r>
              <a:rPr kumimoji="1" lang="en-US" altLang="ja-JP" sz="2000" baseline="30000" dirty="0" err="1" smtClean="0">
                <a:latin typeface="Symbol" pitchFamily="18" charset="2"/>
              </a:rPr>
              <a:t>p</a:t>
            </a:r>
            <a:r>
              <a:rPr kumimoji="1" lang="en-US" altLang="ja-JP" sz="2000" dirty="0" smtClean="0"/>
              <a:t> = 0</a:t>
            </a:r>
            <a:r>
              <a:rPr lang="en-US" altLang="ja-JP" sz="2000" baseline="30000" dirty="0" smtClean="0"/>
              <a:t>+</a:t>
            </a:r>
            <a:r>
              <a:rPr kumimoji="1" lang="en-US" altLang="ja-JP" sz="2000" dirty="0" smtClean="0"/>
              <a:t> and </a:t>
            </a:r>
            <a:r>
              <a:rPr kumimoji="1" lang="en-US" altLang="ja-JP" sz="2000" dirty="0" err="1" smtClean="0"/>
              <a:t>diagonalizing</a:t>
            </a:r>
            <a:r>
              <a:rPr kumimoji="1" lang="en-US" altLang="ja-JP" sz="2000" dirty="0" smtClean="0"/>
              <a:t> the following Hamiltonian, we obtain </a:t>
            </a:r>
            <a:r>
              <a:rPr kumimoji="1" lang="en-US" altLang="ja-JP" sz="2000" baseline="30000" dirty="0" smtClean="0"/>
              <a:t>22</a:t>
            </a:r>
            <a:r>
              <a:rPr lang="en-US" altLang="ja-JP" sz="2000" dirty="0" smtClean="0"/>
              <a:t>C</a:t>
            </a:r>
            <a:r>
              <a:rPr kumimoji="1" lang="en-US" altLang="ja-JP" sz="2000" dirty="0" smtClean="0"/>
              <a:t>(0</a:t>
            </a:r>
            <a:r>
              <a:rPr kumimoji="1" lang="en-US" altLang="ja-JP" sz="2000" baseline="30000" dirty="0" smtClean="0"/>
              <a:t>+</a:t>
            </a:r>
            <a:r>
              <a:rPr kumimoji="1" lang="en-US" altLang="ja-JP" sz="2000" baseline="-25000" dirty="0" smtClean="0"/>
              <a:t>1</a:t>
            </a:r>
            <a:r>
              <a:rPr kumimoji="1" lang="en-US" altLang="ja-JP" sz="20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7987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2n separation energy and radii of </a:t>
            </a:r>
            <a:r>
              <a:rPr kumimoji="1" lang="en-US" altLang="ja-JP" baseline="30000" dirty="0" smtClean="0"/>
              <a:t>22</a:t>
            </a:r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2015/7/17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Seminar@RIKEN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27</a:t>
            </a:fld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4764"/>
            <a:ext cx="846094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39552" y="4131077"/>
            <a:ext cx="4572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aseline="30000" dirty="0" err="1" smtClean="0"/>
              <a:t>a</a:t>
            </a:r>
            <a:r>
              <a:rPr kumimoji="1" lang="en-US" altLang="ja-JP" sz="1400" dirty="0" err="1" smtClean="0"/>
              <a:t>W</a:t>
            </a:r>
            <a:r>
              <a:rPr kumimoji="1" lang="en-US" altLang="ja-JP" sz="1400" dirty="0" smtClean="0"/>
              <a:t>. </a:t>
            </a:r>
            <a:r>
              <a:rPr kumimoji="1" lang="en-US" altLang="ja-JP" sz="1400" dirty="0" err="1" smtClean="0"/>
              <a:t>Horiuchi</a:t>
            </a:r>
            <a:r>
              <a:rPr lang="en-US" altLang="ja-JP" sz="1400" dirty="0"/>
              <a:t> </a:t>
            </a:r>
            <a:r>
              <a:rPr lang="en-US" altLang="ja-JP" sz="1400" dirty="0" smtClean="0"/>
              <a:t>and Y. Suzuki PRC74 (2006)</a:t>
            </a:r>
          </a:p>
          <a:p>
            <a:r>
              <a:rPr kumimoji="1" lang="en-US" altLang="ja-JP" sz="1400" baseline="30000" dirty="0" err="1" smtClean="0"/>
              <a:t>b</a:t>
            </a:r>
            <a:r>
              <a:rPr kumimoji="1" lang="en-US" altLang="ja-JP" sz="1400" dirty="0" err="1" smtClean="0"/>
              <a:t>T.</a:t>
            </a:r>
            <a:r>
              <a:rPr kumimoji="1" lang="en-US" altLang="ja-JP" sz="1400" dirty="0" smtClean="0"/>
              <a:t> </a:t>
            </a:r>
            <a:r>
              <a:rPr kumimoji="1" lang="en-US" altLang="ja-JP" sz="1400" dirty="0" err="1" smtClean="0"/>
              <a:t>Inakura</a:t>
            </a:r>
            <a:r>
              <a:rPr kumimoji="1" lang="en-US" altLang="ja-JP" sz="1400" dirty="0" smtClean="0"/>
              <a:t> et al. PRC89 (2014)</a:t>
            </a:r>
          </a:p>
          <a:p>
            <a:r>
              <a:rPr lang="en-US" altLang="ja-JP" sz="1400" baseline="30000" dirty="0" err="1" smtClean="0"/>
              <a:t>c</a:t>
            </a:r>
            <a:r>
              <a:rPr lang="en-US" altLang="ja-JP" sz="1400" dirty="0" err="1" smtClean="0"/>
              <a:t>L</a:t>
            </a:r>
            <a:r>
              <a:rPr lang="en-US" altLang="ja-JP" sz="1400" dirty="0" err="1"/>
              <a:t>.</a:t>
            </a:r>
            <a:r>
              <a:rPr lang="en-US" altLang="ja-JP" sz="1400" dirty="0"/>
              <a:t> </a:t>
            </a:r>
            <a:r>
              <a:rPr lang="en-US" altLang="ja-JP" sz="1400" dirty="0" err="1"/>
              <a:t>Gaudefroy</a:t>
            </a:r>
            <a:r>
              <a:rPr lang="en-US" altLang="ja-JP" sz="1400" dirty="0"/>
              <a:t> et al. PRL109 (2012)</a:t>
            </a:r>
            <a:endParaRPr lang="en-US" altLang="ja-JP" sz="1400" dirty="0" smtClean="0"/>
          </a:p>
          <a:p>
            <a:r>
              <a:rPr kumimoji="1" lang="en-US" altLang="ja-JP" sz="1400" baseline="30000" dirty="0" err="1" smtClean="0"/>
              <a:t>d</a:t>
            </a:r>
            <a:r>
              <a:rPr lang="en-US" altLang="ja-JP" sz="1400" dirty="0" err="1" smtClean="0"/>
              <a:t>K</a:t>
            </a:r>
            <a:r>
              <a:rPr lang="en-US" altLang="ja-JP" sz="1400" dirty="0" err="1"/>
              <a:t>.</a:t>
            </a:r>
            <a:r>
              <a:rPr lang="en-US" altLang="ja-JP" sz="1400" dirty="0"/>
              <a:t> Tanaka et al. PRL104 (2010</a:t>
            </a:r>
            <a:r>
              <a:rPr lang="en-US" altLang="ja-JP" sz="1400" dirty="0" smtClean="0"/>
              <a:t>)</a:t>
            </a:r>
            <a:endParaRPr kumimoji="1" lang="ja-JP" altLang="en-US" sz="14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7564" y="5337212"/>
            <a:ext cx="73808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The matter radius in the present calculation is smaller than those in the other calculations and experiment, </a:t>
            </a:r>
          </a:p>
          <a:p>
            <a:r>
              <a:rPr lang="en-US" altLang="ja-JP" sz="2200" dirty="0" smtClean="0"/>
              <a:t>but the present </a:t>
            </a:r>
            <a:r>
              <a:rPr lang="en-US" altLang="ja-JP" sz="2200" baseline="30000" dirty="0" smtClean="0"/>
              <a:t>22</a:t>
            </a:r>
            <a:r>
              <a:rPr lang="en-US" altLang="ja-JP" sz="2200" dirty="0" smtClean="0"/>
              <a:t>C has the neutron-halo structure</a:t>
            </a:r>
            <a:r>
              <a:rPr kumimoji="1" lang="en-US" altLang="ja-JP" sz="2200" dirty="0" smtClean="0"/>
              <a:t>.</a:t>
            </a:r>
            <a:endParaRPr kumimoji="1" lang="ja-JP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425600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Single-particle density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2015/7/17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Seminar@RIKEN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28</a:t>
            </a:fld>
            <a:endParaRPr kumimoji="1"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1116776" y="1340768"/>
            <a:ext cx="6346868" cy="4572000"/>
            <a:chOff x="1116776" y="1448780"/>
            <a:chExt cx="6346868" cy="4572000"/>
          </a:xfrm>
        </p:grpSpPr>
        <p:pic>
          <p:nvPicPr>
            <p:cNvPr id="3074" name="Picture 2" descr="C:\Users\Fumiharu\Dropbox\figure\C22_Dsp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644" y="1448780"/>
              <a:ext cx="6096000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4283968" y="5337212"/>
              <a:ext cx="1152128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dirty="0" smtClean="0"/>
                <a:t>r (</a:t>
              </a:r>
              <a:r>
                <a:rPr kumimoji="1" lang="en-US" altLang="ja-JP" sz="2200" dirty="0" err="1" smtClean="0"/>
                <a:t>fm</a:t>
              </a:r>
              <a:r>
                <a:rPr kumimoji="1" lang="en-US" altLang="ja-JP" sz="2200" dirty="0" smtClean="0"/>
                <a:t>)</a:t>
              </a:r>
              <a:endParaRPr kumimoji="1" lang="ja-JP" altLang="en-US" sz="2200" dirty="0" smtClean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 rot="16200000">
              <a:off x="576136" y="3285565"/>
              <a:ext cx="1512168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dirty="0" smtClean="0">
                  <a:latin typeface="Symbol" panose="05050102010706020507" pitchFamily="18" charset="2"/>
                </a:rPr>
                <a:t>r</a:t>
              </a:r>
              <a:r>
                <a:rPr kumimoji="1" lang="en-US" altLang="ja-JP" sz="2200" dirty="0" smtClean="0"/>
                <a:t>(r) (fm</a:t>
              </a:r>
              <a:r>
                <a:rPr kumimoji="1" lang="en-US" altLang="ja-JP" sz="2200" baseline="30000" dirty="0" smtClean="0"/>
                <a:t>-3</a:t>
              </a:r>
              <a:r>
                <a:rPr kumimoji="1" lang="en-US" altLang="ja-JP" sz="2200" dirty="0" smtClean="0"/>
                <a:t>)</a:t>
              </a:r>
              <a:endParaRPr kumimoji="1" lang="ja-JP" altLang="en-US" sz="2200" dirty="0" smtClean="0"/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1187624" y="5841268"/>
            <a:ext cx="71647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The neutron density has a much longer tail (halo)</a:t>
            </a:r>
          </a:p>
          <a:p>
            <a:r>
              <a:rPr kumimoji="1" lang="en-US" altLang="ja-JP" sz="2200" dirty="0" smtClean="0"/>
              <a:t>than the proton density.</a:t>
            </a:r>
            <a:endParaRPr kumimoji="1" lang="ja-JP" altLang="en-US" sz="22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211960" y="2056782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Preriminary</a:t>
            </a:r>
            <a:endParaRPr kumimoji="1" lang="ja-JP" altLang="en-US" sz="2000" b="1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396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12160"/>
            <a:ext cx="4841395" cy="435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2n overlap function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2015/7/17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Seminar@RIKEN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35596" y="1340768"/>
            <a:ext cx="71287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We plot the 2n overlap function around </a:t>
            </a:r>
            <a:r>
              <a:rPr kumimoji="1" lang="en-US" altLang="ja-JP" sz="2200" baseline="30000" dirty="0" smtClean="0"/>
              <a:t>20</a:t>
            </a:r>
            <a:r>
              <a:rPr kumimoji="1" lang="en-US" altLang="ja-JP" sz="2200" dirty="0" smtClean="0"/>
              <a:t>C, f(</a:t>
            </a:r>
            <a:r>
              <a:rPr kumimoji="1" lang="en-US" altLang="ja-JP" sz="2200" dirty="0" err="1" smtClean="0"/>
              <a:t>r,r</a:t>
            </a:r>
            <a:r>
              <a:rPr kumimoji="1" lang="en-US" altLang="ja-JP" sz="2200" baseline="-25000" dirty="0" err="1" smtClean="0"/>
              <a:t>G</a:t>
            </a:r>
            <a:r>
              <a:rPr kumimoji="1" lang="en-US" altLang="ja-JP" sz="2200" dirty="0" smtClean="0"/>
              <a:t>). </a:t>
            </a:r>
            <a:endParaRPr kumimoji="1" lang="ja-JP" altLang="en-US" sz="22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32140" y="2608453"/>
            <a:ext cx="31683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The ratio between the peaks at (1.2,4.2) and (0.38,1.6) is 1:0.858.</a:t>
            </a:r>
          </a:p>
          <a:p>
            <a:endParaRPr lang="en-US" altLang="ja-JP" sz="2200" dirty="0"/>
          </a:p>
          <a:p>
            <a:r>
              <a:rPr lang="en-US" altLang="ja-JP" sz="2200" dirty="0" smtClean="0"/>
              <a:t>1s</a:t>
            </a:r>
            <a:r>
              <a:rPr lang="en-US" altLang="ja-JP" sz="2200" baseline="-25000" dirty="0" smtClean="0"/>
              <a:t>1/2</a:t>
            </a:r>
            <a:r>
              <a:rPr lang="en-US" altLang="ja-JP" sz="2200" dirty="0" smtClean="0"/>
              <a:t> is dominant for 2n and dineutron correlation does not extremely enhanced.</a:t>
            </a:r>
            <a:endParaRPr kumimoji="1" lang="en-US" altLang="ja-JP" sz="2200" dirty="0" smtClean="0"/>
          </a:p>
        </p:txBody>
      </p:sp>
      <p:grpSp>
        <p:nvGrpSpPr>
          <p:cNvPr id="9" name="グループ化 8"/>
          <p:cNvGrpSpPr>
            <a:grpSpLocks noChangeAspect="1"/>
          </p:cNvGrpSpPr>
          <p:nvPr/>
        </p:nvGrpSpPr>
        <p:grpSpPr>
          <a:xfrm>
            <a:off x="115258" y="5409220"/>
            <a:ext cx="1432406" cy="1287872"/>
            <a:chOff x="617494" y="4721531"/>
            <a:chExt cx="2046294" cy="1839817"/>
          </a:xfrm>
        </p:grpSpPr>
        <p:sp>
          <p:nvSpPr>
            <p:cNvPr id="10" name="Oval 15"/>
            <p:cNvSpPr>
              <a:spLocks noChangeAspect="1" noChangeArrowheads="1"/>
            </p:cNvSpPr>
            <p:nvPr/>
          </p:nvSpPr>
          <p:spPr bwMode="auto">
            <a:xfrm rot="19638465">
              <a:off x="617494" y="5286651"/>
              <a:ext cx="328739" cy="327884"/>
            </a:xfrm>
            <a:prstGeom prst="ellipse">
              <a:avLst/>
            </a:prstGeom>
            <a:gradFill>
              <a:gsLst>
                <a:gs pos="59000">
                  <a:srgbClr val="0000FF"/>
                </a:gs>
                <a:gs pos="25000">
                  <a:srgbClr val="0000FF"/>
                </a:gs>
                <a:gs pos="91000">
                  <a:srgbClr val="0000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 dirty="0">
                <a:solidFill>
                  <a:srgbClr val="292934"/>
                </a:solidFill>
              </a:endParaRPr>
            </a:p>
          </p:txBody>
        </p:sp>
        <p:sp>
          <p:nvSpPr>
            <p:cNvPr id="11" name="Oval 15"/>
            <p:cNvSpPr>
              <a:spLocks noChangeAspect="1" noChangeArrowheads="1"/>
            </p:cNvSpPr>
            <p:nvPr/>
          </p:nvSpPr>
          <p:spPr bwMode="auto">
            <a:xfrm rot="19638465">
              <a:off x="1183271" y="4772524"/>
              <a:ext cx="328739" cy="327884"/>
            </a:xfrm>
            <a:prstGeom prst="ellipse">
              <a:avLst/>
            </a:prstGeom>
            <a:gradFill>
              <a:gsLst>
                <a:gs pos="59000">
                  <a:srgbClr val="0000FF"/>
                </a:gs>
                <a:gs pos="25000">
                  <a:srgbClr val="0000FF"/>
                </a:gs>
                <a:gs pos="91000">
                  <a:srgbClr val="0000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 dirty="0">
                <a:solidFill>
                  <a:srgbClr val="292934"/>
                </a:solidFill>
              </a:endParaRPr>
            </a:p>
          </p:txBody>
        </p:sp>
        <p:sp>
          <p:nvSpPr>
            <p:cNvPr id="12" name="Oval 160"/>
            <p:cNvSpPr>
              <a:spLocks noChangeArrowheads="1"/>
            </p:cNvSpPr>
            <p:nvPr/>
          </p:nvSpPr>
          <p:spPr bwMode="auto">
            <a:xfrm rot="20707168">
              <a:off x="1078049" y="5210289"/>
              <a:ext cx="1585739" cy="1351059"/>
            </a:xfrm>
            <a:prstGeom prst="ellipse">
              <a:avLst/>
            </a:prstGeom>
            <a:gradFill>
              <a:gsLst>
                <a:gs pos="19000">
                  <a:srgbClr val="CC3300">
                    <a:lumMod val="70000"/>
                    <a:lumOff val="30000"/>
                  </a:srgbClr>
                </a:gs>
                <a:gs pos="93000">
                  <a:srgbClr val="FFCC00"/>
                </a:gs>
                <a:gs pos="63000">
                  <a:srgbClr val="FF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491086" y="5184440"/>
              <a:ext cx="861071" cy="527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err="1" smtClean="0"/>
                <a:t>r</a:t>
              </a:r>
              <a:r>
                <a:rPr kumimoji="1" lang="en-US" altLang="ja-JP" baseline="-25000" dirty="0" err="1" smtClean="0"/>
                <a:t>G</a:t>
              </a:r>
              <a:endParaRPr kumimoji="1" lang="ja-JP" altLang="en-US" baseline="-25000" dirty="0" smtClean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757695" y="4721531"/>
              <a:ext cx="540060" cy="527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r</a:t>
              </a:r>
              <a:endParaRPr kumimoji="1" lang="ja-JP" altLang="en-US" dirty="0" smtClean="0"/>
            </a:p>
          </p:txBody>
        </p:sp>
        <p:sp>
          <p:nvSpPr>
            <p:cNvPr id="15" name="Line 31"/>
            <p:cNvSpPr>
              <a:spLocks noChangeShapeType="1"/>
            </p:cNvSpPr>
            <p:nvPr/>
          </p:nvSpPr>
          <p:spPr bwMode="auto">
            <a:xfrm>
              <a:off x="1090892" y="5215599"/>
              <a:ext cx="818362" cy="75403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Line 30"/>
            <p:cNvSpPr>
              <a:spLocks noChangeShapeType="1"/>
            </p:cNvSpPr>
            <p:nvPr/>
          </p:nvSpPr>
          <p:spPr bwMode="auto">
            <a:xfrm flipH="1">
              <a:off x="789739" y="4939276"/>
              <a:ext cx="602306" cy="55264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2951820" y="2408398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Preriminary</a:t>
            </a:r>
            <a:endParaRPr kumimoji="1" lang="ja-JP" altLang="en-US" sz="2000" b="1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208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Dinucleon</a:t>
            </a:r>
            <a:r>
              <a:rPr kumimoji="1" lang="en-US" altLang="ja-JP" dirty="0" smtClean="0"/>
              <a:t> correlation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2015/7/17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Seminar@RIKEN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467544" y="1592796"/>
            <a:ext cx="622869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err="1" smtClean="0">
                <a:solidFill>
                  <a:srgbClr val="FF0000"/>
                </a:solidFill>
              </a:rPr>
              <a:t>Dinucleon</a:t>
            </a:r>
            <a:r>
              <a:rPr lang="en-US" altLang="ja-JP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800" dirty="0" smtClean="0">
                <a:solidFill>
                  <a:srgbClr val="FF0000"/>
                </a:solidFill>
              </a:rPr>
              <a:t>correlation</a:t>
            </a:r>
            <a:r>
              <a:rPr lang="en-US" altLang="ja-JP" dirty="0" smtClean="0"/>
              <a:t>:     </a:t>
            </a:r>
            <a:r>
              <a:rPr lang="en-US" altLang="ja-JP" dirty="0"/>
              <a:t> </a:t>
            </a:r>
            <a:r>
              <a:rPr lang="en-US" altLang="ja-JP" dirty="0" smtClean="0"/>
              <a:t>                                 (dineutron or </a:t>
            </a:r>
            <a:r>
              <a:rPr lang="en-US" altLang="ja-JP" dirty="0" err="1" smtClean="0"/>
              <a:t>diproton</a:t>
            </a:r>
            <a:r>
              <a:rPr lang="en-US" altLang="ja-JP" dirty="0" smtClean="0"/>
              <a:t> correlation)</a:t>
            </a:r>
            <a:endParaRPr lang="en-US" altLang="ja-JP" dirty="0"/>
          </a:p>
          <a:p>
            <a:pPr>
              <a:spcBef>
                <a:spcPct val="50000"/>
              </a:spcBef>
            </a:pPr>
            <a:r>
              <a:rPr lang="en-US" altLang="ja-JP" sz="2000" dirty="0" smtClean="0"/>
              <a:t>strong spatial correlation between two nucleons coupled to a spin-singlet (considered as a cluster) </a:t>
            </a:r>
            <a:endParaRPr lang="en-US" altLang="ja-JP" dirty="0"/>
          </a:p>
        </p:txBody>
      </p:sp>
      <p:grpSp>
        <p:nvGrpSpPr>
          <p:cNvPr id="20" name="グループ化 19"/>
          <p:cNvGrpSpPr/>
          <p:nvPr/>
        </p:nvGrpSpPr>
        <p:grpSpPr>
          <a:xfrm>
            <a:off x="431540" y="3537012"/>
            <a:ext cx="7711037" cy="2916327"/>
            <a:chOff x="461363" y="3392996"/>
            <a:chExt cx="7711037" cy="2916327"/>
          </a:xfrm>
        </p:grpSpPr>
        <p:sp>
          <p:nvSpPr>
            <p:cNvPr id="25" name="テキスト ボックス 24"/>
            <p:cNvSpPr txBox="1"/>
            <p:nvPr/>
          </p:nvSpPr>
          <p:spPr>
            <a:xfrm>
              <a:off x="461363" y="3392996"/>
              <a:ext cx="7711037" cy="190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200" dirty="0" err="1" smtClean="0"/>
                <a:t>Dinucleon</a:t>
              </a:r>
              <a:r>
                <a:rPr lang="en-US" altLang="ja-JP" sz="2200" dirty="0" smtClean="0"/>
                <a:t> correlation can be enhanced in    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ja-JP" sz="2200" dirty="0" smtClean="0"/>
                <a:t>l</a:t>
              </a:r>
              <a:r>
                <a:rPr lang="en-US" altLang="ja-JP" sz="2400" dirty="0" smtClean="0"/>
                <a:t>ow-density region of neutron matter</a:t>
              </a:r>
            </a:p>
            <a:p>
              <a:endParaRPr kumimoji="1" lang="en-US" altLang="ja-JP" sz="24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ja-JP" sz="2400" dirty="0" smtClean="0"/>
                <a:t>neutron-halo or -skin region of neutron-rich nuclei</a:t>
              </a:r>
            </a:p>
            <a:p>
              <a:r>
                <a:rPr kumimoji="1" lang="en-US" altLang="ja-JP" sz="2400" dirty="0"/>
                <a:t> </a:t>
              </a:r>
              <a:r>
                <a:rPr kumimoji="1" lang="en-US" altLang="ja-JP" sz="2400" dirty="0" smtClean="0"/>
                <a:t>   (</a:t>
              </a:r>
              <a:r>
                <a:rPr kumimoji="1" lang="en-US" altLang="ja-JP" sz="2400" baseline="30000" dirty="0" smtClean="0"/>
                <a:t>6</a:t>
              </a:r>
              <a:r>
                <a:rPr kumimoji="1" lang="en-US" altLang="ja-JP" sz="2400" dirty="0" smtClean="0"/>
                <a:t>He, </a:t>
              </a:r>
              <a:r>
                <a:rPr kumimoji="1" lang="en-US" altLang="ja-JP" sz="2400" baseline="30000" dirty="0" smtClean="0"/>
                <a:t>11</a:t>
              </a:r>
              <a:r>
                <a:rPr kumimoji="1" lang="en-US" altLang="ja-JP" sz="2400" dirty="0" smtClean="0"/>
                <a:t>Li…)</a:t>
              </a:r>
              <a:endParaRPr kumimoji="1" lang="ja-JP" altLang="en-US" sz="2400" dirty="0" smtClean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1007604" y="4131660"/>
              <a:ext cx="33123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/>
                <a:t>M. Matsuo, PRC </a:t>
              </a:r>
              <a:r>
                <a:rPr kumimoji="1" lang="en-US" altLang="ja-JP" sz="1600" b="1" dirty="0" smtClean="0"/>
                <a:t>73</a:t>
              </a:r>
              <a:r>
                <a:rPr kumimoji="1" lang="en-US" altLang="ja-JP" sz="1600" dirty="0" smtClean="0"/>
                <a:t> (2006)</a:t>
              </a:r>
              <a:endParaRPr kumimoji="1" lang="ja-JP" altLang="en-US" sz="1600" dirty="0" smtClean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1007604" y="5232105"/>
              <a:ext cx="57606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/>
                <a:t>G. F. </a:t>
              </a:r>
              <a:r>
                <a:rPr kumimoji="1" lang="en-US" altLang="ja-JP" sz="1600" dirty="0" err="1" smtClean="0"/>
                <a:t>Bertch</a:t>
              </a:r>
              <a:r>
                <a:rPr kumimoji="1" lang="en-US" altLang="ja-JP" sz="1600" dirty="0" smtClean="0"/>
                <a:t> and H. </a:t>
              </a:r>
              <a:r>
                <a:rPr kumimoji="1" lang="en-US" altLang="ja-JP" sz="1600" dirty="0" err="1" smtClean="0"/>
                <a:t>Esbensen</a:t>
              </a:r>
              <a:r>
                <a:rPr lang="en-US" altLang="ja-JP" sz="1600" dirty="0" smtClean="0"/>
                <a:t>, Ann. Phys. (NY) </a:t>
              </a:r>
              <a:r>
                <a:rPr lang="en-US" altLang="ja-JP" sz="1600" b="1" dirty="0" smtClean="0"/>
                <a:t>209</a:t>
              </a:r>
              <a:r>
                <a:rPr kumimoji="1" lang="en-US" altLang="ja-JP" sz="1600" dirty="0" smtClean="0"/>
                <a:t> (1991)</a:t>
              </a:r>
            </a:p>
            <a:p>
              <a:r>
                <a:rPr lang="en-US" altLang="ja-JP" sz="1600" dirty="0" smtClean="0"/>
                <a:t>M. V. Zhukov et al. Phys. Rep. </a:t>
              </a:r>
              <a:r>
                <a:rPr lang="en-US" altLang="ja-JP" sz="1600" b="1" dirty="0" smtClean="0"/>
                <a:t>231</a:t>
              </a:r>
              <a:r>
                <a:rPr lang="en-US" altLang="ja-JP" sz="1600" dirty="0" smtClean="0"/>
                <a:t> (1993)</a:t>
              </a:r>
            </a:p>
            <a:p>
              <a:r>
                <a:rPr kumimoji="1" lang="en-US" altLang="ja-JP" sz="1600" dirty="0" smtClean="0"/>
                <a:t>M. Matsuo et al., Phys. Rev. C </a:t>
              </a:r>
              <a:r>
                <a:rPr kumimoji="1" lang="en-US" altLang="ja-JP" sz="1600" b="1" dirty="0" smtClean="0"/>
                <a:t>71</a:t>
              </a:r>
              <a:r>
                <a:rPr kumimoji="1" lang="en-US" altLang="ja-JP" sz="1600" dirty="0" smtClean="0"/>
                <a:t> (2005)</a:t>
              </a:r>
            </a:p>
            <a:p>
              <a:r>
                <a:rPr lang="en-US" altLang="ja-JP" sz="1600" dirty="0" smtClean="0"/>
                <a:t>K. </a:t>
              </a:r>
              <a:r>
                <a:rPr lang="en-US" altLang="ja-JP" sz="1600" dirty="0" err="1" smtClean="0"/>
                <a:t>Hagino</a:t>
              </a:r>
              <a:r>
                <a:rPr lang="en-US" altLang="ja-JP" sz="1600" dirty="0" smtClean="0"/>
                <a:t> et al. Phys. Rev. </a:t>
              </a:r>
              <a:r>
                <a:rPr lang="en-US" altLang="ja-JP" sz="1600" dirty="0" err="1" smtClean="0"/>
                <a:t>Lett</a:t>
              </a:r>
              <a:r>
                <a:rPr lang="en-US" altLang="ja-JP" sz="1600" dirty="0" smtClean="0"/>
                <a:t>. </a:t>
              </a:r>
              <a:r>
                <a:rPr lang="en-US" altLang="ja-JP" sz="1600" b="1" dirty="0" smtClean="0"/>
                <a:t>99</a:t>
              </a:r>
              <a:r>
                <a:rPr lang="en-US" altLang="ja-JP" sz="1600" dirty="0" smtClean="0"/>
                <a:t> (2007)</a:t>
              </a:r>
              <a:endParaRPr kumimoji="1" lang="ja-JP" altLang="en-US" sz="1600" dirty="0" smtClean="0"/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6825240" y="1045235"/>
            <a:ext cx="1872000" cy="1987005"/>
            <a:chOff x="5868144" y="4555472"/>
            <a:chExt cx="1872000" cy="1987005"/>
          </a:xfrm>
        </p:grpSpPr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5868144" y="4670477"/>
              <a:ext cx="1872000" cy="1872000"/>
            </a:xfrm>
            <a:prstGeom prst="ellipse">
              <a:avLst/>
            </a:prstGeom>
            <a:solidFill>
              <a:srgbClr val="FF9393">
                <a:alpha val="50000"/>
              </a:srgbClr>
            </a:solidFill>
            <a:ln w="9525">
              <a:solidFill>
                <a:srgbClr val="292934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</a:endParaRPr>
            </a:p>
          </p:txBody>
        </p:sp>
        <p:grpSp>
          <p:nvGrpSpPr>
            <p:cNvPr id="23" name="グループ化 22"/>
            <p:cNvGrpSpPr/>
            <p:nvPr/>
          </p:nvGrpSpPr>
          <p:grpSpPr>
            <a:xfrm>
              <a:off x="6133479" y="5061177"/>
              <a:ext cx="1318286" cy="1118610"/>
              <a:chOff x="5549650" y="3517872"/>
              <a:chExt cx="1647857" cy="1398262"/>
            </a:xfrm>
          </p:grpSpPr>
          <p:sp>
            <p:nvSpPr>
              <p:cNvPr id="31" name="Oval 160"/>
              <p:cNvSpPr>
                <a:spLocks noChangeArrowheads="1"/>
              </p:cNvSpPr>
              <p:nvPr/>
            </p:nvSpPr>
            <p:spPr bwMode="auto">
              <a:xfrm rot="20707168">
                <a:off x="5549650" y="3517872"/>
                <a:ext cx="1647857" cy="1398262"/>
              </a:xfrm>
              <a:prstGeom prst="ellipse">
                <a:avLst/>
              </a:prstGeom>
              <a:gradFill>
                <a:gsLst>
                  <a:gs pos="19000">
                    <a:srgbClr val="CC3300">
                      <a:lumMod val="70000"/>
                      <a:lumOff val="30000"/>
                    </a:srgbClr>
                  </a:gs>
                  <a:gs pos="93000">
                    <a:srgbClr val="FFCC00"/>
                  </a:gs>
                  <a:gs pos="63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Text Box 48"/>
              <p:cNvSpPr txBox="1">
                <a:spLocks noChangeArrowheads="1"/>
              </p:cNvSpPr>
              <p:nvPr/>
            </p:nvSpPr>
            <p:spPr bwMode="auto">
              <a:xfrm>
                <a:off x="5956826" y="4005783"/>
                <a:ext cx="904456" cy="500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core </a:t>
                </a:r>
              </a:p>
            </p:txBody>
          </p:sp>
        </p:grpSp>
        <p:sp>
          <p:nvSpPr>
            <p:cNvPr id="28" name="Oval 17"/>
            <p:cNvSpPr>
              <a:spLocks noChangeArrowheads="1"/>
            </p:cNvSpPr>
            <p:nvPr/>
          </p:nvSpPr>
          <p:spPr bwMode="auto">
            <a:xfrm>
              <a:off x="6242378" y="4555472"/>
              <a:ext cx="748800" cy="748800"/>
            </a:xfrm>
            <a:prstGeom prst="ellipse">
              <a:avLst/>
            </a:prstGeom>
            <a:solidFill>
              <a:srgbClr val="FF4F4F">
                <a:alpha val="50000"/>
              </a:srgbClr>
            </a:solidFill>
            <a:ln w="9525">
              <a:solidFill>
                <a:srgbClr val="292934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Oval 15"/>
            <p:cNvSpPr>
              <a:spLocks noChangeAspect="1" noChangeArrowheads="1"/>
            </p:cNvSpPr>
            <p:nvPr/>
          </p:nvSpPr>
          <p:spPr bwMode="auto">
            <a:xfrm rot="14900459">
              <a:off x="6280509" y="4765311"/>
              <a:ext cx="290703" cy="290703"/>
            </a:xfrm>
            <a:prstGeom prst="ellipse">
              <a:avLst/>
            </a:prstGeom>
            <a:gradFill>
              <a:gsLst>
                <a:gs pos="59000">
                  <a:srgbClr val="FF0000"/>
                </a:gs>
                <a:gs pos="25000">
                  <a:srgbClr val="EE0000"/>
                </a:gs>
                <a:gs pos="91000">
                  <a:srgbClr val="FF616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Oval 15"/>
            <p:cNvSpPr>
              <a:spLocks noChangeAspect="1" noChangeArrowheads="1"/>
            </p:cNvSpPr>
            <p:nvPr/>
          </p:nvSpPr>
          <p:spPr bwMode="auto">
            <a:xfrm rot="14900459">
              <a:off x="6690362" y="4768437"/>
              <a:ext cx="290703" cy="290703"/>
            </a:xfrm>
            <a:prstGeom prst="ellipse">
              <a:avLst/>
            </a:prstGeom>
            <a:gradFill>
              <a:gsLst>
                <a:gs pos="59000">
                  <a:srgbClr val="FF0000"/>
                </a:gs>
                <a:gs pos="25000">
                  <a:srgbClr val="EE0000"/>
                </a:gs>
                <a:gs pos="91000">
                  <a:srgbClr val="FF616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655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 of </a:t>
            </a:r>
            <a:r>
              <a:rPr kumimoji="1" lang="en-US" altLang="ja-JP" baseline="30000" dirty="0" smtClean="0"/>
              <a:t>22</a:t>
            </a:r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2015/7/17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Seminar@RIKEN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7524" y="1564337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smtClean="0"/>
              <a:t>We have investigated dineutron correlation in </a:t>
            </a:r>
            <a:r>
              <a:rPr lang="en-US" altLang="ja-JP" sz="2200" baseline="30000" dirty="0" smtClean="0"/>
              <a:t>22</a:t>
            </a:r>
            <a:r>
              <a:rPr lang="en-US" altLang="ja-JP" sz="2200" dirty="0" smtClean="0"/>
              <a:t>C by using the extended AMD. </a:t>
            </a:r>
          </a:p>
          <a:p>
            <a:r>
              <a:rPr lang="en-US" altLang="ja-JP" sz="2200" dirty="0" smtClean="0"/>
              <a:t> </a:t>
            </a:r>
          </a:p>
          <a:p>
            <a:r>
              <a:rPr lang="en-US" altLang="ja-JP" sz="2200" dirty="0" smtClean="0"/>
              <a:t>We have shown that the dineutron correlation is somewhat enhanced in </a:t>
            </a:r>
            <a:r>
              <a:rPr lang="en-US" altLang="ja-JP" sz="2200" baseline="30000" dirty="0" smtClean="0"/>
              <a:t>22</a:t>
            </a:r>
            <a:r>
              <a:rPr lang="en-US" altLang="ja-JP" sz="2200" dirty="0" smtClean="0"/>
              <a:t>C but not extremely as that in </a:t>
            </a:r>
            <a:r>
              <a:rPr lang="en-US" altLang="ja-JP" sz="2200" baseline="30000" dirty="0" smtClean="0"/>
              <a:t>11</a:t>
            </a:r>
            <a:r>
              <a:rPr lang="en-US" altLang="ja-JP" sz="2200" dirty="0" smtClean="0"/>
              <a:t>Li in spite of the two-neutron-halo structure.</a:t>
            </a:r>
          </a:p>
          <a:p>
            <a:endParaRPr lang="en-US" altLang="ja-JP" sz="2200" dirty="0"/>
          </a:p>
          <a:p>
            <a:r>
              <a:rPr lang="en-US" altLang="ja-JP" sz="2200" dirty="0" smtClean="0"/>
              <a:t>In </a:t>
            </a:r>
            <a:r>
              <a:rPr lang="en-US" altLang="ja-JP" sz="2200" baseline="30000" dirty="0" smtClean="0"/>
              <a:t>22</a:t>
            </a:r>
            <a:r>
              <a:rPr lang="en-US" altLang="ja-JP" sz="2200" dirty="0" smtClean="0"/>
              <a:t>C, two neutrons mainly occupy 1s</a:t>
            </a:r>
            <a:r>
              <a:rPr lang="en-US" altLang="ja-JP" sz="2200" baseline="-25000" dirty="0" smtClean="0"/>
              <a:t>1/2</a:t>
            </a:r>
            <a:r>
              <a:rPr lang="en-US" altLang="ja-JP" sz="2200" dirty="0" smtClean="0"/>
              <a:t>, which swells the dineutron size, and the negative-parity orbits do not contribute so greatly. </a:t>
            </a:r>
          </a:p>
          <a:p>
            <a:r>
              <a:rPr lang="en-US" altLang="ja-JP" sz="2200" dirty="0" smtClean="0"/>
              <a:t>This situation is quite different from </a:t>
            </a:r>
            <a:r>
              <a:rPr lang="en-US" altLang="ja-JP" sz="2200" baseline="30000" dirty="0" smtClean="0"/>
              <a:t>11</a:t>
            </a:r>
            <a:r>
              <a:rPr lang="en-US" altLang="ja-JP" sz="2200" dirty="0" smtClean="0"/>
              <a:t>Li, in which it is suggested that p and s orbits almost degenerates and are mixed fifty-fifty. </a:t>
            </a:r>
          </a:p>
        </p:txBody>
      </p:sp>
    </p:spTree>
    <p:extLst>
      <p:ext uri="{BB962C8B-B14F-4D97-AF65-F5344CB8AC3E}">
        <p14:creationId xmlns:p14="http://schemas.microsoft.com/office/powerpoint/2010/main" val="381810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2015/7/17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Seminar@RIKEN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31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7104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2015/7/17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Seminar@RIKEN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32</a:t>
            </a:fld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7524" y="1700803"/>
            <a:ext cx="864096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We extended an AMD method to describe the detailed motion </a:t>
            </a:r>
            <a:r>
              <a:rPr lang="en-US" altLang="ja-JP" sz="2200" dirty="0" smtClean="0"/>
              <a:t>of</a:t>
            </a:r>
            <a:r>
              <a:rPr kumimoji="1" lang="en-US" altLang="ja-JP" sz="2200" dirty="0" smtClean="0"/>
              <a:t> two </a:t>
            </a:r>
            <a:r>
              <a:rPr lang="en-US" altLang="ja-JP" sz="2200" dirty="0" smtClean="0"/>
              <a:t>valence nucleons around the core with various structures, </a:t>
            </a:r>
          </a:p>
          <a:p>
            <a:r>
              <a:rPr lang="en-US" altLang="ja-JP" sz="2200" dirty="0" smtClean="0"/>
              <a:t>and we proposed the efficient analyzing method for </a:t>
            </a:r>
            <a:r>
              <a:rPr lang="en-US" altLang="ja-JP" sz="2200" dirty="0" err="1" smtClean="0"/>
              <a:t>dinucleon</a:t>
            </a:r>
            <a:r>
              <a:rPr lang="en-US" altLang="ja-JP" sz="2200" dirty="0" smtClean="0"/>
              <a:t> correlation, that is, the 2N overlap function. </a:t>
            </a:r>
          </a:p>
          <a:p>
            <a:endParaRPr lang="en-US" altLang="ja-JP" sz="2200" dirty="0"/>
          </a:p>
          <a:p>
            <a:r>
              <a:rPr lang="en-US" altLang="ja-JP" sz="2200" dirty="0" smtClean="0"/>
              <a:t>We have shown that </a:t>
            </a:r>
            <a:r>
              <a:rPr lang="en-US" altLang="ja-JP" sz="2200" b="1" u="sng" dirty="0" smtClean="0"/>
              <a:t>the core deformation and the single-particle orbits of 2N</a:t>
            </a:r>
            <a:r>
              <a:rPr lang="en-US" altLang="ja-JP" sz="2200" dirty="0" smtClean="0"/>
              <a:t> play important roles in the </a:t>
            </a:r>
            <a:r>
              <a:rPr lang="en-US" altLang="ja-JP" sz="2200" dirty="0" err="1" smtClean="0"/>
              <a:t>dinucleon</a:t>
            </a:r>
            <a:r>
              <a:rPr lang="en-US" altLang="ja-JP" sz="2200" dirty="0" smtClean="0"/>
              <a:t> formation. </a:t>
            </a:r>
          </a:p>
          <a:p>
            <a:endParaRPr lang="en-US" altLang="ja-JP" sz="2200" dirty="0"/>
          </a:p>
          <a:p>
            <a:endParaRPr lang="en-US" altLang="ja-JP" sz="2200" dirty="0" smtClean="0"/>
          </a:p>
          <a:p>
            <a:r>
              <a:rPr lang="en-US" altLang="ja-JP" sz="2200" dirty="0" smtClean="0"/>
              <a:t>In future, we would like to many nuclei with various structures</a:t>
            </a:r>
          </a:p>
          <a:p>
            <a:r>
              <a:rPr lang="en-US" altLang="ja-JP" sz="2200" dirty="0" smtClean="0"/>
              <a:t>(e.g., nuclei with a deformed and </a:t>
            </a:r>
            <a:r>
              <a:rPr lang="en-US" altLang="ja-JP" sz="2200" dirty="0" err="1" smtClean="0"/>
              <a:t>clusterized</a:t>
            </a:r>
            <a:r>
              <a:rPr lang="en-US" altLang="ja-JP" sz="2200" dirty="0" smtClean="0"/>
              <a:t> core and nuclei with p-orbit halo)  </a:t>
            </a:r>
          </a:p>
          <a:p>
            <a:r>
              <a:rPr lang="en-US" altLang="ja-JP" sz="2200" dirty="0" smtClean="0"/>
              <a:t>to clarify the universal properties of </a:t>
            </a:r>
            <a:r>
              <a:rPr lang="en-US" altLang="ja-JP" sz="2200" dirty="0" err="1" smtClean="0"/>
              <a:t>dinucleon</a:t>
            </a:r>
            <a:r>
              <a:rPr lang="en-US" altLang="ja-JP" sz="2200" dirty="0" smtClean="0"/>
              <a:t> correlation. </a:t>
            </a:r>
          </a:p>
        </p:txBody>
      </p:sp>
    </p:spTree>
    <p:extLst>
      <p:ext uri="{BB962C8B-B14F-4D97-AF65-F5344CB8AC3E}">
        <p14:creationId xmlns:p14="http://schemas.microsoft.com/office/powerpoint/2010/main" val="393121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2015/7/17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Seminar@RIKEN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135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Overlap function for 2p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2015/7/17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Seminar@RIKEN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7524" y="1340768"/>
            <a:ext cx="7380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To examine the </a:t>
            </a:r>
            <a:r>
              <a:rPr kumimoji="1" lang="en-US" altLang="ja-JP" sz="2000" dirty="0" err="1" smtClean="0"/>
              <a:t>diproton</a:t>
            </a:r>
            <a:r>
              <a:rPr kumimoji="1" lang="en-US" altLang="ja-JP" sz="2000" dirty="0" smtClean="0"/>
              <a:t> component, </a:t>
            </a:r>
          </a:p>
          <a:p>
            <a:r>
              <a:rPr lang="en-US" altLang="ja-JP" sz="2000" dirty="0" smtClean="0"/>
              <a:t>we define the overlap function for 2p as follows.</a:t>
            </a:r>
            <a:endParaRPr kumimoji="1" lang="en-US" altLang="ja-JP" sz="2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61" y="2113692"/>
            <a:ext cx="8820472" cy="65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287524" y="3284984"/>
            <a:ext cx="8737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We integrate </a:t>
            </a:r>
            <a:r>
              <a:rPr lang="en-US" altLang="ja-JP" sz="2000" dirty="0" err="1" smtClean="0">
                <a:latin typeface="Symbol" pitchFamily="18" charset="2"/>
              </a:rPr>
              <a:t>W</a:t>
            </a:r>
            <a:r>
              <a:rPr lang="en-US" altLang="ja-JP" sz="2000" b="1" baseline="-25000" dirty="0" err="1" smtClean="0"/>
              <a:t>r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and </a:t>
            </a:r>
            <a:r>
              <a:rPr lang="en-US" altLang="ja-JP" sz="2000" dirty="0" err="1" smtClean="0">
                <a:latin typeface="Symbol" pitchFamily="18" charset="2"/>
              </a:rPr>
              <a:t>W</a:t>
            </a:r>
            <a:r>
              <a:rPr lang="en-US" altLang="ja-JP" sz="2000" b="1" baseline="-25000" dirty="0" err="1" smtClean="0"/>
              <a:t>r</a:t>
            </a:r>
            <a:r>
              <a:rPr lang="en-US" altLang="ja-JP" sz="2000" baseline="-25000" dirty="0" err="1" smtClean="0"/>
              <a:t>G</a:t>
            </a:r>
            <a:r>
              <a:rPr lang="en-US" altLang="ja-JP" sz="2000" dirty="0" smtClean="0"/>
              <a:t> to examine the component of a spin-singlet 2p whose relative motion and </a:t>
            </a:r>
            <a:r>
              <a:rPr lang="en-US" altLang="ja-JP" sz="2000" dirty="0" err="1" smtClean="0"/>
              <a:t>c.o.m</a:t>
            </a:r>
            <a:r>
              <a:rPr lang="en-US" altLang="ja-JP" sz="2000" dirty="0" smtClean="0"/>
              <a:t>. motion are both the s wave.</a:t>
            </a:r>
            <a:endParaRPr kumimoji="1" lang="ja-JP" altLang="en-US" sz="2000" dirty="0" smtClean="0"/>
          </a:p>
        </p:txBody>
      </p:sp>
      <p:grpSp>
        <p:nvGrpSpPr>
          <p:cNvPr id="35" name="グループ化 34"/>
          <p:cNvGrpSpPr/>
          <p:nvPr/>
        </p:nvGrpSpPr>
        <p:grpSpPr>
          <a:xfrm>
            <a:off x="427056" y="4128987"/>
            <a:ext cx="2236732" cy="2000313"/>
            <a:chOff x="352013" y="4277958"/>
            <a:chExt cx="2236732" cy="2000313"/>
          </a:xfrm>
        </p:grpSpPr>
        <p:sp>
          <p:nvSpPr>
            <p:cNvPr id="12" name="Oval 160"/>
            <p:cNvSpPr>
              <a:spLocks noChangeArrowheads="1"/>
            </p:cNvSpPr>
            <p:nvPr/>
          </p:nvSpPr>
          <p:spPr bwMode="auto">
            <a:xfrm rot="20707168">
              <a:off x="1003006" y="4927212"/>
              <a:ext cx="1585739" cy="1351059"/>
            </a:xfrm>
            <a:prstGeom prst="ellipse">
              <a:avLst/>
            </a:prstGeom>
            <a:gradFill>
              <a:gsLst>
                <a:gs pos="19000">
                  <a:srgbClr val="CC3300">
                    <a:lumMod val="70000"/>
                    <a:lumOff val="30000"/>
                  </a:srgbClr>
                </a:gs>
                <a:gs pos="93000">
                  <a:srgbClr val="FFCC00"/>
                </a:gs>
                <a:gs pos="63000">
                  <a:srgbClr val="FF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" name="Text Box 19"/>
            <p:cNvSpPr txBox="1">
              <a:spLocks noChangeAspect="1" noChangeArrowheads="1"/>
            </p:cNvSpPr>
            <p:nvPr/>
          </p:nvSpPr>
          <p:spPr bwMode="auto">
            <a:xfrm>
              <a:off x="1364608" y="4277958"/>
              <a:ext cx="5111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600" dirty="0" smtClean="0">
                  <a:solidFill>
                    <a:srgbClr val="FF0000"/>
                  </a:solidFill>
                </a:rPr>
                <a:t>p</a:t>
              </a:r>
              <a:r>
                <a:rPr lang="en-US" altLang="ja-JP" sz="1600" baseline="-25000" dirty="0" smtClean="0">
                  <a:solidFill>
                    <a:srgbClr val="3333CC"/>
                  </a:solidFill>
                </a:rPr>
                <a:t>↑</a:t>
              </a:r>
              <a:endParaRPr lang="en-US" altLang="ja-JP" sz="1600" baseline="-25000" dirty="0">
                <a:solidFill>
                  <a:srgbClr val="3333CC"/>
                </a:solidFill>
              </a:endParaRPr>
            </a:p>
          </p:txBody>
        </p:sp>
        <p:sp>
          <p:nvSpPr>
            <p:cNvPr id="14" name="Text Box 24"/>
            <p:cNvSpPr txBox="1">
              <a:spLocks noChangeAspect="1" noChangeArrowheads="1"/>
            </p:cNvSpPr>
            <p:nvPr/>
          </p:nvSpPr>
          <p:spPr bwMode="auto">
            <a:xfrm>
              <a:off x="352013" y="5162147"/>
              <a:ext cx="58054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600" dirty="0" smtClean="0">
                  <a:solidFill>
                    <a:srgbClr val="FF0000"/>
                  </a:solidFill>
                </a:rPr>
                <a:t>p</a:t>
              </a:r>
              <a:r>
                <a:rPr lang="en-US" altLang="ja-JP" sz="1600" baseline="-25000" dirty="0" smtClean="0">
                  <a:solidFill>
                    <a:srgbClr val="FF0000"/>
                  </a:solidFill>
                </a:rPr>
                <a:t>↓</a:t>
              </a:r>
              <a:endParaRPr lang="en-US" altLang="ja-JP" sz="16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 Box 26"/>
            <p:cNvSpPr txBox="1">
              <a:spLocks noChangeAspect="1" noChangeArrowheads="1"/>
            </p:cNvSpPr>
            <p:nvPr/>
          </p:nvSpPr>
          <p:spPr bwMode="auto">
            <a:xfrm>
              <a:off x="1364609" y="5340096"/>
              <a:ext cx="102235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800" b="1" baseline="30000" dirty="0" smtClean="0">
                  <a:solidFill>
                    <a:schemeClr val="bg1"/>
                  </a:solidFill>
                </a:rPr>
                <a:t>11</a:t>
              </a:r>
              <a:r>
                <a:rPr lang="en-US" altLang="ja-JP" sz="2800" b="1" dirty="0" smtClean="0">
                  <a:solidFill>
                    <a:schemeClr val="bg1"/>
                  </a:solidFill>
                </a:rPr>
                <a:t>C</a:t>
              </a:r>
              <a:endParaRPr lang="en-US" altLang="ja-JP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1364609" y="4998038"/>
              <a:ext cx="4335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err="1" smtClean="0"/>
                <a:t>r</a:t>
              </a:r>
              <a:r>
                <a:rPr kumimoji="1" lang="en-US" altLang="ja-JP" baseline="-25000" dirty="0" err="1" smtClean="0"/>
                <a:t>G</a:t>
              </a:r>
              <a:endParaRPr kumimoji="1" lang="ja-JP" altLang="en-US" baseline="-25000" dirty="0" smtClean="0"/>
            </a:p>
          </p:txBody>
        </p:sp>
        <p:sp>
          <p:nvSpPr>
            <p:cNvPr id="22" name="Oval 15"/>
            <p:cNvSpPr>
              <a:spLocks noChangeAspect="1" noChangeArrowheads="1"/>
            </p:cNvSpPr>
            <p:nvPr/>
          </p:nvSpPr>
          <p:spPr bwMode="auto">
            <a:xfrm rot="14900459">
              <a:off x="1169259" y="4506754"/>
              <a:ext cx="290703" cy="290703"/>
            </a:xfrm>
            <a:prstGeom prst="ellipse">
              <a:avLst/>
            </a:prstGeom>
            <a:gradFill>
              <a:gsLst>
                <a:gs pos="59000">
                  <a:srgbClr val="FF0000"/>
                </a:gs>
                <a:gs pos="25000">
                  <a:srgbClr val="EE0000"/>
                </a:gs>
                <a:gs pos="91000">
                  <a:srgbClr val="FF616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752541" y="4629888"/>
              <a:ext cx="333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r</a:t>
              </a:r>
              <a:endParaRPr kumimoji="1" lang="ja-JP" altLang="en-US" dirty="0" smtClean="0"/>
            </a:p>
          </p:txBody>
        </p:sp>
        <p:sp>
          <p:nvSpPr>
            <p:cNvPr id="24" name="Line 31"/>
            <p:cNvSpPr>
              <a:spLocks noChangeShapeType="1"/>
            </p:cNvSpPr>
            <p:nvPr/>
          </p:nvSpPr>
          <p:spPr bwMode="auto">
            <a:xfrm>
              <a:off x="1015849" y="4932522"/>
              <a:ext cx="818362" cy="75403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Oval 15"/>
            <p:cNvSpPr>
              <a:spLocks noChangeAspect="1" noChangeArrowheads="1"/>
            </p:cNvSpPr>
            <p:nvPr/>
          </p:nvSpPr>
          <p:spPr bwMode="auto">
            <a:xfrm rot="14900459">
              <a:off x="579902" y="5023159"/>
              <a:ext cx="290703" cy="290703"/>
            </a:xfrm>
            <a:prstGeom prst="ellipse">
              <a:avLst/>
            </a:prstGeom>
            <a:gradFill>
              <a:gsLst>
                <a:gs pos="59000">
                  <a:srgbClr val="FF0000"/>
                </a:gs>
                <a:gs pos="25000">
                  <a:srgbClr val="EE0000"/>
                </a:gs>
                <a:gs pos="91000">
                  <a:srgbClr val="FF616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" name="Line 30"/>
            <p:cNvSpPr>
              <a:spLocks noChangeShapeType="1"/>
            </p:cNvSpPr>
            <p:nvPr/>
          </p:nvSpPr>
          <p:spPr bwMode="auto">
            <a:xfrm flipH="1">
              <a:off x="714696" y="4656199"/>
              <a:ext cx="602306" cy="55264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6" name="テキスト ボックス 35"/>
          <p:cNvSpPr txBox="1"/>
          <p:nvPr/>
        </p:nvSpPr>
        <p:spPr>
          <a:xfrm>
            <a:off x="3275856" y="4617132"/>
            <a:ext cx="5724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As a measure for formation of an S=0 2p pair, </a:t>
            </a:r>
          </a:p>
          <a:p>
            <a:r>
              <a:rPr lang="en-US" altLang="ja-JP" sz="2000" dirty="0" smtClean="0"/>
              <a:t>we</a:t>
            </a:r>
            <a:r>
              <a:rPr kumimoji="1" lang="en-US" altLang="ja-JP" sz="2000" dirty="0" smtClean="0"/>
              <a:t> calculate the integral of the amplitude f. </a:t>
            </a:r>
            <a:endParaRPr kumimoji="1" lang="ja-JP" altLang="en-US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92" y="5373216"/>
            <a:ext cx="4779661" cy="85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22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2p properties in </a:t>
            </a:r>
            <a:r>
              <a:rPr kumimoji="1" lang="en-US" altLang="ja-JP" baseline="30000" dirty="0" smtClean="0"/>
              <a:t>13</a:t>
            </a:r>
            <a:r>
              <a:rPr kumimoji="1" lang="en-US" altLang="ja-JP" dirty="0" smtClean="0"/>
              <a:t>O</a:t>
            </a:r>
            <a:endParaRPr kumimoji="1" lang="ja-JP" altLang="en-US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2015/7/17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Seminar@RIKEN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5576" y="4941168"/>
            <a:ext cx="77048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In the full calculation, the S=0 component is enlarged. </a:t>
            </a:r>
            <a:endParaRPr kumimoji="1" lang="ja-JP" altLang="en-US" sz="22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2" y="2060848"/>
            <a:ext cx="8928484" cy="210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10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 smtClean="0"/>
              <a:t>Diproton</a:t>
            </a:r>
            <a:r>
              <a:rPr kumimoji="1" lang="en-US" altLang="ja-JP" dirty="0" smtClean="0"/>
              <a:t> tail </a:t>
            </a:r>
            <a:br>
              <a:rPr kumimoji="1" lang="en-US" altLang="ja-JP" dirty="0" smtClean="0"/>
            </a:br>
            <a:r>
              <a:rPr lang="en-US" altLang="ja-JP" dirty="0" smtClean="0"/>
              <a:t>dependent on core deformation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2015/7/17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Seminar@RIKEN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36</a:t>
            </a:fld>
            <a:endParaRPr kumimoji="1" lang="ja-JP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52" y="1650479"/>
            <a:ext cx="7584948" cy="456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3891547" y="2247574"/>
            <a:ext cx="1400533" cy="425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err="1" smtClean="0"/>
              <a:t>diproton</a:t>
            </a:r>
            <a:endParaRPr kumimoji="1" lang="ja-JP" altLang="en-US" sz="20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45314" y="2564904"/>
            <a:ext cx="810562" cy="392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cigar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231740" y="1952836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Preriminary</a:t>
            </a:r>
            <a:endParaRPr kumimoji="1" lang="ja-JP" altLang="en-US" sz="2000" b="1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236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2n properties in </a:t>
            </a:r>
            <a:r>
              <a:rPr kumimoji="1" lang="en-US" altLang="ja-JP" baseline="30000" dirty="0" smtClean="0"/>
              <a:t>22</a:t>
            </a:r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2015/7/17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Seminar@RIKEN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37</a:t>
            </a:fld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073436"/>
            <a:ext cx="81280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90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2n overlap function 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2015/7/17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Seminar@RIKEN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38</a:t>
            </a:fld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1850387"/>
            <a:ext cx="6300700" cy="396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4067944" y="2208343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Preriminary</a:t>
            </a:r>
            <a:endParaRPr kumimoji="1" lang="ja-JP" altLang="en-US" sz="2000" b="1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898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Dinucleon</a:t>
            </a:r>
            <a:r>
              <a:rPr kumimoji="1" lang="en-US" altLang="ja-JP" dirty="0" smtClean="0"/>
              <a:t> in finite nuclei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2015/7/17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Seminar@RIKEN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5536" y="1772816"/>
            <a:ext cx="84607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smtClean="0"/>
              <a:t>A three body model (core+2N) is one of the useful methods to discuss </a:t>
            </a:r>
            <a:r>
              <a:rPr lang="en-US" altLang="ja-JP" sz="2200" dirty="0" err="1" smtClean="0"/>
              <a:t>dinucleon</a:t>
            </a:r>
            <a:r>
              <a:rPr lang="en-US" altLang="ja-JP" sz="2200" dirty="0" smtClean="0"/>
              <a:t> correlation.</a:t>
            </a:r>
            <a:endParaRPr kumimoji="1" lang="en-US" altLang="ja-JP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3574456"/>
            <a:ext cx="6640165" cy="30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2951820" y="2962232"/>
            <a:ext cx="47165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2n density in </a:t>
            </a:r>
            <a:r>
              <a:rPr kumimoji="1" lang="en-US" altLang="ja-JP" sz="2200" baseline="30000" dirty="0" smtClean="0"/>
              <a:t>11</a:t>
            </a:r>
            <a:r>
              <a:rPr kumimoji="1" lang="en-US" altLang="ja-JP" sz="2200" dirty="0" smtClean="0"/>
              <a:t>Li around </a:t>
            </a:r>
            <a:r>
              <a:rPr kumimoji="1" lang="en-US" altLang="ja-JP" sz="2200" baseline="30000" dirty="0" smtClean="0"/>
              <a:t>9</a:t>
            </a:r>
            <a:r>
              <a:rPr kumimoji="1" lang="en-US" altLang="ja-JP" sz="2200" dirty="0" smtClean="0"/>
              <a:t>Li core</a:t>
            </a:r>
            <a:endParaRPr kumimoji="1" lang="ja-JP" altLang="en-US" sz="2200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904148" y="3337247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K. </a:t>
            </a:r>
            <a:r>
              <a:rPr kumimoji="1" lang="en-US" altLang="ja-JP" sz="1400" dirty="0" err="1" smtClean="0"/>
              <a:t>Hagino</a:t>
            </a:r>
            <a:r>
              <a:rPr kumimoji="1" lang="en-US" altLang="ja-JP" sz="1400" dirty="0" smtClean="0"/>
              <a:t> et al., PRL99 (2007)</a:t>
            </a:r>
            <a:endParaRPr kumimoji="1" lang="ja-JP" altLang="en-US" sz="1400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851920" y="439181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dineutron</a:t>
            </a:r>
            <a:endParaRPr kumimoji="1" lang="ja-JP" altLang="en-US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148064" y="4905164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cigar</a:t>
            </a:r>
            <a:endParaRPr kumimoji="1" lang="ja-JP" alt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24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Dinucleon</a:t>
            </a:r>
            <a:r>
              <a:rPr kumimoji="1" lang="en-US" altLang="ja-JP" dirty="0" smtClean="0"/>
              <a:t> in finite nuclei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2015/7/17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Seminar@RIKEN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5536" y="1772816"/>
            <a:ext cx="84607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smtClean="0"/>
              <a:t>A three body model (core+2N) is one of the useful methods to discuss </a:t>
            </a:r>
            <a:r>
              <a:rPr lang="en-US" altLang="ja-JP" sz="2200" dirty="0" err="1" smtClean="0"/>
              <a:t>dinucleon</a:t>
            </a:r>
            <a:r>
              <a:rPr lang="en-US" altLang="ja-JP" sz="2200" dirty="0" smtClean="0"/>
              <a:t> correlation,</a:t>
            </a:r>
            <a:r>
              <a:rPr lang="ja-JP" altLang="en-US" sz="2200" dirty="0"/>
              <a:t> </a:t>
            </a:r>
            <a:r>
              <a:rPr lang="en-US" altLang="ja-JP" sz="2200" dirty="0" smtClean="0"/>
              <a:t>and there are a few works where the core excitation or deformation are taken into account.</a:t>
            </a:r>
          </a:p>
          <a:p>
            <a:endParaRPr lang="en-US" altLang="ja-JP" sz="1000" dirty="0" smtClean="0"/>
          </a:p>
          <a:p>
            <a:r>
              <a:rPr lang="en-US" altLang="ja-JP" sz="2000" dirty="0" smtClean="0"/>
              <a:t>(e.g., in </a:t>
            </a:r>
            <a:r>
              <a:rPr lang="en-US" altLang="ja-JP" sz="2000" baseline="30000" dirty="0" smtClean="0"/>
              <a:t>9</a:t>
            </a:r>
            <a:r>
              <a:rPr lang="en-US" altLang="ja-JP" sz="2000" dirty="0" smtClean="0"/>
              <a:t>Li core for </a:t>
            </a:r>
            <a:r>
              <a:rPr lang="en-US" altLang="ja-JP" sz="2000" baseline="30000" dirty="0" smtClean="0"/>
              <a:t>11</a:t>
            </a:r>
            <a:r>
              <a:rPr lang="en-US" altLang="ja-JP" sz="2000" dirty="0" smtClean="0"/>
              <a:t>Li, pairing- and tensor-type excitation,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                                     </a:t>
            </a:r>
          </a:p>
          <a:p>
            <a:r>
              <a:rPr lang="en-US" altLang="ja-JP" sz="2000" dirty="0"/>
              <a:t>	</a:t>
            </a:r>
            <a:r>
              <a:rPr lang="en-US" altLang="ja-JP" sz="2000" dirty="0" smtClean="0"/>
              <a:t>	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          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   core deformation)  </a:t>
            </a:r>
          </a:p>
          <a:p>
            <a:endParaRPr kumimoji="1" lang="en-US" altLang="ja-JP" sz="2000" dirty="0"/>
          </a:p>
          <a:p>
            <a:endParaRPr lang="en-US" altLang="ja-JP" sz="2000" dirty="0" smtClean="0"/>
          </a:p>
          <a:p>
            <a:endParaRPr kumimoji="1" lang="en-US" altLang="ja-JP" sz="2000" dirty="0"/>
          </a:p>
          <a:p>
            <a:r>
              <a:rPr lang="en-US" altLang="ja-JP" sz="2400" u="sng" dirty="0" smtClean="0"/>
              <a:t>But a systematic investigation has never been conducted</a:t>
            </a:r>
          </a:p>
          <a:p>
            <a:r>
              <a:rPr lang="en-US" altLang="ja-JP" sz="2400" u="sng" dirty="0" smtClean="0"/>
              <a:t>and the universal properties of </a:t>
            </a:r>
            <a:r>
              <a:rPr lang="en-US" altLang="ja-JP" sz="2400" u="sng" dirty="0" err="1" smtClean="0"/>
              <a:t>dinucleon</a:t>
            </a:r>
            <a:r>
              <a:rPr lang="en-US" altLang="ja-JP" sz="2400" u="sng" dirty="0" smtClean="0"/>
              <a:t> correlation</a:t>
            </a:r>
            <a:r>
              <a:rPr lang="ja-JP" altLang="en-US" sz="2400" u="sng" dirty="0"/>
              <a:t> </a:t>
            </a:r>
            <a:r>
              <a:rPr lang="en-US" altLang="ja-JP" sz="2400" u="sng" dirty="0" smtClean="0"/>
              <a:t>(e.g., the effect of core structure) is not well-known.</a:t>
            </a:r>
            <a:endParaRPr kumimoji="1" lang="en-US" altLang="ja-JP" sz="2400" u="sng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36103" y="3284984"/>
            <a:ext cx="4647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T. </a:t>
            </a:r>
            <a:r>
              <a:rPr kumimoji="1" lang="en-US" altLang="ja-JP" sz="1600" dirty="0" err="1" smtClean="0"/>
              <a:t>Myo</a:t>
            </a:r>
            <a:r>
              <a:rPr kumimoji="1" lang="en-US" altLang="ja-JP" sz="1600" dirty="0" smtClean="0"/>
              <a:t> et al., PTP108 (2002), PRC76 (2007)</a:t>
            </a:r>
            <a:endParaRPr kumimoji="1" lang="ja-JP" altLang="en-US" sz="16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672108" y="4206570"/>
            <a:ext cx="3636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I. </a:t>
            </a:r>
            <a:r>
              <a:rPr kumimoji="1" lang="en-US" altLang="ja-JP" sz="1600" dirty="0" err="1" smtClean="0"/>
              <a:t>Brida</a:t>
            </a:r>
            <a:r>
              <a:rPr kumimoji="1" lang="en-US" altLang="ja-JP" sz="1600" dirty="0" smtClean="0"/>
              <a:t> et al., NPA775 (2006)</a:t>
            </a:r>
            <a:endParaRPr kumimoji="1" lang="ja-JP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71416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 smtClean="0"/>
              <a:t>Dinucleon</a:t>
            </a:r>
            <a:r>
              <a:rPr kumimoji="1" lang="en-US" altLang="ja-JP" dirty="0" smtClean="0"/>
              <a:t> formation and expansion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2015/7/17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Seminar@RIKEN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76157" y="3166514"/>
            <a:ext cx="3060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dinucleon</a:t>
            </a:r>
            <a:r>
              <a:rPr lang="en-US" altLang="ja-JP" dirty="0" smtClean="0"/>
              <a:t> formation</a:t>
            </a:r>
          </a:p>
          <a:p>
            <a:r>
              <a:rPr lang="en-US" altLang="ja-JP" dirty="0"/>
              <a:t>(cluster-like correlation)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979710" y="318403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independent shell-model configuration</a:t>
            </a:r>
            <a:endParaRPr kumimoji="1" lang="ja-JP" altLang="en-US" baseline="30000" dirty="0"/>
          </a:p>
        </p:txBody>
      </p:sp>
      <p:sp>
        <p:nvSpPr>
          <p:cNvPr id="45" name="左右矢印 44"/>
          <p:cNvSpPr/>
          <p:nvPr/>
        </p:nvSpPr>
        <p:spPr>
          <a:xfrm>
            <a:off x="4927711" y="2517010"/>
            <a:ext cx="868425" cy="401640"/>
          </a:xfrm>
          <a:prstGeom prst="left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rgbClr val="00B050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79512" y="1376772"/>
            <a:ext cx="27129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smtClean="0"/>
              <a:t>At the surface, </a:t>
            </a:r>
            <a:endParaRPr kumimoji="1" lang="ja-JP" altLang="en-US" sz="2200" dirty="0" smtClean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79512" y="4437112"/>
            <a:ext cx="27129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smtClean="0"/>
              <a:t>Far from the core,</a:t>
            </a:r>
            <a:endParaRPr kumimoji="1" lang="ja-JP" altLang="en-US" sz="2200" dirty="0" smtClean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012160" y="6059033"/>
            <a:ext cx="3060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dinucleon</a:t>
            </a:r>
            <a:r>
              <a:rPr lang="en-US" altLang="ja-JP" dirty="0" smtClean="0"/>
              <a:t> expansion</a:t>
            </a:r>
          </a:p>
          <a:p>
            <a:r>
              <a:rPr lang="en-US" altLang="ja-JP" dirty="0"/>
              <a:t>(cluster-like </a:t>
            </a:r>
            <a:r>
              <a:rPr lang="en-US" altLang="ja-JP" dirty="0" smtClean="0"/>
              <a:t>motion)</a:t>
            </a:r>
            <a:endParaRPr kumimoji="1" lang="ja-JP" altLang="en-US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2375756" y="6059033"/>
            <a:ext cx="3060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dinucleon</a:t>
            </a:r>
            <a:r>
              <a:rPr lang="en-US" altLang="ja-JP" dirty="0" smtClean="0"/>
              <a:t> swelling</a:t>
            </a:r>
          </a:p>
          <a:p>
            <a:r>
              <a:rPr lang="en-US" altLang="ja-JP" dirty="0" smtClean="0"/>
              <a:t>(quasi-free 2n)</a:t>
            </a:r>
            <a:endParaRPr kumimoji="1" lang="ja-JP" altLang="en-US" dirty="0"/>
          </a:p>
        </p:txBody>
      </p:sp>
      <p:sp>
        <p:nvSpPr>
          <p:cNvPr id="74" name="左右矢印 73"/>
          <p:cNvSpPr/>
          <p:nvPr/>
        </p:nvSpPr>
        <p:spPr>
          <a:xfrm>
            <a:off x="4927711" y="5295612"/>
            <a:ext cx="868425" cy="401640"/>
          </a:xfrm>
          <a:prstGeom prst="left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rgbClr val="00B050"/>
              </a:solidFill>
            </a:endParaRPr>
          </a:p>
        </p:txBody>
      </p:sp>
      <p:grpSp>
        <p:nvGrpSpPr>
          <p:cNvPr id="49" name="グループ化 48"/>
          <p:cNvGrpSpPr/>
          <p:nvPr/>
        </p:nvGrpSpPr>
        <p:grpSpPr>
          <a:xfrm>
            <a:off x="2375756" y="1572058"/>
            <a:ext cx="1607350" cy="1629563"/>
            <a:chOff x="2375756" y="1572058"/>
            <a:chExt cx="1607350" cy="1629563"/>
          </a:xfrm>
        </p:grpSpPr>
        <p:grpSp>
          <p:nvGrpSpPr>
            <p:cNvPr id="22" name="Group 485"/>
            <p:cNvGrpSpPr>
              <a:grpSpLocks noChangeAspect="1"/>
            </p:cNvGrpSpPr>
            <p:nvPr/>
          </p:nvGrpSpPr>
          <p:grpSpPr bwMode="auto">
            <a:xfrm rot="1200000">
              <a:off x="3393934" y="1710918"/>
              <a:ext cx="113438" cy="221717"/>
              <a:chOff x="4536" y="2228"/>
              <a:chExt cx="68" cy="129"/>
            </a:xfrm>
          </p:grpSpPr>
          <p:sp>
            <p:nvSpPr>
              <p:cNvPr id="43" name="Line 486"/>
              <p:cNvSpPr>
                <a:spLocks noChangeAspect="1" noChangeShapeType="1"/>
              </p:cNvSpPr>
              <p:nvPr/>
            </p:nvSpPr>
            <p:spPr bwMode="auto">
              <a:xfrm flipH="1">
                <a:off x="4536" y="2228"/>
                <a:ext cx="68" cy="6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kumimoji="0" lang="ja-JP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4" name="Line 487"/>
              <p:cNvSpPr>
                <a:spLocks noChangeAspect="1" noChangeShapeType="1"/>
              </p:cNvSpPr>
              <p:nvPr/>
            </p:nvSpPr>
            <p:spPr bwMode="auto">
              <a:xfrm>
                <a:off x="4536" y="2289"/>
                <a:ext cx="68" cy="6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kumimoji="0" lang="ja-JP" altLang="en-US" kern="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3" name="Rectangle 489"/>
            <p:cNvSpPr>
              <a:spLocks noChangeArrowheads="1"/>
            </p:cNvSpPr>
            <p:nvPr/>
          </p:nvSpPr>
          <p:spPr bwMode="auto">
            <a:xfrm>
              <a:off x="3204299" y="1723272"/>
              <a:ext cx="193709" cy="1065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kumimoji="0" lang="ja-JP" altLang="en-US" kern="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24" name="Group 490"/>
            <p:cNvGrpSpPr>
              <a:grpSpLocks noChangeAspect="1"/>
            </p:cNvGrpSpPr>
            <p:nvPr/>
          </p:nvGrpSpPr>
          <p:grpSpPr bwMode="auto">
            <a:xfrm rot="9600000" flipH="1">
              <a:off x="3389038" y="2839657"/>
              <a:ext cx="118333" cy="224235"/>
              <a:chOff x="4536" y="2228"/>
              <a:chExt cx="68" cy="129"/>
            </a:xfrm>
          </p:grpSpPr>
          <p:sp>
            <p:nvSpPr>
              <p:cNvPr id="41" name="Line 491"/>
              <p:cNvSpPr>
                <a:spLocks noChangeAspect="1" noChangeShapeType="1"/>
              </p:cNvSpPr>
              <p:nvPr/>
            </p:nvSpPr>
            <p:spPr bwMode="auto">
              <a:xfrm flipH="1">
                <a:off x="4536" y="2228"/>
                <a:ext cx="68" cy="6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kumimoji="0" lang="ja-JP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" name="Line 492"/>
              <p:cNvSpPr>
                <a:spLocks noChangeAspect="1" noChangeShapeType="1"/>
              </p:cNvSpPr>
              <p:nvPr/>
            </p:nvSpPr>
            <p:spPr bwMode="auto">
              <a:xfrm>
                <a:off x="4536" y="2289"/>
                <a:ext cx="68" cy="6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kumimoji="0" lang="ja-JP" altLang="en-US" kern="0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25" name="グループ化 24"/>
            <p:cNvGrpSpPr/>
            <p:nvPr/>
          </p:nvGrpSpPr>
          <p:grpSpPr>
            <a:xfrm>
              <a:off x="2648864" y="1913151"/>
              <a:ext cx="1085105" cy="924514"/>
              <a:chOff x="5772509" y="3699924"/>
              <a:chExt cx="1268837" cy="1049894"/>
            </a:xfrm>
          </p:grpSpPr>
          <p:sp>
            <p:nvSpPr>
              <p:cNvPr id="39" name="Oval 160"/>
              <p:cNvSpPr>
                <a:spLocks noChangeArrowheads="1"/>
              </p:cNvSpPr>
              <p:nvPr/>
            </p:nvSpPr>
            <p:spPr bwMode="auto">
              <a:xfrm rot="20707168">
                <a:off x="5772509" y="3699924"/>
                <a:ext cx="1268837" cy="1049894"/>
              </a:xfrm>
              <a:prstGeom prst="ellipse">
                <a:avLst/>
              </a:prstGeom>
              <a:gradFill>
                <a:gsLst>
                  <a:gs pos="19000">
                    <a:srgbClr val="CC3300">
                      <a:lumMod val="70000"/>
                      <a:lumOff val="30000"/>
                    </a:srgbClr>
                  </a:gs>
                  <a:gs pos="93000">
                    <a:srgbClr val="FFCC00"/>
                  </a:gs>
                  <a:gs pos="63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 dirty="0">
                  <a:solidFill>
                    <a:srgbClr val="292934"/>
                  </a:solidFill>
                </a:endParaRPr>
              </a:p>
            </p:txBody>
          </p:sp>
          <p:sp>
            <p:nvSpPr>
              <p:cNvPr id="40" name="Text Box 48"/>
              <p:cNvSpPr txBox="1">
                <a:spLocks noChangeArrowheads="1"/>
              </p:cNvSpPr>
              <p:nvPr/>
            </p:nvSpPr>
            <p:spPr bwMode="auto">
              <a:xfrm>
                <a:off x="6000460" y="4006068"/>
                <a:ext cx="904456" cy="4543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000" b="1" dirty="0" smtClean="0">
                    <a:solidFill>
                      <a:srgbClr val="FFFFFF"/>
                    </a:solidFill>
                  </a:rPr>
                  <a:t>core</a:t>
                </a:r>
                <a:endParaRPr lang="en-US" altLang="ja-JP" sz="2000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6" name="Oval 484"/>
            <p:cNvSpPr>
              <a:spLocks noChangeAspect="1" noChangeArrowheads="1"/>
            </p:cNvSpPr>
            <p:nvPr/>
          </p:nvSpPr>
          <p:spPr bwMode="auto">
            <a:xfrm>
              <a:off x="2628436" y="1750389"/>
              <a:ext cx="1104178" cy="1174089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kumimoji="0" lang="ja-JP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Rectangle 493"/>
            <p:cNvSpPr>
              <a:spLocks noChangeArrowheads="1"/>
            </p:cNvSpPr>
            <p:nvPr/>
          </p:nvSpPr>
          <p:spPr bwMode="auto">
            <a:xfrm rot="10800000" flipH="1">
              <a:off x="3057968" y="2972301"/>
              <a:ext cx="110725" cy="229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kumimoji="0" lang="ja-JP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Rectangle 494"/>
            <p:cNvSpPr>
              <a:spLocks noChangeArrowheads="1"/>
            </p:cNvSpPr>
            <p:nvPr/>
          </p:nvSpPr>
          <p:spPr bwMode="auto">
            <a:xfrm rot="10800000" flipH="1">
              <a:off x="3302041" y="2983145"/>
              <a:ext cx="88484" cy="168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kumimoji="0" lang="ja-JP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Rectangle 488"/>
            <p:cNvSpPr>
              <a:spLocks noChangeArrowheads="1"/>
            </p:cNvSpPr>
            <p:nvPr/>
          </p:nvSpPr>
          <p:spPr bwMode="auto">
            <a:xfrm>
              <a:off x="3069386" y="1572058"/>
              <a:ext cx="99306" cy="2246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kumimoji="0" lang="ja-JP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Rectangle 488"/>
            <p:cNvSpPr>
              <a:spLocks noChangeArrowheads="1"/>
            </p:cNvSpPr>
            <p:nvPr/>
          </p:nvSpPr>
          <p:spPr bwMode="auto">
            <a:xfrm>
              <a:off x="3295008" y="1596271"/>
              <a:ext cx="99306" cy="2246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kumimoji="0" lang="ja-JP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Oval 495"/>
            <p:cNvSpPr>
              <a:spLocks noChangeAspect="1" noChangeArrowheads="1"/>
            </p:cNvSpPr>
            <p:nvPr/>
          </p:nvSpPr>
          <p:spPr bwMode="auto">
            <a:xfrm>
              <a:off x="2375756" y="1592796"/>
              <a:ext cx="1607350" cy="1607345"/>
            </a:xfrm>
            <a:prstGeom prst="ellipse">
              <a:avLst/>
            </a:prstGeom>
            <a:solidFill>
              <a:srgbClr val="FF9393">
                <a:alpha val="9000"/>
              </a:srgbClr>
            </a:solidFill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kumimoji="0" lang="ja-JP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Oval 483"/>
            <p:cNvSpPr>
              <a:spLocks noChangeAspect="1" noChangeArrowheads="1"/>
            </p:cNvSpPr>
            <p:nvPr/>
          </p:nvSpPr>
          <p:spPr bwMode="auto">
            <a:xfrm rot="10800000" flipH="1">
              <a:off x="2594976" y="1852850"/>
              <a:ext cx="1147432" cy="1171570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kumimoji="0" lang="ja-JP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Oval 15"/>
            <p:cNvSpPr>
              <a:spLocks noChangeAspect="1" noChangeArrowheads="1"/>
            </p:cNvSpPr>
            <p:nvPr/>
          </p:nvSpPr>
          <p:spPr bwMode="auto">
            <a:xfrm rot="14900459">
              <a:off x="3067213" y="1636181"/>
              <a:ext cx="290703" cy="290703"/>
            </a:xfrm>
            <a:prstGeom prst="ellipse">
              <a:avLst/>
            </a:prstGeom>
            <a:gradFill>
              <a:gsLst>
                <a:gs pos="59000">
                  <a:srgbClr val="FF0000"/>
                </a:gs>
                <a:gs pos="25000">
                  <a:srgbClr val="EE0000"/>
                </a:gs>
                <a:gs pos="91000">
                  <a:srgbClr val="FF616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Line 497"/>
            <p:cNvSpPr>
              <a:spLocks noChangeAspect="1" noChangeShapeType="1"/>
            </p:cNvSpPr>
            <p:nvPr/>
          </p:nvSpPr>
          <p:spPr bwMode="auto">
            <a:xfrm>
              <a:off x="3203848" y="1625101"/>
              <a:ext cx="0" cy="29173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arrow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kumimoji="0" lang="ja-JP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" name="Oval 15"/>
            <p:cNvSpPr>
              <a:spLocks noChangeAspect="1" noChangeArrowheads="1"/>
            </p:cNvSpPr>
            <p:nvPr/>
          </p:nvSpPr>
          <p:spPr bwMode="auto">
            <a:xfrm rot="14900459">
              <a:off x="3085784" y="2893795"/>
              <a:ext cx="290703" cy="290703"/>
            </a:xfrm>
            <a:prstGeom prst="ellipse">
              <a:avLst/>
            </a:prstGeom>
            <a:gradFill>
              <a:gsLst>
                <a:gs pos="59000">
                  <a:srgbClr val="FF0000"/>
                </a:gs>
                <a:gs pos="25000">
                  <a:srgbClr val="EE0000"/>
                </a:gs>
                <a:gs pos="91000">
                  <a:srgbClr val="FF616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Line 499"/>
            <p:cNvSpPr>
              <a:spLocks noChangeAspect="1" noChangeShapeType="1"/>
            </p:cNvSpPr>
            <p:nvPr/>
          </p:nvSpPr>
          <p:spPr bwMode="auto">
            <a:xfrm>
              <a:off x="3236134" y="2904049"/>
              <a:ext cx="0" cy="29173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kumimoji="0" lang="ja-JP" altLang="en-US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65" name="グループ化 64"/>
          <p:cNvGrpSpPr/>
          <p:nvPr/>
        </p:nvGrpSpPr>
        <p:grpSpPr>
          <a:xfrm>
            <a:off x="6525501" y="4459325"/>
            <a:ext cx="1721939" cy="1549971"/>
            <a:chOff x="6525501" y="4459325"/>
            <a:chExt cx="1721939" cy="1549971"/>
          </a:xfrm>
        </p:grpSpPr>
        <p:grpSp>
          <p:nvGrpSpPr>
            <p:cNvPr id="51" name="グループ化 50"/>
            <p:cNvGrpSpPr/>
            <p:nvPr/>
          </p:nvGrpSpPr>
          <p:grpSpPr>
            <a:xfrm>
              <a:off x="6525501" y="5088480"/>
              <a:ext cx="1080762" cy="920816"/>
              <a:chOff x="5772509" y="3699924"/>
              <a:chExt cx="1268837" cy="1049894"/>
            </a:xfrm>
          </p:grpSpPr>
          <p:sp>
            <p:nvSpPr>
              <p:cNvPr id="59" name="Oval 160"/>
              <p:cNvSpPr>
                <a:spLocks noChangeArrowheads="1"/>
              </p:cNvSpPr>
              <p:nvPr/>
            </p:nvSpPr>
            <p:spPr bwMode="auto">
              <a:xfrm rot="20707168">
                <a:off x="5772509" y="3699924"/>
                <a:ext cx="1268837" cy="1049894"/>
              </a:xfrm>
              <a:prstGeom prst="ellipse">
                <a:avLst/>
              </a:prstGeom>
              <a:gradFill>
                <a:gsLst>
                  <a:gs pos="19000">
                    <a:srgbClr val="CC3300">
                      <a:lumMod val="70000"/>
                      <a:lumOff val="30000"/>
                    </a:srgbClr>
                  </a:gs>
                  <a:gs pos="93000">
                    <a:srgbClr val="FFCC00"/>
                  </a:gs>
                  <a:gs pos="63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 dirty="0">
                  <a:solidFill>
                    <a:srgbClr val="292934"/>
                  </a:solidFill>
                </a:endParaRPr>
              </a:p>
            </p:txBody>
          </p:sp>
          <p:sp>
            <p:nvSpPr>
              <p:cNvPr id="60" name="Text Box 48"/>
              <p:cNvSpPr txBox="1">
                <a:spLocks noChangeArrowheads="1"/>
              </p:cNvSpPr>
              <p:nvPr/>
            </p:nvSpPr>
            <p:spPr bwMode="auto">
              <a:xfrm>
                <a:off x="6015225" y="4008887"/>
                <a:ext cx="1016505" cy="4105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000" b="1" dirty="0" smtClean="0">
                    <a:solidFill>
                      <a:srgbClr val="FFFFFF"/>
                    </a:solidFill>
                  </a:rPr>
                  <a:t>core</a:t>
                </a:r>
                <a:endParaRPr lang="en-US" altLang="ja-JP" sz="2000" b="1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8" name="グループ化 77"/>
            <p:cNvGrpSpPr/>
            <p:nvPr/>
          </p:nvGrpSpPr>
          <p:grpSpPr>
            <a:xfrm>
              <a:off x="7606098" y="4459325"/>
              <a:ext cx="641342" cy="603765"/>
              <a:chOff x="7308304" y="1922153"/>
              <a:chExt cx="641342" cy="603765"/>
            </a:xfrm>
          </p:grpSpPr>
          <p:sp>
            <p:nvSpPr>
              <p:cNvPr id="79" name="Oval 17"/>
              <p:cNvSpPr>
                <a:spLocks noChangeArrowheads="1"/>
              </p:cNvSpPr>
              <p:nvPr/>
            </p:nvSpPr>
            <p:spPr bwMode="auto">
              <a:xfrm>
                <a:off x="7308304" y="1922153"/>
                <a:ext cx="641342" cy="603765"/>
              </a:xfrm>
              <a:prstGeom prst="ellipse">
                <a:avLst/>
              </a:prstGeom>
              <a:solidFill>
                <a:srgbClr val="FF4F4F">
                  <a:alpha val="50000"/>
                </a:srgbClr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dirty="0">
                  <a:solidFill>
                    <a:srgbClr val="292934"/>
                  </a:solidFill>
                </a:endParaRPr>
              </a:p>
            </p:txBody>
          </p:sp>
          <p:sp>
            <p:nvSpPr>
              <p:cNvPr id="80" name="Oval 15"/>
              <p:cNvSpPr>
                <a:spLocks noChangeAspect="1" noChangeArrowheads="1"/>
              </p:cNvSpPr>
              <p:nvPr/>
            </p:nvSpPr>
            <p:spPr bwMode="auto">
              <a:xfrm rot="14900459">
                <a:off x="7324494" y="2087341"/>
                <a:ext cx="290703" cy="290703"/>
              </a:xfrm>
              <a:prstGeom prst="ellipse">
                <a:avLst/>
              </a:prstGeom>
              <a:gradFill>
                <a:gsLst>
                  <a:gs pos="59000">
                    <a:srgbClr val="FF0000"/>
                  </a:gs>
                  <a:gs pos="25000">
                    <a:srgbClr val="EE0000"/>
                  </a:gs>
                  <a:gs pos="91000">
                    <a:srgbClr val="FF616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Oval 15"/>
              <p:cNvSpPr>
                <a:spLocks noChangeAspect="1" noChangeArrowheads="1"/>
              </p:cNvSpPr>
              <p:nvPr/>
            </p:nvSpPr>
            <p:spPr bwMode="auto">
              <a:xfrm rot="14900459">
                <a:off x="7648530" y="2105912"/>
                <a:ext cx="290703" cy="290703"/>
              </a:xfrm>
              <a:prstGeom prst="ellipse">
                <a:avLst/>
              </a:prstGeom>
              <a:gradFill>
                <a:gsLst>
                  <a:gs pos="59000">
                    <a:srgbClr val="FF0000"/>
                  </a:gs>
                  <a:gs pos="25000">
                    <a:srgbClr val="EE0000"/>
                  </a:gs>
                  <a:gs pos="91000">
                    <a:srgbClr val="FF616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Line 497"/>
              <p:cNvSpPr>
                <a:spLocks noChangeAspect="1" noChangeShapeType="1"/>
              </p:cNvSpPr>
              <p:nvPr/>
            </p:nvSpPr>
            <p:spPr bwMode="auto">
              <a:xfrm>
                <a:off x="7478562" y="2077428"/>
                <a:ext cx="0" cy="29056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arrow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kumimoji="0" lang="ja-JP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" name="Line 499"/>
              <p:cNvSpPr>
                <a:spLocks noChangeAspect="1" noChangeShapeType="1"/>
              </p:cNvSpPr>
              <p:nvPr/>
            </p:nvSpPr>
            <p:spPr bwMode="auto">
              <a:xfrm>
                <a:off x="7802598" y="2090512"/>
                <a:ext cx="0" cy="29056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w="sm" len="sm"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kumimoji="0" lang="ja-JP" altLang="en-US" kern="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62" name="グループ化 61"/>
          <p:cNvGrpSpPr/>
          <p:nvPr/>
        </p:nvGrpSpPr>
        <p:grpSpPr>
          <a:xfrm>
            <a:off x="6489498" y="1916832"/>
            <a:ext cx="1388140" cy="1199945"/>
            <a:chOff x="6489498" y="1916832"/>
            <a:chExt cx="1388140" cy="1199945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6489498" y="2195961"/>
              <a:ext cx="1080762" cy="920816"/>
              <a:chOff x="5772509" y="3699924"/>
              <a:chExt cx="1268837" cy="1049894"/>
            </a:xfrm>
          </p:grpSpPr>
          <p:sp>
            <p:nvSpPr>
              <p:cNvPr id="17" name="Oval 160"/>
              <p:cNvSpPr>
                <a:spLocks noChangeArrowheads="1"/>
              </p:cNvSpPr>
              <p:nvPr/>
            </p:nvSpPr>
            <p:spPr bwMode="auto">
              <a:xfrm rot="20707168">
                <a:off x="5772509" y="3699924"/>
                <a:ext cx="1268837" cy="1049894"/>
              </a:xfrm>
              <a:prstGeom prst="ellipse">
                <a:avLst/>
              </a:prstGeom>
              <a:gradFill>
                <a:gsLst>
                  <a:gs pos="19000">
                    <a:srgbClr val="CC3300">
                      <a:lumMod val="70000"/>
                      <a:lumOff val="30000"/>
                    </a:srgbClr>
                  </a:gs>
                  <a:gs pos="93000">
                    <a:srgbClr val="FFCC00"/>
                  </a:gs>
                  <a:gs pos="63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 dirty="0">
                  <a:solidFill>
                    <a:srgbClr val="292934"/>
                  </a:solidFill>
                </a:endParaRPr>
              </a:p>
            </p:txBody>
          </p:sp>
          <p:sp>
            <p:nvSpPr>
              <p:cNvPr id="18" name="Text Box 48"/>
              <p:cNvSpPr txBox="1">
                <a:spLocks noChangeArrowheads="1"/>
              </p:cNvSpPr>
              <p:nvPr/>
            </p:nvSpPr>
            <p:spPr bwMode="auto">
              <a:xfrm>
                <a:off x="6015225" y="4008887"/>
                <a:ext cx="1016505" cy="4105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000" b="1" dirty="0" smtClean="0">
                    <a:solidFill>
                      <a:srgbClr val="FFFFFF"/>
                    </a:solidFill>
                  </a:rPr>
                  <a:t>core</a:t>
                </a:r>
                <a:endParaRPr lang="en-US" altLang="ja-JP" sz="2000" b="1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4" name="グループ化 83"/>
            <p:cNvGrpSpPr/>
            <p:nvPr/>
          </p:nvGrpSpPr>
          <p:grpSpPr>
            <a:xfrm>
              <a:off x="7236296" y="1916832"/>
              <a:ext cx="641342" cy="603765"/>
              <a:chOff x="7308304" y="1922153"/>
              <a:chExt cx="641342" cy="603765"/>
            </a:xfrm>
          </p:grpSpPr>
          <p:sp>
            <p:nvSpPr>
              <p:cNvPr id="85" name="Oval 17"/>
              <p:cNvSpPr>
                <a:spLocks noChangeArrowheads="1"/>
              </p:cNvSpPr>
              <p:nvPr/>
            </p:nvSpPr>
            <p:spPr bwMode="auto">
              <a:xfrm>
                <a:off x="7308304" y="1922153"/>
                <a:ext cx="641342" cy="603765"/>
              </a:xfrm>
              <a:prstGeom prst="ellipse">
                <a:avLst/>
              </a:prstGeom>
              <a:solidFill>
                <a:srgbClr val="FF4F4F">
                  <a:alpha val="50000"/>
                </a:srgbClr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dirty="0">
                  <a:solidFill>
                    <a:srgbClr val="292934"/>
                  </a:solidFill>
                </a:endParaRPr>
              </a:p>
            </p:txBody>
          </p:sp>
          <p:sp>
            <p:nvSpPr>
              <p:cNvPr id="86" name="Oval 15"/>
              <p:cNvSpPr>
                <a:spLocks noChangeAspect="1" noChangeArrowheads="1"/>
              </p:cNvSpPr>
              <p:nvPr/>
            </p:nvSpPr>
            <p:spPr bwMode="auto">
              <a:xfrm rot="14900459">
                <a:off x="7324494" y="2087341"/>
                <a:ext cx="290703" cy="290703"/>
              </a:xfrm>
              <a:prstGeom prst="ellipse">
                <a:avLst/>
              </a:prstGeom>
              <a:gradFill>
                <a:gsLst>
                  <a:gs pos="59000">
                    <a:srgbClr val="FF0000"/>
                  </a:gs>
                  <a:gs pos="25000">
                    <a:srgbClr val="EE0000"/>
                  </a:gs>
                  <a:gs pos="91000">
                    <a:srgbClr val="FF616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Oval 15"/>
              <p:cNvSpPr>
                <a:spLocks noChangeAspect="1" noChangeArrowheads="1"/>
              </p:cNvSpPr>
              <p:nvPr/>
            </p:nvSpPr>
            <p:spPr bwMode="auto">
              <a:xfrm rot="14900459">
                <a:off x="7648530" y="2105912"/>
                <a:ext cx="290703" cy="290703"/>
              </a:xfrm>
              <a:prstGeom prst="ellipse">
                <a:avLst/>
              </a:prstGeom>
              <a:gradFill>
                <a:gsLst>
                  <a:gs pos="59000">
                    <a:srgbClr val="FF0000"/>
                  </a:gs>
                  <a:gs pos="25000">
                    <a:srgbClr val="EE0000"/>
                  </a:gs>
                  <a:gs pos="91000">
                    <a:srgbClr val="FF616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Line 497"/>
              <p:cNvSpPr>
                <a:spLocks noChangeAspect="1" noChangeShapeType="1"/>
              </p:cNvSpPr>
              <p:nvPr/>
            </p:nvSpPr>
            <p:spPr bwMode="auto">
              <a:xfrm>
                <a:off x="7478562" y="2077428"/>
                <a:ext cx="0" cy="29056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arrow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kumimoji="0" lang="ja-JP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9" name="Line 499"/>
              <p:cNvSpPr>
                <a:spLocks noChangeAspect="1" noChangeShapeType="1"/>
              </p:cNvSpPr>
              <p:nvPr/>
            </p:nvSpPr>
            <p:spPr bwMode="auto">
              <a:xfrm>
                <a:off x="7802598" y="2090512"/>
                <a:ext cx="0" cy="29056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w="sm" len="sm"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kumimoji="0" lang="ja-JP" altLang="en-US" kern="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66" name="グループ化 65"/>
          <p:cNvGrpSpPr/>
          <p:nvPr/>
        </p:nvGrpSpPr>
        <p:grpSpPr>
          <a:xfrm>
            <a:off x="2735796" y="4559072"/>
            <a:ext cx="1846256" cy="1450224"/>
            <a:chOff x="2735796" y="4559072"/>
            <a:chExt cx="1846256" cy="1450224"/>
          </a:xfrm>
        </p:grpSpPr>
        <p:grpSp>
          <p:nvGrpSpPr>
            <p:cNvPr id="64" name="グループ化 63"/>
            <p:cNvGrpSpPr/>
            <p:nvPr/>
          </p:nvGrpSpPr>
          <p:grpSpPr>
            <a:xfrm>
              <a:off x="2735796" y="5088480"/>
              <a:ext cx="1080762" cy="920816"/>
              <a:chOff x="5772509" y="3699924"/>
              <a:chExt cx="1268837" cy="1049894"/>
            </a:xfrm>
          </p:grpSpPr>
          <p:sp>
            <p:nvSpPr>
              <p:cNvPr id="72" name="Oval 160"/>
              <p:cNvSpPr>
                <a:spLocks noChangeArrowheads="1"/>
              </p:cNvSpPr>
              <p:nvPr/>
            </p:nvSpPr>
            <p:spPr bwMode="auto">
              <a:xfrm rot="20707168">
                <a:off x="5772509" y="3699924"/>
                <a:ext cx="1268837" cy="1049894"/>
              </a:xfrm>
              <a:prstGeom prst="ellipse">
                <a:avLst/>
              </a:prstGeom>
              <a:gradFill>
                <a:gsLst>
                  <a:gs pos="19000">
                    <a:srgbClr val="CC3300">
                      <a:lumMod val="70000"/>
                      <a:lumOff val="30000"/>
                    </a:srgbClr>
                  </a:gs>
                  <a:gs pos="93000">
                    <a:srgbClr val="FFCC00"/>
                  </a:gs>
                  <a:gs pos="63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 dirty="0">
                  <a:solidFill>
                    <a:srgbClr val="292934"/>
                  </a:solidFill>
                </a:endParaRPr>
              </a:p>
            </p:txBody>
          </p:sp>
          <p:sp>
            <p:nvSpPr>
              <p:cNvPr id="73" name="Text Box 48"/>
              <p:cNvSpPr txBox="1">
                <a:spLocks noChangeArrowheads="1"/>
              </p:cNvSpPr>
              <p:nvPr/>
            </p:nvSpPr>
            <p:spPr bwMode="auto">
              <a:xfrm>
                <a:off x="6015225" y="4008887"/>
                <a:ext cx="1016505" cy="4105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000" b="1" dirty="0" smtClean="0">
                    <a:solidFill>
                      <a:srgbClr val="FFFFFF"/>
                    </a:solidFill>
                  </a:rPr>
                  <a:t>core</a:t>
                </a:r>
                <a:endParaRPr lang="en-US" altLang="ja-JP" sz="2000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2" name="Oval 15"/>
            <p:cNvSpPr>
              <a:spLocks noChangeAspect="1" noChangeArrowheads="1"/>
            </p:cNvSpPr>
            <p:nvPr/>
          </p:nvSpPr>
          <p:spPr bwMode="auto">
            <a:xfrm rot="14900459">
              <a:off x="3535262" y="4568985"/>
              <a:ext cx="290703" cy="290703"/>
            </a:xfrm>
            <a:prstGeom prst="ellipse">
              <a:avLst/>
            </a:prstGeom>
            <a:gradFill>
              <a:gsLst>
                <a:gs pos="59000">
                  <a:srgbClr val="FF0000"/>
                </a:gs>
                <a:gs pos="25000">
                  <a:srgbClr val="EE0000"/>
                </a:gs>
                <a:gs pos="91000">
                  <a:srgbClr val="FF616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Oval 15"/>
            <p:cNvSpPr>
              <a:spLocks noChangeAspect="1" noChangeArrowheads="1"/>
            </p:cNvSpPr>
            <p:nvPr/>
          </p:nvSpPr>
          <p:spPr bwMode="auto">
            <a:xfrm rot="14900459">
              <a:off x="4291349" y="5196224"/>
              <a:ext cx="290703" cy="290703"/>
            </a:xfrm>
            <a:prstGeom prst="ellipse">
              <a:avLst/>
            </a:prstGeom>
            <a:gradFill>
              <a:gsLst>
                <a:gs pos="59000">
                  <a:srgbClr val="FF0000"/>
                </a:gs>
                <a:gs pos="25000">
                  <a:srgbClr val="EE0000"/>
                </a:gs>
                <a:gs pos="91000">
                  <a:srgbClr val="FF616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Line 497"/>
            <p:cNvSpPr>
              <a:spLocks noChangeAspect="1" noChangeShapeType="1"/>
            </p:cNvSpPr>
            <p:nvPr/>
          </p:nvSpPr>
          <p:spPr bwMode="auto">
            <a:xfrm>
              <a:off x="3689330" y="4559072"/>
              <a:ext cx="0" cy="29056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arrow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kumimoji="0" lang="ja-JP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5" name="Line 499"/>
            <p:cNvSpPr>
              <a:spLocks noChangeAspect="1" noChangeShapeType="1"/>
            </p:cNvSpPr>
            <p:nvPr/>
          </p:nvSpPr>
          <p:spPr bwMode="auto">
            <a:xfrm>
              <a:off x="4445417" y="5180824"/>
              <a:ext cx="0" cy="29056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kumimoji="0" lang="ja-JP" altLang="en-US" kern="0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481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317"/>
    </mc:Choice>
    <mc:Fallback xmlns="">
      <p:transition spd="slow" advTm="7731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Aim of this work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2015/7/17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Seminar@RIKEN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7524" y="1664804"/>
            <a:ext cx="856895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We would like to clarify how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core structures (excitation, deformation, clustering…)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single-particle orbits of valence </a:t>
            </a:r>
            <a:r>
              <a:rPr lang="en-US" altLang="ja-JP" sz="2400" dirty="0" smtClean="0"/>
              <a:t>nucleons</a:t>
            </a:r>
            <a:endParaRPr kumimoji="1"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strength of bindin</a:t>
            </a:r>
            <a:r>
              <a:rPr lang="en-US" altLang="ja-JP" sz="2400" dirty="0" smtClean="0"/>
              <a:t>g between a core and </a:t>
            </a:r>
            <a:r>
              <a:rPr kumimoji="1" lang="en-US" altLang="ja-JP" sz="2400" dirty="0" smtClean="0"/>
              <a:t>valence nucleons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(halo and skin structures…)</a:t>
            </a:r>
            <a:endParaRPr kumimoji="1" lang="en-US" altLang="ja-JP" sz="2400" dirty="0" smtClean="0"/>
          </a:p>
          <a:p>
            <a:r>
              <a:rPr kumimoji="1" lang="en-US" altLang="ja-JP" sz="2200" dirty="0" smtClean="0"/>
              <a:t>affects </a:t>
            </a:r>
            <a:r>
              <a:rPr kumimoji="1" lang="en-US" altLang="ja-JP" sz="2200" dirty="0" err="1" smtClean="0"/>
              <a:t>dinucleon</a:t>
            </a:r>
            <a:r>
              <a:rPr kumimoji="1" lang="en-US" altLang="ja-JP" sz="2200" dirty="0" smtClean="0"/>
              <a:t> correlation. </a:t>
            </a:r>
          </a:p>
          <a:p>
            <a:endParaRPr lang="en-US" altLang="ja-JP" sz="2200" dirty="0"/>
          </a:p>
          <a:p>
            <a:endParaRPr kumimoji="1" lang="en-US" altLang="ja-JP" sz="2200" dirty="0" smtClean="0"/>
          </a:p>
          <a:p>
            <a:r>
              <a:rPr lang="en-US" altLang="ja-JP" sz="2200" dirty="0" smtClean="0"/>
              <a:t>To investigate 2N motion around a core with various structure, </a:t>
            </a:r>
          </a:p>
          <a:p>
            <a:r>
              <a:rPr kumimoji="1" lang="en-US" altLang="ja-JP" sz="2200" dirty="0" smtClean="0"/>
              <a:t>we extend </a:t>
            </a:r>
            <a:r>
              <a:rPr kumimoji="1" lang="en-US" altLang="ja-JP" sz="2200" dirty="0" err="1" smtClean="0">
                <a:solidFill>
                  <a:srgbClr val="FF0000"/>
                </a:solidFill>
              </a:rPr>
              <a:t>antisymmetrized</a:t>
            </a:r>
            <a:r>
              <a:rPr kumimoji="1" lang="en-US" altLang="ja-JP" sz="2200" dirty="0" smtClean="0">
                <a:solidFill>
                  <a:srgbClr val="FF0000"/>
                </a:solidFill>
              </a:rPr>
              <a:t> molecular dynamics (AMD) </a:t>
            </a:r>
            <a:endParaRPr kumimoji="1" lang="en-US" altLang="ja-JP" sz="2200" dirty="0" smtClean="0"/>
          </a:p>
          <a:p>
            <a:r>
              <a:rPr lang="en-US" altLang="ja-JP" sz="2200" dirty="0" smtClean="0"/>
              <a:t>and apply this method to </a:t>
            </a:r>
            <a:r>
              <a:rPr lang="en-US" altLang="ja-JP" sz="2200" u="sng" baseline="30000" dirty="0" smtClean="0"/>
              <a:t>13</a:t>
            </a:r>
            <a:r>
              <a:rPr lang="en-US" altLang="ja-JP" sz="2200" u="sng" dirty="0" smtClean="0"/>
              <a:t>O and </a:t>
            </a:r>
            <a:r>
              <a:rPr lang="en-US" altLang="ja-JP" sz="2200" u="sng" baseline="30000" dirty="0" smtClean="0"/>
              <a:t>22</a:t>
            </a:r>
            <a:r>
              <a:rPr lang="en-US" altLang="ja-JP" sz="2200" u="sng" dirty="0" smtClean="0"/>
              <a:t>C</a:t>
            </a:r>
            <a:r>
              <a:rPr lang="en-US" altLang="ja-JP" sz="2200" dirty="0" smtClean="0"/>
              <a:t>.</a:t>
            </a:r>
            <a:endParaRPr kumimoji="1" lang="en-US" altLang="ja-JP" sz="2200" dirty="0" smtClean="0"/>
          </a:p>
        </p:txBody>
      </p:sp>
    </p:spTree>
    <p:extLst>
      <p:ext uri="{BB962C8B-B14F-4D97-AF65-F5344CB8AC3E}">
        <p14:creationId xmlns:p14="http://schemas.microsoft.com/office/powerpoint/2010/main" val="242571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baseline="30000" dirty="0" smtClean="0"/>
              <a:t>13</a:t>
            </a:r>
            <a:r>
              <a:rPr lang="en-US" altLang="ja-JP" dirty="0" smtClean="0"/>
              <a:t>O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2015/7/17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Seminar@RIKEN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690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aseline="30000" dirty="0" smtClean="0"/>
              <a:t>13</a:t>
            </a:r>
            <a:r>
              <a:rPr kumimoji="1" lang="en-US" altLang="ja-JP" dirty="0" smtClean="0"/>
              <a:t>O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2015/7/17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Seminar@RIKEN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7524" y="1628800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First, we consider </a:t>
            </a:r>
            <a:r>
              <a:rPr kumimoji="1" lang="en-US" altLang="ja-JP" sz="2400" dirty="0" err="1" smtClean="0"/>
              <a:t>diproton</a:t>
            </a:r>
            <a:r>
              <a:rPr kumimoji="1" lang="en-US" altLang="ja-JP" sz="2400" dirty="0" smtClean="0"/>
              <a:t> correlation in </a:t>
            </a:r>
            <a:r>
              <a:rPr kumimoji="1" lang="en-US" altLang="ja-JP" sz="2400" baseline="30000" dirty="0" smtClean="0"/>
              <a:t>13</a:t>
            </a:r>
            <a:r>
              <a:rPr kumimoji="1" lang="en-US" altLang="ja-JP" sz="2400" dirty="0" smtClean="0"/>
              <a:t>O (</a:t>
            </a:r>
            <a:r>
              <a:rPr kumimoji="1" lang="en-US" altLang="ja-JP" sz="2400" baseline="30000" dirty="0" smtClean="0"/>
              <a:t>11</a:t>
            </a:r>
            <a:r>
              <a:rPr kumimoji="1" lang="en-US" altLang="ja-JP" sz="2400" dirty="0" smtClean="0"/>
              <a:t>C+2p)</a:t>
            </a:r>
            <a:r>
              <a:rPr lang="en-US" altLang="ja-JP" sz="2400" dirty="0" smtClean="0"/>
              <a:t>, </a:t>
            </a:r>
          </a:p>
          <a:p>
            <a:r>
              <a:rPr kumimoji="1" lang="en-US" altLang="ja-JP" sz="2400" dirty="0" smtClean="0"/>
              <a:t>which is a nucleus on the proton-drip line (S</a:t>
            </a:r>
            <a:r>
              <a:rPr kumimoji="1" lang="en-US" altLang="ja-JP" sz="2400" baseline="-25000" dirty="0" smtClean="0"/>
              <a:t>2p</a:t>
            </a:r>
            <a:r>
              <a:rPr kumimoji="1" lang="en-US" altLang="ja-JP" sz="2400" dirty="0" smtClean="0"/>
              <a:t> ~ 2.11 MeV)</a:t>
            </a:r>
            <a:r>
              <a:rPr lang="en-US" altLang="ja-JP" sz="2400" dirty="0" smtClean="0"/>
              <a:t>. </a:t>
            </a:r>
          </a:p>
          <a:p>
            <a:endParaRPr kumimoji="1" lang="en-US" altLang="ja-JP" sz="2400" dirty="0" smtClean="0"/>
          </a:p>
          <a:p>
            <a:r>
              <a:rPr kumimoji="1" lang="en-US" altLang="ja-JP" sz="2400" dirty="0" smtClean="0"/>
              <a:t>We discuss the effect of the </a:t>
            </a:r>
            <a:r>
              <a:rPr kumimoji="1" lang="en-US" altLang="ja-JP" sz="2400" baseline="30000" dirty="0" smtClean="0"/>
              <a:t>11</a:t>
            </a:r>
            <a:r>
              <a:rPr kumimoji="1" lang="en-US" altLang="ja-JP" sz="2400" dirty="0" smtClean="0"/>
              <a:t>C core deformation on the </a:t>
            </a:r>
            <a:r>
              <a:rPr kumimoji="1" lang="en-US" altLang="ja-JP" sz="2400" dirty="0" err="1" smtClean="0"/>
              <a:t>diproton</a:t>
            </a:r>
            <a:r>
              <a:rPr kumimoji="1" lang="en-US" altLang="ja-JP" sz="2400" dirty="0" smtClean="0"/>
              <a:t> formation, and we will suggest the core structure can affect </a:t>
            </a:r>
            <a:r>
              <a:rPr kumimoji="1" lang="en-US" altLang="ja-JP" sz="2400" dirty="0" err="1" smtClean="0"/>
              <a:t>diproton</a:t>
            </a:r>
            <a:r>
              <a:rPr kumimoji="1" lang="en-US" altLang="ja-JP" sz="2400" dirty="0" smtClean="0"/>
              <a:t> formation significantly. </a:t>
            </a:r>
          </a:p>
        </p:txBody>
      </p:sp>
      <p:grpSp>
        <p:nvGrpSpPr>
          <p:cNvPr id="7" name="グループ化 6"/>
          <p:cNvGrpSpPr/>
          <p:nvPr/>
        </p:nvGrpSpPr>
        <p:grpSpPr>
          <a:xfrm>
            <a:off x="6687786" y="4498680"/>
            <a:ext cx="1872000" cy="1987005"/>
            <a:chOff x="5868144" y="4555472"/>
            <a:chExt cx="1872000" cy="1987005"/>
          </a:xfrm>
        </p:grpSpPr>
        <p:sp>
          <p:nvSpPr>
            <p:cNvPr id="8" name="Oval 18"/>
            <p:cNvSpPr>
              <a:spLocks noChangeArrowheads="1"/>
            </p:cNvSpPr>
            <p:nvPr/>
          </p:nvSpPr>
          <p:spPr bwMode="auto">
            <a:xfrm>
              <a:off x="5868144" y="4670477"/>
              <a:ext cx="1872000" cy="1872000"/>
            </a:xfrm>
            <a:prstGeom prst="ellipse">
              <a:avLst/>
            </a:prstGeom>
            <a:solidFill>
              <a:srgbClr val="FF9393">
                <a:alpha val="50000"/>
              </a:srgbClr>
            </a:solidFill>
            <a:ln w="9525">
              <a:solidFill>
                <a:srgbClr val="292934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</a:endParaRPr>
            </a:p>
          </p:txBody>
        </p:sp>
        <p:grpSp>
          <p:nvGrpSpPr>
            <p:cNvPr id="9" name="グループ化 8"/>
            <p:cNvGrpSpPr/>
            <p:nvPr/>
          </p:nvGrpSpPr>
          <p:grpSpPr>
            <a:xfrm>
              <a:off x="6133479" y="5061177"/>
              <a:ext cx="1318286" cy="1118610"/>
              <a:chOff x="5549650" y="3517872"/>
              <a:chExt cx="1647857" cy="1398262"/>
            </a:xfrm>
          </p:grpSpPr>
          <p:sp>
            <p:nvSpPr>
              <p:cNvPr id="13" name="Oval 160"/>
              <p:cNvSpPr>
                <a:spLocks noChangeArrowheads="1"/>
              </p:cNvSpPr>
              <p:nvPr/>
            </p:nvSpPr>
            <p:spPr bwMode="auto">
              <a:xfrm rot="20707168">
                <a:off x="5549650" y="3517872"/>
                <a:ext cx="1647857" cy="1398262"/>
              </a:xfrm>
              <a:prstGeom prst="ellipse">
                <a:avLst/>
              </a:prstGeom>
              <a:gradFill>
                <a:gsLst>
                  <a:gs pos="19000">
                    <a:srgbClr val="CC3300">
                      <a:lumMod val="70000"/>
                      <a:lumOff val="30000"/>
                    </a:srgbClr>
                  </a:gs>
                  <a:gs pos="93000">
                    <a:srgbClr val="FFCC00"/>
                  </a:gs>
                  <a:gs pos="63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Text Box 48"/>
              <p:cNvSpPr txBox="1">
                <a:spLocks noChangeArrowheads="1"/>
              </p:cNvSpPr>
              <p:nvPr/>
            </p:nvSpPr>
            <p:spPr bwMode="auto">
              <a:xfrm>
                <a:off x="5956826" y="4005783"/>
                <a:ext cx="904456" cy="500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000" b="1" kern="0" baseline="30000" dirty="0" smtClean="0">
                    <a:solidFill>
                      <a:srgbClr val="FFFFFF"/>
                    </a:solidFill>
                  </a:rPr>
                  <a:t>11</a:t>
                </a:r>
                <a:r>
                  <a:rPr kumimoji="0" lang="en-US" altLang="ja-JP" sz="2000" b="1" kern="0" dirty="0" smtClean="0">
                    <a:solidFill>
                      <a:srgbClr val="FFFFFF"/>
                    </a:solidFill>
                  </a:rPr>
                  <a:t>C</a:t>
                </a:r>
                <a:r>
                  <a:rPr kumimoji="0" lang="en-US" altLang="ja-JP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p:grpSp>
        <p:sp>
          <p:nvSpPr>
            <p:cNvPr id="10" name="Oval 17"/>
            <p:cNvSpPr>
              <a:spLocks noChangeArrowheads="1"/>
            </p:cNvSpPr>
            <p:nvPr/>
          </p:nvSpPr>
          <p:spPr bwMode="auto">
            <a:xfrm>
              <a:off x="6242378" y="4555472"/>
              <a:ext cx="748800" cy="748800"/>
            </a:xfrm>
            <a:prstGeom prst="ellipse">
              <a:avLst/>
            </a:prstGeom>
            <a:solidFill>
              <a:srgbClr val="FF4F4F">
                <a:alpha val="50000"/>
              </a:srgbClr>
            </a:solidFill>
            <a:ln w="9525">
              <a:solidFill>
                <a:srgbClr val="292934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val 15"/>
            <p:cNvSpPr>
              <a:spLocks noChangeAspect="1" noChangeArrowheads="1"/>
            </p:cNvSpPr>
            <p:nvPr/>
          </p:nvSpPr>
          <p:spPr bwMode="auto">
            <a:xfrm rot="14900459">
              <a:off x="6280509" y="4765311"/>
              <a:ext cx="290703" cy="290703"/>
            </a:xfrm>
            <a:prstGeom prst="ellipse">
              <a:avLst/>
            </a:prstGeom>
            <a:gradFill>
              <a:gsLst>
                <a:gs pos="59000">
                  <a:srgbClr val="FF0000"/>
                </a:gs>
                <a:gs pos="25000">
                  <a:srgbClr val="EE0000"/>
                </a:gs>
                <a:gs pos="91000">
                  <a:srgbClr val="FF616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val 15"/>
            <p:cNvSpPr>
              <a:spLocks noChangeAspect="1" noChangeArrowheads="1"/>
            </p:cNvSpPr>
            <p:nvPr/>
          </p:nvSpPr>
          <p:spPr bwMode="auto">
            <a:xfrm rot="14900459">
              <a:off x="6690362" y="4768437"/>
              <a:ext cx="290703" cy="290703"/>
            </a:xfrm>
            <a:prstGeom prst="ellipse">
              <a:avLst/>
            </a:prstGeom>
            <a:gradFill>
              <a:gsLst>
                <a:gs pos="59000">
                  <a:srgbClr val="FF0000"/>
                </a:gs>
                <a:gs pos="25000">
                  <a:srgbClr val="EE0000"/>
                </a:gs>
                <a:gs pos="91000">
                  <a:srgbClr val="FF616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618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4|12.1|1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クラリティ">
  <a:themeElements>
    <a:clrScheme name="クラリティ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オリジナル">
      <a:majorFont>
        <a:latin typeface="Century"/>
        <a:ea typeface="ＭＳ Ｐゴシック"/>
        <a:cs typeface=""/>
      </a:majorFont>
      <a:minorFont>
        <a:latin typeface="Century"/>
        <a:ea typeface="ＭＳ Ｐゴシック"/>
        <a:cs typeface=""/>
      </a:minorFont>
    </a:fontScheme>
    <a:fmtScheme name="クラリティ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 bwMode="auto">
        <a:noFill/>
        <a:ln w="38100">
          <a:solidFill>
            <a:schemeClr val="tx1"/>
          </a:solidFill>
          <a:miter lim="800000"/>
          <a:headEnd/>
          <a:tailEnd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 kumimoji="1"/>
        </a:defPPr>
      </a:lst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kumimoji="1" sz="2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17710</TotalTime>
  <Words>2106</Words>
  <Application>Microsoft Office PowerPoint</Application>
  <PresentationFormat>画面に合わせる (4:3)</PresentationFormat>
  <Paragraphs>422</Paragraphs>
  <Slides>38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39" baseType="lpstr">
      <vt:lpstr>クラリティ</vt:lpstr>
      <vt:lpstr>Investigation of two-nucleon spatial correlation in light unstable nuclei</vt:lpstr>
      <vt:lpstr>Introduction</vt:lpstr>
      <vt:lpstr>Dinucleon correlation</vt:lpstr>
      <vt:lpstr>Dinucleon in finite nuclei</vt:lpstr>
      <vt:lpstr>Dinucleon in finite nuclei</vt:lpstr>
      <vt:lpstr>Dinucleon formation and expansion</vt:lpstr>
      <vt:lpstr>Aim of this work</vt:lpstr>
      <vt:lpstr>13O</vt:lpstr>
      <vt:lpstr>13O</vt:lpstr>
      <vt:lpstr>AMD wave function</vt:lpstr>
      <vt:lpstr>Energy variation</vt:lpstr>
      <vt:lpstr>11C core density (z-y plane)</vt:lpstr>
      <vt:lpstr>Energy variation</vt:lpstr>
      <vt:lpstr>Described 2p motion</vt:lpstr>
      <vt:lpstr>13O wave function</vt:lpstr>
      <vt:lpstr>Effective Hamiltonian</vt:lpstr>
      <vt:lpstr>2p separation energy and radii of 13O</vt:lpstr>
      <vt:lpstr>2p overlap function</vt:lpstr>
      <vt:lpstr>Diproton correlation in overlap function</vt:lpstr>
      <vt:lpstr>Diproton correlation  dependent on core deformation</vt:lpstr>
      <vt:lpstr>Summary of 13O</vt:lpstr>
      <vt:lpstr>22C</vt:lpstr>
      <vt:lpstr>22C</vt:lpstr>
      <vt:lpstr>Energy variation</vt:lpstr>
      <vt:lpstr>Energy variation</vt:lpstr>
      <vt:lpstr>Effective Hamiltonian</vt:lpstr>
      <vt:lpstr>2n separation energy and radii of 22C</vt:lpstr>
      <vt:lpstr>Single-particle density</vt:lpstr>
      <vt:lpstr>2n overlap function</vt:lpstr>
      <vt:lpstr>Summary of 22C</vt:lpstr>
      <vt:lpstr>Summary</vt:lpstr>
      <vt:lpstr>Summary</vt:lpstr>
      <vt:lpstr>PowerPoint プレゼンテーション</vt:lpstr>
      <vt:lpstr>Overlap function for 2p</vt:lpstr>
      <vt:lpstr>2p properties in 13O</vt:lpstr>
      <vt:lpstr>Diproton tail  dependent on core deformation</vt:lpstr>
      <vt:lpstr>2n properties in 22C</vt:lpstr>
      <vt:lpstr>2n overlap function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fumiharu</dc:creator>
  <cp:lastModifiedBy>Fumiharu</cp:lastModifiedBy>
  <cp:revision>831</cp:revision>
  <dcterms:created xsi:type="dcterms:W3CDTF">2011-12-30T05:02:25Z</dcterms:created>
  <dcterms:modified xsi:type="dcterms:W3CDTF">2015-07-23T02:54:09Z</dcterms:modified>
</cp:coreProperties>
</file>