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2">
  <p:sldMasterIdLst>
    <p:sldMasterId id="2147483709" r:id="rId1"/>
    <p:sldMasterId id="2147483676" r:id="rId2"/>
  </p:sldMasterIdLst>
  <p:notesMasterIdLst>
    <p:notesMasterId r:id="rId43"/>
  </p:notesMasterIdLst>
  <p:handoutMasterIdLst>
    <p:handoutMasterId r:id="rId44"/>
  </p:handoutMasterIdLst>
  <p:sldIdLst>
    <p:sldId id="1129" r:id="rId3"/>
    <p:sldId id="1442" r:id="rId4"/>
    <p:sldId id="1513" r:id="rId5"/>
    <p:sldId id="1423" r:id="rId6"/>
    <p:sldId id="1424" r:id="rId7"/>
    <p:sldId id="1472" r:id="rId8"/>
    <p:sldId id="1426" r:id="rId9"/>
    <p:sldId id="1474" r:id="rId10"/>
    <p:sldId id="1348" r:id="rId11"/>
    <p:sldId id="1370" r:id="rId12"/>
    <p:sldId id="1460" r:id="rId13"/>
    <p:sldId id="1329" r:id="rId14"/>
    <p:sldId id="1332" r:id="rId15"/>
    <p:sldId id="1333" r:id="rId16"/>
    <p:sldId id="1334" r:id="rId17"/>
    <p:sldId id="1495" r:id="rId18"/>
    <p:sldId id="1510" r:id="rId19"/>
    <p:sldId id="1496" r:id="rId20"/>
    <p:sldId id="1518" r:id="rId21"/>
    <p:sldId id="1337" r:id="rId22"/>
    <p:sldId id="1499" r:id="rId23"/>
    <p:sldId id="1516" r:id="rId24"/>
    <p:sldId id="1514" r:id="rId25"/>
    <p:sldId id="1515" r:id="rId26"/>
    <p:sldId id="1517" r:id="rId27"/>
    <p:sldId id="1501" r:id="rId28"/>
    <p:sldId id="1507" r:id="rId29"/>
    <p:sldId id="1508" r:id="rId30"/>
    <p:sldId id="1398" r:id="rId31"/>
    <p:sldId id="1491" r:id="rId32"/>
    <p:sldId id="1527" r:id="rId33"/>
    <p:sldId id="1528" r:id="rId34"/>
    <p:sldId id="1519" r:id="rId35"/>
    <p:sldId id="1520" r:id="rId36"/>
    <p:sldId id="1521" r:id="rId37"/>
    <p:sldId id="1522" r:id="rId38"/>
    <p:sldId id="1523" r:id="rId39"/>
    <p:sldId id="1524" r:id="rId40"/>
    <p:sldId id="1525" r:id="rId41"/>
    <p:sldId id="1526" r:id="rId42"/>
  </p:sldIdLst>
  <p:sldSz cx="9144000" cy="6858000" type="screen4x3"/>
  <p:notesSz cx="10233025" cy="7100888"/>
  <p:embeddedFontLst>
    <p:embeddedFont>
      <p:font typeface="Vrinda" panose="020B0502040204020203" pitchFamily="34" charset="0"/>
      <p:regular r:id="rId45"/>
      <p:bold r:id="rId46"/>
    </p:embeddedFont>
    <p:embeddedFont>
      <p:font typeface="Verdana" panose="020B0604030504040204" pitchFamily="34" charset="0"/>
      <p:regular r:id="rId47"/>
      <p:bold r:id="rId48"/>
      <p:italic r:id="rId49"/>
      <p:boldItalic r:id="rId50"/>
    </p:embeddedFont>
    <p:embeddedFont>
      <p:font typeface="Cambria Math" panose="02040503050406030204" pitchFamily="18" charset="0"/>
      <p:regular r:id="rId51"/>
    </p:embeddedFont>
    <p:embeddedFont>
      <p:font typeface="ＭＳ 明朝" panose="02020609040205080304" pitchFamily="49" charset="-128"/>
      <p:regular r:id="rId52"/>
    </p:embeddedFont>
    <p:embeddedFont>
      <p:font typeface="Calibri" panose="020F0502020204030204" pitchFamily="34" charset="0"/>
      <p:regular r:id="rId53"/>
      <p:bold r:id="rId54"/>
      <p:italic r:id="rId55"/>
      <p:boldItalic r:id="rId56"/>
    </p:embeddedFont>
    <p:embeddedFont>
      <p:font typeface="ＭＳ Ｐゴシック" panose="020B0600070205080204" pitchFamily="34" charset="-128"/>
      <p:regular r:id="rId57"/>
    </p:embeddedFont>
    <p:embeddedFont>
      <p:font typeface="Helvetica" panose="020B0604020202020204" pitchFamily="34" charset="0"/>
      <p:regular r:id="rId58"/>
      <p:bold r:id="rId59"/>
      <p:italic r:id="rId60"/>
      <p:boldItalic r:id="rId61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CC00"/>
    <a:srgbClr val="33CC33"/>
    <a:srgbClr val="000099"/>
    <a:srgbClr val="FDC8A1"/>
    <a:srgbClr val="FFCCCC"/>
    <a:srgbClr val="FF9999"/>
    <a:srgbClr val="FF7C80"/>
    <a:srgbClr val="0000CC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60" autoAdjust="0"/>
    <p:restoredTop sz="97119" autoAdjust="0"/>
  </p:normalViewPr>
  <p:slideViewPr>
    <p:cSldViewPr snapToGrid="0">
      <p:cViewPr>
        <p:scale>
          <a:sx n="70" d="100"/>
          <a:sy n="70" d="100"/>
        </p:scale>
        <p:origin x="-1170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-1698" y="-54"/>
      </p:cViewPr>
      <p:guideLst>
        <p:guide orient="horz" pos="2238"/>
        <p:guide pos="322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font" Target="fonts/font11.fntdata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font" Target="fonts/font14.fntdata"/><Relationship Id="rId5" Type="http://schemas.openxmlformats.org/officeDocument/2006/relationships/slide" Target="slides/slide3.xml"/><Relationship Id="rId61" Type="http://schemas.openxmlformats.org/officeDocument/2006/relationships/font" Target="fonts/font17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4.fntdata"/><Relationship Id="rId56" Type="http://schemas.openxmlformats.org/officeDocument/2006/relationships/font" Target="fonts/font12.fntdata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font" Target="fonts/font7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2.fntdata"/><Relationship Id="rId59" Type="http://schemas.openxmlformats.org/officeDocument/2006/relationships/font" Target="fonts/font15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10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5.fntdata"/><Relationship Id="rId57" Type="http://schemas.openxmlformats.org/officeDocument/2006/relationships/font" Target="fonts/font13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52" Type="http://schemas.openxmlformats.org/officeDocument/2006/relationships/font" Target="fonts/font8.fntdata"/><Relationship Id="rId60" Type="http://schemas.openxmlformats.org/officeDocument/2006/relationships/font" Target="fonts/font16.fntdata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41825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91" tIns="47555" rIns="95091" bIns="47555" numCol="1" anchor="t" anchorCtr="0" compatLnSpc="1">
            <a:prstTxWarp prst="textNoShape">
              <a:avLst/>
            </a:prstTxWarp>
          </a:bodyPr>
          <a:lstStyle>
            <a:lvl1pPr defTabSz="962025">
              <a:defRPr sz="19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1200" y="0"/>
            <a:ext cx="4441825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91" tIns="47555" rIns="95091" bIns="4755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9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56400"/>
            <a:ext cx="4441825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91" tIns="47555" rIns="95091" bIns="47555" numCol="1" anchor="b" anchorCtr="0" compatLnSpc="1">
            <a:prstTxWarp prst="textNoShape">
              <a:avLst/>
            </a:prstTxWarp>
          </a:bodyPr>
          <a:lstStyle>
            <a:lvl1pPr defTabSz="962025">
              <a:defRPr sz="19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1200" y="6756400"/>
            <a:ext cx="4441825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91" tIns="47555" rIns="95091" bIns="4755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900"/>
            </a:lvl1pPr>
          </a:lstStyle>
          <a:p>
            <a:pPr>
              <a:defRPr/>
            </a:pPr>
            <a:fld id="{7549552E-3B40-4DEB-AD47-C9D57D11188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713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41825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91" tIns="47555" rIns="95091" bIns="47555" numCol="1" anchor="t" anchorCtr="0" compatLnSpc="1">
            <a:prstTxWarp prst="textNoShape">
              <a:avLst/>
            </a:prstTxWarp>
          </a:bodyPr>
          <a:lstStyle>
            <a:lvl1pPr defTabSz="962025">
              <a:defRPr sz="19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791200" y="0"/>
            <a:ext cx="4441825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91" tIns="47555" rIns="95091" bIns="4755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9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41688" y="542925"/>
            <a:ext cx="3549650" cy="2662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5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49375" y="3378200"/>
            <a:ext cx="7534275" cy="317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91" tIns="47555" rIns="95091" bIns="475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56400"/>
            <a:ext cx="4441825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91" tIns="47555" rIns="95091" bIns="47555" numCol="1" anchor="b" anchorCtr="0" compatLnSpc="1">
            <a:prstTxWarp prst="textNoShape">
              <a:avLst/>
            </a:prstTxWarp>
          </a:bodyPr>
          <a:lstStyle>
            <a:lvl1pPr defTabSz="962025">
              <a:defRPr sz="19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65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1200" y="6756400"/>
            <a:ext cx="4441825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91" tIns="47555" rIns="95091" bIns="4755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900"/>
            </a:lvl1pPr>
          </a:lstStyle>
          <a:p>
            <a:pPr>
              <a:defRPr/>
            </a:pPr>
            <a:fld id="{CF1A7F96-FC3A-4E53-9AE6-B2B0421A31B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35772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1A7F96-FC3A-4E53-9AE6-B2B0421A31BC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aseline="0" dirty="0" smtClean="0"/>
              <a:t>,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AA655-AE19-410E-B76B-30E5BD2E89CA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4227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720725"/>
            <a:ext cx="9144000" cy="5692775"/>
          </a:xfrm>
          <a:prstGeom prst="rect">
            <a:avLst/>
          </a:prstGeom>
        </p:spPr>
        <p:txBody>
          <a:bodyPr/>
          <a:lstStyle>
            <a:lvl1pPr>
              <a:buNone/>
              <a:defRPr sz="2400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229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771712" y="658803"/>
            <a:ext cx="3600577" cy="461665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de-DE" dirty="0" smtClean="0"/>
              <a:t>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1528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45" name="Text Box 97"/>
          <p:cNvSpPr txBox="1">
            <a:spLocks noChangeArrowheads="1"/>
          </p:cNvSpPr>
          <p:nvPr userDrawn="1"/>
        </p:nvSpPr>
        <p:spPr bwMode="auto">
          <a:xfrm>
            <a:off x="61913" y="6459538"/>
            <a:ext cx="7294230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defTabSz="449263" hangingPunct="0">
              <a:lnSpc>
                <a:spcPct val="93000"/>
              </a:lnSpc>
              <a:spcBef>
                <a:spcPts val="888"/>
              </a:spcBef>
              <a:spcAft>
                <a:spcPts val="888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r>
              <a:rPr lang="en-US" sz="1600" kern="1200" baseline="0" dirty="0" smtClean="0">
                <a:solidFill>
                  <a:srgbClr val="969696"/>
                </a:solidFill>
                <a:latin typeface="Arial" charset="0"/>
                <a:ea typeface="+mn-ea"/>
                <a:cs typeface="+mn-cs"/>
              </a:rPr>
              <a:t>High-resolution decay-pion spectroscopy of </a:t>
            </a:r>
            <a:r>
              <a:rPr lang="el-GR" sz="1600" baseline="-25000" dirty="0" smtClean="0">
                <a:solidFill>
                  <a:srgbClr val="969696"/>
                </a:solidFill>
                <a:latin typeface="Arial" charset="0"/>
              </a:rPr>
              <a:t>Λ</a:t>
            </a:r>
            <a:r>
              <a:rPr lang="de-DE" sz="1600" baseline="30000" dirty="0" smtClean="0">
                <a:solidFill>
                  <a:srgbClr val="969696"/>
                </a:solidFill>
                <a:latin typeface="Arial" charset="0"/>
              </a:rPr>
              <a:t>4</a:t>
            </a:r>
            <a:r>
              <a:rPr lang="en-US" sz="1600" baseline="0" dirty="0" smtClean="0">
                <a:solidFill>
                  <a:srgbClr val="969696"/>
                </a:solidFill>
                <a:latin typeface="Arial" charset="0"/>
              </a:rPr>
              <a:t>H </a:t>
            </a:r>
            <a:r>
              <a:rPr lang="en-US" sz="1600" baseline="0" dirty="0" err="1" smtClean="0">
                <a:solidFill>
                  <a:srgbClr val="969696"/>
                </a:solidFill>
                <a:latin typeface="Arial" charset="0"/>
              </a:rPr>
              <a:t>hypernuclei</a:t>
            </a:r>
            <a:endParaRPr lang="en-GB" sz="1400" dirty="0">
              <a:solidFill>
                <a:srgbClr val="969696"/>
              </a:solidFill>
              <a:latin typeface="Arial" charset="0"/>
            </a:endParaRPr>
          </a:p>
        </p:txBody>
      </p:sp>
      <p:sp>
        <p:nvSpPr>
          <p:cNvPr id="53346" name="Text Box 98"/>
          <p:cNvSpPr txBox="1">
            <a:spLocks noChangeArrowheads="1"/>
          </p:cNvSpPr>
          <p:nvPr userDrawn="1"/>
        </p:nvSpPr>
        <p:spPr bwMode="auto">
          <a:xfrm>
            <a:off x="7646988" y="6469063"/>
            <a:ext cx="1416050" cy="388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r" defTabSz="449263" hangingPunct="0">
              <a:lnSpc>
                <a:spcPts val="1413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</a:tabLst>
              <a:defRPr/>
            </a:pPr>
            <a:r>
              <a:rPr lang="en-GB" sz="1200" dirty="0">
                <a:solidFill>
                  <a:srgbClr val="969696"/>
                </a:solidFill>
                <a:latin typeface="Arial" charset="0"/>
              </a:rPr>
              <a:t>     </a:t>
            </a:r>
            <a:r>
              <a:rPr lang="en-GB" sz="1200" dirty="0" smtClean="0">
                <a:solidFill>
                  <a:srgbClr val="969696"/>
                </a:solidFill>
                <a:latin typeface="Arial" charset="0"/>
              </a:rPr>
              <a:t>Sept 2o15</a:t>
            </a:r>
            <a:endParaRPr lang="en-GB" sz="1200" dirty="0">
              <a:solidFill>
                <a:srgbClr val="969696"/>
              </a:solidFill>
              <a:latin typeface="Arial" charset="0"/>
            </a:endParaRPr>
          </a:p>
          <a:p>
            <a:pPr algn="r" defTabSz="449263" hangingPunct="0">
              <a:lnSpc>
                <a:spcPts val="1413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</a:tabLst>
              <a:defRPr/>
            </a:pPr>
            <a:r>
              <a:rPr lang="en-GB" sz="900" dirty="0">
                <a:solidFill>
                  <a:srgbClr val="969696"/>
                </a:solidFill>
                <a:latin typeface="Arial" charset="0"/>
              </a:rPr>
              <a:t>P Achenbach, U Mainz</a:t>
            </a:r>
          </a:p>
        </p:txBody>
      </p:sp>
      <p:sp>
        <p:nvSpPr>
          <p:cNvPr id="53347" name="Line 99"/>
          <p:cNvSpPr>
            <a:spLocks noChangeShapeType="1"/>
          </p:cNvSpPr>
          <p:nvPr userDrawn="1"/>
        </p:nvSpPr>
        <p:spPr bwMode="auto">
          <a:xfrm flipV="1">
            <a:off x="0" y="6434139"/>
            <a:ext cx="9055100" cy="3175"/>
          </a:xfrm>
          <a:prstGeom prst="line">
            <a:avLst/>
          </a:prstGeom>
          <a:noFill/>
          <a:ln w="108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3348" name="Line 100"/>
          <p:cNvSpPr>
            <a:spLocks noChangeShapeType="1"/>
          </p:cNvSpPr>
          <p:nvPr userDrawn="1"/>
        </p:nvSpPr>
        <p:spPr bwMode="auto">
          <a:xfrm flipV="1">
            <a:off x="0" y="261938"/>
            <a:ext cx="9099550" cy="11112"/>
          </a:xfrm>
          <a:prstGeom prst="line">
            <a:avLst/>
          </a:prstGeom>
          <a:noFill/>
          <a:ln w="1079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3349" name="Line 101"/>
          <p:cNvSpPr>
            <a:spLocks noChangeShapeType="1"/>
          </p:cNvSpPr>
          <p:nvPr userDrawn="1"/>
        </p:nvSpPr>
        <p:spPr bwMode="auto">
          <a:xfrm flipV="1">
            <a:off x="76200" y="227013"/>
            <a:ext cx="9067800" cy="11112"/>
          </a:xfrm>
          <a:prstGeom prst="line">
            <a:avLst/>
          </a:prstGeom>
          <a:noFill/>
          <a:ln w="1079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3324" name="Rectangle 76"/>
          <p:cNvSpPr>
            <a:spLocks noGrp="1" noChangeArrowheads="1"/>
          </p:cNvSpPr>
          <p:nvPr>
            <p:ph type="title"/>
          </p:nvPr>
        </p:nvSpPr>
        <p:spPr bwMode="auto">
          <a:xfrm>
            <a:off x="2084388" y="130175"/>
            <a:ext cx="4416425" cy="469900"/>
          </a:xfrm>
          <a:prstGeom prst="rect">
            <a:avLst/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smtClean="0"/>
              <a:t>Titel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27" r:id="rId3"/>
    <p:sldLayoutId id="2147483728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4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4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4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7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720725"/>
            <a:ext cx="9144000" cy="569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53324" name="Rectangle 76"/>
          <p:cNvSpPr>
            <a:spLocks noGrp="1" noChangeArrowheads="1"/>
          </p:cNvSpPr>
          <p:nvPr>
            <p:ph type="title"/>
          </p:nvPr>
        </p:nvSpPr>
        <p:spPr bwMode="auto">
          <a:xfrm>
            <a:off x="2084388" y="130175"/>
            <a:ext cx="4416425" cy="469900"/>
          </a:xfrm>
          <a:prstGeom prst="rect">
            <a:avLst/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smtClean="0"/>
              <a:t>Titel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4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4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4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8.wdp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0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3.wdp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3.wdp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microsoft.com/office/2007/relationships/hdphoto" Target="../media/hdphoto19.wdp"/><Relationship Id="rId3" Type="http://schemas.microsoft.com/office/2007/relationships/hdphoto" Target="../media/hdphoto15.wdp"/><Relationship Id="rId7" Type="http://schemas.microsoft.com/office/2007/relationships/hdphoto" Target="../media/hdphoto17.wdp"/><Relationship Id="rId12" Type="http://schemas.openxmlformats.org/officeDocument/2006/relationships/image" Target="../media/image3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2.png"/><Relationship Id="rId5" Type="http://schemas.microsoft.com/office/2007/relationships/hdphoto" Target="../media/hdphoto16.wdp"/><Relationship Id="rId10" Type="http://schemas.openxmlformats.org/officeDocument/2006/relationships/image" Target="../media/image31.png"/><Relationship Id="rId4" Type="http://schemas.openxmlformats.org/officeDocument/2006/relationships/image" Target="../media/image28.png"/><Relationship Id="rId9" Type="http://schemas.microsoft.com/office/2007/relationships/hdphoto" Target="../media/hdphoto18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2.wdp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3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4.wdp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5.wd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6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27.wd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28.wdp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hdphoto" Target="../media/hdphoto31.wdp"/><Relationship Id="rId3" Type="http://schemas.openxmlformats.org/officeDocument/2006/relationships/image" Target="../media/image55.png"/><Relationship Id="rId7" Type="http://schemas.openxmlformats.org/officeDocument/2006/relationships/image" Target="../media/image5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microsoft.com/office/2007/relationships/hdphoto" Target="../media/hdphoto30.wdp"/><Relationship Id="rId5" Type="http://schemas.openxmlformats.org/officeDocument/2006/relationships/image" Target="../media/image56.png"/><Relationship Id="rId10" Type="http://schemas.openxmlformats.org/officeDocument/2006/relationships/image" Target="../media/image54.wmf"/><Relationship Id="rId4" Type="http://schemas.microsoft.com/office/2007/relationships/hdphoto" Target="../media/hdphoto29.wdp"/><Relationship Id="rId9" Type="http://schemas.openxmlformats.org/officeDocument/2006/relationships/oleObject" Target="../embeddings/oleObject2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32.wdp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3.wdp"/><Relationship Id="rId4" Type="http://schemas.openxmlformats.org/officeDocument/2006/relationships/image" Target="../media/image63.png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34.wdp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0000" contrast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1605">
            <a:off x="1965430" y="1604605"/>
            <a:ext cx="5117764" cy="282311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Untertitel 3"/>
          <p:cNvSpPr txBox="1">
            <a:spLocks/>
          </p:cNvSpPr>
          <p:nvPr/>
        </p:nvSpPr>
        <p:spPr bwMode="auto">
          <a:xfrm>
            <a:off x="1350138" y="4667534"/>
            <a:ext cx="6400800" cy="1993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ctr"/>
            <a:endParaRPr lang="de-DE" sz="2000" kern="0" dirty="0" smtClean="0">
              <a:latin typeface="+mn-lt"/>
            </a:endParaRPr>
          </a:p>
          <a:p>
            <a:pPr algn="ctr"/>
            <a:endParaRPr lang="de-DE" sz="2000" kern="0" dirty="0" smtClean="0">
              <a:latin typeface="+mn-lt"/>
            </a:endParaRPr>
          </a:p>
          <a:p>
            <a:pPr algn="ctr"/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Patrick Achenbach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kumimoji="0" lang="de-DE" sz="16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 Mainz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lang="de-DE" sz="2000" kern="0" noProof="0" dirty="0" smtClean="0">
                <a:latin typeface="+mn-lt"/>
              </a:rPr>
              <a:t>Sept.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2o15</a:t>
            </a:r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1373306" y="352726"/>
            <a:ext cx="6397388" cy="830997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High-resolution decay-pion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spectroscopy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l-G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hypernuclei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feld 1"/>
          <p:cNvSpPr txBox="1"/>
          <p:nvPr/>
        </p:nvSpPr>
        <p:spPr>
          <a:xfrm rot="21283325">
            <a:off x="2719022" y="4510740"/>
            <a:ext cx="4481910" cy="830997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8000"/>
                </a:solidFill>
                <a:latin typeface="+mn-lt"/>
              </a:rPr>
              <a:t>A new era of high-resolution </a:t>
            </a:r>
            <a:br>
              <a:rPr lang="en-US" b="1" i="1" dirty="0" smtClean="0">
                <a:solidFill>
                  <a:srgbClr val="008000"/>
                </a:solidFill>
                <a:latin typeface="+mn-lt"/>
              </a:rPr>
            </a:br>
            <a:r>
              <a:rPr lang="en-US" b="1" i="1" dirty="0" smtClean="0">
                <a:solidFill>
                  <a:srgbClr val="008000"/>
                </a:solidFill>
                <a:latin typeface="+mn-lt"/>
              </a:rPr>
              <a:t>measurements has begun!</a:t>
            </a:r>
            <a:endParaRPr lang="en-US" b="1" i="1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6" name="Textfeld 5"/>
          <p:cNvSpPr txBox="1"/>
          <p:nvPr/>
        </p:nvSpPr>
        <p:spPr>
          <a:xfrm rot="21283325">
            <a:off x="1994969" y="3321549"/>
            <a:ext cx="1581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+mn-lt"/>
              </a:rPr>
              <a:t>emulsion</a:t>
            </a:r>
            <a:endParaRPr lang="en-US" b="1" i="1" dirty="0">
              <a:latin typeface="+mn-lt"/>
            </a:endParaRPr>
          </a:p>
        </p:txBody>
      </p:sp>
      <p:sp>
        <p:nvSpPr>
          <p:cNvPr id="7" name="Textfeld 6"/>
          <p:cNvSpPr txBox="1"/>
          <p:nvPr/>
        </p:nvSpPr>
        <p:spPr>
          <a:xfrm rot="21283325">
            <a:off x="2949081" y="2911884"/>
            <a:ext cx="1033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8000"/>
                </a:solidFill>
                <a:latin typeface="+mn-lt"/>
              </a:rPr>
              <a:t>MAMI</a:t>
            </a:r>
            <a:endParaRPr lang="en-US" b="1" i="1" dirty="0">
              <a:solidFill>
                <a:srgbClr val="008000"/>
              </a:solidFill>
              <a:latin typeface="+mn-lt"/>
            </a:endParaRPr>
          </a:p>
        </p:txBody>
      </p:sp>
      <p:cxnSp>
        <p:nvCxnSpPr>
          <p:cNvPr id="5" name="Gerade Verbindung mit Pfeil 4"/>
          <p:cNvCxnSpPr/>
          <p:nvPr/>
        </p:nvCxnSpPr>
        <p:spPr bwMode="auto">
          <a:xfrm flipV="1">
            <a:off x="3903266" y="3072359"/>
            <a:ext cx="518615" cy="52182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00800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12" name="Gerade Verbindung mit Pfeil 11"/>
          <p:cNvCxnSpPr/>
          <p:nvPr/>
        </p:nvCxnSpPr>
        <p:spPr bwMode="auto">
          <a:xfrm flipH="1">
            <a:off x="4633567" y="2992145"/>
            <a:ext cx="570931" cy="48034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00800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17" name="Gerade Verbindung mit Pfeil 16"/>
          <p:cNvCxnSpPr/>
          <p:nvPr/>
        </p:nvCxnSpPr>
        <p:spPr bwMode="auto">
          <a:xfrm flipV="1">
            <a:off x="3445920" y="3473043"/>
            <a:ext cx="518615" cy="52182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18" name="Gerade Verbindung mit Pfeil 17"/>
          <p:cNvCxnSpPr/>
          <p:nvPr/>
        </p:nvCxnSpPr>
        <p:spPr bwMode="auto">
          <a:xfrm flipH="1">
            <a:off x="5322631" y="3280353"/>
            <a:ext cx="570931" cy="48034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79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898" y="777634"/>
            <a:ext cx="4467900" cy="280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97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535" y="3254667"/>
            <a:ext cx="486727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91294" y="130175"/>
            <a:ext cx="5332020" cy="469900"/>
          </a:xfrm>
        </p:spPr>
        <p:txBody>
          <a:bodyPr/>
          <a:lstStyle/>
          <a:p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Accessible </a:t>
            </a:r>
            <a:r>
              <a:rPr kumimoji="1" lang="en-US" altLang="ja-JP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hyperisotopes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4888845" y="803692"/>
            <a:ext cx="4219575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en-US" sz="2000" dirty="0">
                <a:latin typeface="+mn-lt"/>
              </a:rPr>
              <a:t>a</a:t>
            </a:r>
            <a:r>
              <a:rPr lang="en-US" sz="2000" dirty="0" smtClean="0">
                <a:latin typeface="+mn-lt"/>
              </a:rPr>
              <a:t>ccessible isotopes with </a:t>
            </a:r>
            <a:r>
              <a:rPr lang="en-US" sz="2000" baseline="30000" dirty="0" smtClean="0">
                <a:latin typeface="+mn-lt"/>
              </a:rPr>
              <a:t>9</a:t>
            </a:r>
            <a:r>
              <a:rPr lang="en-US" sz="2000" dirty="0" smtClean="0">
                <a:latin typeface="+mn-lt"/>
              </a:rPr>
              <a:t>Be target</a:t>
            </a:r>
          </a:p>
          <a:p>
            <a:pPr marL="0" lvl="1" algn="ctr"/>
            <a:r>
              <a:rPr lang="en-US" sz="2000" dirty="0" smtClean="0">
                <a:latin typeface="+mn-lt"/>
              </a:rPr>
              <a:t>in decay-pion spectroscopy</a:t>
            </a:r>
            <a:endParaRPr lang="en-US" sz="2000" dirty="0">
              <a:latin typeface="+mn-lt"/>
            </a:endParaRPr>
          </a:p>
        </p:txBody>
      </p:sp>
      <p:sp>
        <p:nvSpPr>
          <p:cNvPr id="50" name="Textfeld 49"/>
          <p:cNvSpPr txBox="1"/>
          <p:nvPr/>
        </p:nvSpPr>
        <p:spPr>
          <a:xfrm>
            <a:off x="5138763" y="3711901"/>
            <a:ext cx="650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kumimoji="1" lang="en-US" altLang="ja-JP" sz="2000" baseline="30000" dirty="0" smtClean="0">
                <a:latin typeface="+mj-lt"/>
              </a:rPr>
              <a:t>4</a:t>
            </a:r>
            <a:r>
              <a:rPr kumimoji="1" lang="el-GR" altLang="ja-JP" sz="2000" baseline="-25000" dirty="0" smtClean="0">
                <a:latin typeface="+mj-lt"/>
              </a:rPr>
              <a:t>Λ</a:t>
            </a:r>
            <a:r>
              <a:rPr kumimoji="1" lang="en-US" altLang="ja-JP" sz="2000" dirty="0" smtClean="0">
                <a:latin typeface="+mj-lt"/>
              </a:rPr>
              <a:t>H</a:t>
            </a:r>
            <a:endParaRPr lang="en-US" sz="2000" dirty="0">
              <a:latin typeface="+mj-lt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-81892" y="3666292"/>
            <a:ext cx="33608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highest </a:t>
            </a:r>
            <a:r>
              <a:rPr lang="en-US" sz="2000" dirty="0" err="1" smtClean="0">
                <a:latin typeface="+mj-lt"/>
              </a:rPr>
              <a:t>pionic</a:t>
            </a:r>
            <a:r>
              <a:rPr lang="en-US" sz="2000" dirty="0" smtClean="0">
                <a:latin typeface="+mj-lt"/>
              </a:rPr>
              <a:t> decay </a:t>
            </a:r>
            <a:r>
              <a:rPr lang="en-US" sz="2000" dirty="0" smtClean="0">
                <a:latin typeface="+mj-lt"/>
              </a:rPr>
              <a:t>width</a:t>
            </a:r>
            <a:endParaRPr lang="en-US" sz="2000" dirty="0">
              <a:latin typeface="+mj-lt"/>
            </a:endParaRPr>
          </a:p>
        </p:txBody>
      </p:sp>
      <p:cxnSp>
        <p:nvCxnSpPr>
          <p:cNvPr id="5" name="Gerade Verbindung mit Pfeil 4"/>
          <p:cNvCxnSpPr/>
          <p:nvPr/>
        </p:nvCxnSpPr>
        <p:spPr bwMode="auto">
          <a:xfrm>
            <a:off x="3180002" y="3879995"/>
            <a:ext cx="1706171" cy="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55" name="Gerade Verbindung 54"/>
          <p:cNvCxnSpPr/>
          <p:nvPr/>
        </p:nvCxnSpPr>
        <p:spPr>
          <a:xfrm>
            <a:off x="5246198" y="1643935"/>
            <a:ext cx="298227" cy="337542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55"/>
          <p:cNvCxnSpPr/>
          <p:nvPr/>
        </p:nvCxnSpPr>
        <p:spPr>
          <a:xfrm flipV="1">
            <a:off x="5234525" y="1634410"/>
            <a:ext cx="309900" cy="340577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hteck 56"/>
          <p:cNvSpPr/>
          <p:nvPr/>
        </p:nvSpPr>
        <p:spPr bwMode="auto">
          <a:xfrm>
            <a:off x="5216397" y="2225691"/>
            <a:ext cx="328028" cy="367396"/>
          </a:xfrm>
          <a:prstGeom prst="rect">
            <a:avLst/>
          </a:prstGeom>
          <a:solidFill>
            <a:srgbClr val="FDC8A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5487275" y="1634410"/>
            <a:ext cx="35085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 smtClean="0">
                <a:solidFill>
                  <a:srgbClr val="C00000"/>
                </a:solidFill>
                <a:latin typeface="+mn-lt"/>
              </a:rPr>
              <a:t>no</a:t>
            </a:r>
            <a:r>
              <a:rPr lang="de-DE" sz="2000" dirty="0" smtClean="0">
                <a:solidFill>
                  <a:srgbClr val="C00000"/>
                </a:solidFill>
                <a:latin typeface="+mn-lt"/>
              </a:rPr>
              <a:t> 2-body </a:t>
            </a:r>
            <a:r>
              <a:rPr lang="de-DE" sz="2000" dirty="0" err="1" smtClean="0">
                <a:solidFill>
                  <a:srgbClr val="C00000"/>
                </a:solidFill>
                <a:latin typeface="+mn-lt"/>
              </a:rPr>
              <a:t>decay</a:t>
            </a:r>
            <a:endParaRPr lang="de-DE" sz="2000" dirty="0" smtClean="0">
              <a:solidFill>
                <a:srgbClr val="C00000"/>
              </a:solidFill>
              <a:latin typeface="+mn-lt"/>
            </a:endParaRPr>
          </a:p>
          <a:p>
            <a:endParaRPr lang="de-DE" sz="2000" dirty="0">
              <a:solidFill>
                <a:srgbClr val="C00000"/>
              </a:solidFill>
              <a:latin typeface="+mn-lt"/>
            </a:endParaRPr>
          </a:p>
          <a:p>
            <a:r>
              <a:rPr lang="en-US" sz="2000" dirty="0" smtClean="0">
                <a:latin typeface="+mn-lt"/>
              </a:rPr>
              <a:t> inaccessible by </a:t>
            </a:r>
            <a:br>
              <a:rPr lang="en-US" sz="2000" dirty="0" smtClean="0">
                <a:latin typeface="+mn-lt"/>
              </a:rPr>
            </a:br>
            <a:r>
              <a:rPr lang="en-US" sz="2000" dirty="0" smtClean="0">
                <a:latin typeface="+mn-lt"/>
              </a:rPr>
              <a:t> missing mass</a:t>
            </a:r>
          </a:p>
          <a:p>
            <a:r>
              <a:rPr lang="en-US" sz="2000" dirty="0" smtClean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spectroscopy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1118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487" y="1024737"/>
            <a:ext cx="6034832" cy="45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>
            <a:lum bright="-30000" contras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9" y="701260"/>
            <a:ext cx="3089007" cy="512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436915" y="130175"/>
            <a:ext cx="6270171" cy="469900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Experimental realization at MAMI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221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6915" y="130175"/>
            <a:ext cx="6270171" cy="469900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Picture of the experimental hall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813" y="764807"/>
            <a:ext cx="4406587" cy="5445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53316" name="Picture 4" descr="C:\Program Files\Microsoft Office\MEDIA\CAGCAT10\j03029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198" y="4705798"/>
            <a:ext cx="560480" cy="78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Gerade Verbindung 3"/>
          <p:cNvCxnSpPr/>
          <p:nvPr/>
        </p:nvCxnSpPr>
        <p:spPr bwMode="auto">
          <a:xfrm>
            <a:off x="2201840" y="4705798"/>
            <a:ext cx="79157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1" name="Gerade Verbindung 10"/>
          <p:cNvCxnSpPr/>
          <p:nvPr/>
        </p:nvCxnSpPr>
        <p:spPr bwMode="auto">
          <a:xfrm>
            <a:off x="2201840" y="5491518"/>
            <a:ext cx="79157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85429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Reaction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identification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5" name="Picture 7" descr="C:\Users\patrick\Forschung\JLabWorkshop-2014\src\Mainz_OR_Tohoku_K_2014-05-19+TOHOKU_SpekC_CoincidenceTime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011" y="1333320"/>
            <a:ext cx="6622321" cy="376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hteck 13"/>
          <p:cNvSpPr/>
          <p:nvPr/>
        </p:nvSpPr>
        <p:spPr>
          <a:xfrm>
            <a:off x="332506" y="5174793"/>
            <a:ext cx="8585862" cy="1138773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285750" indent="-285750" eaLnBrk="0" hangingPunct="0">
              <a:spcBef>
                <a:spcPct val="20000"/>
              </a:spcBef>
              <a:buClr>
                <a:schemeClr val="tx1"/>
              </a:buClr>
              <a:buFontTx/>
              <a:buChar char="-"/>
              <a:defRPr/>
            </a:pPr>
            <a:r>
              <a:rPr lang="en-GB" sz="2000" kern="0" dirty="0" smtClean="0">
                <a:latin typeface="+mn-lt"/>
                <a:sym typeface="Wingdings" pitchFamily="2" charset="2"/>
              </a:rPr>
              <a:t>established clean tag on strangeness production at zero-degree</a:t>
            </a:r>
          </a:p>
          <a:p>
            <a:pPr marL="285750" indent="-285750" eaLnBrk="0" hangingPunct="0">
              <a:spcBef>
                <a:spcPct val="20000"/>
              </a:spcBef>
              <a:buClr>
                <a:schemeClr val="tx1"/>
              </a:buClr>
              <a:buFontTx/>
              <a:buChar char="-"/>
              <a:defRPr/>
            </a:pPr>
            <a:r>
              <a:rPr lang="en-GB" sz="2000" dirty="0" smtClean="0">
                <a:latin typeface="+mn-lt"/>
              </a:rPr>
              <a:t>decay-</a:t>
            </a:r>
            <a:r>
              <a:rPr lang="en-GB" sz="2000" dirty="0" err="1" smtClean="0">
                <a:latin typeface="+mn-lt"/>
              </a:rPr>
              <a:t>pion</a:t>
            </a:r>
            <a:r>
              <a:rPr lang="en-GB" sz="2000" dirty="0" smtClean="0">
                <a:latin typeface="+mn-lt"/>
              </a:rPr>
              <a:t> detection with Spectrometer A &amp; C</a:t>
            </a:r>
            <a:r>
              <a:rPr lang="en-US" sz="2000" dirty="0" smtClean="0">
                <a:latin typeface="+mn-lt"/>
              </a:rPr>
              <a:t> (</a:t>
            </a:r>
            <a:r>
              <a:rPr lang="de-DE" sz="2000" dirty="0" err="1" smtClean="0">
                <a:latin typeface="+mn-lt"/>
              </a:rPr>
              <a:t>dp</a:t>
            </a:r>
            <a:r>
              <a:rPr lang="de-DE" sz="2000" dirty="0" smtClean="0">
                <a:latin typeface="+mn-lt"/>
              </a:rPr>
              <a:t>/p &lt;10</a:t>
            </a:r>
            <a:r>
              <a:rPr lang="de-DE" sz="2000" baseline="30000" dirty="0" smtClean="0">
                <a:latin typeface="+mn-lt"/>
              </a:rPr>
              <a:t>-4</a:t>
            </a:r>
            <a:r>
              <a:rPr lang="en-US" sz="2000" dirty="0" smtClean="0">
                <a:latin typeface="+mn-lt"/>
              </a:rPr>
              <a:t>)</a:t>
            </a:r>
            <a:endParaRPr lang="en-GB" sz="2000" dirty="0" smtClean="0">
              <a:latin typeface="+mn-lt"/>
            </a:endParaRPr>
          </a:p>
          <a:p>
            <a:pPr marL="285750" indent="-285750" eaLnBrk="0" hangingPunct="0">
              <a:spcBef>
                <a:spcPct val="20000"/>
              </a:spcBef>
              <a:buClr>
                <a:schemeClr val="tx1"/>
              </a:buClr>
              <a:buFontTx/>
              <a:buChar char="-"/>
              <a:defRPr/>
            </a:pPr>
            <a:r>
              <a:rPr lang="en-GB" sz="2000" kern="0" dirty="0" smtClean="0">
                <a:latin typeface="+mn-lt"/>
                <a:sym typeface="Wingdings" pitchFamily="2" charset="2"/>
              </a:rPr>
              <a:t>more than 1000 pion-</a:t>
            </a:r>
            <a:r>
              <a:rPr lang="en-GB" sz="2000" kern="0" dirty="0" err="1" smtClean="0">
                <a:latin typeface="+mn-lt"/>
                <a:sym typeface="Wingdings" pitchFamily="2" charset="2"/>
              </a:rPr>
              <a:t>kaon</a:t>
            </a:r>
            <a:r>
              <a:rPr lang="en-GB" sz="2000" kern="0" dirty="0" smtClean="0">
                <a:latin typeface="+mn-lt"/>
                <a:sym typeface="Wingdings" pitchFamily="2" charset="2"/>
              </a:rPr>
              <a:t>-coincidences from weak decays of hyperons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619500" y="686989"/>
            <a:ext cx="3101587" cy="646331"/>
          </a:xfrm>
          <a:prstGeom prst="rect">
            <a:avLst/>
          </a:prstGeom>
          <a:noFill/>
          <a:ln w="19050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with cut on gas Cherenkov signal for electron rejection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5396692" y="2159266"/>
            <a:ext cx="3160454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+mj-lt"/>
              </a:rPr>
              <a:t>time gate for decay-</a:t>
            </a:r>
            <a:r>
              <a:rPr lang="en-US" sz="2000" dirty="0" err="1" smtClean="0">
                <a:solidFill>
                  <a:srgbClr val="008000"/>
                </a:solidFill>
                <a:latin typeface="+mj-lt"/>
              </a:rPr>
              <a:t>pions</a:t>
            </a:r>
            <a:endParaRPr lang="en-US" sz="2000" dirty="0">
              <a:solidFill>
                <a:srgbClr val="008000"/>
              </a:solidFill>
              <a:latin typeface="+mj-lt"/>
            </a:endParaRPr>
          </a:p>
        </p:txBody>
      </p:sp>
      <p:cxnSp>
        <p:nvCxnSpPr>
          <p:cNvPr id="7" name="Gerade Verbindung mit Pfeil 6"/>
          <p:cNvCxnSpPr/>
          <p:nvPr/>
        </p:nvCxnSpPr>
        <p:spPr bwMode="auto">
          <a:xfrm flipH="1">
            <a:off x="4455995" y="2359320"/>
            <a:ext cx="839336" cy="1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008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8" name="Gerade Verbindung mit Pfeil 7"/>
          <p:cNvCxnSpPr/>
          <p:nvPr/>
        </p:nvCxnSpPr>
        <p:spPr bwMode="auto">
          <a:xfrm>
            <a:off x="3234515" y="2355290"/>
            <a:ext cx="855261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008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10" name="Textfeld 9"/>
          <p:cNvSpPr txBox="1"/>
          <p:nvPr/>
        </p:nvSpPr>
        <p:spPr>
          <a:xfrm>
            <a:off x="5360024" y="3017305"/>
            <a:ext cx="3753135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99"/>
                </a:solidFill>
                <a:latin typeface="+mn-lt"/>
              </a:rPr>
              <a:t>time gates to </a:t>
            </a:r>
            <a:r>
              <a:rPr lang="en-US" sz="2000" dirty="0">
                <a:solidFill>
                  <a:srgbClr val="000099"/>
                </a:solidFill>
                <a:latin typeface="+mn-lt"/>
              </a:rPr>
              <a:t>evaluate </a:t>
            </a:r>
            <a:r>
              <a:rPr lang="en-US" sz="2000" dirty="0" err="1" smtClean="0">
                <a:solidFill>
                  <a:srgbClr val="000099"/>
                </a:solidFill>
                <a:latin typeface="+mn-lt"/>
              </a:rPr>
              <a:t>acciden-tal</a:t>
            </a:r>
            <a:r>
              <a:rPr lang="en-US" sz="2000" dirty="0" smtClean="0">
                <a:solidFill>
                  <a:srgbClr val="000099"/>
                </a:solidFill>
                <a:latin typeface="+mn-lt"/>
              </a:rPr>
              <a:t> </a:t>
            </a:r>
            <a:r>
              <a:rPr lang="en-US" sz="2000" dirty="0">
                <a:solidFill>
                  <a:srgbClr val="000099"/>
                </a:solidFill>
                <a:latin typeface="+mn-lt"/>
              </a:rPr>
              <a:t>background </a:t>
            </a:r>
            <a:r>
              <a:rPr lang="en-US" sz="2000" dirty="0" smtClean="0">
                <a:solidFill>
                  <a:srgbClr val="000099"/>
                </a:solidFill>
                <a:latin typeface="+mn-lt"/>
              </a:rPr>
              <a:t>height &amp; shape</a:t>
            </a:r>
            <a:endParaRPr lang="en-US" sz="2000" dirty="0">
              <a:solidFill>
                <a:srgbClr val="0000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0253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026" y="408428"/>
            <a:ext cx="6619492" cy="55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Decay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-pion </a:t>
            </a:r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spectrum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feld 4" descr=" 4"/>
          <p:cNvSpPr txBox="1"/>
          <p:nvPr/>
        </p:nvSpPr>
        <p:spPr>
          <a:xfrm>
            <a:off x="5981130" y="907487"/>
            <a:ext cx="2906973" cy="70788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>
                <a:latin typeface="+mn-lt"/>
              </a:rPr>
              <a:t>Emulsion </a:t>
            </a:r>
            <a:r>
              <a:rPr lang="de-DE" sz="2000" dirty="0" err="1" smtClean="0">
                <a:latin typeface="+mn-lt"/>
              </a:rPr>
              <a:t>data</a:t>
            </a:r>
            <a:r>
              <a:rPr lang="de-DE" sz="2000" dirty="0" smtClean="0">
                <a:latin typeface="+mn-lt"/>
              </a:rPr>
              <a:t> on </a:t>
            </a:r>
            <a:r>
              <a:rPr lang="de-DE" sz="2000" dirty="0" err="1" smtClean="0">
                <a:latin typeface="+mn-lt"/>
              </a:rPr>
              <a:t>binding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energy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scale</a:t>
            </a:r>
            <a:endParaRPr lang="de-DE" sz="2000" dirty="0">
              <a:latin typeface="+mn-lt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77421" y="5674714"/>
            <a:ext cx="2579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+mj-lt"/>
              </a:rPr>
              <a:t>decays of quasi-free produced hyperon</a:t>
            </a:r>
            <a:endParaRPr lang="en-US" sz="2000" dirty="0">
              <a:solidFill>
                <a:srgbClr val="008000"/>
              </a:solidFill>
              <a:latin typeface="+mj-lt"/>
            </a:endParaRPr>
          </a:p>
        </p:txBody>
      </p:sp>
      <p:cxnSp>
        <p:nvCxnSpPr>
          <p:cNvPr id="10" name="Gerade Verbindung mit Pfeil 9"/>
          <p:cNvCxnSpPr/>
          <p:nvPr/>
        </p:nvCxnSpPr>
        <p:spPr bwMode="auto">
          <a:xfrm flipV="1">
            <a:off x="1467135" y="4899546"/>
            <a:ext cx="825689" cy="775168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008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13" name="Textfeld 12"/>
          <p:cNvSpPr txBox="1"/>
          <p:nvPr/>
        </p:nvSpPr>
        <p:spPr>
          <a:xfrm>
            <a:off x="6332561" y="5674714"/>
            <a:ext cx="2811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99"/>
                </a:solidFill>
                <a:latin typeface="+mj-lt"/>
              </a:rPr>
              <a:t>accidental background reactions</a:t>
            </a:r>
            <a:endParaRPr lang="en-US" sz="2000" dirty="0">
              <a:solidFill>
                <a:srgbClr val="000099"/>
              </a:solidFill>
              <a:latin typeface="+mj-lt"/>
            </a:endParaRPr>
          </a:p>
        </p:txBody>
      </p:sp>
      <p:cxnSp>
        <p:nvCxnSpPr>
          <p:cNvPr id="14" name="Gerade Verbindung mit Pfeil 13"/>
          <p:cNvCxnSpPr/>
          <p:nvPr/>
        </p:nvCxnSpPr>
        <p:spPr bwMode="auto">
          <a:xfrm flipH="1" flipV="1">
            <a:off x="7014949" y="5418161"/>
            <a:ext cx="839337" cy="256553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000099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16" name="Textfeld 15"/>
          <p:cNvSpPr txBox="1"/>
          <p:nvPr/>
        </p:nvSpPr>
        <p:spPr>
          <a:xfrm>
            <a:off x="6496337" y="3311450"/>
            <a:ext cx="2647663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+mj-lt"/>
              </a:rPr>
              <a:t>mono-energetic </a:t>
            </a:r>
            <a:r>
              <a:rPr lang="en-US" sz="2000" dirty="0" err="1" smtClean="0">
                <a:solidFill>
                  <a:srgbClr val="008000"/>
                </a:solidFill>
                <a:latin typeface="+mj-lt"/>
              </a:rPr>
              <a:t>pions</a:t>
            </a:r>
            <a:endParaRPr lang="en-US" sz="2000" dirty="0">
              <a:solidFill>
                <a:srgbClr val="008000"/>
              </a:solidFill>
              <a:latin typeface="+mj-lt"/>
            </a:endParaRPr>
          </a:p>
        </p:txBody>
      </p:sp>
      <p:cxnSp>
        <p:nvCxnSpPr>
          <p:cNvPr id="17" name="Gerade Verbindung mit Pfeil 16"/>
          <p:cNvCxnSpPr/>
          <p:nvPr/>
        </p:nvCxnSpPr>
        <p:spPr bwMode="auto">
          <a:xfrm flipH="1">
            <a:off x="5493225" y="3538615"/>
            <a:ext cx="839336" cy="1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008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25890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57" y="600497"/>
            <a:ext cx="7010400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Fit </a:t>
            </a:r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decay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-pion </a:t>
            </a:r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momentum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190667" y="5500606"/>
                <a:ext cx="8973034" cy="7186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latin typeface="+mj-lt"/>
                  </a:rPr>
                  <a:t>significance </a:t>
                </a:r>
                <a:r>
                  <a:rPr lang="en-US" sz="2000" dirty="0">
                    <a:latin typeface="+mj-lt"/>
                  </a:rPr>
                  <a:t>level </a:t>
                </a:r>
                <a:r>
                  <a:rPr lang="en-US" sz="2000" dirty="0" smtClean="0">
                    <a:latin typeface="+mj-lt"/>
                  </a:rPr>
                  <a:t>calculated </a:t>
                </a:r>
                <a:r>
                  <a:rPr lang="en-US" sz="2000" dirty="0">
                    <a:latin typeface="+mj-lt"/>
                  </a:rPr>
                  <a:t>via the likelihood </a:t>
                </a:r>
                <a:r>
                  <a:rPr lang="en-US" sz="2000" dirty="0" smtClean="0">
                    <a:latin typeface="+mj-lt"/>
                  </a:rPr>
                  <a:t>ratio </a:t>
                </a:r>
                <a:r>
                  <a:rPr lang="de-DE" sz="2000" b="0" i="1" dirty="0" smtClean="0">
                    <a:latin typeface="+mj-lt"/>
                  </a:rPr>
                  <a:t>S =</a:t>
                </a:r>
                <a:r>
                  <a:rPr lang="de-DE" sz="2000" b="0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de-DE" sz="200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de-DE" sz="2000" b="0" i="1" smtClean="0">
                            <a:latin typeface="Cambria Math"/>
                          </a:rPr>
                          <m:t>−2</m:t>
                        </m:r>
                        <m:func>
                          <m:funcPr>
                            <m:ctrlPr>
                              <a:rPr lang="de-DE" sz="2000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de-DE" sz="2000" b="0" i="0" smtClean="0"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f>
                              <m:fPr>
                                <m:ctrlPr>
                                  <a:rPr lang="de-DE" sz="20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de-DE" sz="2000" b="0" i="1" smtClean="0">
                                    <a:latin typeface="Cambria Math"/>
                                  </a:rPr>
                                  <m:t>𝐿</m:t>
                                </m:r>
                                <m:r>
                                  <a:rPr lang="de-DE" sz="2000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de-DE" sz="2000" b="0" i="1" smtClean="0">
                                    <a:latin typeface="Cambria Math"/>
                                  </a:rPr>
                                  <m:t>𝐵𝐺</m:t>
                                </m:r>
                                <m:r>
                                  <a:rPr lang="de-DE" sz="2000" b="0" i="1" smtClean="0">
                                    <a:latin typeface="Cambria Math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a:rPr lang="de-DE" sz="2000" b="0" i="1" smtClean="0">
                                    <a:latin typeface="Cambria Math"/>
                                  </a:rPr>
                                  <m:t>𝐿</m:t>
                                </m:r>
                                <m:r>
                                  <a:rPr lang="de-DE" sz="2000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de-DE" sz="2000" b="0" i="1" smtClean="0">
                                    <a:latin typeface="Cambria Math"/>
                                  </a:rPr>
                                  <m:t>𝑆</m:t>
                                </m:r>
                                <m:r>
                                  <a:rPr lang="de-DE" sz="2000" b="0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de-DE" sz="2000" b="0" i="1" smtClean="0">
                                    <a:latin typeface="Cambria Math"/>
                                  </a:rPr>
                                  <m:t>𝐵𝐺</m:t>
                                </m:r>
                                <m:r>
                                  <a:rPr lang="de-DE" sz="2000" b="0" i="1" smtClean="0">
                                    <a:latin typeface="Cambria Math"/>
                                  </a:rPr>
                                  <m:t>)</m:t>
                                </m:r>
                              </m:den>
                            </m:f>
                          </m:e>
                        </m:func>
                      </m:e>
                    </m:rad>
                  </m:oMath>
                </a14:m>
                <a:r>
                  <a:rPr lang="de-DE" sz="2000" dirty="0" smtClean="0">
                    <a:latin typeface="+mj-lt"/>
                  </a:rPr>
                  <a:t> = 5.2</a:t>
                </a:r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667" y="5500606"/>
                <a:ext cx="8973034" cy="718658"/>
              </a:xfrm>
              <a:prstGeom prst="rect">
                <a:avLst/>
              </a:prstGeom>
              <a:blipFill rotWithShape="1">
                <a:blip r:embed="rId4"/>
                <a:stretch>
                  <a:fillRect l="-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hteck 3"/>
          <p:cNvSpPr/>
          <p:nvPr/>
        </p:nvSpPr>
        <p:spPr>
          <a:xfrm>
            <a:off x="190667" y="4317683"/>
            <a:ext cx="85434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fit </a:t>
            </a:r>
            <a:r>
              <a:rPr lang="en-US" sz="2000" dirty="0">
                <a:latin typeface="+mj-lt"/>
              </a:rPr>
              <a:t>composed of </a:t>
            </a:r>
            <a:r>
              <a:rPr lang="en-US" sz="2000" dirty="0" smtClean="0">
                <a:latin typeface="+mj-lt"/>
              </a:rPr>
              <a:t>Gaussian resolution function </a:t>
            </a:r>
            <a:r>
              <a:rPr lang="en-US" sz="2000" dirty="0">
                <a:latin typeface="+mj-lt"/>
              </a:rPr>
              <a:t>convoluted with a Landau distribution </a:t>
            </a:r>
            <a:r>
              <a:rPr lang="en-US" sz="2000" dirty="0" smtClean="0">
                <a:latin typeface="+mj-lt"/>
              </a:rPr>
              <a:t>representing energy </a:t>
            </a:r>
            <a:r>
              <a:rPr lang="en-US" sz="2000" dirty="0">
                <a:latin typeface="+mj-lt"/>
              </a:rPr>
              <a:t>loss on top </a:t>
            </a:r>
            <a:r>
              <a:rPr lang="en-US" sz="2000" dirty="0" smtClean="0">
                <a:latin typeface="+mj-lt"/>
              </a:rPr>
              <a:t>of </a:t>
            </a:r>
            <a:r>
              <a:rPr lang="en-US" sz="2000" dirty="0">
                <a:latin typeface="+mj-lt"/>
              </a:rPr>
              <a:t>background </a:t>
            </a:r>
            <a:r>
              <a:rPr lang="en-US" sz="2000" dirty="0" smtClean="0">
                <a:latin typeface="+mj-lt"/>
              </a:rPr>
              <a:t>function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observed </a:t>
            </a:r>
            <a:r>
              <a:rPr lang="en-US" sz="2000" dirty="0">
                <a:latin typeface="+mj-lt"/>
              </a:rPr>
              <a:t>signal shape and </a:t>
            </a:r>
            <a:r>
              <a:rPr lang="en-US" sz="2000" dirty="0" smtClean="0">
                <a:latin typeface="+mj-lt"/>
              </a:rPr>
              <a:t>width </a:t>
            </a:r>
            <a:r>
              <a:rPr lang="en-US" sz="2000" dirty="0">
                <a:latin typeface="+mj-lt"/>
              </a:rPr>
              <a:t>consistent </a:t>
            </a:r>
            <a:r>
              <a:rPr lang="en-US" sz="2000" dirty="0" smtClean="0">
                <a:latin typeface="+mj-lt"/>
              </a:rPr>
              <a:t>with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simulation</a:t>
            </a:r>
            <a:endParaRPr lang="en-US" sz="2000" dirty="0">
              <a:latin typeface="+mj-lt"/>
            </a:endParaRPr>
          </a:p>
        </p:txBody>
      </p:sp>
      <p:sp>
        <p:nvSpPr>
          <p:cNvPr id="5" name="Rechteck 4"/>
          <p:cNvSpPr/>
          <p:nvPr/>
        </p:nvSpPr>
        <p:spPr bwMode="auto">
          <a:xfrm>
            <a:off x="1460290" y="777921"/>
            <a:ext cx="4981453" cy="327546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00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7758"/>
            <a:ext cx="5742231" cy="358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15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955" y="1289921"/>
            <a:ext cx="5086065" cy="3178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52214" y="130175"/>
            <a:ext cx="5239572" cy="4699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Absolute momentum calibration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05531" y="5354155"/>
            <a:ext cx="8393374" cy="1015663"/>
          </a:xfrm>
          <a:prstGeom prst="rect">
            <a:avLst/>
          </a:prstGeom>
          <a:solidFill>
            <a:schemeClr val="accent1"/>
          </a:solidFill>
          <a:ln w="317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s</a:t>
            </a:r>
            <a:r>
              <a:rPr lang="en-US" sz="2000" dirty="0" smtClean="0">
                <a:latin typeface="+mj-lt"/>
              </a:rPr>
              <a:t>pectrometer FWHM of 53 </a:t>
            </a:r>
            <a:r>
              <a:rPr lang="en-US" sz="2000" dirty="0" err="1" smtClean="0">
                <a:latin typeface="+mj-lt"/>
              </a:rPr>
              <a:t>k</a:t>
            </a:r>
            <a:r>
              <a:rPr lang="en-US" sz="2000" dirty="0" err="1" smtClean="0">
                <a:latin typeface="+mn-lt"/>
              </a:rPr>
              <a:t>eV</a:t>
            </a:r>
            <a:r>
              <a:rPr lang="en-US" sz="2000" i="1" dirty="0" smtClean="0">
                <a:latin typeface="+mn-lt"/>
              </a:rPr>
              <a:t>/c </a:t>
            </a:r>
            <a:r>
              <a:rPr lang="el-GR" sz="2000" dirty="0">
                <a:latin typeface="+mn-lt"/>
                <a:cs typeface="Arial"/>
              </a:rPr>
              <a:t>→</a:t>
            </a:r>
            <a:r>
              <a:rPr lang="de-DE" sz="2000" dirty="0">
                <a:latin typeface="+mn-lt"/>
                <a:cs typeface="Arial"/>
              </a:rPr>
              <a:t> </a:t>
            </a:r>
            <a:r>
              <a:rPr lang="el-GR" sz="2000" dirty="0">
                <a:latin typeface="+mn-lt"/>
              </a:rPr>
              <a:t>δ</a:t>
            </a:r>
            <a:r>
              <a:rPr lang="de-DE" sz="2000" dirty="0">
                <a:latin typeface="+mn-lt"/>
              </a:rPr>
              <a:t>p/p ~ </a:t>
            </a:r>
            <a:r>
              <a:rPr lang="de-DE" sz="2000" dirty="0" smtClean="0">
                <a:latin typeface="+mn-lt"/>
              </a:rPr>
              <a:t>2</a:t>
            </a:r>
            <a:r>
              <a:rPr lang="de-DE" sz="2000" dirty="0" smtClean="0">
                <a:latin typeface="+mn-lt"/>
                <a:cs typeface="Arial"/>
              </a:rPr>
              <a:t>∙</a:t>
            </a:r>
            <a:r>
              <a:rPr lang="de-DE" sz="2000" dirty="0" smtClean="0">
                <a:latin typeface="+mn-lt"/>
              </a:rPr>
              <a:t>10</a:t>
            </a:r>
            <a:r>
              <a:rPr lang="de-DE" sz="2000" baseline="30000" dirty="0" smtClean="0">
                <a:latin typeface="+mn-lt"/>
              </a:rPr>
              <a:t>-4</a:t>
            </a:r>
            <a:endParaRPr lang="en-US" sz="2000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beam energy absolute accuracy </a:t>
            </a:r>
            <a:r>
              <a:rPr lang="el-GR" sz="2000" dirty="0" smtClean="0">
                <a:latin typeface="+mn-lt"/>
              </a:rPr>
              <a:t>δ</a:t>
            </a:r>
            <a:r>
              <a:rPr lang="de-DE" sz="2000" dirty="0" err="1">
                <a:latin typeface="+mn-lt"/>
              </a:rPr>
              <a:t>p</a:t>
            </a:r>
            <a:r>
              <a:rPr lang="de-DE" sz="2000" baseline="-25000" dirty="0" err="1" smtClean="0">
                <a:latin typeface="+mn-lt"/>
              </a:rPr>
              <a:t>beam</a:t>
            </a:r>
            <a:r>
              <a:rPr lang="el-GR" sz="2000" dirty="0" smtClean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± 160 </a:t>
            </a:r>
            <a:r>
              <a:rPr lang="en-US" sz="2000" dirty="0" err="1" smtClean="0">
                <a:latin typeface="+mn-lt"/>
              </a:rPr>
              <a:t>keV</a:t>
            </a:r>
            <a:r>
              <a:rPr lang="en-US" sz="2000" i="1" dirty="0" smtClean="0">
                <a:latin typeface="+mn-lt"/>
              </a:rPr>
              <a:t>/c</a:t>
            </a:r>
            <a:r>
              <a:rPr lang="en-US" sz="2000" dirty="0" smtClean="0">
                <a:latin typeface="+mn-lt"/>
              </a:rPr>
              <a:t> </a:t>
            </a:r>
            <a:r>
              <a:rPr lang="el-GR" sz="2000" dirty="0">
                <a:latin typeface="+mn-lt"/>
                <a:cs typeface="Arial"/>
              </a:rPr>
              <a:t>→</a:t>
            </a:r>
            <a:r>
              <a:rPr lang="de-DE" sz="2000" dirty="0">
                <a:latin typeface="+mn-lt"/>
                <a:cs typeface="Arial"/>
              </a:rPr>
              <a:t> </a:t>
            </a:r>
            <a:r>
              <a:rPr lang="el-GR" sz="2000" dirty="0" smtClean="0">
                <a:latin typeface="+mn-lt"/>
              </a:rPr>
              <a:t>δ</a:t>
            </a:r>
            <a:r>
              <a:rPr lang="de-DE" sz="2000" dirty="0">
                <a:latin typeface="+mn-lt"/>
              </a:rPr>
              <a:t>E</a:t>
            </a:r>
            <a:r>
              <a:rPr lang="de-DE" sz="2000" dirty="0" smtClean="0">
                <a:latin typeface="+mn-lt"/>
              </a:rPr>
              <a:t>/E </a:t>
            </a:r>
            <a:r>
              <a:rPr lang="de-DE" sz="2000" dirty="0">
                <a:latin typeface="+mn-lt"/>
              </a:rPr>
              <a:t>~ </a:t>
            </a:r>
            <a:r>
              <a:rPr lang="de-DE" sz="2000" dirty="0" smtClean="0">
                <a:latin typeface="+mn-lt"/>
              </a:rPr>
              <a:t>7</a:t>
            </a:r>
            <a:r>
              <a:rPr lang="de-DE" sz="2000" dirty="0" smtClean="0">
                <a:latin typeface="+mn-lt"/>
                <a:cs typeface="Arial"/>
              </a:rPr>
              <a:t>∙</a:t>
            </a:r>
            <a:r>
              <a:rPr lang="de-DE" sz="2000" dirty="0" smtClean="0">
                <a:latin typeface="+mn-lt"/>
              </a:rPr>
              <a:t>10</a:t>
            </a:r>
            <a:r>
              <a:rPr lang="de-DE" sz="2000" baseline="30000" dirty="0" smtClean="0">
                <a:latin typeface="+mn-lt"/>
              </a:rPr>
              <a:t>-4</a:t>
            </a:r>
            <a:endParaRPr lang="en-US" sz="2000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repeated calibrations at different momenta reveal </a:t>
            </a:r>
            <a:r>
              <a:rPr lang="el-GR" sz="2000" dirty="0" smtClean="0">
                <a:latin typeface="+mn-lt"/>
              </a:rPr>
              <a:t>δ</a:t>
            </a:r>
            <a:r>
              <a:rPr lang="de-DE" sz="2000" dirty="0" err="1" smtClean="0">
                <a:latin typeface="+mn-lt"/>
              </a:rPr>
              <a:t>p</a:t>
            </a:r>
            <a:r>
              <a:rPr lang="de-DE" sz="2000" baseline="-25000" dirty="0" err="1" smtClean="0">
                <a:latin typeface="+mn-lt"/>
              </a:rPr>
              <a:t>syst</a:t>
            </a:r>
            <a:r>
              <a:rPr lang="en-US" sz="2000" dirty="0" smtClean="0">
                <a:latin typeface="+mn-lt"/>
              </a:rPr>
              <a:t> ~ </a:t>
            </a:r>
            <a:r>
              <a:rPr lang="en-US" sz="2000" dirty="0">
                <a:latin typeface="+mn-lt"/>
              </a:rPr>
              <a:t>5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keV</a:t>
            </a:r>
            <a:r>
              <a:rPr lang="en-US" sz="2000" i="1" dirty="0" smtClean="0">
                <a:latin typeface="+mn-lt"/>
              </a:rPr>
              <a:t>/c</a:t>
            </a:r>
          </a:p>
        </p:txBody>
      </p:sp>
      <p:cxnSp>
        <p:nvCxnSpPr>
          <p:cNvPr id="4" name="Gerade Verbindung 3"/>
          <p:cNvCxnSpPr/>
          <p:nvPr/>
        </p:nvCxnSpPr>
        <p:spPr bwMode="auto">
          <a:xfrm flipV="1">
            <a:off x="2748810" y="4336113"/>
            <a:ext cx="1853408" cy="323671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0" name="Gerade Verbindung 9"/>
          <p:cNvCxnSpPr/>
          <p:nvPr/>
        </p:nvCxnSpPr>
        <p:spPr bwMode="auto">
          <a:xfrm flipV="1">
            <a:off x="3191126" y="4336113"/>
            <a:ext cx="5816396" cy="323671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3" name="Textfeld 12"/>
          <p:cNvSpPr txBox="1"/>
          <p:nvPr/>
        </p:nvSpPr>
        <p:spPr>
          <a:xfrm>
            <a:off x="327101" y="942662"/>
            <a:ext cx="4275117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c</a:t>
            </a:r>
            <a:r>
              <a:rPr lang="en-US" dirty="0" smtClean="0">
                <a:latin typeface="+mj-lt"/>
              </a:rPr>
              <a:t>alibration method: 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scattering off thin tantalum foil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1575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791"/>
          <a:stretch/>
        </p:blipFill>
        <p:spPr bwMode="auto">
          <a:xfrm>
            <a:off x="4071603" y="3368787"/>
            <a:ext cx="5072417" cy="3018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63329" y="942662"/>
            <a:ext cx="3730854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comparison of </a:t>
            </a:r>
          </a:p>
          <a:p>
            <a:pPr algn="ctr"/>
            <a:r>
              <a:rPr lang="en-US" dirty="0" smtClean="0">
                <a:latin typeface="+mj-lt"/>
              </a:rPr>
              <a:t>simulation </a:t>
            </a:r>
            <a:r>
              <a:rPr lang="en-US" i="1" dirty="0" smtClean="0">
                <a:latin typeface="+mj-lt"/>
              </a:rPr>
              <a:t>vs.</a:t>
            </a:r>
            <a:r>
              <a:rPr lang="en-US" dirty="0" smtClean="0">
                <a:latin typeface="+mj-lt"/>
              </a:rPr>
              <a:t> data reveals highest precision</a:t>
            </a:r>
            <a:endParaRPr lang="en-US" dirty="0">
              <a:latin typeface="+mj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479"/>
          <a:stretch/>
        </p:blipFill>
        <p:spPr bwMode="auto">
          <a:xfrm>
            <a:off x="4057955" y="511997"/>
            <a:ext cx="5086065" cy="3036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37230" y="130175"/>
            <a:ext cx="7069540" cy="4699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Simulation of scattering process and spectrometer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74838" y="2601499"/>
            <a:ext cx="425150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+mj-lt"/>
              </a:rPr>
              <a:t>Monte </a:t>
            </a:r>
            <a:r>
              <a:rPr lang="en-US" sz="2000" dirty="0">
                <a:latin typeface="+mj-lt"/>
              </a:rPr>
              <a:t>Carlo code </a:t>
            </a:r>
            <a:r>
              <a:rPr lang="en-US" sz="2000" dirty="0" smtClean="0">
                <a:latin typeface="+mj-lt"/>
              </a:rPr>
              <a:t>for </a:t>
            </a:r>
            <a:br>
              <a:rPr lang="en-US" sz="2000" dirty="0" smtClean="0">
                <a:latin typeface="+mj-lt"/>
              </a:rPr>
            </a:br>
            <a:r>
              <a:rPr lang="en-US" sz="2000" b="1" dirty="0" smtClean="0">
                <a:latin typeface="+mj-lt"/>
              </a:rPr>
              <a:t>energy-loss </a:t>
            </a:r>
            <a:r>
              <a:rPr lang="en-US" sz="2000" dirty="0">
                <a:latin typeface="+mj-lt"/>
              </a:rPr>
              <a:t>of </a:t>
            </a:r>
            <a:r>
              <a:rPr lang="en-US" sz="2000" dirty="0" smtClean="0">
                <a:latin typeface="+mj-lt"/>
              </a:rPr>
              <a:t>incoming beam, </a:t>
            </a:r>
            <a:br>
              <a:rPr lang="en-US" sz="2000" dirty="0" smtClean="0">
                <a:latin typeface="+mj-lt"/>
              </a:rPr>
            </a:br>
            <a:r>
              <a:rPr lang="en-US" sz="2000" dirty="0" smtClean="0">
                <a:latin typeface="+mj-lt"/>
              </a:rPr>
              <a:t>reaction </a:t>
            </a:r>
            <a:r>
              <a:rPr lang="en-US" sz="2000" b="1" dirty="0" smtClean="0">
                <a:latin typeface="+mj-lt"/>
              </a:rPr>
              <a:t>vertex distribution</a:t>
            </a:r>
            <a:r>
              <a:rPr lang="en-US" sz="2000" dirty="0" smtClean="0">
                <a:latin typeface="+mj-lt"/>
              </a:rPr>
              <a:t>, </a:t>
            </a:r>
          </a:p>
          <a:p>
            <a:r>
              <a:rPr lang="en-US" sz="2000" b="1" dirty="0" smtClean="0">
                <a:latin typeface="+mj-lt"/>
              </a:rPr>
              <a:t>reaction </a:t>
            </a:r>
            <a:r>
              <a:rPr lang="en-US" sz="2000" b="1" dirty="0">
                <a:latin typeface="+mj-lt"/>
              </a:rPr>
              <a:t>kinematics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smtClean="0">
                <a:latin typeface="+mj-lt"/>
              </a:rPr>
              <a:t>and </a:t>
            </a:r>
          </a:p>
          <a:p>
            <a:r>
              <a:rPr lang="en-US" sz="2000" b="1" dirty="0" smtClean="0">
                <a:latin typeface="+mj-lt"/>
              </a:rPr>
              <a:t>energy-loss </a:t>
            </a:r>
            <a:r>
              <a:rPr lang="en-US" sz="2000" dirty="0">
                <a:latin typeface="+mj-lt"/>
              </a:rPr>
              <a:t>of outgoing particle</a:t>
            </a:r>
          </a:p>
          <a:p>
            <a:r>
              <a:rPr lang="en-US" sz="2000" dirty="0">
                <a:solidFill>
                  <a:srgbClr val="C00000"/>
                </a:solidFill>
                <a:latin typeface="+mj-lt"/>
              </a:rPr>
              <a:t>→ shape &amp;</a:t>
            </a:r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000" dirty="0">
                <a:solidFill>
                  <a:srgbClr val="C00000"/>
                </a:solidFill>
                <a:latin typeface="+mj-lt"/>
              </a:rPr>
              <a:t>width well reproduced</a:t>
            </a:r>
          </a:p>
          <a:p>
            <a:endParaRPr lang="en-US" sz="2000" dirty="0">
              <a:solidFill>
                <a:srgbClr val="C00000"/>
              </a:solidFill>
              <a:latin typeface="+mj-lt"/>
            </a:endParaRPr>
          </a:p>
          <a:p>
            <a:r>
              <a:rPr lang="en-US" sz="2000" dirty="0">
                <a:latin typeface="+mj-lt"/>
              </a:rPr>
              <a:t>calibration fixed at relative momentum closest to decay-pion line of </a:t>
            </a:r>
            <a:r>
              <a:rPr lang="de-DE" sz="2000" baseline="30000" dirty="0">
                <a:latin typeface="+mj-lt"/>
              </a:rPr>
              <a:t>4</a:t>
            </a:r>
            <a:r>
              <a:rPr lang="el-GR" sz="2000" baseline="-25000" dirty="0">
                <a:latin typeface="+mj-lt"/>
              </a:rPr>
              <a:t>Λ</a:t>
            </a:r>
            <a:r>
              <a:rPr lang="de-DE" sz="2000" dirty="0" smtClean="0">
                <a:latin typeface="+mj-lt"/>
              </a:rPr>
              <a:t>H, </a:t>
            </a:r>
            <a:r>
              <a:rPr lang="en-US" sz="2000" dirty="0" smtClean="0">
                <a:latin typeface="+mj-lt"/>
              </a:rPr>
              <a:t>data here shifted 7%</a:t>
            </a:r>
            <a:endParaRPr lang="en-US" sz="2000" dirty="0">
              <a:latin typeface="+mj-lt"/>
            </a:endParaRPr>
          </a:p>
          <a:p>
            <a:r>
              <a:rPr lang="en-US" sz="2000" dirty="0">
                <a:solidFill>
                  <a:srgbClr val="C00000"/>
                </a:solidFill>
                <a:latin typeface="+mj-lt"/>
                <a:cs typeface="Arial"/>
              </a:rPr>
              <a:t>→</a:t>
            </a:r>
            <a:r>
              <a:rPr lang="en-US" sz="2000" dirty="0">
                <a:solidFill>
                  <a:srgbClr val="C00000"/>
                </a:solidFill>
                <a:latin typeface="+mj-lt"/>
              </a:rPr>
              <a:t> difference of only 2 </a:t>
            </a:r>
            <a:r>
              <a:rPr lang="en-US" sz="2000" dirty="0" err="1">
                <a:solidFill>
                  <a:srgbClr val="C00000"/>
                </a:solidFill>
                <a:latin typeface="+mj-lt"/>
              </a:rPr>
              <a:t>keV</a:t>
            </a:r>
            <a:r>
              <a:rPr lang="en-US" sz="2000" i="1" dirty="0">
                <a:solidFill>
                  <a:srgbClr val="C00000"/>
                </a:solidFill>
                <a:latin typeface="+mj-lt"/>
              </a:rPr>
              <a:t>/c</a:t>
            </a:r>
            <a:endParaRPr lang="en-US" sz="2000" dirty="0">
              <a:solidFill>
                <a:srgbClr val="C00000"/>
              </a:solidFill>
              <a:latin typeface="+mj-lt"/>
            </a:endParaRPr>
          </a:p>
          <a:p>
            <a:endParaRPr lang="en-US" sz="2000" dirty="0">
              <a:latin typeface="+mj-lt"/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7328849" y="750627"/>
            <a:ext cx="668740" cy="5145206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87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898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1891"/>
            <a:ext cx="4338300" cy="415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52214" y="138410"/>
            <a:ext cx="5239572" cy="461665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tudy of spectrometer aberrations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05531" y="5128530"/>
            <a:ext cx="8393374" cy="707886"/>
          </a:xfrm>
          <a:prstGeom prst="rect">
            <a:avLst/>
          </a:prstGeom>
          <a:solidFill>
            <a:schemeClr val="accent1"/>
          </a:solidFill>
          <a:ln w="317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s</a:t>
            </a:r>
            <a:r>
              <a:rPr lang="en-US" sz="2000" dirty="0" smtClean="0">
                <a:latin typeface="+mj-lt"/>
              </a:rPr>
              <a:t>everal </a:t>
            </a:r>
            <a:r>
              <a:rPr lang="en-US" sz="2000" dirty="0">
                <a:latin typeface="+mj-lt"/>
              </a:rPr>
              <a:t>of </a:t>
            </a:r>
            <a:r>
              <a:rPr lang="en-US" sz="2000" dirty="0" smtClean="0">
                <a:latin typeface="+mj-lt"/>
              </a:rPr>
              <a:t>excited states </a:t>
            </a:r>
            <a:r>
              <a:rPr lang="en-US" sz="2000" dirty="0">
                <a:latin typeface="+mj-lt"/>
              </a:rPr>
              <a:t>could be fitted for the same </a:t>
            </a:r>
            <a:r>
              <a:rPr lang="en-US" sz="2000" dirty="0" smtClean="0">
                <a:latin typeface="+mj-lt"/>
              </a:rPr>
              <a:t>setting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from aberration effects differences </a:t>
            </a:r>
            <a:r>
              <a:rPr lang="en-US" sz="2000" dirty="0">
                <a:latin typeface="+mj-lt"/>
              </a:rPr>
              <a:t>of up to </a:t>
            </a:r>
            <a:r>
              <a:rPr lang="el-GR" sz="2000" dirty="0">
                <a:latin typeface="+mj-lt"/>
              </a:rPr>
              <a:t>δ</a:t>
            </a:r>
            <a:r>
              <a:rPr lang="de-DE" sz="2000" dirty="0" err="1" smtClean="0">
                <a:latin typeface="+mj-lt"/>
              </a:rPr>
              <a:t>p</a:t>
            </a:r>
            <a:r>
              <a:rPr lang="de-DE" sz="2000" baseline="-25000" dirty="0" err="1" smtClean="0">
                <a:latin typeface="+mj-lt"/>
              </a:rPr>
              <a:t>calib</a:t>
            </a:r>
            <a:r>
              <a:rPr lang="en-US" sz="2000" dirty="0" smtClean="0">
                <a:latin typeface="+mj-lt"/>
              </a:rPr>
              <a:t>~20 </a:t>
            </a:r>
            <a:r>
              <a:rPr lang="en-US" sz="2000" dirty="0" err="1" smtClean="0">
                <a:latin typeface="+mj-lt"/>
              </a:rPr>
              <a:t>keV</a:t>
            </a:r>
            <a:r>
              <a:rPr lang="en-US" sz="2000" i="1" dirty="0">
                <a:latin typeface="+mj-lt"/>
              </a:rPr>
              <a:t>/</a:t>
            </a:r>
            <a:r>
              <a:rPr lang="en-US" sz="2000" i="1" dirty="0" smtClean="0">
                <a:latin typeface="+mj-lt"/>
              </a:rPr>
              <a:t>c</a:t>
            </a:r>
            <a:r>
              <a:rPr lang="en-US" sz="2000" dirty="0" smtClean="0">
                <a:latin typeface="+mj-lt"/>
              </a:rPr>
              <a:t> possible</a:t>
            </a:r>
          </a:p>
        </p:txBody>
      </p:sp>
      <p:pic>
        <p:nvPicPr>
          <p:cNvPr id="63898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82"/>
          <a:stretch/>
        </p:blipFill>
        <p:spPr bwMode="auto">
          <a:xfrm>
            <a:off x="5094514" y="771893"/>
            <a:ext cx="4057087" cy="415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Gerade Verbindung 9"/>
          <p:cNvCxnSpPr/>
          <p:nvPr/>
        </p:nvCxnSpPr>
        <p:spPr bwMode="auto">
          <a:xfrm>
            <a:off x="1542794" y="4321116"/>
            <a:ext cx="6710557" cy="0"/>
          </a:xfrm>
          <a:prstGeom prst="line">
            <a:avLst/>
          </a:prstGeom>
          <a:solidFill>
            <a:srgbClr val="00B8FF"/>
          </a:solidFill>
          <a:ln w="50800" cap="flat" cmpd="dbl" algn="ctr">
            <a:solidFill>
              <a:srgbClr val="C00000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11" name="Gerade Verbindung 10"/>
          <p:cNvCxnSpPr/>
          <p:nvPr/>
        </p:nvCxnSpPr>
        <p:spPr bwMode="auto">
          <a:xfrm>
            <a:off x="2897580" y="1638795"/>
            <a:ext cx="807522" cy="0"/>
          </a:xfrm>
          <a:prstGeom prst="line">
            <a:avLst/>
          </a:prstGeom>
          <a:solidFill>
            <a:srgbClr val="00B8FF"/>
          </a:solidFill>
          <a:ln w="317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8" name="Gerade Verbindung 17"/>
          <p:cNvCxnSpPr/>
          <p:nvPr/>
        </p:nvCxnSpPr>
        <p:spPr bwMode="auto">
          <a:xfrm>
            <a:off x="6446310" y="1638795"/>
            <a:ext cx="807522" cy="0"/>
          </a:xfrm>
          <a:prstGeom prst="line">
            <a:avLst/>
          </a:prstGeom>
          <a:solidFill>
            <a:srgbClr val="00B8FF"/>
          </a:solidFill>
          <a:ln w="317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pic>
        <p:nvPicPr>
          <p:cNvPr id="63898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323" y="2946476"/>
            <a:ext cx="1260000" cy="12080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38986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086" y="2946475"/>
            <a:ext cx="1260000" cy="12080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38985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087" y="2946475"/>
            <a:ext cx="1260000" cy="12080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38984" name="Picture 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468" y="2946474"/>
            <a:ext cx="1260000" cy="12080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38983" name="Picture 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440" y="2946475"/>
            <a:ext cx="1260000" cy="12080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7" name="Textfeld 26"/>
          <p:cNvSpPr txBox="1"/>
          <p:nvPr/>
        </p:nvSpPr>
        <p:spPr>
          <a:xfrm>
            <a:off x="2064323" y="2401801"/>
            <a:ext cx="4275117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scattering off carbon foil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3301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Binding energy extraction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765" y="1116463"/>
            <a:ext cx="615315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968989" y="3233272"/>
            <a:ext cx="80385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latin typeface="+mj-lt"/>
              </a:rPr>
              <a:t>dominant calibration</a:t>
            </a:r>
            <a:r>
              <a:rPr lang="en-US" sz="2000" dirty="0" smtClean="0">
                <a:latin typeface="+mj-lt"/>
              </a:rPr>
              <a:t> errors: 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en-US" sz="2000" dirty="0" smtClean="0">
                <a:latin typeface="+mj-lt"/>
              </a:rPr>
              <a:t>uncertainty on beam energy 	</a:t>
            </a:r>
            <a:r>
              <a:rPr lang="el-GR" sz="2000" dirty="0" smtClean="0">
                <a:latin typeface="+mj-lt"/>
              </a:rPr>
              <a:t>δ</a:t>
            </a:r>
            <a:r>
              <a:rPr lang="de-DE" sz="2000" dirty="0">
                <a:latin typeface="+mj-lt"/>
              </a:rPr>
              <a:t>E</a:t>
            </a:r>
            <a:r>
              <a:rPr lang="en-US" sz="2000" baseline="-25000" dirty="0" smtClean="0">
                <a:latin typeface="+mj-lt"/>
              </a:rPr>
              <a:t>beam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>
                <a:latin typeface="+mj-lt"/>
              </a:rPr>
              <a:t>= </a:t>
            </a:r>
            <a:r>
              <a:rPr lang="en-US" sz="2000" dirty="0" smtClean="0">
                <a:latin typeface="+mj-lt"/>
              </a:rPr>
              <a:t>160 </a:t>
            </a:r>
            <a:r>
              <a:rPr lang="en-US" sz="2000" dirty="0" err="1" smtClean="0">
                <a:latin typeface="+mj-lt"/>
              </a:rPr>
              <a:t>keV</a:t>
            </a:r>
            <a:endParaRPr lang="en-US" sz="2000" dirty="0" smtClean="0">
              <a:latin typeface="+mj-lt"/>
            </a:endParaRPr>
          </a:p>
          <a:p>
            <a:endParaRPr lang="en-US" sz="2000" u="sng" dirty="0" smtClean="0">
              <a:latin typeface="+mj-lt"/>
            </a:endParaRPr>
          </a:p>
          <a:p>
            <a:r>
              <a:rPr lang="en-US" sz="2000" u="sng" dirty="0" smtClean="0">
                <a:latin typeface="+mj-lt"/>
              </a:rPr>
              <a:t>dominant stability</a:t>
            </a:r>
            <a:r>
              <a:rPr lang="en-US" sz="2000" dirty="0" smtClean="0">
                <a:latin typeface="+mj-lt"/>
              </a:rPr>
              <a:t> error: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en-US" sz="2000" dirty="0" smtClean="0">
                <a:latin typeface="+mj-lt"/>
              </a:rPr>
              <a:t>magnetic field instability 	</a:t>
            </a:r>
            <a:r>
              <a:rPr lang="el-GR" sz="2000" dirty="0" smtClean="0">
                <a:latin typeface="+mj-lt"/>
              </a:rPr>
              <a:t>δ</a:t>
            </a:r>
            <a:r>
              <a:rPr lang="en-US" sz="2000" dirty="0" err="1" smtClean="0">
                <a:latin typeface="+mj-lt"/>
              </a:rPr>
              <a:t>p</a:t>
            </a:r>
            <a:r>
              <a:rPr lang="en-US" sz="2000" baseline="-25000" dirty="0" err="1" smtClean="0">
                <a:latin typeface="+mj-lt"/>
              </a:rPr>
              <a:t>stabil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>
                <a:latin typeface="+mj-lt"/>
              </a:rPr>
              <a:t>= </a:t>
            </a:r>
            <a:r>
              <a:rPr lang="en-US" sz="2000" dirty="0" smtClean="0">
                <a:latin typeface="+mj-lt"/>
              </a:rPr>
              <a:t>40 </a:t>
            </a:r>
            <a:r>
              <a:rPr lang="en-US" sz="2000" dirty="0" err="1" smtClean="0">
                <a:latin typeface="+mj-lt"/>
              </a:rPr>
              <a:t>keV</a:t>
            </a:r>
            <a:r>
              <a:rPr lang="en-US" sz="2000" dirty="0" smtClean="0">
                <a:latin typeface="+mj-lt"/>
              </a:rPr>
              <a:t>/c</a:t>
            </a:r>
          </a:p>
          <a:p>
            <a:r>
              <a:rPr lang="en-US" sz="2000" dirty="0" smtClean="0">
                <a:latin typeface="+mj-lt"/>
              </a:rPr>
              <a:t>---------------------------------------------------------------------</a:t>
            </a:r>
          </a:p>
          <a:p>
            <a:r>
              <a:rPr lang="en-US" sz="2000" dirty="0" smtClean="0">
                <a:latin typeface="+mj-lt"/>
              </a:rPr>
              <a:t>total error </a:t>
            </a:r>
            <a:r>
              <a:rPr lang="el-GR" sz="2000" dirty="0">
                <a:latin typeface="+mj-lt"/>
              </a:rPr>
              <a:t>δ</a:t>
            </a:r>
            <a:r>
              <a:rPr lang="en-US" sz="2000" dirty="0">
                <a:latin typeface="+mj-lt"/>
              </a:rPr>
              <a:t>p</a:t>
            </a:r>
            <a:r>
              <a:rPr lang="en-US" sz="2000" dirty="0" smtClean="0">
                <a:latin typeface="+mj-lt"/>
              </a:rPr>
              <a:t>:</a:t>
            </a:r>
            <a:r>
              <a:rPr lang="en-US" sz="2000" b="1" dirty="0" smtClean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± 140 (</a:t>
            </a:r>
            <a:r>
              <a:rPr lang="en-US" sz="2000" dirty="0" err="1" smtClean="0">
                <a:latin typeface="+mj-lt"/>
              </a:rPr>
              <a:t>calib</a:t>
            </a:r>
            <a:r>
              <a:rPr lang="en-US" sz="2000" dirty="0" smtClean="0">
                <a:latin typeface="+mj-lt"/>
              </a:rPr>
              <a:t>.) ± 40 (stab.) </a:t>
            </a:r>
            <a:r>
              <a:rPr lang="en-US" sz="2000" dirty="0" err="1" smtClean="0">
                <a:latin typeface="+mj-lt"/>
              </a:rPr>
              <a:t>keV</a:t>
            </a:r>
            <a:r>
              <a:rPr lang="en-US" sz="2000" dirty="0" smtClean="0">
                <a:latin typeface="+mj-lt"/>
              </a:rPr>
              <a:t>/c 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828256" y="2185012"/>
            <a:ext cx="631999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B</a:t>
            </a:r>
            <a:r>
              <a:rPr lang="el-GR" baseline="-25000" dirty="0" smtClean="0">
                <a:latin typeface="+mj-lt"/>
              </a:rPr>
              <a:t>Λ</a:t>
            </a:r>
            <a:r>
              <a:rPr lang="de-DE" dirty="0" smtClean="0">
                <a:latin typeface="+mj-lt"/>
              </a:rPr>
              <a:t>= 2.12 ± 0.01 (stat.) ± 0.13 (syst.) </a:t>
            </a:r>
            <a:r>
              <a:rPr lang="de-DE" dirty="0" err="1" smtClean="0">
                <a:latin typeface="+mj-lt"/>
              </a:rPr>
              <a:t>MeV</a:t>
            </a:r>
            <a:endParaRPr lang="en-US" dirty="0">
              <a:latin typeface="+mj-lt"/>
            </a:endParaRPr>
          </a:p>
        </p:txBody>
      </p:sp>
      <p:sp>
        <p:nvSpPr>
          <p:cNvPr id="6" name="Ellipse 5"/>
          <p:cNvSpPr/>
          <p:nvPr/>
        </p:nvSpPr>
        <p:spPr bwMode="auto">
          <a:xfrm>
            <a:off x="4756844" y="1241945"/>
            <a:ext cx="470249" cy="452344"/>
          </a:xfrm>
          <a:prstGeom prst="ellipse">
            <a:avLst/>
          </a:prstGeom>
          <a:noFill/>
          <a:ln w="317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Ellipse 7"/>
          <p:cNvSpPr/>
          <p:nvPr/>
        </p:nvSpPr>
        <p:spPr bwMode="auto">
          <a:xfrm>
            <a:off x="6519679" y="1241945"/>
            <a:ext cx="470249" cy="452344"/>
          </a:xfrm>
          <a:prstGeom prst="ellipse">
            <a:avLst/>
          </a:prstGeom>
          <a:noFill/>
          <a:ln w="317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711782" y="2701269"/>
            <a:ext cx="5508088" cy="32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>
            <a:spAutoFit/>
          </a:bodyPr>
          <a:lstStyle>
            <a:lvl1pPr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>
              <a:lnSpc>
                <a:spcPct val="104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nb-NO" sz="1600" dirty="0">
                <a:solidFill>
                  <a:srgbClr val="000099"/>
                </a:solidFill>
                <a:latin typeface="+mn-lt"/>
              </a:rPr>
              <a:t>A</a:t>
            </a:r>
            <a:r>
              <a:rPr lang="nb-NO" sz="1600" dirty="0" smtClean="0">
                <a:solidFill>
                  <a:srgbClr val="000099"/>
                </a:solidFill>
                <a:latin typeface="+mn-lt"/>
              </a:rPr>
              <a:t>. Esser </a:t>
            </a:r>
            <a:r>
              <a:rPr lang="nb-NO" sz="1600" dirty="0">
                <a:solidFill>
                  <a:srgbClr val="000099"/>
                </a:solidFill>
                <a:latin typeface="+mn-lt"/>
              </a:rPr>
              <a:t>et al</a:t>
            </a:r>
            <a:r>
              <a:rPr lang="nb-NO" sz="1600" dirty="0" smtClean="0">
                <a:solidFill>
                  <a:srgbClr val="000099"/>
                </a:solidFill>
                <a:latin typeface="+mn-lt"/>
              </a:rPr>
              <a:t>. (A1 </a:t>
            </a:r>
            <a:r>
              <a:rPr lang="nb-NO" sz="1600" dirty="0">
                <a:solidFill>
                  <a:srgbClr val="000099"/>
                </a:solidFill>
                <a:latin typeface="+mn-lt"/>
              </a:rPr>
              <a:t>Collaboration), PRL </a:t>
            </a:r>
            <a:r>
              <a:rPr lang="en-US" sz="1600" dirty="0">
                <a:solidFill>
                  <a:srgbClr val="000099"/>
                </a:solidFill>
                <a:latin typeface="+mn-lt"/>
              </a:rPr>
              <a:t>114, 232501 (2015)</a:t>
            </a:r>
            <a:endParaRPr lang="nb-NO" sz="1600" dirty="0">
              <a:solidFill>
                <a:srgbClr val="0000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076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45"/>
          <a:stretch/>
        </p:blipFill>
        <p:spPr bwMode="auto">
          <a:xfrm>
            <a:off x="2291254" y="593767"/>
            <a:ext cx="6886268" cy="4391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9463" y="130175"/>
            <a:ext cx="7165074" cy="469900"/>
          </a:xfrm>
        </p:spPr>
        <p:txBody>
          <a:bodyPr/>
          <a:lstStyle/>
          <a:p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Hypernuclear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decay-pion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spectroscopy 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emulsion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500" y="4985597"/>
            <a:ext cx="5076825" cy="847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50" y="5701214"/>
            <a:ext cx="49720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965" y="5021320"/>
            <a:ext cx="3663357" cy="96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erade Verbindung mit Pfeil 4"/>
          <p:cNvCxnSpPr/>
          <p:nvPr/>
        </p:nvCxnSpPr>
        <p:spPr bwMode="auto">
          <a:xfrm flipH="1">
            <a:off x="5088700" y="2033516"/>
            <a:ext cx="2444864" cy="2473817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arrow" w="lg" len="med"/>
          </a:ln>
          <a:effectLst/>
        </p:spPr>
      </p:cxnSp>
      <p:sp>
        <p:nvSpPr>
          <p:cNvPr id="8" name="Freihandform 7"/>
          <p:cNvSpPr/>
          <p:nvPr/>
        </p:nvSpPr>
        <p:spPr bwMode="auto">
          <a:xfrm>
            <a:off x="2770496" y="3002507"/>
            <a:ext cx="2306471" cy="1528550"/>
          </a:xfrm>
          <a:custGeom>
            <a:avLst/>
            <a:gdLst>
              <a:gd name="connsiteX0" fmla="*/ 2306471 w 2306471"/>
              <a:gd name="connsiteY0" fmla="*/ 1528550 h 1528550"/>
              <a:gd name="connsiteX1" fmla="*/ 1460310 w 2306471"/>
              <a:gd name="connsiteY1" fmla="*/ 736980 h 1528550"/>
              <a:gd name="connsiteX2" fmla="*/ 1228298 w 2306471"/>
              <a:gd name="connsiteY2" fmla="*/ 532263 h 1528550"/>
              <a:gd name="connsiteX3" fmla="*/ 900752 w 2306471"/>
              <a:gd name="connsiteY3" fmla="*/ 327547 h 1528550"/>
              <a:gd name="connsiteX4" fmla="*/ 750626 w 2306471"/>
              <a:gd name="connsiteY4" fmla="*/ 218365 h 1528550"/>
              <a:gd name="connsiteX5" fmla="*/ 436728 w 2306471"/>
              <a:gd name="connsiteY5" fmla="*/ 122830 h 1528550"/>
              <a:gd name="connsiteX6" fmla="*/ 0 w 2306471"/>
              <a:gd name="connsiteY6" fmla="*/ 0 h 152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6471" h="1528550">
                <a:moveTo>
                  <a:pt x="2306471" y="1528550"/>
                </a:moveTo>
                <a:lnTo>
                  <a:pt x="1460310" y="736980"/>
                </a:lnTo>
                <a:cubicBezTo>
                  <a:pt x="1280615" y="570932"/>
                  <a:pt x="1321558" y="600502"/>
                  <a:pt x="1228298" y="532263"/>
                </a:cubicBezTo>
                <a:cubicBezTo>
                  <a:pt x="1135038" y="464024"/>
                  <a:pt x="980364" y="379863"/>
                  <a:pt x="900752" y="327547"/>
                </a:cubicBezTo>
                <a:cubicBezTo>
                  <a:pt x="821140" y="275231"/>
                  <a:pt x="827963" y="252484"/>
                  <a:pt x="750626" y="218365"/>
                </a:cubicBezTo>
                <a:cubicBezTo>
                  <a:pt x="673289" y="184246"/>
                  <a:pt x="436728" y="122830"/>
                  <a:pt x="436728" y="122830"/>
                </a:cubicBezTo>
                <a:lnTo>
                  <a:pt x="0" y="0"/>
                </a:ln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 w="lg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562065" y="1228298"/>
            <a:ext cx="3537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i="1" dirty="0" err="1" smtClean="0">
                <a:solidFill>
                  <a:srgbClr val="66FF66"/>
                </a:solidFill>
                <a:latin typeface="+mn-lt"/>
              </a:rPr>
              <a:t>energy</a:t>
            </a:r>
            <a:r>
              <a:rPr lang="de-DE" sz="2000" i="1" dirty="0" smtClean="0">
                <a:solidFill>
                  <a:srgbClr val="66FF66"/>
                </a:solidFill>
                <a:latin typeface="+mn-lt"/>
              </a:rPr>
              <a:t> </a:t>
            </a:r>
            <a:r>
              <a:rPr lang="de-DE" sz="2000" i="1" dirty="0" err="1" smtClean="0">
                <a:solidFill>
                  <a:srgbClr val="66FF66"/>
                </a:solidFill>
                <a:latin typeface="+mn-lt"/>
              </a:rPr>
              <a:t>and</a:t>
            </a:r>
            <a:r>
              <a:rPr lang="de-DE" sz="2000" i="1" dirty="0" smtClean="0">
                <a:solidFill>
                  <a:srgbClr val="66FF66"/>
                </a:solidFill>
                <a:latin typeface="+mn-lt"/>
              </a:rPr>
              <a:t> </a:t>
            </a:r>
            <a:r>
              <a:rPr lang="de-DE" sz="2000" i="1" dirty="0" err="1" smtClean="0">
                <a:solidFill>
                  <a:srgbClr val="66FF66"/>
                </a:solidFill>
                <a:latin typeface="+mn-lt"/>
              </a:rPr>
              <a:t>momentum</a:t>
            </a:r>
            <a:r>
              <a:rPr lang="de-DE" sz="2000" i="1" dirty="0" smtClean="0">
                <a:solidFill>
                  <a:srgbClr val="66FF66"/>
                </a:solidFill>
                <a:latin typeface="+mn-lt"/>
              </a:rPr>
              <a:t> </a:t>
            </a:r>
            <a:r>
              <a:rPr lang="de-DE" sz="2000" i="1" dirty="0" err="1" smtClean="0">
                <a:solidFill>
                  <a:srgbClr val="66FF66"/>
                </a:solidFill>
                <a:latin typeface="+mn-lt"/>
              </a:rPr>
              <a:t>transfer</a:t>
            </a:r>
            <a:r>
              <a:rPr lang="de-DE" sz="2000" i="1" dirty="0" smtClean="0">
                <a:solidFill>
                  <a:srgbClr val="66FF66"/>
                </a:solidFill>
                <a:latin typeface="+mn-lt"/>
              </a:rPr>
              <a:t> </a:t>
            </a:r>
            <a:r>
              <a:rPr lang="de-DE" sz="2000" i="1" dirty="0" err="1" smtClean="0">
                <a:solidFill>
                  <a:srgbClr val="66FF66"/>
                </a:solidFill>
                <a:latin typeface="+mn-lt"/>
              </a:rPr>
              <a:t>to</a:t>
            </a:r>
            <a:r>
              <a:rPr lang="de-DE" sz="2000" i="1" dirty="0" smtClean="0">
                <a:solidFill>
                  <a:srgbClr val="66FF66"/>
                </a:solidFill>
                <a:latin typeface="+mn-lt"/>
              </a:rPr>
              <a:t> </a:t>
            </a:r>
            <a:r>
              <a:rPr lang="de-DE" sz="2000" i="1" dirty="0" err="1" smtClean="0">
                <a:solidFill>
                  <a:srgbClr val="66FF66"/>
                </a:solidFill>
                <a:latin typeface="+mn-lt"/>
              </a:rPr>
              <a:t>target</a:t>
            </a:r>
            <a:r>
              <a:rPr lang="de-DE" sz="2000" i="1" dirty="0" smtClean="0">
                <a:solidFill>
                  <a:srgbClr val="66FF66"/>
                </a:solidFill>
                <a:latin typeface="+mn-lt"/>
              </a:rPr>
              <a:t> </a:t>
            </a:r>
            <a:r>
              <a:rPr lang="de-DE" sz="2000" i="1" dirty="0" err="1" smtClean="0">
                <a:solidFill>
                  <a:srgbClr val="66FF66"/>
                </a:solidFill>
                <a:latin typeface="+mn-lt"/>
              </a:rPr>
              <a:t>nucleus</a:t>
            </a:r>
            <a:endParaRPr lang="de-DE" sz="2000" i="1" dirty="0">
              <a:solidFill>
                <a:srgbClr val="66FF66"/>
              </a:solidFill>
              <a:latin typeface="+mn-lt"/>
            </a:endParaRPr>
          </a:p>
        </p:txBody>
      </p:sp>
      <p:cxnSp>
        <p:nvCxnSpPr>
          <p:cNvPr id="11" name="Gerade Verbindung mit Pfeil 10"/>
          <p:cNvCxnSpPr/>
          <p:nvPr/>
        </p:nvCxnSpPr>
        <p:spPr bwMode="auto">
          <a:xfrm>
            <a:off x="3923731" y="2033516"/>
            <a:ext cx="3609833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66FF66"/>
            </a:solidFill>
            <a:prstDash val="solid"/>
            <a:miter lim="800000"/>
            <a:headEnd type="none" w="med" len="med"/>
            <a:tailEnd type="arrow" w="lg" len="med"/>
          </a:ln>
          <a:effectLst/>
        </p:spPr>
      </p:cxnSp>
      <p:sp>
        <p:nvSpPr>
          <p:cNvPr id="17" name="Textfeld 16"/>
          <p:cNvSpPr txBox="1"/>
          <p:nvPr/>
        </p:nvSpPr>
        <p:spPr>
          <a:xfrm rot="18891882">
            <a:off x="4642512" y="3396228"/>
            <a:ext cx="3537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i="1" dirty="0" err="1" smtClean="0">
                <a:solidFill>
                  <a:srgbClr val="FFC000"/>
                </a:solidFill>
                <a:latin typeface="+mn-lt"/>
              </a:rPr>
              <a:t>stopping</a:t>
            </a:r>
            <a:r>
              <a:rPr lang="de-DE" sz="2000" i="1" dirty="0" smtClean="0">
                <a:solidFill>
                  <a:srgbClr val="FFC000"/>
                </a:solidFill>
                <a:latin typeface="+mn-lt"/>
              </a:rPr>
              <a:t> </a:t>
            </a:r>
            <a:r>
              <a:rPr lang="de-DE" sz="2000" i="1" dirty="0" err="1" smtClean="0">
                <a:solidFill>
                  <a:srgbClr val="FFC000"/>
                </a:solidFill>
                <a:latin typeface="+mn-lt"/>
              </a:rPr>
              <a:t>of</a:t>
            </a:r>
            <a:r>
              <a:rPr lang="de-DE" sz="2000" i="1" dirty="0" smtClean="0">
                <a:solidFill>
                  <a:srgbClr val="FFC000"/>
                </a:solidFill>
                <a:latin typeface="+mn-lt"/>
              </a:rPr>
              <a:t> </a:t>
            </a:r>
            <a:r>
              <a:rPr lang="de-DE" sz="2000" i="1" dirty="0" err="1" smtClean="0">
                <a:solidFill>
                  <a:srgbClr val="FFC000"/>
                </a:solidFill>
                <a:latin typeface="+mn-lt"/>
              </a:rPr>
              <a:t>hyperfragment</a:t>
            </a:r>
            <a:endParaRPr lang="de-DE" sz="2000" i="1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20" name="Textfeld 19"/>
          <p:cNvSpPr txBox="1"/>
          <p:nvPr/>
        </p:nvSpPr>
        <p:spPr>
          <a:xfrm rot="2601969">
            <a:off x="3542586" y="3203528"/>
            <a:ext cx="1933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  <a:latin typeface="+mn-lt"/>
              </a:rPr>
              <a:t>pion detection</a:t>
            </a:r>
            <a:endParaRPr lang="en-US" sz="20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1" name="Textfeld 20"/>
          <p:cNvSpPr txBox="1"/>
          <p:nvPr/>
        </p:nvSpPr>
        <p:spPr>
          <a:xfrm rot="18891882">
            <a:off x="4295776" y="2959039"/>
            <a:ext cx="3537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i="1" dirty="0" smtClean="0">
                <a:solidFill>
                  <a:srgbClr val="FFC000"/>
                </a:solidFill>
                <a:latin typeface="+mn-lt"/>
              </a:rPr>
              <a:t>3.6 mm</a:t>
            </a:r>
            <a:endParaRPr lang="de-DE" sz="2000" i="1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22" name="Textfeld 21"/>
          <p:cNvSpPr txBox="1"/>
          <p:nvPr/>
        </p:nvSpPr>
        <p:spPr>
          <a:xfrm rot="2597892">
            <a:off x="3383411" y="4012732"/>
            <a:ext cx="1933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  <a:latin typeface="+mn-lt"/>
              </a:rPr>
              <a:t>38.7 mm</a:t>
            </a:r>
            <a:endParaRPr lang="en-US" sz="20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4995971" y="6095652"/>
            <a:ext cx="43043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kern="0" dirty="0" smtClean="0">
                <a:solidFill>
                  <a:srgbClr val="000099"/>
                </a:solidFill>
                <a:latin typeface="+mn-lt"/>
                <a:sym typeface="Wingdings" pitchFamily="2" charset="2"/>
              </a:rPr>
              <a:t>[A.G. </a:t>
            </a:r>
            <a:r>
              <a:rPr lang="en-GB" sz="1400" kern="0" dirty="0" err="1" smtClean="0">
                <a:solidFill>
                  <a:srgbClr val="000099"/>
                </a:solidFill>
                <a:latin typeface="+mn-lt"/>
                <a:sym typeface="Wingdings" pitchFamily="2" charset="2"/>
              </a:rPr>
              <a:t>Ekspong</a:t>
            </a:r>
            <a:r>
              <a:rPr lang="en-GB" sz="1400" kern="0" dirty="0" smtClean="0">
                <a:solidFill>
                  <a:srgbClr val="000099"/>
                </a:solidFill>
                <a:latin typeface="+mn-lt"/>
                <a:sym typeface="Wingdings" pitchFamily="2" charset="2"/>
              </a:rPr>
              <a:t> et al., Phys. Rev. </a:t>
            </a:r>
            <a:r>
              <a:rPr lang="en-GB" sz="1400" kern="0" dirty="0" err="1" smtClean="0">
                <a:solidFill>
                  <a:srgbClr val="000099"/>
                </a:solidFill>
                <a:latin typeface="+mn-lt"/>
                <a:sym typeface="Wingdings" pitchFamily="2" charset="2"/>
              </a:rPr>
              <a:t>Lett</a:t>
            </a:r>
            <a:r>
              <a:rPr lang="en-GB" sz="1400" kern="0" dirty="0" smtClean="0">
                <a:solidFill>
                  <a:srgbClr val="000099"/>
                </a:solidFill>
                <a:latin typeface="+mn-lt"/>
                <a:sym typeface="Wingdings" pitchFamily="2" charset="2"/>
              </a:rPr>
              <a:t>. 3 (1959) 103]</a:t>
            </a:r>
            <a:r>
              <a:rPr lang="de-DE" sz="1400" dirty="0" smtClean="0">
                <a:solidFill>
                  <a:srgbClr val="000099"/>
                </a:solidFill>
                <a:latin typeface="+mn-lt"/>
              </a:rPr>
              <a:t> </a:t>
            </a:r>
            <a:endParaRPr lang="de-DE" sz="1400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116650" y="833328"/>
            <a:ext cx="2002728" cy="400110"/>
          </a:xfrm>
          <a:prstGeom prst="rect">
            <a:avLst/>
          </a:prstGeom>
          <a:ln w="25400"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de-DE" sz="2000" dirty="0" err="1" smtClean="0">
                <a:latin typeface="+mn-lt"/>
              </a:rPr>
              <a:t>Example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for</a:t>
            </a:r>
            <a:r>
              <a:rPr lang="de-DE" sz="2000" dirty="0" smtClean="0">
                <a:latin typeface="+mn-lt"/>
              </a:rPr>
              <a:t> </a:t>
            </a:r>
            <a:r>
              <a:rPr lang="el-GR" sz="2000" baseline="-25000" dirty="0">
                <a:latin typeface="+mn-lt"/>
              </a:rPr>
              <a:t>Λ</a:t>
            </a:r>
            <a:r>
              <a:rPr lang="de-DE" sz="2000" baseline="30000" dirty="0" smtClean="0">
                <a:latin typeface="+mn-lt"/>
              </a:rPr>
              <a:t>4</a:t>
            </a:r>
            <a:r>
              <a:rPr lang="de-DE" sz="2000" dirty="0" smtClean="0">
                <a:latin typeface="+mn-lt"/>
              </a:rPr>
              <a:t>H</a:t>
            </a:r>
            <a:endParaRPr lang="de-DE" sz="2000" dirty="0">
              <a:latin typeface="+mn-lt"/>
            </a:endParaRPr>
          </a:p>
        </p:txBody>
      </p:sp>
      <p:sp>
        <p:nvSpPr>
          <p:cNvPr id="3" name="Rechteck 2"/>
          <p:cNvSpPr/>
          <p:nvPr/>
        </p:nvSpPr>
        <p:spPr bwMode="auto">
          <a:xfrm>
            <a:off x="914400" y="5687566"/>
            <a:ext cx="1842448" cy="346466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8" name="Rechteck 17"/>
          <p:cNvSpPr/>
          <p:nvPr/>
        </p:nvSpPr>
        <p:spPr bwMode="auto">
          <a:xfrm>
            <a:off x="6879660" y="5112630"/>
            <a:ext cx="1842448" cy="402778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23" name="Picture 2" descr="http://www.clker.com/cliparts/e/v/A/R/K/t/transparent-magnifying-glass-hi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10800000">
            <a:off x="1724721" y="1296535"/>
            <a:ext cx="3610996" cy="3754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Gekrümmte Verbindung 5"/>
          <p:cNvCxnSpPr/>
          <p:nvPr/>
        </p:nvCxnSpPr>
        <p:spPr bwMode="auto">
          <a:xfrm rot="10800000">
            <a:off x="2770497" y="5982201"/>
            <a:ext cx="3294083" cy="12700"/>
          </a:xfrm>
          <a:prstGeom prst="curvedConnector3">
            <a:avLst>
              <a:gd name="adj1" fmla="val 50000"/>
            </a:avLst>
          </a:prstGeom>
          <a:solidFill>
            <a:srgbClr val="00B8FF"/>
          </a:solidFill>
          <a:ln w="317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27" name="Rechteck 26"/>
          <p:cNvSpPr/>
          <p:nvPr/>
        </p:nvSpPr>
        <p:spPr bwMode="auto">
          <a:xfrm>
            <a:off x="6078225" y="5633494"/>
            <a:ext cx="2001249" cy="355057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77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7" grpId="0"/>
      <p:bldP spid="20" grpId="0"/>
      <p:bldP spid="21" grpId="0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84388" y="138410"/>
            <a:ext cx="4416425" cy="461665"/>
          </a:xfrm>
        </p:spPr>
        <p:txBody>
          <a:bodyPr/>
          <a:lstStyle/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 </a:t>
            </a:r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</a:t>
            </a:r>
            <a:r>
              <a:rPr lang="de-DE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= 4 </a:t>
            </a:r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hteck 4"/>
          <p:cNvSpPr>
            <a:spLocks noChangeArrowheads="1"/>
          </p:cNvSpPr>
          <p:nvPr/>
        </p:nvSpPr>
        <p:spPr bwMode="auto">
          <a:xfrm>
            <a:off x="1300163" y="5106390"/>
            <a:ext cx="6929437" cy="707876"/>
          </a:xfrm>
          <a:prstGeom prst="rect">
            <a:avLst/>
          </a:prstGeom>
          <a:solidFill>
            <a:schemeClr val="accent1"/>
          </a:solidFill>
          <a:ln w="31750">
            <a:solidFill>
              <a:srgbClr val="C00000"/>
            </a:solidFill>
            <a:miter lim="800000"/>
            <a:headEnd/>
            <a:tailEnd/>
          </a:ln>
        </p:spPr>
        <p:txBody>
          <a:bodyPr wrap="square" lIns="91428" tIns="45715" rIns="91428" bIns="45715">
            <a:spAutoFit/>
          </a:bodyPr>
          <a:lstStyle/>
          <a:p>
            <a:pPr algn="ctr" eaLnBrk="1" hangingPunct="1"/>
            <a:r>
              <a:rPr lang="en-US" altLang="ja-JP" sz="2000" dirty="0" smtClean="0">
                <a:latin typeface="+mn-lt"/>
              </a:rPr>
              <a:t>MAMI </a:t>
            </a:r>
            <a:r>
              <a:rPr lang="en-US" altLang="ja-JP" sz="2000" dirty="0">
                <a:latin typeface="+mn-lt"/>
              </a:rPr>
              <a:t>experiment </a:t>
            </a:r>
            <a:r>
              <a:rPr lang="en-US" altLang="ja-JP" sz="2000" dirty="0" smtClean="0">
                <a:latin typeface="+mn-lt"/>
              </a:rPr>
              <a:t>confirmed </a:t>
            </a:r>
            <a:r>
              <a:rPr lang="en-US" altLang="ja-JP" sz="2000" dirty="0">
                <a:latin typeface="+mn-lt"/>
              </a:rPr>
              <a:t>Λ separation energy of </a:t>
            </a:r>
            <a:r>
              <a:rPr lang="el-GR" sz="2000" baseline="-25000" dirty="0">
                <a:latin typeface="+mn-lt"/>
              </a:rPr>
              <a:t>Λ</a:t>
            </a:r>
            <a:r>
              <a:rPr lang="de-DE" sz="2000" baseline="30000" dirty="0" smtClean="0">
                <a:latin typeface="+mn-lt"/>
              </a:rPr>
              <a:t>4</a:t>
            </a:r>
            <a:r>
              <a:rPr lang="de-DE" sz="2000" dirty="0" smtClean="0">
                <a:latin typeface="+mn-lt"/>
              </a:rPr>
              <a:t>H:</a:t>
            </a:r>
          </a:p>
          <a:p>
            <a:pPr algn="ctr" eaLnBrk="1" hangingPunct="1"/>
            <a:r>
              <a:rPr lang="de-DE" altLang="ja-JP" sz="2000" dirty="0" smtClean="0">
                <a:latin typeface="+mn-lt"/>
              </a:rPr>
              <a:t>B</a:t>
            </a:r>
            <a:r>
              <a:rPr lang="el-GR" sz="2000" baseline="-25000" dirty="0" smtClean="0"/>
              <a:t>Λ</a:t>
            </a:r>
            <a:r>
              <a:rPr lang="de-DE" altLang="ja-JP" sz="2000" dirty="0" smtClean="0">
                <a:latin typeface="+mn-lt"/>
              </a:rPr>
              <a:t> ~ 2.12 </a:t>
            </a:r>
            <a:r>
              <a:rPr lang="de-DE" sz="2000" dirty="0"/>
              <a:t>±</a:t>
            </a:r>
            <a:r>
              <a:rPr lang="de-DE" altLang="ja-JP" sz="2000" dirty="0" smtClean="0">
                <a:latin typeface="+mn-lt"/>
              </a:rPr>
              <a:t> 0.1 </a:t>
            </a:r>
            <a:r>
              <a:rPr lang="de-DE" altLang="ja-JP" sz="2000" dirty="0" err="1" smtClean="0">
                <a:latin typeface="+mn-lt"/>
              </a:rPr>
              <a:t>MeV</a:t>
            </a:r>
            <a:r>
              <a:rPr lang="de-DE" altLang="ja-JP" sz="2000" dirty="0" smtClean="0">
                <a:latin typeface="+mn-lt"/>
              </a:rPr>
              <a:t> </a:t>
            </a:r>
            <a:r>
              <a:rPr lang="de-DE" altLang="ja-JP" sz="2000" dirty="0" smtClean="0">
                <a:latin typeface="+mn-lt"/>
              </a:rPr>
              <a:t>(2012 </a:t>
            </a:r>
            <a:r>
              <a:rPr lang="de-DE" altLang="ja-JP" sz="2000" dirty="0" err="1" smtClean="0">
                <a:latin typeface="+mn-lt"/>
              </a:rPr>
              <a:t>data</a:t>
            </a:r>
            <a:r>
              <a:rPr lang="de-DE" altLang="ja-JP" sz="2000" dirty="0" smtClean="0">
                <a:latin typeface="+mn-lt"/>
              </a:rPr>
              <a:t>)</a:t>
            </a:r>
            <a:endParaRPr lang="en-US" altLang="ja-JP" sz="2000" dirty="0">
              <a:latin typeface="+mn-lt"/>
            </a:endParaRPr>
          </a:p>
        </p:txBody>
      </p:sp>
      <p:pic>
        <p:nvPicPr>
          <p:cNvPr id="6389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66930"/>
            <a:ext cx="9144001" cy="4323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164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66"/>
          <a:stretch/>
        </p:blipFill>
        <p:spPr bwMode="auto">
          <a:xfrm>
            <a:off x="106973" y="302850"/>
            <a:ext cx="3280641" cy="37855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372854" y="4178762"/>
            <a:ext cx="819901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9288" indent="-285750">
              <a:buFont typeface="Symbol" panose="05050102010706020507" pitchFamily="18" charset="2"/>
              <a:buChar char="-"/>
            </a:pPr>
            <a:r>
              <a:rPr lang="en-US" altLang="ja-JP" sz="2000" dirty="0" smtClean="0">
                <a:latin typeface="+mn-lt"/>
                <a:cs typeface="Arial" pitchFamily="34" charset="0"/>
              </a:rPr>
              <a:t>better pion rejection </a:t>
            </a:r>
            <a:r>
              <a:rPr lang="en-US" altLang="ja-JP" sz="2000" dirty="0">
                <a:latin typeface="+mn-lt"/>
                <a:cs typeface="Arial" pitchFamily="34" charset="0"/>
              </a:rPr>
              <a:t>by improved </a:t>
            </a:r>
            <a:r>
              <a:rPr lang="en-US" altLang="ja-JP" sz="2000" dirty="0" smtClean="0">
                <a:latin typeface="+mn-lt"/>
                <a:cs typeface="Arial" pitchFamily="34" charset="0"/>
              </a:rPr>
              <a:t>aerogel </a:t>
            </a:r>
          </a:p>
          <a:p>
            <a:pPr marL="649288" indent="-285750">
              <a:buFont typeface="Symbol" panose="05050102010706020507" pitchFamily="18" charset="2"/>
              <a:buChar char="-"/>
            </a:pPr>
            <a:r>
              <a:rPr lang="en-US" altLang="ja-JP" sz="2000" dirty="0" smtClean="0">
                <a:latin typeface="+mn-lt"/>
                <a:cs typeface="Arial" pitchFamily="34" charset="0"/>
              </a:rPr>
              <a:t>suppression </a:t>
            </a:r>
            <a:r>
              <a:rPr lang="en-US" altLang="ja-JP" sz="2000" dirty="0">
                <a:latin typeface="+mn-lt"/>
                <a:cs typeface="Arial" pitchFamily="34" charset="0"/>
              </a:rPr>
              <a:t>of </a:t>
            </a:r>
            <a:r>
              <a:rPr lang="en-US" altLang="ja-JP" sz="2000" dirty="0" smtClean="0">
                <a:latin typeface="+mn-lt"/>
                <a:cs typeface="Arial" pitchFamily="34" charset="0"/>
              </a:rPr>
              <a:t>background by improved shielding</a:t>
            </a:r>
          </a:p>
          <a:p>
            <a:pPr marL="649288" indent="-285750">
              <a:buFont typeface="Symbol" panose="05050102010706020507" pitchFamily="18" charset="2"/>
              <a:buChar char="-"/>
            </a:pPr>
            <a:r>
              <a:rPr lang="en-US" altLang="ja-JP" sz="2000" dirty="0">
                <a:latin typeface="+mn-lt"/>
                <a:cs typeface="Arial" pitchFamily="34" charset="0"/>
              </a:rPr>
              <a:t>suppression of background by </a:t>
            </a:r>
            <a:r>
              <a:rPr lang="en-US" altLang="ja-JP" sz="2000" dirty="0" smtClean="0">
                <a:latin typeface="+mn-lt"/>
                <a:cs typeface="Arial" pitchFamily="34" charset="0"/>
              </a:rPr>
              <a:t>trigger upgrade in </a:t>
            </a:r>
            <a:r>
              <a:rPr lang="en-US" altLang="ja-JP" sz="2000" dirty="0" err="1" smtClean="0">
                <a:latin typeface="+mn-lt"/>
                <a:cs typeface="Arial" pitchFamily="34" charset="0"/>
              </a:rPr>
              <a:t>SpekA</a:t>
            </a:r>
            <a:r>
              <a:rPr lang="en-US" altLang="ja-JP" sz="2000" dirty="0" smtClean="0">
                <a:latin typeface="+mn-lt"/>
                <a:cs typeface="Arial" pitchFamily="34" charset="0"/>
              </a:rPr>
              <a:t> </a:t>
            </a:r>
            <a:r>
              <a:rPr lang="en-US" altLang="ja-JP" sz="2000" dirty="0">
                <a:latin typeface="+mn-lt"/>
                <a:cs typeface="Arial" pitchFamily="34" charset="0"/>
              </a:rPr>
              <a:t>&amp;</a:t>
            </a:r>
            <a:r>
              <a:rPr lang="en-US" altLang="ja-JP" sz="2000" dirty="0" smtClean="0">
                <a:latin typeface="+mn-lt"/>
                <a:cs typeface="Arial" pitchFamily="34" charset="0"/>
              </a:rPr>
              <a:t> C</a:t>
            </a:r>
          </a:p>
          <a:p>
            <a:pPr marL="649288" indent="-285750">
              <a:buFont typeface="Symbol" panose="05050102010706020507" pitchFamily="18" charset="2"/>
              <a:buChar char="-"/>
            </a:pPr>
            <a:r>
              <a:rPr lang="en-US" altLang="ja-JP" sz="2000" dirty="0">
                <a:latin typeface="+mn-lt"/>
                <a:cs typeface="Arial" pitchFamily="34" charset="0"/>
              </a:rPr>
              <a:t>suppression of background by </a:t>
            </a:r>
            <a:r>
              <a:rPr lang="en-US" altLang="ja-JP" sz="2000" dirty="0" smtClean="0">
                <a:latin typeface="+mn-lt"/>
                <a:cs typeface="Arial" pitchFamily="34" charset="0"/>
              </a:rPr>
              <a:t>beam-line upgrade</a:t>
            </a:r>
          </a:p>
          <a:p>
            <a:pPr marL="649288" indent="-285750">
              <a:buFont typeface="Symbol" panose="05050102010706020507" pitchFamily="18" charset="2"/>
              <a:buChar char="-"/>
            </a:pPr>
            <a:r>
              <a:rPr lang="en-US" altLang="ja-JP" sz="2000" dirty="0" smtClean="0">
                <a:latin typeface="+mn-lt"/>
                <a:cs typeface="Arial" pitchFamily="34" charset="0"/>
              </a:rPr>
              <a:t>dedicated collimator for decay region</a:t>
            </a:r>
            <a:endParaRPr lang="en-US" altLang="ja-JP" sz="2000" dirty="0">
              <a:latin typeface="+mn-lt"/>
              <a:cs typeface="Arial" pitchFamily="34" charset="0"/>
            </a:endParaRPr>
          </a:p>
          <a:p>
            <a:pPr marL="649288" indent="-285750">
              <a:buFont typeface="Symbol" panose="05050102010706020507" pitchFamily="18" charset="2"/>
              <a:buChar char="-"/>
            </a:pPr>
            <a:r>
              <a:rPr lang="en-US" altLang="ja-JP" sz="2000" dirty="0" smtClean="0">
                <a:latin typeface="+mn-lt"/>
                <a:cs typeface="Arial" pitchFamily="34" charset="0"/>
              </a:rPr>
              <a:t>better control of magnet field variations</a:t>
            </a:r>
          </a:p>
          <a:p>
            <a:pPr marL="649288" indent="-285750">
              <a:buFont typeface="Symbol" panose="05050102010706020507" pitchFamily="18" charset="2"/>
              <a:buChar char="-"/>
            </a:pPr>
            <a:r>
              <a:rPr lang="en-US" altLang="ja-JP" sz="2000" dirty="0" smtClean="0">
                <a:latin typeface="+mn-lt"/>
                <a:cs typeface="Arial" pitchFamily="34" charset="0"/>
              </a:rPr>
              <a:t>full overlap of </a:t>
            </a:r>
            <a:r>
              <a:rPr lang="en-US" altLang="ja-JP" sz="2000" dirty="0" err="1" smtClean="0">
                <a:latin typeface="+mn-lt"/>
                <a:cs typeface="Arial" pitchFamily="34" charset="0"/>
              </a:rPr>
              <a:t>SpekA</a:t>
            </a:r>
            <a:r>
              <a:rPr lang="en-US" altLang="ja-JP" sz="2000" dirty="0" smtClean="0">
                <a:latin typeface="+mn-lt"/>
                <a:cs typeface="Arial" pitchFamily="34" charset="0"/>
              </a:rPr>
              <a:t> </a:t>
            </a:r>
            <a:r>
              <a:rPr lang="en-US" altLang="ja-JP" sz="2000" dirty="0">
                <a:latin typeface="+mn-lt"/>
                <a:cs typeface="Arial" pitchFamily="34" charset="0"/>
              </a:rPr>
              <a:t>and </a:t>
            </a:r>
            <a:r>
              <a:rPr lang="en-US" altLang="ja-JP" sz="2000" dirty="0" err="1" smtClean="0">
                <a:latin typeface="+mn-lt"/>
                <a:cs typeface="Arial" pitchFamily="34" charset="0"/>
              </a:rPr>
              <a:t>SpekC</a:t>
            </a:r>
            <a:r>
              <a:rPr lang="en-US" altLang="ja-JP" sz="2000" dirty="0" smtClean="0">
                <a:latin typeface="+mn-lt"/>
                <a:cs typeface="Arial" pitchFamily="34" charset="0"/>
              </a:rPr>
              <a:t> momentum acceptances</a:t>
            </a:r>
          </a:p>
        </p:txBody>
      </p:sp>
      <p:sp>
        <p:nvSpPr>
          <p:cNvPr id="3" name="Pfeil nach rechts 2"/>
          <p:cNvSpPr/>
          <p:nvPr/>
        </p:nvSpPr>
        <p:spPr bwMode="auto">
          <a:xfrm rot="1058807">
            <a:off x="3603074" y="1791838"/>
            <a:ext cx="1738573" cy="231697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354438" y="1160061"/>
            <a:ext cx="1454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2o12</a:t>
            </a:r>
            <a:endParaRPr lang="en-US" dirty="0">
              <a:latin typeface="+mj-lt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753949" y="2195627"/>
            <a:ext cx="945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2o14</a:t>
            </a:r>
            <a:endParaRPr lang="en-US" dirty="0">
              <a:latin typeface="+mj-lt"/>
            </a:endParaRPr>
          </a:p>
        </p:txBody>
      </p:sp>
      <p:pic>
        <p:nvPicPr>
          <p:cNvPr id="15" name="Picture 2" descr="C:\Users\Florian Schulz\Desktop\DSC0052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89"/>
          <a:stretch/>
        </p:blipFill>
        <p:spPr bwMode="auto">
          <a:xfrm>
            <a:off x="5565310" y="302850"/>
            <a:ext cx="3427360" cy="37855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 rot="1161747">
            <a:off x="3527223" y="2431047"/>
            <a:ext cx="1869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+mj-lt"/>
              </a:rPr>
              <a:t>improved background</a:t>
            </a:r>
          </a:p>
          <a:p>
            <a:pPr algn="ctr"/>
            <a:r>
              <a:rPr lang="en-US" i="1" dirty="0" smtClean="0">
                <a:latin typeface="+mj-lt"/>
              </a:rPr>
              <a:t>&amp;</a:t>
            </a:r>
          </a:p>
          <a:p>
            <a:r>
              <a:rPr lang="en-US" i="1" dirty="0" smtClean="0">
                <a:latin typeface="+mj-lt"/>
              </a:rPr>
              <a:t>systematics</a:t>
            </a:r>
            <a:endParaRPr lang="en-US" i="1" dirty="0">
              <a:latin typeface="+mj-lt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72600" y="130175"/>
            <a:ext cx="4998800" cy="469900"/>
          </a:xfrm>
        </p:spPr>
        <p:txBody>
          <a:bodyPr/>
          <a:lstStyle/>
          <a:p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Continuation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2o14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28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247" y="782260"/>
            <a:ext cx="4775081" cy="4044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Improved experimental setup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hteck 3"/>
          <p:cNvSpPr>
            <a:spLocks noChangeArrowheads="1"/>
          </p:cNvSpPr>
          <p:nvPr/>
        </p:nvSpPr>
        <p:spPr bwMode="auto">
          <a:xfrm>
            <a:off x="332509" y="4925967"/>
            <a:ext cx="8526483" cy="1015653"/>
          </a:xfrm>
          <a:prstGeom prst="rect">
            <a:avLst/>
          </a:prstGeom>
          <a:solidFill>
            <a:schemeClr val="accent1"/>
          </a:solidFill>
          <a:ln w="31750">
            <a:solidFill>
              <a:srgbClr val="C00000"/>
            </a:solidFill>
            <a:miter lim="800000"/>
            <a:headEnd/>
            <a:tailEnd/>
          </a:ln>
        </p:spPr>
        <p:txBody>
          <a:bodyPr wrap="square" lIns="91428" tIns="45715" rIns="91428" bIns="45715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elimination of energy-loss </a:t>
            </a:r>
            <a:r>
              <a:rPr lang="en-US" sz="2000" dirty="0">
                <a:latin typeface="+mj-lt"/>
              </a:rPr>
              <a:t>fluctuations in the scattering chamber windows </a:t>
            </a:r>
            <a:r>
              <a:rPr lang="en-US" sz="2000" dirty="0" smtClean="0">
                <a:latin typeface="+mj-lt"/>
              </a:rPr>
              <a:t>by </a:t>
            </a:r>
            <a:r>
              <a:rPr lang="en-US" sz="2000" dirty="0">
                <a:latin typeface="+mj-lt"/>
              </a:rPr>
              <a:t>directly coupling the vacuum </a:t>
            </a:r>
            <a:r>
              <a:rPr lang="en-US" sz="2000" dirty="0" smtClean="0">
                <a:latin typeface="+mj-lt"/>
              </a:rPr>
              <a:t>system</a:t>
            </a:r>
          </a:p>
          <a:p>
            <a:r>
              <a:rPr lang="en-US" altLang="ja-JP" sz="2000" dirty="0" smtClean="0">
                <a:latin typeface="+mj-lt"/>
                <a:cs typeface="Arial"/>
              </a:rPr>
              <a:t>→ expected width of decay-pion peaks 100 </a:t>
            </a:r>
            <a:r>
              <a:rPr lang="en-US" altLang="ja-JP" sz="2000" dirty="0" err="1" smtClean="0">
                <a:latin typeface="+mj-lt"/>
                <a:cs typeface="Arial"/>
              </a:rPr>
              <a:t>keV</a:t>
            </a:r>
            <a:r>
              <a:rPr lang="en-US" altLang="ja-JP" sz="2000" i="1" dirty="0" smtClean="0">
                <a:latin typeface="+mj-lt"/>
                <a:cs typeface="Arial"/>
              </a:rPr>
              <a:t>/c</a:t>
            </a:r>
            <a:endParaRPr lang="en-US" sz="20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361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Florian Schulz\Desktop\2014-05-26-A1Seminar-hyper2014\Neuer Ordner\DSC0048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25"/>
          <a:stretch/>
        </p:blipFill>
        <p:spPr bwMode="auto">
          <a:xfrm>
            <a:off x="5581532" y="491579"/>
            <a:ext cx="3122949" cy="42901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7631483" y="4110868"/>
            <a:ext cx="12378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 smtClean="0">
                <a:solidFill>
                  <a:srgbClr val="FFC000"/>
                </a:solidFill>
                <a:latin typeface="+mn-lt"/>
              </a:rPr>
              <a:t>tungsten</a:t>
            </a:r>
            <a:r>
              <a:rPr lang="de-DE" sz="2000" dirty="0" smtClean="0">
                <a:solidFill>
                  <a:srgbClr val="FFC000"/>
                </a:solidFill>
                <a:latin typeface="+mn-lt"/>
              </a:rPr>
              <a:t> </a:t>
            </a:r>
            <a:br>
              <a:rPr lang="de-DE" sz="2000" dirty="0" smtClean="0">
                <a:solidFill>
                  <a:srgbClr val="FFC000"/>
                </a:solidFill>
                <a:latin typeface="+mn-lt"/>
              </a:rPr>
            </a:br>
            <a:r>
              <a:rPr lang="de-DE" sz="2000" dirty="0" err="1" smtClean="0">
                <a:solidFill>
                  <a:srgbClr val="FFC000"/>
                </a:solidFill>
                <a:latin typeface="+mn-lt"/>
              </a:rPr>
              <a:t>absorber</a:t>
            </a:r>
            <a:endParaRPr lang="de-DE" sz="2000" dirty="0" smtClean="0">
              <a:solidFill>
                <a:srgbClr val="FFC000"/>
              </a:solidFill>
              <a:latin typeface="+mn-lt"/>
            </a:endParaRPr>
          </a:p>
        </p:txBody>
      </p:sp>
      <p:cxnSp>
        <p:nvCxnSpPr>
          <p:cNvPr id="16" name="Gerade Verbindung mit Pfeil 15"/>
          <p:cNvCxnSpPr/>
          <p:nvPr/>
        </p:nvCxnSpPr>
        <p:spPr>
          <a:xfrm flipH="1">
            <a:off x="7000411" y="3033308"/>
            <a:ext cx="742209" cy="1177659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7864203" y="2679523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FF0000"/>
                </a:solidFill>
                <a:latin typeface="+mn-lt"/>
              </a:rPr>
              <a:t>beam</a:t>
            </a:r>
          </a:p>
        </p:txBody>
      </p:sp>
      <p:cxnSp>
        <p:nvCxnSpPr>
          <p:cNvPr id="23" name="Gerade Verbindung mit Pfeil 22"/>
          <p:cNvCxnSpPr/>
          <p:nvPr/>
        </p:nvCxnSpPr>
        <p:spPr>
          <a:xfrm flipH="1" flipV="1">
            <a:off x="7000413" y="2848004"/>
            <a:ext cx="480949" cy="306148"/>
          </a:xfrm>
          <a:prstGeom prst="straightConnector1">
            <a:avLst/>
          </a:prstGeom>
          <a:ln w="38100">
            <a:solidFill>
              <a:srgbClr val="FFC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>
            <a:off x="7742619" y="3274679"/>
            <a:ext cx="617641" cy="344276"/>
          </a:xfrm>
          <a:prstGeom prst="straightConnector1">
            <a:avLst/>
          </a:prstGeom>
          <a:ln w="38100">
            <a:solidFill>
              <a:srgbClr val="FFC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39" y="1146415"/>
            <a:ext cx="5148752" cy="32829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6561" y="130175"/>
            <a:ext cx="5490879" cy="4699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Improved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 suppression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chteck 18"/>
          <p:cNvSpPr>
            <a:spLocks noChangeArrowheads="1"/>
          </p:cNvSpPr>
          <p:nvPr/>
        </p:nvSpPr>
        <p:spPr bwMode="auto">
          <a:xfrm>
            <a:off x="332509" y="4925967"/>
            <a:ext cx="8526483" cy="1015653"/>
          </a:xfrm>
          <a:prstGeom prst="rect">
            <a:avLst/>
          </a:prstGeom>
          <a:solidFill>
            <a:schemeClr val="accent1"/>
          </a:solidFill>
          <a:ln w="31750">
            <a:solidFill>
              <a:srgbClr val="C00000"/>
            </a:solidFill>
            <a:miter lim="800000"/>
            <a:headEnd/>
            <a:tailEnd/>
          </a:ln>
        </p:spPr>
        <p:txBody>
          <a:bodyPr wrap="square" lIns="91428" tIns="45715" rIns="91428" bIns="45715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absorption of coincident background </a:t>
            </a:r>
            <a:r>
              <a:rPr lang="en-US" sz="2000" dirty="0">
                <a:latin typeface="+mj-lt"/>
              </a:rPr>
              <a:t>from decay of </a:t>
            </a:r>
            <a:r>
              <a:rPr lang="en-US" sz="2000" dirty="0" smtClean="0">
                <a:latin typeface="+mj-lt"/>
              </a:rPr>
              <a:t>quasi-free </a:t>
            </a:r>
            <a:r>
              <a:rPr lang="en-US" sz="2000" dirty="0">
                <a:latin typeface="+mj-lt"/>
              </a:rPr>
              <a:t>Σ</a:t>
            </a:r>
            <a:r>
              <a:rPr lang="en-US" sz="2000" baseline="30000" dirty="0">
                <a:latin typeface="+mj-lt"/>
              </a:rPr>
              <a:t>-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hyperons by tungsten alloy collimators down-stream of target</a:t>
            </a:r>
            <a:endParaRPr lang="en-US" sz="2000" dirty="0">
              <a:latin typeface="+mj-lt"/>
            </a:endParaRPr>
          </a:p>
          <a:p>
            <a:r>
              <a:rPr lang="en-US" altLang="ja-JP" sz="2000" dirty="0" smtClean="0">
                <a:latin typeface="+mj-lt"/>
                <a:cs typeface="Arial"/>
              </a:rPr>
              <a:t>→ expected </a:t>
            </a:r>
            <a:r>
              <a:rPr lang="en-US" sz="2000" dirty="0" smtClean="0">
                <a:latin typeface="+mj-lt"/>
              </a:rPr>
              <a:t>reduction of </a:t>
            </a:r>
            <a:r>
              <a:rPr lang="en-US" sz="2000" dirty="0">
                <a:latin typeface="+mj-lt"/>
              </a:rPr>
              <a:t>background by more than </a:t>
            </a:r>
            <a:r>
              <a:rPr lang="en-US" sz="2000" dirty="0" smtClean="0">
                <a:latin typeface="+mj-lt"/>
              </a:rPr>
              <a:t>factor </a:t>
            </a:r>
            <a:r>
              <a:rPr lang="en-US" sz="2000" dirty="0">
                <a:latin typeface="+mj-lt"/>
              </a:rPr>
              <a:t>of 2</a:t>
            </a:r>
          </a:p>
        </p:txBody>
      </p:sp>
      <p:cxnSp>
        <p:nvCxnSpPr>
          <p:cNvPr id="20" name="Gerade Verbindung mit Pfeil 19"/>
          <p:cNvCxnSpPr/>
          <p:nvPr/>
        </p:nvCxnSpPr>
        <p:spPr>
          <a:xfrm flipH="1">
            <a:off x="2171942" y="2636663"/>
            <a:ext cx="710852" cy="245145"/>
          </a:xfrm>
          <a:prstGeom prst="straightConnector1">
            <a:avLst/>
          </a:prstGeom>
          <a:ln w="38100">
            <a:solidFill>
              <a:srgbClr val="FFC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>
            <a:off x="2882794" y="2643154"/>
            <a:ext cx="617641" cy="344276"/>
          </a:xfrm>
          <a:prstGeom prst="straightConnector1">
            <a:avLst/>
          </a:prstGeom>
          <a:ln w="38100">
            <a:solidFill>
              <a:srgbClr val="FFC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2027684" y="3965405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FF0000"/>
                </a:solidFill>
                <a:latin typeface="+mn-lt"/>
              </a:rPr>
              <a:t>beam</a:t>
            </a:r>
          </a:p>
        </p:txBody>
      </p:sp>
    </p:spTree>
    <p:extLst>
      <p:ext uri="{BB962C8B-B14F-4D97-AF65-F5344CB8AC3E}">
        <p14:creationId xmlns:p14="http://schemas.microsoft.com/office/powerpoint/2010/main" val="313781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Improved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kaon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identification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48" y="1203176"/>
            <a:ext cx="5195847" cy="2867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>
            <a:spLocks noChangeArrowheads="1"/>
          </p:cNvSpPr>
          <p:nvPr/>
        </p:nvSpPr>
        <p:spPr bwMode="auto">
          <a:xfrm>
            <a:off x="332509" y="4766313"/>
            <a:ext cx="8526483" cy="1323429"/>
          </a:xfrm>
          <a:prstGeom prst="rect">
            <a:avLst/>
          </a:prstGeom>
          <a:solidFill>
            <a:schemeClr val="accent1"/>
          </a:solidFill>
          <a:ln w="31750">
            <a:solidFill>
              <a:srgbClr val="C00000"/>
            </a:solidFill>
            <a:miter lim="800000"/>
            <a:headEnd/>
            <a:tailEnd/>
          </a:ln>
        </p:spPr>
        <p:txBody>
          <a:bodyPr wrap="square" lIns="91428" tIns="45715" rIns="91428" bIns="45715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automatic </a:t>
            </a:r>
            <a:r>
              <a:rPr lang="en-US" sz="2000" dirty="0">
                <a:latin typeface="+mj-lt"/>
              </a:rPr>
              <a:t>correction </a:t>
            </a:r>
            <a:r>
              <a:rPr lang="en-US" sz="2000" dirty="0" smtClean="0">
                <a:latin typeface="+mj-lt"/>
              </a:rPr>
              <a:t>for </a:t>
            </a:r>
            <a:r>
              <a:rPr lang="en-US" sz="2000" dirty="0">
                <a:latin typeface="+mj-lt"/>
              </a:rPr>
              <a:t>control </a:t>
            </a:r>
            <a:r>
              <a:rPr lang="en-US" sz="2000" dirty="0" smtClean="0">
                <a:latin typeface="+mj-lt"/>
              </a:rPr>
              <a:t>settings for all &gt; 1200 </a:t>
            </a:r>
            <a:r>
              <a:rPr lang="en-US" sz="2000" dirty="0">
                <a:latin typeface="+mj-lt"/>
              </a:rPr>
              <a:t>data </a:t>
            </a:r>
            <a:r>
              <a:rPr lang="en-US" sz="2000" dirty="0" smtClean="0">
                <a:latin typeface="+mj-lt"/>
              </a:rPr>
              <a:t>runs: </a:t>
            </a:r>
            <a:br>
              <a:rPr lang="en-US" sz="2000" dirty="0" smtClean="0">
                <a:latin typeface="+mj-lt"/>
              </a:rPr>
            </a:br>
            <a:r>
              <a:rPr lang="en-US" sz="2000" dirty="0" smtClean="0">
                <a:latin typeface="+mj-lt"/>
              </a:rPr>
              <a:t>more </a:t>
            </a:r>
            <a:r>
              <a:rPr lang="en-US" sz="2000" dirty="0">
                <a:latin typeface="+mj-lt"/>
              </a:rPr>
              <a:t>than 370 000 parameter </a:t>
            </a:r>
            <a:r>
              <a:rPr lang="en-US" sz="2000" dirty="0" smtClean="0">
                <a:latin typeface="+mj-lt"/>
              </a:rPr>
              <a:t>values</a:t>
            </a:r>
          </a:p>
          <a:p>
            <a:r>
              <a:rPr lang="en-US" altLang="ja-JP" sz="2000" dirty="0" smtClean="0">
                <a:latin typeface="+mj-lt"/>
                <a:cs typeface="Arial"/>
              </a:rPr>
              <a:t>→ single arm TOF </a:t>
            </a:r>
            <a:r>
              <a:rPr lang="en-US" sz="2000" dirty="0" smtClean="0">
                <a:latin typeface="+mj-lt"/>
              </a:rPr>
              <a:t>FWHM ~ </a:t>
            </a:r>
            <a:r>
              <a:rPr lang="en-US" sz="2000" dirty="0">
                <a:latin typeface="+mj-lt"/>
              </a:rPr>
              <a:t>200 </a:t>
            </a:r>
            <a:r>
              <a:rPr lang="en-US" sz="2000" dirty="0" err="1" smtClean="0">
                <a:latin typeface="+mj-lt"/>
              </a:rPr>
              <a:t>ps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factor </a:t>
            </a:r>
            <a:r>
              <a:rPr lang="en-US" sz="2000" dirty="0">
                <a:latin typeface="+mj-lt"/>
              </a:rPr>
              <a:t>2 better than in 2o12</a:t>
            </a:r>
          </a:p>
          <a:p>
            <a:r>
              <a:rPr lang="en-US" altLang="ja-JP" sz="2000" dirty="0">
                <a:latin typeface="+mj-lt"/>
              </a:rPr>
              <a:t>→ coincidence time </a:t>
            </a:r>
            <a:r>
              <a:rPr lang="en-US" sz="2000" dirty="0">
                <a:latin typeface="+mj-lt"/>
              </a:rPr>
              <a:t>FWHM ~ 700 </a:t>
            </a:r>
            <a:r>
              <a:rPr lang="en-US" sz="2000" dirty="0" err="1">
                <a:latin typeface="+mj-lt"/>
              </a:rPr>
              <a:t>ps</a:t>
            </a:r>
            <a:r>
              <a:rPr lang="en-US" sz="2000" dirty="0">
                <a:latin typeface="+mj-lt"/>
              </a:rPr>
              <a:t> factor 2 better than in </a:t>
            </a:r>
            <a:r>
              <a:rPr lang="en-US" sz="2000" dirty="0" smtClean="0">
                <a:latin typeface="+mj-lt"/>
              </a:rPr>
              <a:t>2o12</a:t>
            </a:r>
            <a:endParaRPr lang="en-US" sz="2000" dirty="0">
              <a:latin typeface="+mj-lt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46176" y="734107"/>
            <a:ext cx="66681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 smtClean="0">
                <a:latin typeface="+mj-lt"/>
              </a:rPr>
              <a:t>pion time-of-flight</a:t>
            </a:r>
            <a:r>
              <a:rPr lang="en-US" dirty="0" smtClean="0">
                <a:latin typeface="+mj-lt"/>
              </a:rPr>
              <a:t> inside </a:t>
            </a:r>
            <a:r>
              <a:rPr lang="en-US" dirty="0" err="1" smtClean="0">
                <a:latin typeface="+mj-lt"/>
              </a:rPr>
              <a:t>Kaos</a:t>
            </a:r>
            <a:endParaRPr lang="en-US" dirty="0">
              <a:latin typeface="+mj-lt"/>
            </a:endParaRPr>
          </a:p>
        </p:txBody>
      </p:sp>
      <p:pic>
        <p:nvPicPr>
          <p:cNvPr id="65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741" y="1271415"/>
            <a:ext cx="4881260" cy="2799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eck 7"/>
          <p:cNvSpPr/>
          <p:nvPr/>
        </p:nvSpPr>
        <p:spPr>
          <a:xfrm>
            <a:off x="5921455" y="741511"/>
            <a:ext cx="28131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 smtClean="0">
                <a:latin typeface="+mj-lt"/>
              </a:rPr>
              <a:t>coincidence time</a:t>
            </a:r>
            <a:endParaRPr lang="en-US" dirty="0">
              <a:latin typeface="+mj-lt"/>
            </a:endParaRPr>
          </a:p>
        </p:txBody>
      </p:sp>
      <p:cxnSp>
        <p:nvCxnSpPr>
          <p:cNvPr id="10" name="Gerade Verbindung mit Pfeil 9"/>
          <p:cNvCxnSpPr/>
          <p:nvPr/>
        </p:nvCxnSpPr>
        <p:spPr bwMode="auto">
          <a:xfrm flipH="1">
            <a:off x="7250369" y="2355290"/>
            <a:ext cx="839336" cy="1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1" name="Gerade Verbindung mit Pfeil 10"/>
          <p:cNvCxnSpPr/>
          <p:nvPr/>
        </p:nvCxnSpPr>
        <p:spPr bwMode="auto">
          <a:xfrm>
            <a:off x="5868533" y="2355291"/>
            <a:ext cx="855261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4" name="Textfeld 3"/>
          <p:cNvSpPr txBox="1"/>
          <p:nvPr/>
        </p:nvSpPr>
        <p:spPr>
          <a:xfrm>
            <a:off x="7182129" y="1949269"/>
            <a:ext cx="16513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700 </a:t>
            </a:r>
            <a:r>
              <a:rPr lang="en-US" sz="2000" dirty="0" err="1" smtClean="0">
                <a:latin typeface="+mj-lt"/>
              </a:rPr>
              <a:t>ps</a:t>
            </a:r>
            <a:endParaRPr lang="en-US" sz="2000" dirty="0">
              <a:latin typeface="+mj-lt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537047" y="4071059"/>
            <a:ext cx="3088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+mj-lt"/>
              </a:rPr>
              <a:t>(was 1.4 </a:t>
            </a:r>
            <a:r>
              <a:rPr lang="en-US" sz="2000" i="1" dirty="0">
                <a:latin typeface="+mj-lt"/>
              </a:rPr>
              <a:t>n</a:t>
            </a:r>
            <a:r>
              <a:rPr lang="en-US" sz="2000" i="1" dirty="0" smtClean="0">
                <a:latin typeface="+mj-lt"/>
              </a:rPr>
              <a:t>s in 2o12)</a:t>
            </a:r>
            <a:endParaRPr lang="en-US" sz="2000" i="1" dirty="0">
              <a:latin typeface="+mj-lt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511490" y="4071059"/>
            <a:ext cx="3088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+mj-lt"/>
              </a:rPr>
              <a:t>(was 420 </a:t>
            </a:r>
            <a:r>
              <a:rPr lang="en-US" sz="2000" i="1" dirty="0" err="1" smtClean="0">
                <a:latin typeface="+mj-lt"/>
              </a:rPr>
              <a:t>ps</a:t>
            </a:r>
            <a:r>
              <a:rPr lang="en-US" sz="2000" i="1" dirty="0" smtClean="0">
                <a:latin typeface="+mj-lt"/>
              </a:rPr>
              <a:t> in 2o12)</a:t>
            </a:r>
            <a:endParaRPr lang="en-US" sz="20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1352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1445" y="130175"/>
            <a:ext cx="7861111" cy="4699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Improved control of systematic uncertainties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uppieren 3"/>
          <p:cNvGrpSpPr/>
          <p:nvPr/>
        </p:nvGrpSpPr>
        <p:grpSpPr>
          <a:xfrm>
            <a:off x="1534337" y="668726"/>
            <a:ext cx="6108821" cy="4357180"/>
            <a:chOff x="2421457" y="1173702"/>
            <a:chExt cx="6108821" cy="4357180"/>
          </a:xfrm>
        </p:grpSpPr>
        <p:pic>
          <p:nvPicPr>
            <p:cNvPr id="6676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10" b="6360"/>
            <a:stretch/>
          </p:blipFill>
          <p:spPr bwMode="auto">
            <a:xfrm>
              <a:off x="2770496" y="1230598"/>
              <a:ext cx="5759782" cy="4004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feld 2"/>
            <p:cNvSpPr txBox="1"/>
            <p:nvPr/>
          </p:nvSpPr>
          <p:spPr>
            <a:xfrm>
              <a:off x="5936795" y="5130772"/>
              <a:ext cx="25934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NMR measurement</a:t>
              </a:r>
              <a:endParaRPr lang="en-US" sz="20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" name="Textfeld 4"/>
            <p:cNvSpPr txBox="1"/>
            <p:nvPr/>
          </p:nvSpPr>
          <p:spPr>
            <a:xfrm rot="16200000">
              <a:off x="625062" y="2970097"/>
              <a:ext cx="39928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Magnetic field in </a:t>
              </a:r>
              <a:r>
                <a:rPr lang="en-US" sz="2000" dirty="0" err="1" smtClean="0">
                  <a:latin typeface="Helvetica" panose="020B0604020202020204" pitchFamily="34" charset="0"/>
                  <a:cs typeface="Helvetica" panose="020B0604020202020204" pitchFamily="34" charset="0"/>
                </a:rPr>
                <a:t>SpekC</a:t>
              </a:r>
              <a:r>
                <a:rPr lang="en-US" sz="20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 D2 (</a:t>
              </a:r>
              <a:r>
                <a:rPr lang="en-US" sz="2000" dirty="0" err="1" smtClean="0">
                  <a:latin typeface="Helvetica" panose="020B0604020202020204" pitchFamily="34" charset="0"/>
                  <a:cs typeface="Helvetica" panose="020B0604020202020204" pitchFamily="34" charset="0"/>
                </a:rPr>
                <a:t>mT</a:t>
              </a:r>
              <a:r>
                <a:rPr lang="en-US" sz="20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)</a:t>
              </a:r>
              <a:endParaRPr lang="en-US" sz="20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sp>
        <p:nvSpPr>
          <p:cNvPr id="6" name="Rechteck 5"/>
          <p:cNvSpPr/>
          <p:nvPr/>
        </p:nvSpPr>
        <p:spPr>
          <a:xfrm>
            <a:off x="2749821" y="2687022"/>
            <a:ext cx="45997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variations over a period of 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4 weeks correspond </a:t>
            </a:r>
            <a:r>
              <a:rPr lang="en-US" dirty="0">
                <a:latin typeface="+mj-lt"/>
              </a:rPr>
              <a:t>to less than </a:t>
            </a:r>
            <a:r>
              <a:rPr lang="en-US" dirty="0" err="1">
                <a:latin typeface="+mj-lt"/>
              </a:rPr>
              <a:t>p</a:t>
            </a:r>
            <a:r>
              <a:rPr lang="en-US" baseline="-25000" dirty="0" err="1">
                <a:latin typeface="+mj-lt"/>
              </a:rPr>
              <a:t>stabil</a:t>
            </a:r>
            <a:r>
              <a:rPr lang="en-US" dirty="0">
                <a:latin typeface="+mj-lt"/>
              </a:rPr>
              <a:t> &lt; 4 </a:t>
            </a:r>
            <a:r>
              <a:rPr lang="en-US" dirty="0" err="1" smtClean="0">
                <a:latin typeface="+mj-lt"/>
              </a:rPr>
              <a:t>keV</a:t>
            </a:r>
            <a:r>
              <a:rPr lang="en-US" i="1" dirty="0" smtClean="0">
                <a:latin typeface="+mj-lt"/>
              </a:rPr>
              <a:t>/c</a:t>
            </a:r>
            <a:endParaRPr lang="en-US" dirty="0">
              <a:latin typeface="+mj-lt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3248388" y="496011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 smtClean="0">
                <a:latin typeface="+mj-lt"/>
              </a:rPr>
              <a:t>(was 40 </a:t>
            </a:r>
            <a:r>
              <a:rPr lang="en-US" i="1" dirty="0" err="1">
                <a:latin typeface="+mj-lt"/>
              </a:rPr>
              <a:t>keV</a:t>
            </a:r>
            <a:r>
              <a:rPr lang="en-US" i="1" dirty="0">
                <a:latin typeface="+mj-lt"/>
              </a:rPr>
              <a:t>/c in </a:t>
            </a:r>
            <a:r>
              <a:rPr lang="en-US" i="1" dirty="0" smtClean="0">
                <a:latin typeface="+mj-lt"/>
              </a:rPr>
              <a:t>2012)</a:t>
            </a:r>
            <a:endParaRPr lang="en-US" i="1" dirty="0">
              <a:latin typeface="+mj-lt"/>
            </a:endParaRPr>
          </a:p>
        </p:txBody>
      </p:sp>
      <p:sp>
        <p:nvSpPr>
          <p:cNvPr id="11" name="Rechteck 10"/>
          <p:cNvSpPr>
            <a:spLocks noChangeArrowheads="1"/>
          </p:cNvSpPr>
          <p:nvPr/>
        </p:nvSpPr>
        <p:spPr bwMode="auto">
          <a:xfrm>
            <a:off x="332509" y="5600643"/>
            <a:ext cx="8526483" cy="707876"/>
          </a:xfrm>
          <a:prstGeom prst="rect">
            <a:avLst/>
          </a:prstGeom>
          <a:solidFill>
            <a:schemeClr val="accent1"/>
          </a:solidFill>
          <a:ln w="31750">
            <a:solidFill>
              <a:srgbClr val="C00000"/>
            </a:solidFill>
            <a:miter lim="800000"/>
            <a:headEnd/>
            <a:tailEnd/>
          </a:ln>
        </p:spPr>
        <p:txBody>
          <a:bodyPr wrap="square" lIns="91428" tIns="45715" rIns="91428" bIns="45715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continuous magnetic field monitoring </a:t>
            </a:r>
            <a:r>
              <a:rPr lang="en-US" sz="2000" dirty="0">
                <a:latin typeface="+mn-lt"/>
              </a:rPr>
              <a:t>of </a:t>
            </a:r>
            <a:r>
              <a:rPr lang="en-US" sz="2000" dirty="0" smtClean="0">
                <a:latin typeface="+mn-lt"/>
              </a:rPr>
              <a:t>spectrometers with NMR </a:t>
            </a:r>
            <a:endParaRPr lang="en-US" sz="2000" dirty="0">
              <a:latin typeface="+mn-lt"/>
            </a:endParaRPr>
          </a:p>
          <a:p>
            <a:r>
              <a:rPr lang="en-US" altLang="ja-JP" sz="2000" dirty="0" smtClean="0">
                <a:latin typeface="+mn-lt"/>
                <a:cs typeface="Arial"/>
              </a:rPr>
              <a:t>→ momentum stability improved by factor 10 compared to 2o12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6833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ieren 21"/>
          <p:cNvGrpSpPr/>
          <p:nvPr/>
        </p:nvGrpSpPr>
        <p:grpSpPr>
          <a:xfrm>
            <a:off x="191071" y="658176"/>
            <a:ext cx="5396481" cy="3095148"/>
            <a:chOff x="177425" y="3259230"/>
            <a:chExt cx="5396481" cy="3095148"/>
          </a:xfrm>
        </p:grpSpPr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425" y="3259230"/>
              <a:ext cx="5396481" cy="3095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3" name="Gerade Verbindung 12"/>
            <p:cNvCxnSpPr/>
            <p:nvPr/>
          </p:nvCxnSpPr>
          <p:spPr bwMode="auto">
            <a:xfrm>
              <a:off x="4432807" y="3313822"/>
              <a:ext cx="0" cy="463845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</p:cxnSp>
        <p:sp>
          <p:nvSpPr>
            <p:cNvPr id="18" name="Rechteck 17"/>
            <p:cNvSpPr/>
            <p:nvPr/>
          </p:nvSpPr>
          <p:spPr>
            <a:xfrm>
              <a:off x="4455659" y="3421221"/>
              <a:ext cx="57900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aseline="30000" dirty="0">
                  <a:latin typeface="+mj-lt"/>
                </a:rPr>
                <a:t>4</a:t>
              </a:r>
              <a:r>
                <a:rPr lang="el-GR" sz="2000" baseline="-25000" dirty="0">
                  <a:latin typeface="+mj-lt"/>
                </a:rPr>
                <a:t>Λ</a:t>
              </a:r>
              <a:r>
                <a:rPr lang="en-US" sz="2000" dirty="0">
                  <a:latin typeface="+mj-lt"/>
                </a:rPr>
                <a:t>H</a:t>
              </a:r>
            </a:p>
          </p:txBody>
        </p:sp>
        <p:sp>
          <p:nvSpPr>
            <p:cNvPr id="20" name="Rechteck 19"/>
            <p:cNvSpPr/>
            <p:nvPr/>
          </p:nvSpPr>
          <p:spPr>
            <a:xfrm>
              <a:off x="1075470" y="4323914"/>
              <a:ext cx="78739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aseline="30000" dirty="0" err="1" smtClean="0">
                  <a:solidFill>
                    <a:srgbClr val="C00000"/>
                  </a:solidFill>
                  <a:latin typeface="+mj-lt"/>
                </a:rPr>
                <a:t>SpekA</a:t>
              </a:r>
              <a:endParaRPr lang="en-US" dirty="0">
                <a:solidFill>
                  <a:srgbClr val="C00000"/>
                </a:solidFill>
                <a:latin typeface="+mj-lt"/>
              </a:endParaRP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1075470" y="3862249"/>
              <a:ext cx="21563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latin typeface="+mj-lt"/>
                </a:rPr>
                <a:t>preliminary</a:t>
              </a:r>
              <a:endParaRPr lang="en-US" i="1" dirty="0">
                <a:latin typeface="+mj-lt"/>
              </a:endParaRPr>
            </a:p>
          </p:txBody>
        </p:sp>
      </p:grpSp>
      <p:grpSp>
        <p:nvGrpSpPr>
          <p:cNvPr id="23" name="Gruppieren 22"/>
          <p:cNvGrpSpPr/>
          <p:nvPr/>
        </p:nvGrpSpPr>
        <p:grpSpPr>
          <a:xfrm>
            <a:off x="0" y="3333954"/>
            <a:ext cx="5396481" cy="3095148"/>
            <a:chOff x="1" y="654312"/>
            <a:chExt cx="5396481" cy="3095148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654312"/>
              <a:ext cx="5396481" cy="3095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Gerade Verbindung 8"/>
            <p:cNvCxnSpPr/>
            <p:nvPr/>
          </p:nvCxnSpPr>
          <p:spPr bwMode="auto">
            <a:xfrm>
              <a:off x="4448649" y="654312"/>
              <a:ext cx="0" cy="50400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</p:cxnSp>
        <p:sp>
          <p:nvSpPr>
            <p:cNvPr id="5" name="Rechteck 4"/>
            <p:cNvSpPr/>
            <p:nvPr/>
          </p:nvSpPr>
          <p:spPr>
            <a:xfrm>
              <a:off x="4460523" y="760669"/>
              <a:ext cx="57900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aseline="30000" dirty="0">
                  <a:latin typeface="+mj-lt"/>
                </a:rPr>
                <a:t>4</a:t>
              </a:r>
              <a:r>
                <a:rPr lang="el-GR" sz="2000" baseline="-25000" dirty="0">
                  <a:latin typeface="+mj-lt"/>
                </a:rPr>
                <a:t>Λ</a:t>
              </a:r>
              <a:r>
                <a:rPr lang="en-US" sz="2000" dirty="0">
                  <a:latin typeface="+mj-lt"/>
                </a:rPr>
                <a:t>H</a:t>
              </a:r>
            </a:p>
          </p:txBody>
        </p:sp>
        <p:sp>
          <p:nvSpPr>
            <p:cNvPr id="19" name="Rechteck 18"/>
            <p:cNvSpPr/>
            <p:nvPr/>
          </p:nvSpPr>
          <p:spPr>
            <a:xfrm>
              <a:off x="756623" y="1641208"/>
              <a:ext cx="79861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aseline="30000" dirty="0" err="1">
                  <a:solidFill>
                    <a:srgbClr val="008000"/>
                  </a:solidFill>
                  <a:latin typeface="+mj-lt"/>
                </a:rPr>
                <a:t>S</a:t>
              </a:r>
              <a:r>
                <a:rPr lang="de-DE" baseline="30000" dirty="0" err="1" smtClean="0">
                  <a:solidFill>
                    <a:srgbClr val="008000"/>
                  </a:solidFill>
                  <a:latin typeface="+mj-lt"/>
                </a:rPr>
                <a:t>pekC</a:t>
              </a:r>
              <a:endParaRPr lang="en-US" dirty="0">
                <a:solidFill>
                  <a:srgbClr val="008000"/>
                </a:solidFill>
                <a:latin typeface="+mj-lt"/>
              </a:endParaRPr>
            </a:p>
          </p:txBody>
        </p:sp>
        <p:sp>
          <p:nvSpPr>
            <p:cNvPr id="3" name="Textfeld 2"/>
            <p:cNvSpPr txBox="1"/>
            <p:nvPr/>
          </p:nvSpPr>
          <p:spPr>
            <a:xfrm>
              <a:off x="756623" y="1189348"/>
              <a:ext cx="21563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latin typeface="+mj-lt"/>
                </a:rPr>
                <a:t>preliminary</a:t>
              </a:r>
              <a:endParaRPr lang="en-US" i="1" dirty="0">
                <a:latin typeface="+mj-lt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55344" y="130175"/>
            <a:ext cx="7233313" cy="4699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Simultaneous observation in two spectrometers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5587552" y="797692"/>
            <a:ext cx="35371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latin typeface="+mn-lt"/>
              </a:rPr>
              <a:t>B</a:t>
            </a:r>
            <a:r>
              <a:rPr lang="el-GR" baseline="-25000" dirty="0">
                <a:latin typeface="+mn-lt"/>
              </a:rPr>
              <a:t>Λ</a:t>
            </a:r>
            <a:r>
              <a:rPr lang="de-DE" dirty="0">
                <a:latin typeface="+mn-lt"/>
              </a:rPr>
              <a:t>(</a:t>
            </a:r>
            <a:r>
              <a:rPr lang="de-DE" baseline="30000" dirty="0">
                <a:latin typeface="+mn-lt"/>
              </a:rPr>
              <a:t>4</a:t>
            </a:r>
            <a:r>
              <a:rPr lang="el-GR" baseline="-25000" dirty="0">
                <a:latin typeface="+mn-lt"/>
              </a:rPr>
              <a:t>Λ</a:t>
            </a:r>
            <a:r>
              <a:rPr lang="de-DE" dirty="0">
                <a:latin typeface="+mn-lt"/>
              </a:rPr>
              <a:t>H)</a:t>
            </a:r>
            <a:r>
              <a:rPr lang="de-DE" altLang="ja-JP" dirty="0">
                <a:latin typeface="+mn-lt"/>
              </a:rPr>
              <a:t> </a:t>
            </a:r>
            <a:r>
              <a:rPr lang="pl-PL" dirty="0" smtClean="0">
                <a:latin typeface="+mn-lt"/>
              </a:rPr>
              <a:t>= 2.16</a:t>
            </a:r>
            <a:r>
              <a:rPr lang="de-DE" dirty="0" smtClean="0">
                <a:latin typeface="+mn-lt"/>
              </a:rPr>
              <a:t> (</a:t>
            </a:r>
            <a:r>
              <a:rPr lang="pl-PL" dirty="0" smtClean="0">
                <a:latin typeface="+mn-lt"/>
              </a:rPr>
              <a:t>SpekA</a:t>
            </a:r>
            <a:r>
              <a:rPr lang="de-DE" dirty="0" smtClean="0">
                <a:latin typeface="+mn-lt"/>
              </a:rPr>
              <a:t>)</a:t>
            </a:r>
          </a:p>
        </p:txBody>
      </p:sp>
      <p:sp>
        <p:nvSpPr>
          <p:cNvPr id="25" name="Rechteck 24"/>
          <p:cNvSpPr/>
          <p:nvPr/>
        </p:nvSpPr>
        <p:spPr>
          <a:xfrm>
            <a:off x="5587552" y="3460733"/>
            <a:ext cx="3556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latin typeface="+mj-lt"/>
              </a:rPr>
              <a:t>B</a:t>
            </a:r>
            <a:r>
              <a:rPr lang="el-GR" baseline="-25000" dirty="0">
                <a:latin typeface="+mj-lt"/>
              </a:rPr>
              <a:t>Λ</a:t>
            </a:r>
            <a:r>
              <a:rPr lang="de-DE" dirty="0">
                <a:latin typeface="+mj-lt"/>
              </a:rPr>
              <a:t>(</a:t>
            </a:r>
            <a:r>
              <a:rPr lang="de-DE" baseline="30000" dirty="0">
                <a:latin typeface="+mj-lt"/>
              </a:rPr>
              <a:t>4</a:t>
            </a:r>
            <a:r>
              <a:rPr lang="el-GR" baseline="-25000" dirty="0">
                <a:latin typeface="+mj-lt"/>
              </a:rPr>
              <a:t>Λ</a:t>
            </a:r>
            <a:r>
              <a:rPr lang="de-DE" dirty="0">
                <a:latin typeface="+mj-lt"/>
              </a:rPr>
              <a:t>H) </a:t>
            </a:r>
            <a:r>
              <a:rPr lang="pl-PL" dirty="0">
                <a:latin typeface="+mj-lt"/>
              </a:rPr>
              <a:t>= 2.17</a:t>
            </a:r>
            <a:r>
              <a:rPr lang="de-DE" dirty="0">
                <a:latin typeface="+mj-lt"/>
              </a:rPr>
              <a:t> (</a:t>
            </a:r>
            <a:r>
              <a:rPr lang="de-DE" dirty="0" err="1">
                <a:latin typeface="+mj-lt"/>
              </a:rPr>
              <a:t>SpekC</a:t>
            </a:r>
            <a:r>
              <a:rPr lang="de-DE" dirty="0">
                <a:latin typeface="+mj-lt"/>
              </a:rPr>
              <a:t>)</a:t>
            </a:r>
            <a:endParaRPr lang="pl-P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4689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1" y="2879679"/>
            <a:ext cx="4548329" cy="260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46782" y="130175"/>
            <a:ext cx="6050437" cy="4699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Observation with two different targets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16257" y="5762262"/>
            <a:ext cx="831148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peak </a:t>
            </a:r>
            <a:r>
              <a:rPr lang="en-US" dirty="0"/>
              <a:t>FWHM </a:t>
            </a:r>
            <a:r>
              <a:rPr lang="en-US" dirty="0" smtClean="0"/>
              <a:t>~ </a:t>
            </a:r>
            <a:r>
              <a:rPr lang="en-US" dirty="0"/>
              <a:t>100 </a:t>
            </a:r>
            <a:r>
              <a:rPr lang="en-US" dirty="0" err="1" smtClean="0"/>
              <a:t>keV</a:t>
            </a:r>
            <a:r>
              <a:rPr lang="en-US" i="1" dirty="0" smtClean="0"/>
              <a:t>/c</a:t>
            </a:r>
            <a:r>
              <a:rPr lang="en-US" dirty="0" smtClean="0"/>
              <a:t> compared to </a:t>
            </a:r>
            <a:r>
              <a:rPr lang="en-US" dirty="0"/>
              <a:t>~ </a:t>
            </a:r>
            <a:r>
              <a:rPr lang="en-US" dirty="0" smtClean="0"/>
              <a:t>150 </a:t>
            </a:r>
            <a:r>
              <a:rPr lang="en-US" dirty="0" err="1" smtClean="0"/>
              <a:t>keV</a:t>
            </a:r>
            <a:r>
              <a:rPr lang="en-US" i="1" dirty="0" smtClean="0"/>
              <a:t>/c</a:t>
            </a:r>
            <a:r>
              <a:rPr lang="en-US" dirty="0" smtClean="0"/>
              <a:t> in 2012</a:t>
            </a:r>
            <a:endParaRPr lang="en-US" dirty="0"/>
          </a:p>
        </p:txBody>
      </p:sp>
      <p:pic>
        <p:nvPicPr>
          <p:cNvPr id="6594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9" y="692800"/>
            <a:ext cx="4503761" cy="2583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756622" y="1013006"/>
            <a:ext cx="215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+mj-lt"/>
              </a:rPr>
              <a:t>preliminary</a:t>
            </a:r>
            <a:endParaRPr lang="en-US" i="1" dirty="0">
              <a:latin typeface="+mj-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756622" y="3295774"/>
            <a:ext cx="215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+mj-lt"/>
              </a:rPr>
              <a:t>preliminary</a:t>
            </a:r>
            <a:endParaRPr lang="en-US" i="1" dirty="0">
              <a:latin typeface="+mj-lt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4708479" y="3295774"/>
            <a:ext cx="44355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latin typeface="+mn-lt"/>
              </a:rPr>
              <a:t>B</a:t>
            </a:r>
            <a:r>
              <a:rPr lang="el-GR" baseline="-25000" dirty="0">
                <a:latin typeface="+mn-lt"/>
              </a:rPr>
              <a:t>Λ</a:t>
            </a:r>
            <a:r>
              <a:rPr lang="de-DE" dirty="0">
                <a:latin typeface="+mn-lt"/>
              </a:rPr>
              <a:t>(</a:t>
            </a:r>
            <a:r>
              <a:rPr lang="de-DE" baseline="30000" dirty="0">
                <a:latin typeface="+mn-lt"/>
              </a:rPr>
              <a:t>4</a:t>
            </a:r>
            <a:r>
              <a:rPr lang="el-GR" baseline="-25000" dirty="0">
                <a:latin typeface="+mn-lt"/>
              </a:rPr>
              <a:t>Λ</a:t>
            </a:r>
            <a:r>
              <a:rPr lang="de-DE" dirty="0">
                <a:latin typeface="+mn-lt"/>
              </a:rPr>
              <a:t>H</a:t>
            </a:r>
            <a:r>
              <a:rPr lang="de-DE" dirty="0" smtClean="0">
                <a:latin typeface="+mn-lt"/>
              </a:rPr>
              <a:t>) </a:t>
            </a:r>
            <a:r>
              <a:rPr lang="pl-PL" dirty="0" smtClean="0">
                <a:latin typeface="+mn-lt"/>
              </a:rPr>
              <a:t>= 2.17</a:t>
            </a:r>
            <a:r>
              <a:rPr lang="de-DE" dirty="0" smtClean="0">
                <a:latin typeface="+mn-lt"/>
              </a:rPr>
              <a:t> (</a:t>
            </a:r>
            <a:r>
              <a:rPr lang="de-DE" dirty="0" err="1" smtClean="0">
                <a:latin typeface="+mn-lt"/>
              </a:rPr>
              <a:t>thick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target</a:t>
            </a:r>
            <a:r>
              <a:rPr lang="de-DE" dirty="0" smtClean="0">
                <a:latin typeface="+mn-lt"/>
              </a:rPr>
              <a:t>)</a:t>
            </a:r>
            <a:endParaRPr lang="pl-PL" dirty="0">
              <a:latin typeface="+mn-lt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4572000" y="802400"/>
            <a:ext cx="44355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latin typeface="+mn-lt"/>
              </a:rPr>
              <a:t>B</a:t>
            </a:r>
            <a:r>
              <a:rPr lang="el-GR" baseline="-25000" dirty="0">
                <a:latin typeface="+mn-lt"/>
              </a:rPr>
              <a:t>Λ</a:t>
            </a:r>
            <a:r>
              <a:rPr lang="de-DE" dirty="0">
                <a:latin typeface="+mn-lt"/>
              </a:rPr>
              <a:t>(</a:t>
            </a:r>
            <a:r>
              <a:rPr lang="de-DE" baseline="30000" dirty="0">
                <a:latin typeface="+mn-lt"/>
              </a:rPr>
              <a:t>4</a:t>
            </a:r>
            <a:r>
              <a:rPr lang="el-GR" baseline="-25000" dirty="0">
                <a:latin typeface="+mn-lt"/>
              </a:rPr>
              <a:t>Λ</a:t>
            </a:r>
            <a:r>
              <a:rPr lang="de-DE" dirty="0">
                <a:latin typeface="+mn-lt"/>
              </a:rPr>
              <a:t>H</a:t>
            </a:r>
            <a:r>
              <a:rPr lang="de-DE" dirty="0" smtClean="0">
                <a:latin typeface="+mn-lt"/>
              </a:rPr>
              <a:t>) </a:t>
            </a:r>
            <a:r>
              <a:rPr lang="pl-PL" dirty="0" smtClean="0">
                <a:latin typeface="+mn-lt"/>
              </a:rPr>
              <a:t>= 2.1</a:t>
            </a:r>
            <a:r>
              <a:rPr lang="de-DE" dirty="0" smtClean="0">
                <a:latin typeface="+mn-lt"/>
              </a:rPr>
              <a:t>6 (</a:t>
            </a:r>
            <a:r>
              <a:rPr lang="de-DE" dirty="0" err="1" smtClean="0">
                <a:latin typeface="+mn-lt"/>
              </a:rPr>
              <a:t>thin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target</a:t>
            </a:r>
            <a:r>
              <a:rPr lang="de-DE" dirty="0" smtClean="0">
                <a:latin typeface="+mn-lt"/>
              </a:rPr>
              <a:t>)</a:t>
            </a:r>
            <a:endParaRPr lang="pl-P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3048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11" y="736979"/>
            <a:ext cx="7726363" cy="4902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84388" y="130175"/>
            <a:ext cx="4416425" cy="4699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 data on 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l-G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endParaRPr lang="en-US" dirty="0"/>
          </a:p>
        </p:txBody>
      </p:sp>
      <p:sp>
        <p:nvSpPr>
          <p:cNvPr id="4" name="Rechteck 3"/>
          <p:cNvSpPr>
            <a:spLocks noChangeArrowheads="1"/>
          </p:cNvSpPr>
          <p:nvPr/>
        </p:nvSpPr>
        <p:spPr bwMode="auto">
          <a:xfrm>
            <a:off x="332509" y="5489455"/>
            <a:ext cx="8526483" cy="707876"/>
          </a:xfrm>
          <a:prstGeom prst="rect">
            <a:avLst/>
          </a:prstGeom>
          <a:solidFill>
            <a:schemeClr val="accent1"/>
          </a:solidFill>
          <a:ln w="31750">
            <a:solidFill>
              <a:srgbClr val="C00000"/>
            </a:solidFill>
            <a:miter lim="800000"/>
            <a:headEnd/>
            <a:tailEnd/>
          </a:ln>
        </p:spPr>
        <p:txBody>
          <a:bodyPr wrap="square" lIns="91428" tIns="45715" rIns="91428" bIns="45715">
            <a:spAutoFit/>
          </a:bodyPr>
          <a:lstStyle/>
          <a:p>
            <a:r>
              <a:rPr lang="en-US" altLang="ja-JP" sz="2000" dirty="0" smtClean="0">
                <a:latin typeface="Arial"/>
                <a:cs typeface="Arial"/>
              </a:rPr>
              <a:t>→</a:t>
            </a:r>
            <a:r>
              <a:rPr lang="en-US" altLang="ja-JP" sz="2000" dirty="0" smtClean="0">
                <a:latin typeface="+mj-lt"/>
              </a:rPr>
              <a:t> consistent result for </a:t>
            </a:r>
            <a:r>
              <a:rPr lang="de-DE" sz="2000" dirty="0" smtClean="0"/>
              <a:t>B</a:t>
            </a:r>
            <a:r>
              <a:rPr lang="el-GR" sz="2000" baseline="-25000" dirty="0"/>
              <a:t>Λ</a:t>
            </a:r>
            <a:r>
              <a:rPr lang="de-DE" sz="2000" dirty="0"/>
              <a:t>(</a:t>
            </a:r>
            <a:r>
              <a:rPr lang="de-DE" sz="2000" baseline="30000" dirty="0"/>
              <a:t>4</a:t>
            </a:r>
            <a:r>
              <a:rPr lang="el-GR" sz="2000" baseline="-25000" dirty="0"/>
              <a:t>Λ</a:t>
            </a:r>
            <a:r>
              <a:rPr lang="de-DE" sz="2000" dirty="0" smtClean="0"/>
              <a:t>H)</a:t>
            </a:r>
            <a:r>
              <a:rPr lang="de-DE" altLang="ja-JP" sz="2000" dirty="0" smtClean="0">
                <a:latin typeface="+mj-lt"/>
              </a:rPr>
              <a:t> </a:t>
            </a:r>
            <a:r>
              <a:rPr lang="de-DE" altLang="ja-JP" sz="2000" dirty="0" err="1" smtClean="0">
                <a:latin typeface="+mj-lt"/>
              </a:rPr>
              <a:t>from</a:t>
            </a:r>
            <a:r>
              <a:rPr lang="de-DE" altLang="ja-JP" sz="2000" dirty="0" smtClean="0">
                <a:latin typeface="+mj-lt"/>
              </a:rPr>
              <a:t> MAMI 2012 </a:t>
            </a:r>
            <a:r>
              <a:rPr lang="de-DE" altLang="ja-JP" sz="2000" dirty="0" err="1" smtClean="0">
                <a:latin typeface="+mj-lt"/>
              </a:rPr>
              <a:t>and</a:t>
            </a:r>
            <a:r>
              <a:rPr lang="de-DE" altLang="ja-JP" sz="2000" dirty="0" smtClean="0">
                <a:latin typeface="+mj-lt"/>
              </a:rPr>
              <a:t> MAMI 2014 (</a:t>
            </a:r>
            <a:r>
              <a:rPr lang="de-DE" altLang="ja-JP" sz="2000" dirty="0" err="1" smtClean="0">
                <a:latin typeface="+mj-lt"/>
              </a:rPr>
              <a:t>prelim</a:t>
            </a:r>
            <a:r>
              <a:rPr lang="de-DE" altLang="ja-JP" sz="2000" dirty="0" smtClean="0">
                <a:latin typeface="+mj-lt"/>
              </a:rPr>
              <a:t>.)</a:t>
            </a:r>
          </a:p>
          <a:p>
            <a:r>
              <a:rPr lang="en-US" altLang="ja-JP" sz="2000" dirty="0" smtClean="0">
                <a:latin typeface="Arial"/>
                <a:cs typeface="Arial"/>
              </a:rPr>
              <a:t>→ independent measurement in two </a:t>
            </a:r>
            <a:r>
              <a:rPr lang="en-US" altLang="ja-JP" sz="2000" dirty="0" err="1" smtClean="0">
                <a:latin typeface="Arial"/>
                <a:cs typeface="Arial"/>
              </a:rPr>
              <a:t>spectr</a:t>
            </a:r>
            <a:r>
              <a:rPr lang="en-US" altLang="ja-JP" sz="2000" dirty="0" smtClean="0">
                <a:latin typeface="Arial"/>
                <a:cs typeface="Arial"/>
              </a:rPr>
              <a:t>., two targets, two beam-times</a:t>
            </a:r>
            <a:endParaRPr lang="en-US" altLang="ja-JP" sz="2000" dirty="0">
              <a:latin typeface="+mj-lt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568454" y="653571"/>
            <a:ext cx="4080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outer error bars from beam energy</a:t>
            </a:r>
            <a:endParaRPr lang="en-US" sz="2000" dirty="0">
              <a:latin typeface="+mj-lt"/>
            </a:endParaRPr>
          </a:p>
        </p:txBody>
      </p:sp>
      <p:cxnSp>
        <p:nvCxnSpPr>
          <p:cNvPr id="10" name="Gewinkelte Verbindung 9"/>
          <p:cNvCxnSpPr/>
          <p:nvPr/>
        </p:nvCxnSpPr>
        <p:spPr bwMode="auto">
          <a:xfrm rot="5400000">
            <a:off x="4090354" y="900927"/>
            <a:ext cx="457200" cy="387396"/>
          </a:xfrm>
          <a:prstGeom prst="bentConnector3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75147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bgerundetes Rechteck 7"/>
          <p:cNvSpPr/>
          <p:nvPr/>
        </p:nvSpPr>
        <p:spPr>
          <a:xfrm>
            <a:off x="650684" y="750627"/>
            <a:ext cx="7815376" cy="5445456"/>
          </a:xfrm>
          <a:prstGeom prst="roundRect">
            <a:avLst>
              <a:gd name="adj" fmla="val 0"/>
            </a:avLst>
          </a:prstGeom>
          <a:noFill/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Decay-pion spectroscopy has become a precision science!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000" b="1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000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000" b="1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000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000" b="1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000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000" b="1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000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000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000" b="1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000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000" b="1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000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000" b="1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000" b="1" dirty="0" smtClean="0">
              <a:solidFill>
                <a:schemeClr val="tx1"/>
              </a:solidFill>
            </a:endParaRPr>
          </a:p>
        </p:txBody>
      </p:sp>
      <p:pic>
        <p:nvPicPr>
          <p:cNvPr id="66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752" y="1337485"/>
            <a:ext cx="5486154" cy="3027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feld 4"/>
          <p:cNvSpPr txBox="1"/>
          <p:nvPr/>
        </p:nvSpPr>
        <p:spPr>
          <a:xfrm rot="48947">
            <a:off x="1988085" y="2745902"/>
            <a:ext cx="1581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+mn-lt"/>
              </a:rPr>
              <a:t>emulsion</a:t>
            </a:r>
            <a:endParaRPr lang="en-US" b="1" i="1" dirty="0">
              <a:latin typeface="+mn-lt"/>
            </a:endParaRPr>
          </a:p>
        </p:txBody>
      </p:sp>
      <p:sp>
        <p:nvSpPr>
          <p:cNvPr id="6" name="Textfeld 5"/>
          <p:cNvSpPr txBox="1"/>
          <p:nvPr/>
        </p:nvSpPr>
        <p:spPr>
          <a:xfrm rot="48947">
            <a:off x="2983141" y="2500013"/>
            <a:ext cx="1033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8000"/>
                </a:solidFill>
                <a:latin typeface="+mn-lt"/>
              </a:rPr>
              <a:t>MAMI</a:t>
            </a:r>
            <a:endParaRPr lang="en-US" b="1" i="1" dirty="0">
              <a:solidFill>
                <a:srgbClr val="008000"/>
              </a:solidFill>
              <a:latin typeface="+mn-lt"/>
            </a:endParaRPr>
          </a:p>
        </p:txBody>
      </p:sp>
      <p:cxnSp>
        <p:nvCxnSpPr>
          <p:cNvPr id="7" name="Gerade Verbindung mit Pfeil 6"/>
          <p:cNvCxnSpPr/>
          <p:nvPr/>
        </p:nvCxnSpPr>
        <p:spPr bwMode="auto">
          <a:xfrm rot="365622" flipV="1">
            <a:off x="3937326" y="2742376"/>
            <a:ext cx="518615" cy="52182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00800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9" name="Gerade Verbindung mit Pfeil 8"/>
          <p:cNvCxnSpPr/>
          <p:nvPr/>
        </p:nvCxnSpPr>
        <p:spPr bwMode="auto">
          <a:xfrm rot="365622" flipH="1">
            <a:off x="4667627" y="2744050"/>
            <a:ext cx="570931" cy="48034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00800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10" name="Gerade Verbindung mit Pfeil 9"/>
          <p:cNvCxnSpPr/>
          <p:nvPr/>
        </p:nvCxnSpPr>
        <p:spPr bwMode="auto">
          <a:xfrm rot="365622" flipV="1">
            <a:off x="3452684" y="3006580"/>
            <a:ext cx="518615" cy="52182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11" name="Gerade Verbindung mit Pfeil 10"/>
          <p:cNvCxnSpPr/>
          <p:nvPr/>
        </p:nvCxnSpPr>
        <p:spPr bwMode="auto">
          <a:xfrm rot="365622" flipH="1">
            <a:off x="5343043" y="3032258"/>
            <a:ext cx="570931" cy="48034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12" name="Rechteck 11"/>
          <p:cNvSpPr>
            <a:spLocks noChangeArrowheads="1"/>
          </p:cNvSpPr>
          <p:nvPr/>
        </p:nvSpPr>
        <p:spPr bwMode="auto">
          <a:xfrm>
            <a:off x="1109004" y="4496974"/>
            <a:ext cx="6898735" cy="1015653"/>
          </a:xfrm>
          <a:prstGeom prst="rect">
            <a:avLst/>
          </a:prstGeom>
          <a:solidFill>
            <a:schemeClr val="accent1"/>
          </a:solidFill>
          <a:ln w="31750">
            <a:solidFill>
              <a:srgbClr val="C00000"/>
            </a:solidFill>
            <a:miter lim="800000"/>
            <a:headEnd/>
            <a:tailEnd/>
          </a:ln>
        </p:spPr>
        <p:txBody>
          <a:bodyPr wrap="square" lIns="91428" tIns="45715" rIns="91428" bIns="45715">
            <a:spAutoFit/>
          </a:bodyPr>
          <a:lstStyle/>
          <a:p>
            <a:r>
              <a:rPr lang="en-US" sz="2000" dirty="0">
                <a:latin typeface="+mj-lt"/>
              </a:rPr>
              <a:t>Emulsion:	2.04 </a:t>
            </a:r>
            <a:r>
              <a:rPr lang="en-US" sz="2000" dirty="0" smtClean="0">
                <a:latin typeface="+mj-lt"/>
              </a:rPr>
              <a:t>	± 0.040 </a:t>
            </a:r>
            <a:r>
              <a:rPr lang="en-US" sz="2000" dirty="0">
                <a:latin typeface="+mj-lt"/>
              </a:rPr>
              <a:t>(stat.) </a:t>
            </a:r>
            <a:r>
              <a:rPr lang="en-US" sz="2000" dirty="0" smtClean="0">
                <a:latin typeface="+mj-lt"/>
              </a:rPr>
              <a:t>	± 0.050(?) </a:t>
            </a:r>
            <a:r>
              <a:rPr lang="en-US" sz="2000" dirty="0">
                <a:latin typeface="+mj-lt"/>
              </a:rPr>
              <a:t>(syst.)</a:t>
            </a:r>
          </a:p>
          <a:p>
            <a:r>
              <a:rPr lang="en-US" sz="2000" dirty="0" smtClean="0">
                <a:latin typeface="+mj-lt"/>
              </a:rPr>
              <a:t>MAMI </a:t>
            </a:r>
            <a:r>
              <a:rPr lang="en-US" sz="2000" dirty="0">
                <a:latin typeface="+mj-lt"/>
              </a:rPr>
              <a:t>2012: </a:t>
            </a:r>
            <a:r>
              <a:rPr lang="en-US" sz="2000" dirty="0" smtClean="0">
                <a:latin typeface="+mj-lt"/>
              </a:rPr>
              <a:t>	2.12 	± </a:t>
            </a:r>
            <a:r>
              <a:rPr lang="en-US" sz="2000" dirty="0">
                <a:latin typeface="+mj-lt"/>
              </a:rPr>
              <a:t>0.013 (stat.) </a:t>
            </a:r>
            <a:r>
              <a:rPr lang="en-US" sz="2000" dirty="0" smtClean="0">
                <a:latin typeface="+mj-lt"/>
              </a:rPr>
              <a:t>	± 0.130 </a:t>
            </a:r>
            <a:r>
              <a:rPr lang="en-US" sz="2000" dirty="0">
                <a:latin typeface="+mj-lt"/>
              </a:rPr>
              <a:t>(syst</a:t>
            </a:r>
            <a:r>
              <a:rPr lang="en-US" sz="2000" dirty="0" smtClean="0">
                <a:latin typeface="+mj-lt"/>
              </a:rPr>
              <a:t>.)</a:t>
            </a:r>
          </a:p>
          <a:p>
            <a:r>
              <a:rPr lang="en-US" sz="2000" dirty="0">
                <a:latin typeface="+mj-lt"/>
              </a:rPr>
              <a:t>MAMI 2014: 	2.17 </a:t>
            </a:r>
            <a:r>
              <a:rPr lang="en-US" sz="2000" dirty="0" smtClean="0">
                <a:latin typeface="+mj-lt"/>
              </a:rPr>
              <a:t>	± </a:t>
            </a:r>
            <a:r>
              <a:rPr lang="en-US" sz="2000" dirty="0">
                <a:latin typeface="+mj-lt"/>
              </a:rPr>
              <a:t>0.004 (stat.) </a:t>
            </a:r>
            <a:r>
              <a:rPr lang="en-US" sz="2000" dirty="0" smtClean="0">
                <a:latin typeface="+mj-lt"/>
              </a:rPr>
              <a:t>	± 0.080 </a:t>
            </a:r>
            <a:r>
              <a:rPr lang="en-US" sz="2000" dirty="0">
                <a:latin typeface="+mj-lt"/>
              </a:rPr>
              <a:t>(syst</a:t>
            </a:r>
            <a:r>
              <a:rPr lang="en-US" sz="2000" dirty="0" smtClean="0">
                <a:latin typeface="+mj-lt"/>
              </a:rPr>
              <a:t>.)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155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30" y="818084"/>
            <a:ext cx="8236264" cy="454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35"/>
          <p:cNvSpPr>
            <a:spLocks noChangeShapeType="1"/>
          </p:cNvSpPr>
          <p:nvPr/>
        </p:nvSpPr>
        <p:spPr bwMode="auto">
          <a:xfrm>
            <a:off x="4461812" y="2074453"/>
            <a:ext cx="0" cy="1201004"/>
          </a:xfrm>
          <a:prstGeom prst="line">
            <a:avLst/>
          </a:prstGeom>
          <a:noFill/>
          <a:ln w="38100">
            <a:solidFill>
              <a:srgbClr val="C00000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" name="Text Box 38"/>
          <p:cNvSpPr txBox="1">
            <a:spLocks noChangeArrowheads="1"/>
          </p:cNvSpPr>
          <p:nvPr/>
        </p:nvSpPr>
        <p:spPr bwMode="auto">
          <a:xfrm>
            <a:off x="5219816" y="2111503"/>
            <a:ext cx="20603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l-GR" sz="2000" dirty="0" smtClean="0">
                <a:solidFill>
                  <a:srgbClr val="C00000"/>
                </a:solidFill>
              </a:rPr>
              <a:t>Δ</a:t>
            </a:r>
            <a:r>
              <a:rPr lang="de-DE" sz="2000" dirty="0" smtClean="0">
                <a:solidFill>
                  <a:srgbClr val="C00000"/>
                </a:solidFill>
              </a:rPr>
              <a:t>B</a:t>
            </a:r>
            <a:r>
              <a:rPr lang="el-GR" sz="2000" baseline="-25000" dirty="0" smtClean="0">
                <a:solidFill>
                  <a:srgbClr val="C00000"/>
                </a:solidFill>
              </a:rPr>
              <a:t>Λ</a:t>
            </a:r>
            <a:r>
              <a:rPr lang="de-DE" sz="2000" dirty="0" smtClean="0">
                <a:solidFill>
                  <a:srgbClr val="C00000"/>
                </a:solidFill>
              </a:rPr>
              <a:t> = 0.35</a:t>
            </a:r>
            <a:r>
              <a:rPr lang="de-DE" sz="2000" dirty="0">
                <a:solidFill>
                  <a:srgbClr val="C00000"/>
                </a:solidFill>
                <a:sym typeface="Symbol"/>
              </a:rPr>
              <a:t></a:t>
            </a:r>
            <a:r>
              <a:rPr lang="de-DE" sz="2000" dirty="0" smtClean="0">
                <a:solidFill>
                  <a:srgbClr val="C00000"/>
                </a:solidFill>
                <a:sym typeface="Symbol"/>
              </a:rPr>
              <a:t>0.06</a:t>
            </a:r>
            <a:endParaRPr lang="de-DE" sz="2000" dirty="0">
              <a:solidFill>
                <a:srgbClr val="C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1675" y="130175"/>
            <a:ext cx="5200650" cy="4699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Emulsion results 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</a:t>
            </a:r>
            <a:r>
              <a:rPr lang="el-G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</a:t>
            </a:r>
            <a:r>
              <a:rPr lang="de-DE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 </a:t>
            </a:r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</a:t>
            </a:r>
            <a:r>
              <a:rPr lang="de-DE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/>
          </a:p>
        </p:txBody>
      </p:sp>
      <p:sp>
        <p:nvSpPr>
          <p:cNvPr id="17" name="Line 35"/>
          <p:cNvSpPr>
            <a:spLocks noChangeShapeType="1"/>
          </p:cNvSpPr>
          <p:nvPr/>
        </p:nvSpPr>
        <p:spPr bwMode="auto">
          <a:xfrm>
            <a:off x="4161482" y="2115396"/>
            <a:ext cx="0" cy="1060836"/>
          </a:xfrm>
          <a:prstGeom prst="line">
            <a:avLst/>
          </a:prstGeom>
          <a:noFill/>
          <a:ln w="38100">
            <a:solidFill>
              <a:srgbClr val="C00000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" name="Rechteck 9"/>
          <p:cNvSpPr>
            <a:spLocks noChangeArrowheads="1"/>
          </p:cNvSpPr>
          <p:nvPr/>
        </p:nvSpPr>
        <p:spPr bwMode="auto">
          <a:xfrm>
            <a:off x="1300163" y="5380422"/>
            <a:ext cx="6929437" cy="1015653"/>
          </a:xfrm>
          <a:prstGeom prst="rect">
            <a:avLst/>
          </a:prstGeom>
          <a:solidFill>
            <a:schemeClr val="accent1"/>
          </a:solidFill>
          <a:ln w="31750">
            <a:solidFill>
              <a:srgbClr val="C00000"/>
            </a:solidFill>
            <a:miter lim="800000"/>
            <a:headEnd/>
            <a:tailEnd/>
          </a:ln>
        </p:spPr>
        <p:txBody>
          <a:bodyPr wrap="square" lIns="91428" tIns="45715" rIns="91428" bIns="45715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only </a:t>
            </a:r>
            <a:r>
              <a:rPr lang="en-US" sz="2000" dirty="0" smtClean="0">
                <a:latin typeface="+mn-lt"/>
              </a:rPr>
              <a:t>three-body decay modes used for </a:t>
            </a:r>
            <a:r>
              <a:rPr lang="en-US" sz="2000" dirty="0" err="1" smtClean="0">
                <a:latin typeface="+mn-lt"/>
              </a:rPr>
              <a:t>hyperhydrogen</a:t>
            </a:r>
            <a:endParaRPr lang="en-US" sz="2000" dirty="0" smtClean="0">
              <a:latin typeface="+mn-lt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 155 events for </a:t>
            </a:r>
            <a:r>
              <a:rPr lang="en-US" sz="2000" dirty="0" err="1" smtClean="0">
                <a:latin typeface="+mn-lt"/>
              </a:rPr>
              <a:t>hyperhydrogen</a:t>
            </a:r>
            <a:r>
              <a:rPr lang="en-US" sz="2000" dirty="0" smtClean="0">
                <a:latin typeface="+mn-lt"/>
              </a:rPr>
              <a:t>, 279 events for </a:t>
            </a:r>
            <a:r>
              <a:rPr lang="en-US" sz="2000" dirty="0" err="1" smtClean="0">
                <a:latin typeface="+mn-lt"/>
              </a:rPr>
              <a:t>hyperhelium</a:t>
            </a:r>
            <a:endParaRPr lang="en-US" sz="2000" dirty="0" smtClean="0">
              <a:latin typeface="+mn-lt"/>
            </a:endParaRPr>
          </a:p>
        </p:txBody>
      </p:sp>
      <p:sp>
        <p:nvSpPr>
          <p:cNvPr id="12" name="Rechteck 11"/>
          <p:cNvSpPr/>
          <p:nvPr/>
        </p:nvSpPr>
        <p:spPr bwMode="auto">
          <a:xfrm>
            <a:off x="4981433" y="1182075"/>
            <a:ext cx="464024" cy="402778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3" name="Rechteck 12"/>
          <p:cNvSpPr/>
          <p:nvPr/>
        </p:nvSpPr>
        <p:spPr bwMode="auto">
          <a:xfrm>
            <a:off x="4987803" y="3176232"/>
            <a:ext cx="580483" cy="402778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62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 possibilities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3078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2406867"/>
            <a:ext cx="6793592" cy="2122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09181" y="2082210"/>
            <a:ext cx="3901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assuming a 10</a:t>
            </a:r>
            <a:r>
              <a:rPr lang="en-US" sz="2000" baseline="30000" dirty="0" smtClean="0">
                <a:latin typeface="+mn-lt"/>
              </a:rPr>
              <a:t>-4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error in energy:</a:t>
            </a:r>
            <a:endParaRPr lang="en-US" sz="2000" dirty="0">
              <a:latin typeface="+mn-lt"/>
            </a:endParaRPr>
          </a:p>
        </p:txBody>
      </p:sp>
      <p:sp>
        <p:nvSpPr>
          <p:cNvPr id="6" name="Abgerundetes Rechteck 5"/>
          <p:cNvSpPr/>
          <p:nvPr/>
        </p:nvSpPr>
        <p:spPr>
          <a:xfrm>
            <a:off x="652160" y="4948662"/>
            <a:ext cx="7815376" cy="884405"/>
          </a:xfrm>
          <a:prstGeom prst="roundRect">
            <a:avLst>
              <a:gd name="adj" fmla="val 0"/>
            </a:avLst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binding energies of many light </a:t>
            </a:r>
            <a:r>
              <a:rPr lang="en-US" sz="2000" b="1" dirty="0" err="1" smtClean="0">
                <a:solidFill>
                  <a:schemeClr val="tx1"/>
                </a:solidFill>
              </a:rPr>
              <a:t>hyperisotopes</a:t>
            </a:r>
            <a:r>
              <a:rPr lang="en-US" sz="2000" b="1" dirty="0" smtClean="0">
                <a:solidFill>
                  <a:schemeClr val="tx1"/>
                </a:solidFill>
              </a:rPr>
              <a:t> could be measured with improved precision by this technique !</a:t>
            </a:r>
          </a:p>
        </p:txBody>
      </p:sp>
      <p:pic>
        <p:nvPicPr>
          <p:cNvPr id="66150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9162" r="18543" b="33569"/>
          <a:stretch/>
        </p:blipFill>
        <p:spPr bwMode="auto">
          <a:xfrm>
            <a:off x="4010257" y="783513"/>
            <a:ext cx="2427806" cy="162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150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3" t="23610" r="32163" b="15661"/>
          <a:stretch/>
        </p:blipFill>
        <p:spPr bwMode="auto">
          <a:xfrm>
            <a:off x="6609346" y="470511"/>
            <a:ext cx="2254874" cy="2499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81886" y="919990"/>
            <a:ext cx="42444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MAMI energy is measured with much higher precision in a dipole: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1812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29909" y="658803"/>
            <a:ext cx="4284182" cy="461665"/>
          </a:xfrm>
        </p:spPr>
        <p:txBody>
          <a:bodyPr/>
          <a:lstStyle/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Backup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496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37812"/>
          <a:stretch/>
        </p:blipFill>
        <p:spPr>
          <a:xfrm>
            <a:off x="1760561" y="409433"/>
            <a:ext cx="6059606" cy="5909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83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6604" y="1079826"/>
            <a:ext cx="2650623" cy="5330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Geschweifte Klammer rechts 8"/>
          <p:cNvSpPr/>
          <p:nvPr/>
        </p:nvSpPr>
        <p:spPr bwMode="auto">
          <a:xfrm>
            <a:off x="2937227" y="1146413"/>
            <a:ext cx="573206" cy="5213168"/>
          </a:xfrm>
          <a:prstGeom prst="rightBrace">
            <a:avLst/>
          </a:prstGeom>
          <a:noFill/>
          <a:ln w="317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Rechteck 9"/>
          <p:cNvSpPr/>
          <p:nvPr/>
        </p:nvSpPr>
        <p:spPr bwMode="auto">
          <a:xfrm rot="5400000">
            <a:off x="-1976311" y="3547698"/>
            <a:ext cx="5295519" cy="359777"/>
          </a:xfrm>
          <a:prstGeom prst="rect">
            <a:avLst/>
          </a:prstGeom>
          <a:solidFill>
            <a:srgbClr val="FFFF0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2558" y="639110"/>
            <a:ext cx="2650623" cy="453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hteck 13"/>
          <p:cNvSpPr/>
          <p:nvPr/>
        </p:nvSpPr>
        <p:spPr bwMode="auto">
          <a:xfrm>
            <a:off x="460030" y="788759"/>
            <a:ext cx="2377765" cy="236246"/>
          </a:xfrm>
          <a:prstGeom prst="rect">
            <a:avLst/>
          </a:prstGeom>
          <a:solidFill>
            <a:srgbClr val="FFFF0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84388" y="130175"/>
            <a:ext cx="5640245" cy="4699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hypernuclear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masses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≤ 14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31809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216" y="772636"/>
            <a:ext cx="5658012" cy="1773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eck 7"/>
          <p:cNvSpPr/>
          <p:nvPr/>
        </p:nvSpPr>
        <p:spPr>
          <a:xfrm>
            <a:off x="4067467" y="2604706"/>
            <a:ext cx="4207509" cy="3170099"/>
          </a:xfrm>
          <a:prstGeom prst="rect">
            <a:avLst/>
          </a:prstGeom>
          <a:solidFill>
            <a:schemeClr val="bg2"/>
          </a:solidFill>
          <a:ln w="317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GB" sz="2000" dirty="0" smtClean="0">
                <a:latin typeface="+mn-lt"/>
              </a:rPr>
              <a:t>data from emulsion experiments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sz="2000" dirty="0" err="1" smtClean="0">
                <a:latin typeface="+mj-lt"/>
              </a:rPr>
              <a:t>often</a:t>
            </a:r>
            <a:r>
              <a:rPr lang="de-DE" sz="2000" dirty="0" smtClean="0">
                <a:latin typeface="+mj-lt"/>
              </a:rPr>
              <a:t> </a:t>
            </a:r>
            <a:r>
              <a:rPr lang="de-DE" sz="2000" dirty="0" err="1" smtClean="0">
                <a:latin typeface="+mj-lt"/>
              </a:rPr>
              <a:t>low</a:t>
            </a:r>
            <a:r>
              <a:rPr lang="de-DE" sz="2000" dirty="0" smtClean="0">
                <a:latin typeface="+mj-lt"/>
              </a:rPr>
              <a:t> </a:t>
            </a:r>
            <a:r>
              <a:rPr lang="de-DE" sz="2000" dirty="0" err="1" smtClean="0">
                <a:latin typeface="+mj-lt"/>
              </a:rPr>
              <a:t>event</a:t>
            </a:r>
            <a:r>
              <a:rPr lang="de-DE" sz="2000" dirty="0" smtClean="0">
                <a:latin typeface="+mj-lt"/>
              </a:rPr>
              <a:t> </a:t>
            </a:r>
            <a:r>
              <a:rPr lang="de-DE" sz="2000" dirty="0" err="1" smtClean="0">
                <a:latin typeface="+mj-lt"/>
              </a:rPr>
              <a:t>counts</a:t>
            </a:r>
            <a:endParaRPr lang="de-DE" sz="2000" dirty="0" smtClean="0">
              <a:latin typeface="+mj-lt"/>
            </a:endParaRP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en-GB" sz="2000" dirty="0" smtClean="0">
                <a:latin typeface="+mj-lt"/>
              </a:rPr>
              <a:t>mass </a:t>
            </a:r>
            <a:r>
              <a:rPr lang="en-GB" sz="2000" dirty="0">
                <a:latin typeface="+mj-lt"/>
              </a:rPr>
              <a:t>error given by </a:t>
            </a:r>
            <a:r>
              <a:rPr lang="el-GR" sz="2000" dirty="0" smtClean="0">
                <a:latin typeface="+mj-lt"/>
              </a:rPr>
              <a:t>Λ</a:t>
            </a:r>
            <a:r>
              <a:rPr lang="de-DE" sz="2000" dirty="0" smtClean="0">
                <a:latin typeface="+mj-lt"/>
              </a:rPr>
              <a:t> </a:t>
            </a:r>
            <a:r>
              <a:rPr lang="en-GB" sz="2000" dirty="0">
                <a:latin typeface="+mj-lt"/>
              </a:rPr>
              <a:t>binding energy </a:t>
            </a:r>
            <a:r>
              <a:rPr lang="en-GB" sz="2000" dirty="0" smtClean="0">
                <a:latin typeface="+mj-lt"/>
              </a:rPr>
              <a:t>error </a:t>
            </a:r>
            <a:r>
              <a:rPr lang="el-GR" sz="2000" dirty="0" smtClean="0">
                <a:latin typeface="+mj-lt"/>
              </a:rPr>
              <a:t>δ</a:t>
            </a:r>
            <a:r>
              <a:rPr lang="de-DE" sz="2000" dirty="0" smtClean="0">
                <a:latin typeface="+mj-lt"/>
              </a:rPr>
              <a:t>B</a:t>
            </a:r>
            <a:r>
              <a:rPr lang="el-GR" sz="2000" baseline="-25000" dirty="0" smtClean="0">
                <a:latin typeface="+mj-lt"/>
              </a:rPr>
              <a:t>Λ</a:t>
            </a:r>
            <a:r>
              <a:rPr lang="en-GB" sz="2000" dirty="0" smtClean="0">
                <a:latin typeface="+mj-lt"/>
              </a:rPr>
              <a:t>~ 20-700 </a:t>
            </a:r>
            <a:r>
              <a:rPr lang="en-GB" sz="2000" dirty="0" err="1">
                <a:latin typeface="+mj-lt"/>
              </a:rPr>
              <a:t>keV</a:t>
            </a:r>
            <a:endParaRPr lang="de-DE" sz="2000" dirty="0">
              <a:latin typeface="+mj-lt"/>
            </a:endParaRP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en-GB" sz="2000" dirty="0" smtClean="0">
                <a:latin typeface="+mn-lt"/>
              </a:rPr>
              <a:t>systematic difficulties because of varying emulsion properties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endParaRPr lang="en-GB" sz="2000" dirty="0" smtClean="0">
              <a:latin typeface="+mn-lt"/>
            </a:endParaRPr>
          </a:p>
          <a:p>
            <a:r>
              <a:rPr lang="de-DE" sz="2000" dirty="0" smtClean="0">
                <a:latin typeface="+mj-lt"/>
              </a:rPr>
              <a:t>in </a:t>
            </a:r>
            <a:r>
              <a:rPr lang="de-DE" sz="2000" dirty="0" err="1">
                <a:latin typeface="+mj-lt"/>
              </a:rPr>
              <a:t>addition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new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data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 smtClean="0">
                <a:latin typeface="+mj-lt"/>
              </a:rPr>
              <a:t>by</a:t>
            </a:r>
            <a:r>
              <a:rPr lang="de-DE" sz="2000" dirty="0" smtClean="0">
                <a:latin typeface="+mj-lt"/>
              </a:rPr>
              <a:t> 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sz="2000" dirty="0" smtClean="0">
                <a:latin typeface="+mj-lt"/>
              </a:rPr>
              <a:t>HKS </a:t>
            </a:r>
            <a:r>
              <a:rPr lang="de-DE" sz="2000" dirty="0">
                <a:latin typeface="+mj-lt"/>
              </a:rPr>
              <a:t>(±250 </a:t>
            </a:r>
            <a:r>
              <a:rPr lang="de-DE" sz="2000" dirty="0" err="1">
                <a:latin typeface="+mj-lt"/>
              </a:rPr>
              <a:t>keV</a:t>
            </a:r>
            <a:r>
              <a:rPr lang="de-DE" sz="2000" dirty="0">
                <a:latin typeface="+mj-lt"/>
              </a:rPr>
              <a:t>) on </a:t>
            </a:r>
            <a:r>
              <a:rPr lang="de-DE" sz="2000" baseline="30000" dirty="0" smtClean="0">
                <a:latin typeface="+mj-lt"/>
              </a:rPr>
              <a:t>7</a:t>
            </a:r>
            <a:r>
              <a:rPr lang="de-DE" sz="2000" baseline="-25000" dirty="0" smtClean="0">
                <a:latin typeface="+mj-lt"/>
              </a:rPr>
              <a:t>Λ</a:t>
            </a:r>
            <a:r>
              <a:rPr lang="de-DE" sz="2000" dirty="0" smtClean="0">
                <a:latin typeface="+mj-lt"/>
              </a:rPr>
              <a:t>He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sz="2000" dirty="0" smtClean="0">
                <a:latin typeface="+mj-lt"/>
              </a:rPr>
              <a:t>FINUDA </a:t>
            </a:r>
            <a:r>
              <a:rPr lang="de-DE" sz="2000" dirty="0">
                <a:latin typeface="+mj-lt"/>
              </a:rPr>
              <a:t>(±1100 </a:t>
            </a:r>
            <a:r>
              <a:rPr lang="de-DE" sz="2000" dirty="0" err="1">
                <a:latin typeface="+mj-lt"/>
              </a:rPr>
              <a:t>keV</a:t>
            </a:r>
            <a:r>
              <a:rPr lang="de-DE" sz="2000" dirty="0" smtClean="0">
                <a:latin typeface="+mj-lt"/>
              </a:rPr>
              <a:t>)</a:t>
            </a:r>
            <a:r>
              <a:rPr lang="de-DE" sz="2000" baseline="30000" dirty="0">
                <a:latin typeface="+mj-lt"/>
              </a:rPr>
              <a:t> 6</a:t>
            </a:r>
            <a:r>
              <a:rPr lang="de-DE" sz="2000" baseline="-25000" dirty="0">
                <a:latin typeface="+mj-lt"/>
              </a:rPr>
              <a:t>Λ</a:t>
            </a:r>
            <a:r>
              <a:rPr lang="de-DE" sz="2000" dirty="0">
                <a:latin typeface="+mj-lt"/>
              </a:rPr>
              <a:t>Li &amp;</a:t>
            </a:r>
            <a:r>
              <a:rPr lang="de-DE" sz="2000" dirty="0" smtClean="0">
                <a:latin typeface="+mj-lt"/>
              </a:rPr>
              <a:t> </a:t>
            </a:r>
            <a:r>
              <a:rPr lang="de-DE" sz="2000" baseline="30000" dirty="0" smtClean="0">
                <a:latin typeface="+mj-lt"/>
              </a:rPr>
              <a:t>6</a:t>
            </a:r>
            <a:r>
              <a:rPr lang="de-DE" sz="2000" baseline="-25000" dirty="0" smtClean="0">
                <a:latin typeface="+mj-lt"/>
              </a:rPr>
              <a:t>Λ</a:t>
            </a:r>
            <a:r>
              <a:rPr lang="de-DE" sz="2000" dirty="0" smtClean="0">
                <a:latin typeface="+mj-lt"/>
              </a:rPr>
              <a:t>H </a:t>
            </a:r>
            <a:endParaRPr lang="en-GB" sz="2000" dirty="0">
              <a:latin typeface="+mj-lt"/>
            </a:endParaRP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509925"/>
              </p:ext>
            </p:extLst>
          </p:nvPr>
        </p:nvGraphicFramePr>
        <p:xfrm>
          <a:off x="4304277" y="5896030"/>
          <a:ext cx="3505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532" name="Formel" r:id="rId9" imgW="1726920" imgH="228600" progId="Equation.3">
                  <p:embed/>
                </p:oleObj>
              </mc:Choice>
              <mc:Fallback>
                <p:oleObj name="Formel" r:id="rId9" imgW="17269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4277" y="5896030"/>
                        <a:ext cx="3505200" cy="46355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/>
          <p:cNvSpPr/>
          <p:nvPr/>
        </p:nvSpPr>
        <p:spPr>
          <a:xfrm>
            <a:off x="351742" y="258576"/>
            <a:ext cx="19232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CC"/>
                </a:solidFill>
                <a:latin typeface="+mn-lt"/>
              </a:rPr>
              <a:t>[Nuclear Wallet Cards, BNL, 2011]</a:t>
            </a:r>
            <a:endParaRPr lang="en-US" sz="1600" dirty="0">
              <a:solidFill>
                <a:srgbClr val="0000CC"/>
              </a:solidFill>
              <a:latin typeface="+mn-lt"/>
            </a:endParaRPr>
          </a:p>
        </p:txBody>
      </p:sp>
      <p:cxnSp>
        <p:nvCxnSpPr>
          <p:cNvPr id="7" name="Gerade Verbindung 6"/>
          <p:cNvCxnSpPr/>
          <p:nvPr/>
        </p:nvCxnSpPr>
        <p:spPr bwMode="auto">
          <a:xfrm>
            <a:off x="914400" y="2019868"/>
            <a:ext cx="1719618" cy="0"/>
          </a:xfrm>
          <a:prstGeom prst="line">
            <a:avLst/>
          </a:prstGeom>
          <a:solidFill>
            <a:srgbClr val="00B8FF"/>
          </a:solidFill>
          <a:ln w="317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6" name="Gerade Verbindung 15"/>
          <p:cNvCxnSpPr/>
          <p:nvPr/>
        </p:nvCxnSpPr>
        <p:spPr bwMode="auto">
          <a:xfrm>
            <a:off x="914400" y="2445087"/>
            <a:ext cx="1719618" cy="0"/>
          </a:xfrm>
          <a:prstGeom prst="line">
            <a:avLst/>
          </a:prstGeom>
          <a:solidFill>
            <a:srgbClr val="00B8FF"/>
          </a:solidFill>
          <a:ln w="317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60836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795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677217"/>
            <a:ext cx="9144000" cy="4487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0366" y="130175"/>
            <a:ext cx="5343269" cy="4699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Spectroscopy of light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hypernuclei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Gerade Verbindung 5"/>
          <p:cNvCxnSpPr/>
          <p:nvPr/>
        </p:nvCxnSpPr>
        <p:spPr>
          <a:xfrm flipV="1">
            <a:off x="5980113" y="9428163"/>
            <a:ext cx="287337" cy="2873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/>
        </p:nvCxnSpPr>
        <p:spPr>
          <a:xfrm flipH="1" flipV="1">
            <a:off x="5997575" y="9064625"/>
            <a:ext cx="287338" cy="2873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 flipH="1" flipV="1">
            <a:off x="6097588" y="9064625"/>
            <a:ext cx="179387" cy="1793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lipse 8"/>
          <p:cNvSpPr/>
          <p:nvPr/>
        </p:nvSpPr>
        <p:spPr>
          <a:xfrm>
            <a:off x="5694363" y="9113838"/>
            <a:ext cx="88900" cy="936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cxnSp>
        <p:nvCxnSpPr>
          <p:cNvPr id="11" name="Gerade Verbindung 10"/>
          <p:cNvCxnSpPr/>
          <p:nvPr/>
        </p:nvCxnSpPr>
        <p:spPr>
          <a:xfrm flipV="1">
            <a:off x="5980113" y="9428163"/>
            <a:ext cx="287337" cy="2873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 flipH="1" flipV="1">
            <a:off x="5997575" y="9064625"/>
            <a:ext cx="287338" cy="2873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 flipH="1" flipV="1">
            <a:off x="6097588" y="9064625"/>
            <a:ext cx="179387" cy="1793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5694363" y="9113838"/>
            <a:ext cx="88900" cy="936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cxnSp>
        <p:nvCxnSpPr>
          <p:cNvPr id="16" name="Gerade Verbindung 15"/>
          <p:cNvCxnSpPr/>
          <p:nvPr/>
        </p:nvCxnSpPr>
        <p:spPr>
          <a:xfrm flipV="1">
            <a:off x="5980113" y="9428163"/>
            <a:ext cx="287337" cy="2873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 flipH="1" flipV="1">
            <a:off x="5997575" y="9064625"/>
            <a:ext cx="287338" cy="2873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 flipH="1" flipV="1">
            <a:off x="6097588" y="9064625"/>
            <a:ext cx="179387" cy="1793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lipse 18"/>
          <p:cNvSpPr/>
          <p:nvPr/>
        </p:nvSpPr>
        <p:spPr>
          <a:xfrm>
            <a:off x="5694363" y="9113838"/>
            <a:ext cx="88900" cy="936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901639" y="985124"/>
            <a:ext cx="734072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000" dirty="0" err="1" smtClean="0">
                <a:latin typeface="+mj-lt"/>
              </a:rPr>
              <a:t>origin</a:t>
            </a:r>
            <a:r>
              <a:rPr lang="de-DE" sz="2000" dirty="0" smtClean="0">
                <a:latin typeface="+mj-lt"/>
              </a:rPr>
              <a:t> </a:t>
            </a:r>
            <a:r>
              <a:rPr lang="de-DE" sz="2000" dirty="0" err="1" smtClean="0">
                <a:latin typeface="+mj-lt"/>
              </a:rPr>
              <a:t>of</a:t>
            </a:r>
            <a:r>
              <a:rPr lang="de-DE" sz="2000" dirty="0" smtClean="0">
                <a:latin typeface="+mj-lt"/>
              </a:rPr>
              <a:t> 15 </a:t>
            </a:r>
            <a:r>
              <a:rPr lang="de-DE" sz="2000" dirty="0" err="1" smtClean="0">
                <a:latin typeface="+mj-lt"/>
              </a:rPr>
              <a:t>known</a:t>
            </a:r>
            <a:r>
              <a:rPr lang="de-DE" sz="2000" dirty="0" smtClean="0">
                <a:latin typeface="+mj-lt"/>
              </a:rPr>
              <a:t> </a:t>
            </a:r>
            <a:r>
              <a:rPr lang="de-DE" sz="2000" dirty="0" err="1" smtClean="0">
                <a:latin typeface="+mj-lt"/>
              </a:rPr>
              <a:t>binding</a:t>
            </a:r>
            <a:r>
              <a:rPr lang="de-DE" sz="2000" dirty="0" smtClean="0">
                <a:latin typeface="+mj-lt"/>
              </a:rPr>
              <a:t> </a:t>
            </a:r>
            <a:r>
              <a:rPr lang="de-DE" sz="2000" dirty="0" err="1" smtClean="0">
                <a:latin typeface="+mj-lt"/>
              </a:rPr>
              <a:t>energy</a:t>
            </a:r>
            <a:r>
              <a:rPr lang="de-DE" sz="2000" dirty="0" smtClean="0">
                <a:latin typeface="+mj-lt"/>
              </a:rPr>
              <a:t> </a:t>
            </a:r>
            <a:r>
              <a:rPr lang="de-DE" sz="2000" dirty="0" err="1" smtClean="0">
                <a:latin typeface="+mj-lt"/>
              </a:rPr>
              <a:t>values</a:t>
            </a:r>
            <a:r>
              <a:rPr lang="de-DE" sz="2000" dirty="0" smtClean="0">
                <a:latin typeface="+mj-lt"/>
              </a:rPr>
              <a:t> </a:t>
            </a:r>
            <a:r>
              <a:rPr lang="de-DE" sz="2000" dirty="0" err="1" smtClean="0">
                <a:latin typeface="+mj-lt"/>
              </a:rPr>
              <a:t>of</a:t>
            </a:r>
            <a:r>
              <a:rPr lang="de-DE" sz="2000" dirty="0" smtClean="0">
                <a:latin typeface="+mj-lt"/>
              </a:rPr>
              <a:t> </a:t>
            </a:r>
            <a:r>
              <a:rPr lang="de-DE" sz="2000" dirty="0" err="1" smtClean="0">
                <a:latin typeface="+mj-lt"/>
              </a:rPr>
              <a:t>lightest</a:t>
            </a:r>
            <a:r>
              <a:rPr lang="de-DE" sz="2000" dirty="0" smtClean="0">
                <a:latin typeface="+mj-lt"/>
              </a:rPr>
              <a:t> </a:t>
            </a:r>
            <a:r>
              <a:rPr lang="de-DE" sz="2000" dirty="0" err="1" smtClean="0">
                <a:latin typeface="+mj-lt"/>
              </a:rPr>
              <a:t>hypernuclei</a:t>
            </a:r>
            <a:r>
              <a:rPr lang="de-DE" sz="2000" dirty="0" smtClean="0">
                <a:latin typeface="+mj-lt"/>
              </a:rPr>
              <a:t> </a:t>
            </a:r>
            <a:endParaRPr lang="en-US" sz="2000" dirty="0">
              <a:latin typeface="+mj-lt"/>
            </a:endParaRPr>
          </a:p>
        </p:txBody>
      </p:sp>
      <p:pic>
        <p:nvPicPr>
          <p:cNvPr id="21" name="Picture 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186" y="3499834"/>
            <a:ext cx="2711502" cy="2186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161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898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"/>
          <a:stretch/>
        </p:blipFill>
        <p:spPr bwMode="auto">
          <a:xfrm>
            <a:off x="0" y="1641839"/>
            <a:ext cx="9144000" cy="43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Rechteck 74"/>
          <p:cNvSpPr/>
          <p:nvPr/>
        </p:nvSpPr>
        <p:spPr bwMode="auto">
          <a:xfrm>
            <a:off x="7019978" y="1080818"/>
            <a:ext cx="521112" cy="232786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972680" y="1059693"/>
            <a:ext cx="6859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latin typeface="+mj-lt"/>
              </a:rPr>
              <a:t>unbd</a:t>
            </a:r>
            <a:endParaRPr lang="en-US" sz="1400" b="1" dirty="0">
              <a:latin typeface="+mj-lt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0366" y="130175"/>
            <a:ext cx="5343269" cy="4699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Few-body aspects of light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hypernuclei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Gerade Verbindung 5"/>
          <p:cNvCxnSpPr/>
          <p:nvPr/>
        </p:nvCxnSpPr>
        <p:spPr>
          <a:xfrm flipV="1">
            <a:off x="5980113" y="9428163"/>
            <a:ext cx="287337" cy="2873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/>
        </p:nvCxnSpPr>
        <p:spPr>
          <a:xfrm flipH="1" flipV="1">
            <a:off x="5997575" y="9064625"/>
            <a:ext cx="287338" cy="2873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 flipH="1" flipV="1">
            <a:off x="6097588" y="9064625"/>
            <a:ext cx="179387" cy="1793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lipse 8"/>
          <p:cNvSpPr/>
          <p:nvPr/>
        </p:nvSpPr>
        <p:spPr>
          <a:xfrm>
            <a:off x="5694363" y="9113838"/>
            <a:ext cx="88900" cy="936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cxnSp>
        <p:nvCxnSpPr>
          <p:cNvPr id="11" name="Gerade Verbindung 10"/>
          <p:cNvCxnSpPr/>
          <p:nvPr/>
        </p:nvCxnSpPr>
        <p:spPr>
          <a:xfrm flipV="1">
            <a:off x="5980113" y="9428163"/>
            <a:ext cx="287337" cy="2873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 flipH="1" flipV="1">
            <a:off x="5997575" y="9064625"/>
            <a:ext cx="287338" cy="2873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 flipH="1" flipV="1">
            <a:off x="6097588" y="9064625"/>
            <a:ext cx="179387" cy="1793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5694363" y="9113838"/>
            <a:ext cx="88900" cy="936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cxnSp>
        <p:nvCxnSpPr>
          <p:cNvPr id="16" name="Gerade Verbindung 15"/>
          <p:cNvCxnSpPr/>
          <p:nvPr/>
        </p:nvCxnSpPr>
        <p:spPr>
          <a:xfrm flipV="1">
            <a:off x="5980113" y="9428163"/>
            <a:ext cx="287337" cy="2873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 flipH="1" flipV="1">
            <a:off x="5997575" y="9064625"/>
            <a:ext cx="287338" cy="2873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 flipH="1" flipV="1">
            <a:off x="6097588" y="9064625"/>
            <a:ext cx="179387" cy="1793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lipse 18"/>
          <p:cNvSpPr/>
          <p:nvPr/>
        </p:nvSpPr>
        <p:spPr>
          <a:xfrm>
            <a:off x="5694363" y="9113838"/>
            <a:ext cx="88900" cy="936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64" name="Textfeld 63"/>
          <p:cNvSpPr txBox="1"/>
          <p:nvPr/>
        </p:nvSpPr>
        <p:spPr>
          <a:xfrm>
            <a:off x="7500223" y="864200"/>
            <a:ext cx="16437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core nucleus</a:t>
            </a:r>
          </a:p>
          <a:p>
            <a:r>
              <a:rPr lang="en-US" sz="2000" dirty="0" smtClean="0">
                <a:latin typeface="+mj-lt"/>
              </a:rPr>
              <a:t>structure</a:t>
            </a:r>
          </a:p>
          <a:p>
            <a:endParaRPr lang="en-US" sz="2000" dirty="0"/>
          </a:p>
        </p:txBody>
      </p:sp>
      <p:pic>
        <p:nvPicPr>
          <p:cNvPr id="76" name="Picture 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186" y="3499834"/>
            <a:ext cx="2711502" cy="2186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Textfeld 76"/>
          <p:cNvSpPr txBox="1"/>
          <p:nvPr/>
        </p:nvSpPr>
        <p:spPr>
          <a:xfrm>
            <a:off x="147542" y="818033"/>
            <a:ext cx="6810233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+mj-lt"/>
              </a:rPr>
              <a:t>superheavy</a:t>
            </a:r>
            <a:r>
              <a:rPr lang="en-US" sz="2000" dirty="0" smtClean="0">
                <a:latin typeface="+mj-lt"/>
              </a:rPr>
              <a:t> unstable-core </a:t>
            </a:r>
            <a:r>
              <a:rPr lang="en-US" sz="2000" dirty="0" err="1" smtClean="0">
                <a:latin typeface="+mj-lt"/>
              </a:rPr>
              <a:t>hyperisotopes</a:t>
            </a:r>
            <a:r>
              <a:rPr lang="en-US" sz="2000" dirty="0" smtClean="0">
                <a:latin typeface="+mj-lt"/>
              </a:rPr>
              <a:t> exist because of the stabilizing role of the </a:t>
            </a:r>
            <a:r>
              <a:rPr lang="el-GR" sz="2000" dirty="0" smtClean="0">
                <a:latin typeface="+mj-lt"/>
              </a:rPr>
              <a:t>Λ</a:t>
            </a:r>
            <a:r>
              <a:rPr lang="de-DE" sz="2000" dirty="0" smtClean="0">
                <a:latin typeface="+mj-lt"/>
              </a:rPr>
              <a:t>-hyperon</a:t>
            </a:r>
            <a:endParaRPr lang="en-US" sz="2000" dirty="0">
              <a:latin typeface="+mj-lt"/>
            </a:endParaRPr>
          </a:p>
        </p:txBody>
      </p:sp>
      <p:sp>
        <p:nvSpPr>
          <p:cNvPr id="78" name="Rechteck 77"/>
          <p:cNvSpPr/>
          <p:nvPr/>
        </p:nvSpPr>
        <p:spPr>
          <a:xfrm>
            <a:off x="4192766" y="1171976"/>
            <a:ext cx="29877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  <a:latin typeface="+mj-lt"/>
              </a:rPr>
              <a:t>[</a:t>
            </a:r>
            <a:r>
              <a:rPr lang="en-US" sz="1400" dirty="0" err="1" smtClean="0">
                <a:solidFill>
                  <a:srgbClr val="0000CC"/>
                </a:solidFill>
                <a:latin typeface="+mj-lt"/>
              </a:rPr>
              <a:t>Dalitz</a:t>
            </a:r>
            <a:r>
              <a:rPr lang="en-US" sz="1400" dirty="0" smtClean="0">
                <a:solidFill>
                  <a:srgbClr val="0000CC"/>
                </a:solidFill>
                <a:latin typeface="+mj-lt"/>
              </a:rPr>
              <a:t> &amp; Levi </a:t>
            </a:r>
            <a:r>
              <a:rPr lang="en-US" sz="1400" dirty="0" err="1" smtClean="0">
                <a:solidFill>
                  <a:srgbClr val="0000CC"/>
                </a:solidFill>
                <a:latin typeface="+mj-lt"/>
              </a:rPr>
              <a:t>Setti</a:t>
            </a:r>
            <a:r>
              <a:rPr lang="en-US" sz="1400" dirty="0" smtClean="0">
                <a:solidFill>
                  <a:srgbClr val="0000CC"/>
                </a:solidFill>
                <a:latin typeface="+mj-lt"/>
              </a:rPr>
              <a:t>, NC 30 (1963)]</a:t>
            </a:r>
            <a:endParaRPr lang="en-US" sz="1400" dirty="0">
              <a:solidFill>
                <a:srgbClr val="0000C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8846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0366" y="130175"/>
            <a:ext cx="5343269" cy="4699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Spectroscopy of light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hypernuclei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Gerade Verbindung 5"/>
          <p:cNvCxnSpPr/>
          <p:nvPr/>
        </p:nvCxnSpPr>
        <p:spPr>
          <a:xfrm flipV="1">
            <a:off x="5980113" y="9428163"/>
            <a:ext cx="287337" cy="2873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/>
        </p:nvCxnSpPr>
        <p:spPr>
          <a:xfrm flipH="1" flipV="1">
            <a:off x="5997575" y="9064625"/>
            <a:ext cx="287338" cy="2873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 flipH="1" flipV="1">
            <a:off x="6097588" y="9064625"/>
            <a:ext cx="179387" cy="1793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lipse 8"/>
          <p:cNvSpPr/>
          <p:nvPr/>
        </p:nvSpPr>
        <p:spPr>
          <a:xfrm>
            <a:off x="5694363" y="9113838"/>
            <a:ext cx="88900" cy="936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cxnSp>
        <p:nvCxnSpPr>
          <p:cNvPr id="11" name="Gerade Verbindung 10"/>
          <p:cNvCxnSpPr/>
          <p:nvPr/>
        </p:nvCxnSpPr>
        <p:spPr>
          <a:xfrm flipV="1">
            <a:off x="5980113" y="9428163"/>
            <a:ext cx="287337" cy="2873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 flipH="1" flipV="1">
            <a:off x="5997575" y="9064625"/>
            <a:ext cx="287338" cy="2873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 flipH="1" flipV="1">
            <a:off x="6097588" y="9064625"/>
            <a:ext cx="179387" cy="1793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5694363" y="9113838"/>
            <a:ext cx="88900" cy="936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cxnSp>
        <p:nvCxnSpPr>
          <p:cNvPr id="16" name="Gerade Verbindung 15"/>
          <p:cNvCxnSpPr/>
          <p:nvPr/>
        </p:nvCxnSpPr>
        <p:spPr>
          <a:xfrm flipV="1">
            <a:off x="5980113" y="9428163"/>
            <a:ext cx="287337" cy="2873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 flipH="1" flipV="1">
            <a:off x="5997575" y="9064625"/>
            <a:ext cx="287338" cy="2873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 flipH="1" flipV="1">
            <a:off x="6097588" y="9064625"/>
            <a:ext cx="179387" cy="1793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lipse 18"/>
          <p:cNvSpPr/>
          <p:nvPr/>
        </p:nvSpPr>
        <p:spPr>
          <a:xfrm>
            <a:off x="5694363" y="9113838"/>
            <a:ext cx="88900" cy="936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0" name="Textfeld 89"/>
          <p:cNvSpPr txBox="1"/>
          <p:nvPr/>
        </p:nvSpPr>
        <p:spPr>
          <a:xfrm>
            <a:off x="7500222" y="1197054"/>
            <a:ext cx="18894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undiscovered</a:t>
            </a:r>
          </a:p>
        </p:txBody>
      </p:sp>
      <p:sp>
        <p:nvSpPr>
          <p:cNvPr id="89" name="Rechteck 88"/>
          <p:cNvSpPr/>
          <p:nvPr/>
        </p:nvSpPr>
        <p:spPr bwMode="auto">
          <a:xfrm>
            <a:off x="7090683" y="1211003"/>
            <a:ext cx="428700" cy="430819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64000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"/>
          <a:stretch/>
        </p:blipFill>
        <p:spPr bwMode="auto">
          <a:xfrm>
            <a:off x="0" y="1666785"/>
            <a:ext cx="9144000" cy="4499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186" y="3499834"/>
            <a:ext cx="2711502" cy="2186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feld 20"/>
          <p:cNvSpPr txBox="1"/>
          <p:nvPr/>
        </p:nvSpPr>
        <p:spPr>
          <a:xfrm>
            <a:off x="147542" y="838416"/>
            <a:ext cx="6119908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000" dirty="0" err="1">
                <a:latin typeface="+mj-lt"/>
              </a:rPr>
              <a:t>m</a:t>
            </a:r>
            <a:r>
              <a:rPr lang="de-DE" sz="2000" dirty="0" err="1" smtClean="0">
                <a:latin typeface="+mj-lt"/>
              </a:rPr>
              <a:t>any</a:t>
            </a:r>
            <a:r>
              <a:rPr lang="de-DE" sz="2000" dirty="0" smtClean="0">
                <a:latin typeface="+mj-lt"/>
              </a:rPr>
              <a:t> </a:t>
            </a:r>
            <a:r>
              <a:rPr lang="de-DE" sz="2000" dirty="0" err="1" smtClean="0">
                <a:latin typeface="+mj-lt"/>
              </a:rPr>
              <a:t>neutron-rich</a:t>
            </a:r>
            <a:r>
              <a:rPr lang="de-DE" sz="2000" dirty="0" smtClean="0">
                <a:latin typeface="+mj-lt"/>
              </a:rPr>
              <a:t> </a:t>
            </a:r>
            <a:r>
              <a:rPr lang="de-DE" sz="2000" dirty="0" err="1" smtClean="0">
                <a:latin typeface="+mj-lt"/>
              </a:rPr>
              <a:t>and</a:t>
            </a:r>
            <a:r>
              <a:rPr lang="de-DE" sz="2000" dirty="0" smtClean="0">
                <a:latin typeface="+mj-lt"/>
              </a:rPr>
              <a:t> </a:t>
            </a:r>
            <a:r>
              <a:rPr lang="de-DE" sz="2000" dirty="0" err="1" smtClean="0">
                <a:latin typeface="+mj-lt"/>
              </a:rPr>
              <a:t>structure-rich</a:t>
            </a:r>
            <a:r>
              <a:rPr lang="de-DE" sz="2000" dirty="0" smtClean="0">
                <a:latin typeface="+mj-lt"/>
              </a:rPr>
              <a:t> </a:t>
            </a:r>
            <a:r>
              <a:rPr lang="de-DE" sz="2000" dirty="0" err="1" smtClean="0">
                <a:latin typeface="+mj-lt"/>
              </a:rPr>
              <a:t>hypernuclei</a:t>
            </a:r>
            <a:r>
              <a:rPr lang="de-DE" sz="2000" dirty="0" smtClean="0">
                <a:latin typeface="+mj-lt"/>
              </a:rPr>
              <a:t> </a:t>
            </a:r>
            <a:br>
              <a:rPr lang="de-DE" sz="2000" dirty="0" smtClean="0">
                <a:latin typeface="+mj-lt"/>
              </a:rPr>
            </a:br>
            <a:r>
              <a:rPr lang="de-DE" sz="2000" dirty="0" smtClean="0">
                <a:latin typeface="+mj-lt"/>
              </a:rPr>
              <a:t>still </a:t>
            </a:r>
            <a:r>
              <a:rPr lang="de-DE" sz="2000" dirty="0" err="1" smtClean="0">
                <a:latin typeface="+mj-lt"/>
              </a:rPr>
              <a:t>to</a:t>
            </a:r>
            <a:r>
              <a:rPr lang="de-DE" sz="2000" dirty="0" smtClean="0">
                <a:latin typeface="+mj-lt"/>
              </a:rPr>
              <a:t> </a:t>
            </a:r>
            <a:r>
              <a:rPr lang="de-DE" sz="2000" dirty="0" err="1" smtClean="0">
                <a:latin typeface="+mj-lt"/>
              </a:rPr>
              <a:t>be</a:t>
            </a:r>
            <a:r>
              <a:rPr lang="de-DE" sz="2000" dirty="0" smtClean="0">
                <a:latin typeface="+mj-lt"/>
              </a:rPr>
              <a:t> </a:t>
            </a:r>
            <a:r>
              <a:rPr lang="de-DE" sz="2000" dirty="0" err="1" smtClean="0">
                <a:latin typeface="+mj-lt"/>
              </a:rPr>
              <a:t>discovered</a:t>
            </a:r>
            <a:r>
              <a:rPr lang="de-DE" sz="2000" dirty="0" smtClean="0">
                <a:latin typeface="+mj-lt"/>
              </a:rPr>
              <a:t> 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8592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= 3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System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132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24" y="2417661"/>
            <a:ext cx="5923127" cy="3267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>
            <a:spLocks noChangeArrowheads="1"/>
          </p:cNvSpPr>
          <p:nvPr/>
        </p:nvSpPr>
        <p:spPr bwMode="auto">
          <a:xfrm>
            <a:off x="1086407" y="5692002"/>
            <a:ext cx="6929437" cy="707876"/>
          </a:xfrm>
          <a:prstGeom prst="rect">
            <a:avLst/>
          </a:prstGeom>
          <a:solidFill>
            <a:schemeClr val="accent1"/>
          </a:solidFill>
          <a:ln w="31750">
            <a:solidFill>
              <a:srgbClr val="C00000"/>
            </a:solidFill>
            <a:miter lim="800000"/>
            <a:headEnd/>
            <a:tailEnd/>
          </a:ln>
        </p:spPr>
        <p:txBody>
          <a:bodyPr wrap="square" lIns="91428" tIns="45715" rIns="91428" bIns="45715">
            <a:spAutoFit/>
          </a:bodyPr>
          <a:lstStyle/>
          <a:p>
            <a:pPr eaLnBrk="1" hangingPunct="1"/>
            <a:r>
              <a:rPr lang="de-DE" altLang="ja-JP" sz="2000" dirty="0" err="1">
                <a:latin typeface="+mn-lt"/>
              </a:rPr>
              <a:t>h</a:t>
            </a:r>
            <a:r>
              <a:rPr lang="de-DE" altLang="ja-JP" sz="2000" dirty="0" err="1" smtClean="0">
                <a:latin typeface="+mn-lt"/>
              </a:rPr>
              <a:t>ypertriton</a:t>
            </a:r>
            <a:r>
              <a:rPr lang="de-DE" altLang="ja-JP" sz="2000" dirty="0" smtClean="0">
                <a:latin typeface="+mn-lt"/>
              </a:rPr>
              <a:t>: </a:t>
            </a:r>
            <a:r>
              <a:rPr lang="de-DE" altLang="ja-JP" sz="2000" dirty="0" err="1" smtClean="0">
                <a:latin typeface="+mn-lt"/>
              </a:rPr>
              <a:t>the</a:t>
            </a:r>
            <a:r>
              <a:rPr lang="de-DE" altLang="ja-JP" sz="2000" dirty="0" smtClean="0">
                <a:latin typeface="+mn-lt"/>
              </a:rPr>
              <a:t> </a:t>
            </a:r>
            <a:r>
              <a:rPr lang="de-DE" altLang="ja-JP" sz="2000" dirty="0" err="1" smtClean="0">
                <a:latin typeface="+mn-lt"/>
              </a:rPr>
              <a:t>lightest</a:t>
            </a:r>
            <a:r>
              <a:rPr lang="de-DE" altLang="ja-JP" sz="2000" dirty="0" smtClean="0">
                <a:latin typeface="+mn-lt"/>
              </a:rPr>
              <a:t> </a:t>
            </a:r>
            <a:r>
              <a:rPr lang="de-DE" altLang="ja-JP" sz="2000" dirty="0" err="1" smtClean="0">
                <a:latin typeface="+mn-lt"/>
              </a:rPr>
              <a:t>bound</a:t>
            </a:r>
            <a:r>
              <a:rPr lang="de-DE" altLang="ja-JP" sz="2000" dirty="0" smtClean="0">
                <a:latin typeface="+mn-lt"/>
              </a:rPr>
              <a:t> </a:t>
            </a:r>
            <a:r>
              <a:rPr lang="de-DE" altLang="ja-JP" sz="2000" dirty="0" err="1" smtClean="0">
                <a:latin typeface="+mn-lt"/>
              </a:rPr>
              <a:t>hypernuclear</a:t>
            </a:r>
            <a:r>
              <a:rPr lang="de-DE" altLang="ja-JP" sz="2000" dirty="0" smtClean="0">
                <a:latin typeface="+mn-lt"/>
              </a:rPr>
              <a:t> </a:t>
            </a:r>
            <a:r>
              <a:rPr lang="de-DE" altLang="ja-JP" sz="2000" dirty="0" err="1" smtClean="0">
                <a:latin typeface="+mn-lt"/>
              </a:rPr>
              <a:t>system</a:t>
            </a:r>
            <a:endParaRPr lang="de-DE" altLang="ja-JP" sz="2000" dirty="0" smtClean="0">
              <a:latin typeface="+mn-lt"/>
            </a:endParaRPr>
          </a:p>
          <a:p>
            <a:pPr eaLnBrk="1" hangingPunct="1"/>
            <a:r>
              <a:rPr lang="de-DE" altLang="ja-JP" sz="2000" dirty="0" err="1" smtClean="0">
                <a:latin typeface="+mn-lt"/>
              </a:rPr>
              <a:t>about</a:t>
            </a:r>
            <a:r>
              <a:rPr lang="de-DE" altLang="ja-JP" sz="2000" dirty="0" smtClean="0">
                <a:latin typeface="+mn-lt"/>
              </a:rPr>
              <a:t> 200 </a:t>
            </a:r>
            <a:r>
              <a:rPr lang="de-DE" altLang="ja-JP" sz="2000" dirty="0" err="1" smtClean="0">
                <a:latin typeface="+mn-lt"/>
              </a:rPr>
              <a:t>analysed</a:t>
            </a:r>
            <a:r>
              <a:rPr lang="de-DE" altLang="ja-JP" sz="2000" dirty="0" smtClean="0">
                <a:latin typeface="+mn-lt"/>
              </a:rPr>
              <a:t> </a:t>
            </a:r>
            <a:r>
              <a:rPr lang="de-DE" altLang="ja-JP" sz="2000" dirty="0" err="1" smtClean="0">
                <a:latin typeface="+mn-lt"/>
              </a:rPr>
              <a:t>events</a:t>
            </a:r>
            <a:r>
              <a:rPr lang="de-DE" altLang="ja-JP" sz="2000" dirty="0" smtClean="0">
                <a:latin typeface="+mn-lt"/>
              </a:rPr>
              <a:t> </a:t>
            </a:r>
            <a:r>
              <a:rPr lang="de-DE" altLang="ja-JP" sz="2000" dirty="0" err="1" smtClean="0">
                <a:latin typeface="+mn-lt"/>
              </a:rPr>
              <a:t>from</a:t>
            </a:r>
            <a:r>
              <a:rPr lang="de-DE" altLang="ja-JP" sz="2000" dirty="0" smtClean="0">
                <a:latin typeface="+mn-lt"/>
              </a:rPr>
              <a:t> </a:t>
            </a:r>
            <a:r>
              <a:rPr lang="de-DE" altLang="ja-JP" sz="2000" dirty="0" err="1" smtClean="0">
                <a:latin typeface="+mn-lt"/>
              </a:rPr>
              <a:t>emulsion</a:t>
            </a:r>
            <a:r>
              <a:rPr lang="de-DE" altLang="ja-JP" sz="2000" dirty="0" smtClean="0">
                <a:latin typeface="+mn-lt"/>
              </a:rPr>
              <a:t> </a:t>
            </a:r>
            <a:r>
              <a:rPr lang="de-DE" altLang="ja-JP" sz="2000" dirty="0" err="1" smtClean="0">
                <a:latin typeface="+mn-lt"/>
              </a:rPr>
              <a:t>experiments</a:t>
            </a:r>
            <a:endParaRPr lang="en-US" altLang="ja-JP" sz="2000" dirty="0">
              <a:latin typeface="+mn-lt"/>
            </a:endParaRPr>
          </a:p>
        </p:txBody>
      </p:sp>
      <p:pic>
        <p:nvPicPr>
          <p:cNvPr id="6266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312" y="617482"/>
            <a:ext cx="5229688" cy="3122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 </a:t>
            </a:r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</a:t>
            </a:r>
            <a:r>
              <a:rPr lang="de-DE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l-GR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946939" y="3739487"/>
            <a:ext cx="2986693" cy="762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>
            <a:spAutoFit/>
          </a:bodyPr>
          <a:lstStyle>
            <a:lvl1pPr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>
              <a:lnSpc>
                <a:spcPct val="104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de-DE" sz="1400" dirty="0" smtClean="0">
                <a:solidFill>
                  <a:srgbClr val="0000CC"/>
                </a:solidFill>
                <a:latin typeface="Nimbus Sans L" charset="0"/>
              </a:rPr>
              <a:t>[1] M. </a:t>
            </a:r>
            <a:r>
              <a:rPr lang="en-GB" altLang="de-DE" sz="1400" dirty="0" err="1" smtClean="0">
                <a:solidFill>
                  <a:srgbClr val="0000CC"/>
                </a:solidFill>
                <a:latin typeface="Nimbus Sans L" charset="0"/>
              </a:rPr>
              <a:t>Juric</a:t>
            </a:r>
            <a:r>
              <a:rPr lang="en-GB" altLang="de-DE" sz="1400" dirty="0" smtClean="0">
                <a:solidFill>
                  <a:srgbClr val="0000CC"/>
                </a:solidFill>
                <a:latin typeface="Nimbus Sans L" charset="0"/>
              </a:rPr>
              <a:t> et al., NP B52 (1973)</a:t>
            </a:r>
          </a:p>
          <a:p>
            <a:pPr eaLnBrk="1">
              <a:lnSpc>
                <a:spcPct val="104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de-DE" sz="1400" dirty="0" smtClean="0">
                <a:solidFill>
                  <a:srgbClr val="0000CC"/>
                </a:solidFill>
                <a:latin typeface="Nimbus Sans L" charset="0"/>
              </a:rPr>
              <a:t>[2] G. Bohm et al. NP B4 (1968)</a:t>
            </a:r>
          </a:p>
          <a:p>
            <a:pPr eaLnBrk="1">
              <a:lnSpc>
                <a:spcPct val="104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de-DE" sz="1400" dirty="0" smtClean="0">
                <a:solidFill>
                  <a:srgbClr val="0000CC"/>
                </a:solidFill>
                <a:latin typeface="Nimbus Sans L" charset="0"/>
              </a:rPr>
              <a:t>[3] W. </a:t>
            </a:r>
            <a:r>
              <a:rPr lang="en-GB" altLang="de-DE" sz="1400" dirty="0" err="1" smtClean="0">
                <a:solidFill>
                  <a:srgbClr val="0000CC"/>
                </a:solidFill>
                <a:latin typeface="Nimbus Sans L" charset="0"/>
              </a:rPr>
              <a:t>Gajewski</a:t>
            </a:r>
            <a:r>
              <a:rPr lang="en-GB" altLang="de-DE" sz="1400" dirty="0" smtClean="0">
                <a:solidFill>
                  <a:srgbClr val="0000CC"/>
                </a:solidFill>
                <a:latin typeface="Nimbus Sans L" charset="0"/>
              </a:rPr>
              <a:t> et al. NP B1 (1967)</a:t>
            </a:r>
            <a:endParaRPr lang="en-GB" altLang="de-DE" sz="1400" dirty="0">
              <a:solidFill>
                <a:srgbClr val="0000CC"/>
              </a:solidFill>
              <a:latin typeface="Nimbus Sans 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70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 </a:t>
            </a:r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</a:t>
            </a:r>
            <a:r>
              <a:rPr lang="de-DE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l-GR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hteck 4"/>
          <p:cNvSpPr>
            <a:spLocks noChangeArrowheads="1"/>
          </p:cNvSpPr>
          <p:nvPr/>
        </p:nvSpPr>
        <p:spPr bwMode="auto">
          <a:xfrm>
            <a:off x="1086406" y="5459982"/>
            <a:ext cx="7405131" cy="400099"/>
          </a:xfrm>
          <a:prstGeom prst="rect">
            <a:avLst/>
          </a:prstGeom>
          <a:solidFill>
            <a:schemeClr val="accent1"/>
          </a:solidFill>
          <a:ln w="31750">
            <a:solidFill>
              <a:srgbClr val="C00000"/>
            </a:solidFill>
            <a:miter lim="800000"/>
            <a:headEnd/>
            <a:tailEnd/>
          </a:ln>
        </p:spPr>
        <p:txBody>
          <a:bodyPr wrap="square" lIns="91428" tIns="45715" rIns="91428" bIns="45715">
            <a:spAutoFit/>
          </a:bodyPr>
          <a:lstStyle/>
          <a:p>
            <a:pPr algn="ctr" eaLnBrk="1" hangingPunct="1"/>
            <a:r>
              <a:rPr lang="en-US" altLang="ja-JP" sz="2000" dirty="0">
                <a:latin typeface="+mn-lt"/>
              </a:rPr>
              <a:t>e</a:t>
            </a:r>
            <a:r>
              <a:rPr lang="en-US" altLang="ja-JP" sz="2000" dirty="0" smtClean="0">
                <a:latin typeface="+mn-lt"/>
              </a:rPr>
              <a:t>mulsion data consistent in binding energy, but …</a:t>
            </a:r>
            <a:endParaRPr lang="en-US" altLang="ja-JP" sz="2000" dirty="0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789145"/>
            <a:ext cx="7839075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760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459138"/>
            <a:ext cx="8096250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84388" y="138410"/>
            <a:ext cx="4416425" cy="461665"/>
          </a:xfrm>
        </p:spPr>
        <p:txBody>
          <a:bodyPr/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</a:t>
            </a:r>
            <a:r>
              <a:rPr lang="el-G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</a:t>
            </a:r>
            <a:r>
              <a:rPr lang="de-DE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880281" y="4976795"/>
            <a:ext cx="537445" cy="517942"/>
            <a:chOff x="801651" y="5121257"/>
            <a:chExt cx="537445" cy="517942"/>
          </a:xfrm>
        </p:grpSpPr>
        <p:sp>
          <p:nvSpPr>
            <p:cNvPr id="8" name="Text Box 15"/>
            <p:cNvSpPr txBox="1">
              <a:spLocks noChangeArrowheads="1"/>
            </p:cNvSpPr>
            <p:nvPr/>
          </p:nvSpPr>
          <p:spPr bwMode="auto">
            <a:xfrm>
              <a:off x="821571" y="5121257"/>
              <a:ext cx="5175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2400" baseline="30000">
                  <a:latin typeface="Calibri" pitchFamily="34" charset="0"/>
                </a:rPr>
                <a:t>4</a:t>
              </a:r>
              <a:r>
                <a:rPr lang="en-US" altLang="ja-JP" sz="2400">
                  <a:latin typeface="Calibri" pitchFamily="34" charset="0"/>
                </a:rPr>
                <a:t>H</a:t>
              </a:r>
            </a:p>
          </p:txBody>
        </p:sp>
        <p:sp>
          <p:nvSpPr>
            <p:cNvPr id="9" name="Text Box 16"/>
            <p:cNvSpPr txBox="1">
              <a:spLocks noChangeArrowheads="1"/>
            </p:cNvSpPr>
            <p:nvPr/>
          </p:nvSpPr>
          <p:spPr bwMode="auto">
            <a:xfrm>
              <a:off x="801651" y="5300645"/>
              <a:ext cx="322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600" dirty="0">
                  <a:latin typeface="+mn-lt"/>
                </a:rPr>
                <a:t>Λ</a:t>
              </a:r>
            </a:p>
          </p:txBody>
        </p:sp>
      </p:grp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1204447" y="4976795"/>
            <a:ext cx="52606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dirty="0">
                <a:cs typeface="Arial" charset="0"/>
              </a:rPr>
              <a:t> </a:t>
            </a:r>
            <a:r>
              <a:rPr lang="en-US" altLang="ja-JP" dirty="0" smtClean="0">
                <a:cs typeface="Arial" charset="0"/>
              </a:rPr>
              <a:t> →</a:t>
            </a:r>
            <a:r>
              <a:rPr lang="en-US" altLang="ja-JP" sz="2400" dirty="0" smtClean="0">
                <a:latin typeface="+mn-lt"/>
              </a:rPr>
              <a:t>  π</a:t>
            </a:r>
            <a:r>
              <a:rPr lang="en-US" altLang="ja-JP" sz="2400" baseline="30000" dirty="0" smtClean="0">
                <a:latin typeface="+mn-lt"/>
              </a:rPr>
              <a:t>-</a:t>
            </a:r>
            <a:r>
              <a:rPr lang="en-US" altLang="ja-JP" sz="2400" dirty="0">
                <a:latin typeface="+mn-lt"/>
              </a:rPr>
              <a:t>+</a:t>
            </a:r>
            <a:r>
              <a:rPr lang="en-US" altLang="ja-JP" sz="2400" baseline="30000" dirty="0" smtClean="0">
                <a:latin typeface="+mn-lt"/>
              </a:rPr>
              <a:t>1</a:t>
            </a:r>
            <a:r>
              <a:rPr lang="en-US" altLang="ja-JP" sz="2400" dirty="0" smtClean="0">
                <a:latin typeface="+mn-lt"/>
              </a:rPr>
              <a:t>H+</a:t>
            </a:r>
            <a:r>
              <a:rPr lang="en-US" altLang="ja-JP" sz="2400" baseline="30000" dirty="0" smtClean="0">
                <a:latin typeface="+mn-lt"/>
              </a:rPr>
              <a:t>3</a:t>
            </a:r>
            <a:r>
              <a:rPr lang="en-US" altLang="ja-JP" sz="2400" dirty="0" smtClean="0">
                <a:latin typeface="+mn-lt"/>
              </a:rPr>
              <a:t>H</a:t>
            </a:r>
            <a:r>
              <a:rPr lang="en-US" altLang="ja-JP" dirty="0" smtClean="0">
                <a:latin typeface="+mn-lt"/>
                <a:cs typeface="Arial" charset="0"/>
              </a:rPr>
              <a:t>: B =</a:t>
            </a:r>
            <a:r>
              <a:rPr lang="en-US" altLang="ja-JP" sz="2400" dirty="0" smtClean="0">
                <a:latin typeface="+mn-lt"/>
                <a:cs typeface="Arial" charset="0"/>
              </a:rPr>
              <a:t> </a:t>
            </a:r>
            <a:r>
              <a:rPr lang="en-US" altLang="ja-JP" sz="2400" dirty="0" smtClean="0">
                <a:latin typeface="+mn-lt"/>
              </a:rPr>
              <a:t>2.14 </a:t>
            </a:r>
            <a:r>
              <a:rPr lang="en-US" altLang="ja-JP" sz="2400" dirty="0">
                <a:latin typeface="+mn-lt"/>
                <a:cs typeface="Arial" charset="0"/>
              </a:rPr>
              <a:t>±0.07 MeV</a:t>
            </a:r>
            <a:r>
              <a:rPr lang="en-US" altLang="ja-JP" sz="2400" dirty="0">
                <a:latin typeface="+mn-lt"/>
              </a:rPr>
              <a:t> </a:t>
            </a: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204447" y="5408595"/>
            <a:ext cx="56158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dirty="0">
                <a:cs typeface="Arial" charset="0"/>
              </a:rPr>
              <a:t> </a:t>
            </a:r>
            <a:r>
              <a:rPr lang="en-US" altLang="ja-JP" dirty="0" smtClean="0">
                <a:cs typeface="Arial" charset="0"/>
              </a:rPr>
              <a:t> → </a:t>
            </a:r>
            <a:r>
              <a:rPr lang="en-US" altLang="ja-JP" dirty="0" smtClean="0"/>
              <a:t> </a:t>
            </a:r>
            <a:r>
              <a:rPr lang="en-US" altLang="ja-JP" sz="2400" dirty="0" smtClean="0">
                <a:latin typeface="+mn-lt"/>
              </a:rPr>
              <a:t>π</a:t>
            </a:r>
            <a:r>
              <a:rPr lang="en-US" altLang="ja-JP" sz="2400" baseline="30000" dirty="0" smtClean="0">
                <a:latin typeface="+mn-lt"/>
              </a:rPr>
              <a:t>-</a:t>
            </a:r>
            <a:r>
              <a:rPr lang="en-US" altLang="ja-JP" sz="2400" dirty="0">
                <a:latin typeface="+mn-lt"/>
              </a:rPr>
              <a:t>+</a:t>
            </a:r>
            <a:r>
              <a:rPr lang="en-US" altLang="ja-JP" sz="2400" baseline="30000" dirty="0" smtClean="0">
                <a:latin typeface="+mn-lt"/>
              </a:rPr>
              <a:t>2</a:t>
            </a:r>
            <a:r>
              <a:rPr lang="en-US" altLang="ja-JP" sz="2400" dirty="0" smtClean="0">
                <a:latin typeface="+mn-lt"/>
              </a:rPr>
              <a:t>H+</a:t>
            </a:r>
            <a:r>
              <a:rPr lang="en-US" altLang="ja-JP" sz="2400" baseline="30000" dirty="0" smtClean="0">
                <a:latin typeface="+mn-lt"/>
              </a:rPr>
              <a:t>2</a:t>
            </a:r>
            <a:r>
              <a:rPr lang="en-US" altLang="ja-JP" sz="2400" dirty="0" smtClean="0">
                <a:latin typeface="+mn-lt"/>
              </a:rPr>
              <a:t>H: B =</a:t>
            </a:r>
            <a:r>
              <a:rPr lang="en-US" altLang="ja-JP" sz="2400" dirty="0" smtClean="0">
                <a:latin typeface="+mn-lt"/>
                <a:cs typeface="Arial" charset="0"/>
              </a:rPr>
              <a:t> </a:t>
            </a:r>
            <a:r>
              <a:rPr lang="en-US" altLang="ja-JP" sz="2400" dirty="0">
                <a:latin typeface="+mn-lt"/>
                <a:cs typeface="Arial" charset="0"/>
              </a:rPr>
              <a:t>1.92 ±0.12 MeV</a:t>
            </a: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1259040" y="4884246"/>
            <a:ext cx="7254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600" dirty="0">
                <a:latin typeface="+mn-lt"/>
              </a:rPr>
              <a:t>decay</a:t>
            </a: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2510627" y="5891193"/>
            <a:ext cx="38695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400" dirty="0">
                <a:latin typeface="+mn-lt"/>
              </a:rPr>
              <a:t>Total: </a:t>
            </a:r>
            <a:r>
              <a:rPr lang="en-US" altLang="ja-JP" sz="2400" dirty="0" smtClean="0">
                <a:latin typeface="+mn-lt"/>
              </a:rPr>
              <a:t>B = 2.08 </a:t>
            </a:r>
            <a:r>
              <a:rPr lang="en-US" altLang="ja-JP" sz="2400" dirty="0">
                <a:latin typeface="+mn-lt"/>
                <a:cs typeface="Arial" charset="0"/>
              </a:rPr>
              <a:t>±0.06 </a:t>
            </a:r>
            <a:r>
              <a:rPr lang="en-US" altLang="ja-JP" sz="2400" dirty="0" smtClean="0">
                <a:latin typeface="+mn-lt"/>
                <a:cs typeface="Arial" charset="0"/>
              </a:rPr>
              <a:t>MeV</a:t>
            </a:r>
            <a:endParaRPr lang="en-US" altLang="ja-JP" sz="2400" dirty="0">
              <a:latin typeface="+mn-lt"/>
            </a:endParaRPr>
          </a:p>
        </p:txBody>
      </p:sp>
      <p:sp>
        <p:nvSpPr>
          <p:cNvPr id="16" name="AutoShape 23"/>
          <p:cNvSpPr>
            <a:spLocks/>
          </p:cNvSpPr>
          <p:nvPr/>
        </p:nvSpPr>
        <p:spPr bwMode="auto">
          <a:xfrm>
            <a:off x="6357338" y="5073631"/>
            <a:ext cx="71437" cy="720725"/>
          </a:xfrm>
          <a:prstGeom prst="rightBrace">
            <a:avLst>
              <a:gd name="adj1" fmla="val 84075"/>
              <a:gd name="adj2" fmla="val 50000"/>
            </a:avLst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ja-JP" altLang="en-US">
              <a:latin typeface="Calibri" pitchFamily="34" charset="0"/>
            </a:endParaRPr>
          </a:p>
        </p:txBody>
      </p:sp>
      <p:sp>
        <p:nvSpPr>
          <p:cNvPr id="18" name="Text Box 24"/>
          <p:cNvSpPr txBox="1">
            <a:spLocks noChangeArrowheads="1"/>
          </p:cNvSpPr>
          <p:nvPr/>
        </p:nvSpPr>
        <p:spPr bwMode="auto">
          <a:xfrm>
            <a:off x="6533347" y="5246933"/>
            <a:ext cx="24723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000" dirty="0" smtClean="0">
                <a:latin typeface="+mn-lt"/>
              </a:rPr>
              <a:t>0.22 MeV difference</a:t>
            </a:r>
            <a:endParaRPr lang="en-US" altLang="ja-JP" sz="2000" dirty="0">
              <a:latin typeface="+mn-lt"/>
            </a:endParaRPr>
          </a:p>
        </p:txBody>
      </p:sp>
      <p:grpSp>
        <p:nvGrpSpPr>
          <p:cNvPr id="17" name="Gruppieren 16"/>
          <p:cNvGrpSpPr/>
          <p:nvPr/>
        </p:nvGrpSpPr>
        <p:grpSpPr>
          <a:xfrm>
            <a:off x="872985" y="5433993"/>
            <a:ext cx="537445" cy="517942"/>
            <a:chOff x="801651" y="5121257"/>
            <a:chExt cx="537445" cy="517942"/>
          </a:xfrm>
        </p:grpSpPr>
        <p:sp>
          <p:nvSpPr>
            <p:cNvPr id="19" name="Text Box 15"/>
            <p:cNvSpPr txBox="1">
              <a:spLocks noChangeArrowheads="1"/>
            </p:cNvSpPr>
            <p:nvPr/>
          </p:nvSpPr>
          <p:spPr bwMode="auto">
            <a:xfrm>
              <a:off x="821571" y="5121257"/>
              <a:ext cx="5175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2400" baseline="30000">
                  <a:latin typeface="Calibri" pitchFamily="34" charset="0"/>
                </a:rPr>
                <a:t>4</a:t>
              </a:r>
              <a:r>
                <a:rPr lang="en-US" altLang="ja-JP" sz="2400">
                  <a:latin typeface="Calibri" pitchFamily="34" charset="0"/>
                </a:rPr>
                <a:t>H</a:t>
              </a:r>
            </a:p>
          </p:txBody>
        </p:sp>
        <p:sp>
          <p:nvSpPr>
            <p:cNvPr id="20" name="Text Box 16"/>
            <p:cNvSpPr txBox="1">
              <a:spLocks noChangeArrowheads="1"/>
            </p:cNvSpPr>
            <p:nvPr/>
          </p:nvSpPr>
          <p:spPr bwMode="auto">
            <a:xfrm>
              <a:off x="801651" y="5300645"/>
              <a:ext cx="322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600" dirty="0">
                  <a:latin typeface="+mn-lt"/>
                </a:rPr>
                <a:t>Λ</a:t>
              </a:r>
            </a:p>
          </p:txBody>
        </p:sp>
      </p:grp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1252623" y="5314582"/>
            <a:ext cx="7254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600" dirty="0">
                <a:latin typeface="+mn-lt"/>
              </a:rPr>
              <a:t>decay</a:t>
            </a:r>
          </a:p>
        </p:txBody>
      </p:sp>
      <p:sp>
        <p:nvSpPr>
          <p:cNvPr id="22" name="Rechteck 21"/>
          <p:cNvSpPr/>
          <p:nvPr/>
        </p:nvSpPr>
        <p:spPr>
          <a:xfrm>
            <a:off x="6544488" y="5968136"/>
            <a:ext cx="2591484" cy="307777"/>
          </a:xfrm>
          <a:prstGeom prst="rect">
            <a:avLst/>
          </a:prstGeom>
        </p:spPr>
        <p:txBody>
          <a:bodyPr wrap="square" lIns="90000">
            <a:spAutoFit/>
          </a:bodyPr>
          <a:lstStyle/>
          <a:p>
            <a:r>
              <a:rPr kumimoji="1" lang="en-US" altLang="ja-JP" sz="1400" dirty="0" smtClean="0">
                <a:solidFill>
                  <a:srgbClr val="000099"/>
                </a:solidFill>
                <a:latin typeface="+mn-lt"/>
                <a:sym typeface="Wingdings" pitchFamily="2" charset="2"/>
              </a:rPr>
              <a:t>[M. </a:t>
            </a:r>
            <a:r>
              <a:rPr kumimoji="1" lang="en-US" altLang="ja-JP" sz="1400" dirty="0" err="1" smtClean="0">
                <a:solidFill>
                  <a:srgbClr val="000099"/>
                </a:solidFill>
                <a:latin typeface="+mn-lt"/>
                <a:sym typeface="Wingdings" pitchFamily="2" charset="2"/>
              </a:rPr>
              <a:t>Juric</a:t>
            </a:r>
            <a:r>
              <a:rPr kumimoji="1" lang="en-US" altLang="ja-JP" sz="1400" dirty="0" smtClean="0">
                <a:solidFill>
                  <a:srgbClr val="000099"/>
                </a:solidFill>
                <a:latin typeface="+mn-lt"/>
                <a:sym typeface="Wingdings" pitchFamily="2" charset="2"/>
              </a:rPr>
              <a:t> et al. NP B52 (1973)]</a:t>
            </a:r>
            <a:endParaRPr kumimoji="1" lang="en-US" altLang="ja-JP" sz="14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6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Lifetime of </a:t>
            </a:r>
            <a:r>
              <a:rPr lang="de-DE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l-G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4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9175"/>
            <a:ext cx="4667250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>
            <a:spLocks noChangeArrowheads="1"/>
          </p:cNvSpPr>
          <p:nvPr/>
        </p:nvSpPr>
        <p:spPr bwMode="auto">
          <a:xfrm>
            <a:off x="1324303" y="5647250"/>
            <a:ext cx="7062952" cy="707876"/>
          </a:xfrm>
          <a:prstGeom prst="rect">
            <a:avLst/>
          </a:prstGeom>
          <a:solidFill>
            <a:schemeClr val="accent1"/>
          </a:solidFill>
          <a:ln w="31750">
            <a:solidFill>
              <a:srgbClr val="C00000"/>
            </a:solidFill>
            <a:miter lim="800000"/>
            <a:headEnd/>
            <a:tailEnd/>
          </a:ln>
        </p:spPr>
        <p:txBody>
          <a:bodyPr wrap="square" lIns="91428" tIns="45715" rIns="91428" bIns="45715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aseline="30000" dirty="0" smtClean="0">
                <a:latin typeface="+mn-lt"/>
              </a:rPr>
              <a:t>3</a:t>
            </a:r>
            <a:r>
              <a:rPr lang="el-GR" sz="2000" baseline="-25000" dirty="0" smtClean="0">
                <a:latin typeface="+mn-lt"/>
              </a:rPr>
              <a:t>Λ</a:t>
            </a:r>
            <a:r>
              <a:rPr lang="en-US" sz="2000" dirty="0" smtClean="0">
                <a:latin typeface="+mn-lt"/>
              </a:rPr>
              <a:t>H </a:t>
            </a:r>
            <a:r>
              <a:rPr lang="en-US" sz="2000" dirty="0">
                <a:latin typeface="+mn-lt"/>
              </a:rPr>
              <a:t>lifetime is </a:t>
            </a:r>
            <a:r>
              <a:rPr lang="en-US" sz="2000" dirty="0" smtClean="0">
                <a:latin typeface="+mn-lt"/>
              </a:rPr>
              <a:t>significantly </a:t>
            </a:r>
            <a:r>
              <a:rPr lang="en-US" sz="2000" dirty="0">
                <a:latin typeface="+mn-lt"/>
              </a:rPr>
              <a:t>lower </a:t>
            </a:r>
            <a:r>
              <a:rPr lang="en-US" sz="2000" dirty="0" smtClean="0">
                <a:latin typeface="+mn-lt"/>
              </a:rPr>
              <a:t>than </a:t>
            </a:r>
            <a:r>
              <a:rPr lang="el-GR" sz="2000" dirty="0" smtClean="0">
                <a:latin typeface="+mn-lt"/>
              </a:rPr>
              <a:t>Λ</a:t>
            </a:r>
            <a:r>
              <a:rPr lang="en-US" sz="2000" dirty="0" smtClean="0">
                <a:latin typeface="+mn-lt"/>
              </a:rPr>
              <a:t> lifetime</a:t>
            </a:r>
            <a:r>
              <a:rPr lang="en-US" sz="2000" dirty="0" smtClean="0">
                <a:latin typeface="+mj-lt"/>
              </a:rPr>
              <a:t> (263.2 </a:t>
            </a:r>
            <a:r>
              <a:rPr lang="en-US" sz="2000" dirty="0" err="1">
                <a:latin typeface="+mj-lt"/>
              </a:rPr>
              <a:t>ps</a:t>
            </a:r>
            <a:r>
              <a:rPr lang="en-US" sz="2000" dirty="0" smtClean="0">
                <a:latin typeface="+mj-lt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no theory </a:t>
            </a:r>
            <a:r>
              <a:rPr lang="en-US" sz="2000" dirty="0" smtClean="0">
                <a:latin typeface="+mj-lt"/>
              </a:rPr>
              <a:t>is able to </a:t>
            </a:r>
            <a:r>
              <a:rPr lang="en-US" sz="2000" dirty="0">
                <a:latin typeface="+mj-lt"/>
              </a:rPr>
              <a:t>reproduce the observed sh</a:t>
            </a:r>
            <a:r>
              <a:rPr lang="en-US" sz="2000" dirty="0">
                <a:latin typeface="+mn-lt"/>
              </a:rPr>
              <a:t>ort </a:t>
            </a:r>
            <a:r>
              <a:rPr lang="en-US" sz="2000" dirty="0" smtClean="0">
                <a:latin typeface="+mn-lt"/>
              </a:rPr>
              <a:t>lifetime</a:t>
            </a:r>
            <a:endParaRPr lang="en-US" altLang="ja-JP" sz="2000" dirty="0">
              <a:latin typeface="+mn-lt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606345" y="5237211"/>
            <a:ext cx="4474600" cy="34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>
            <a:spAutoFit/>
          </a:bodyPr>
          <a:lstStyle>
            <a:lvl1pPr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>
              <a:lnSpc>
                <a:spcPct val="104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de-DE" sz="1600" dirty="0" smtClean="0">
                <a:solidFill>
                  <a:srgbClr val="000099"/>
                </a:solidFill>
                <a:latin typeface="+mn-lt"/>
              </a:rPr>
              <a:t>Fig. from  </a:t>
            </a:r>
            <a:r>
              <a:rPr lang="nb-NO" sz="1600" dirty="0" smtClean="0">
                <a:solidFill>
                  <a:srgbClr val="000099"/>
                </a:solidFill>
                <a:latin typeface="+mn-lt"/>
              </a:rPr>
              <a:t>[9] C</a:t>
            </a:r>
            <a:r>
              <a:rPr lang="nb-NO" sz="1600" dirty="0">
                <a:solidFill>
                  <a:srgbClr val="000099"/>
                </a:solidFill>
                <a:latin typeface="+mn-lt"/>
              </a:rPr>
              <a:t>. </a:t>
            </a:r>
            <a:r>
              <a:rPr lang="nb-NO" sz="1600" dirty="0" smtClean="0">
                <a:solidFill>
                  <a:srgbClr val="000099"/>
                </a:solidFill>
                <a:latin typeface="+mn-lt"/>
              </a:rPr>
              <a:t>Rappold </a:t>
            </a:r>
            <a:r>
              <a:rPr lang="nb-NO" sz="1600" dirty="0">
                <a:solidFill>
                  <a:srgbClr val="000099"/>
                </a:solidFill>
                <a:latin typeface="+mn-lt"/>
              </a:rPr>
              <a:t>et al., </a:t>
            </a:r>
            <a:r>
              <a:rPr lang="nb-NO" sz="1600" dirty="0" smtClean="0">
                <a:solidFill>
                  <a:srgbClr val="000099"/>
                </a:solidFill>
                <a:latin typeface="+mn-lt"/>
              </a:rPr>
              <a:t>PLB </a:t>
            </a:r>
            <a:r>
              <a:rPr lang="nb-NO" sz="1600" dirty="0">
                <a:solidFill>
                  <a:srgbClr val="000099"/>
                </a:solidFill>
                <a:latin typeface="+mn-lt"/>
              </a:rPr>
              <a:t>728 (2013</a:t>
            </a:r>
            <a:r>
              <a:rPr lang="nb-NO" sz="1600" dirty="0" smtClean="0">
                <a:solidFill>
                  <a:srgbClr val="000099"/>
                </a:solidFill>
                <a:latin typeface="+mn-lt"/>
              </a:rPr>
              <a:t>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579049" y="3925117"/>
            <a:ext cx="4366720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most recent measurements at GSI give </a:t>
            </a:r>
            <a:r>
              <a:rPr lang="el-GR" sz="2000" dirty="0" smtClean="0">
                <a:latin typeface="+mj-lt"/>
              </a:rPr>
              <a:t>τ</a:t>
            </a:r>
            <a:r>
              <a:rPr lang="de-DE" sz="2000" dirty="0" smtClean="0">
                <a:latin typeface="+mj-lt"/>
              </a:rPr>
              <a:t> = </a:t>
            </a:r>
            <a:r>
              <a:rPr lang="en-US" sz="2000" dirty="0" smtClean="0">
                <a:latin typeface="+mj-lt"/>
              </a:rPr>
              <a:t>183+42-32 </a:t>
            </a:r>
            <a:r>
              <a:rPr lang="en-US" sz="2000" dirty="0" err="1" smtClean="0">
                <a:latin typeface="+mj-lt"/>
              </a:rPr>
              <a:t>ps</a:t>
            </a:r>
            <a:endParaRPr lang="en-US" sz="2000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also STAR and ALICE data</a:t>
            </a:r>
            <a:endParaRPr lang="en-US" sz="2000" dirty="0">
              <a:latin typeface="+mj-lt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49" y="956079"/>
            <a:ext cx="1467699" cy="831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bgerundetes Rechteck 8"/>
          <p:cNvSpPr/>
          <p:nvPr/>
        </p:nvSpPr>
        <p:spPr bwMode="auto">
          <a:xfrm>
            <a:off x="4634601" y="901487"/>
            <a:ext cx="4310208" cy="995550"/>
          </a:xfrm>
          <a:prstGeom prst="roundRect">
            <a:avLst/>
          </a:prstGeom>
          <a:noFill/>
          <a:ln w="31750" cap="flat" cmpd="sng" algn="ctr">
            <a:solidFill>
              <a:srgbClr val="7030A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120488" y="1076096"/>
            <a:ext cx="3002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  <a:latin typeface="+mj-lt"/>
              </a:rPr>
              <a:t>Topical </a:t>
            </a:r>
            <a:r>
              <a:rPr lang="en-US" sz="1800" dirty="0" smtClean="0">
                <a:solidFill>
                  <a:srgbClr val="7030A0"/>
                </a:solidFill>
                <a:latin typeface="+mj-lt"/>
              </a:rPr>
              <a:t>session:</a:t>
            </a:r>
            <a:br>
              <a:rPr lang="en-US" sz="1800" dirty="0" smtClean="0">
                <a:solidFill>
                  <a:srgbClr val="7030A0"/>
                </a:solidFill>
                <a:latin typeface="+mj-lt"/>
              </a:rPr>
            </a:br>
            <a:r>
              <a:rPr lang="en-US" sz="1800" dirty="0" smtClean="0">
                <a:solidFill>
                  <a:srgbClr val="7030A0"/>
                </a:solidFill>
                <a:latin typeface="+mj-lt"/>
              </a:rPr>
              <a:t> Tuesday 16:40</a:t>
            </a:r>
            <a:endParaRPr lang="en-US" sz="1800" dirty="0">
              <a:solidFill>
                <a:srgbClr val="7030A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0906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459138"/>
            <a:ext cx="8096250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</a:t>
            </a:r>
            <a:r>
              <a:rPr lang="de-DE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= 4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983758" y="4178141"/>
            <a:ext cx="387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600" dirty="0">
                <a:latin typeface="Calibri" pitchFamily="34" charset="0"/>
              </a:rPr>
              <a:t>Λ</a:t>
            </a:r>
          </a:p>
        </p:txBody>
      </p:sp>
      <p:grpSp>
        <p:nvGrpSpPr>
          <p:cNvPr id="16" name="Gruppieren 15"/>
          <p:cNvGrpSpPr/>
          <p:nvPr/>
        </p:nvGrpSpPr>
        <p:grpSpPr>
          <a:xfrm>
            <a:off x="880281" y="4976795"/>
            <a:ext cx="655030" cy="517942"/>
            <a:chOff x="801651" y="5121257"/>
            <a:chExt cx="655030" cy="517942"/>
          </a:xfrm>
        </p:grpSpPr>
        <p:sp>
          <p:nvSpPr>
            <p:cNvPr id="20" name="Text Box 15"/>
            <p:cNvSpPr txBox="1">
              <a:spLocks noChangeArrowheads="1"/>
            </p:cNvSpPr>
            <p:nvPr/>
          </p:nvSpPr>
          <p:spPr bwMode="auto">
            <a:xfrm>
              <a:off x="821571" y="5121257"/>
              <a:ext cx="63511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2400" baseline="30000" dirty="0" smtClean="0">
                  <a:solidFill>
                    <a:srgbClr val="A50021"/>
                  </a:solidFill>
                  <a:latin typeface="Calibri" pitchFamily="34" charset="0"/>
                </a:rPr>
                <a:t>4</a:t>
              </a:r>
              <a:r>
                <a:rPr lang="en-US" altLang="ja-JP" sz="2400" dirty="0" smtClean="0">
                  <a:solidFill>
                    <a:srgbClr val="A50021"/>
                  </a:solidFill>
                  <a:latin typeface="Calibri" pitchFamily="34" charset="0"/>
                </a:rPr>
                <a:t>He</a:t>
              </a:r>
              <a:endParaRPr lang="en-US" altLang="ja-JP" sz="2400" dirty="0">
                <a:solidFill>
                  <a:srgbClr val="A50021"/>
                </a:solidFill>
                <a:latin typeface="Calibri" pitchFamily="34" charset="0"/>
              </a:endParaRPr>
            </a:p>
          </p:txBody>
        </p:sp>
        <p:sp>
          <p:nvSpPr>
            <p:cNvPr id="21" name="Text Box 16"/>
            <p:cNvSpPr txBox="1">
              <a:spLocks noChangeArrowheads="1"/>
            </p:cNvSpPr>
            <p:nvPr/>
          </p:nvSpPr>
          <p:spPr bwMode="auto">
            <a:xfrm>
              <a:off x="801651" y="5300645"/>
              <a:ext cx="322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600" dirty="0">
                  <a:solidFill>
                    <a:srgbClr val="A50021"/>
                  </a:solidFill>
                  <a:latin typeface="+mn-lt"/>
                </a:rPr>
                <a:t>Λ</a:t>
              </a:r>
            </a:p>
          </p:txBody>
        </p:sp>
      </p:grp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1204447" y="4976795"/>
            <a:ext cx="52606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dirty="0">
                <a:solidFill>
                  <a:srgbClr val="A50021"/>
                </a:solidFill>
                <a:cs typeface="Arial" charset="0"/>
              </a:rPr>
              <a:t> </a:t>
            </a:r>
            <a:r>
              <a:rPr lang="en-US" altLang="ja-JP" dirty="0" smtClean="0">
                <a:solidFill>
                  <a:srgbClr val="A50021"/>
                </a:solidFill>
                <a:cs typeface="Arial" charset="0"/>
              </a:rPr>
              <a:t> →</a:t>
            </a:r>
            <a:r>
              <a:rPr lang="en-US" altLang="ja-JP" sz="2400" dirty="0" smtClean="0">
                <a:solidFill>
                  <a:srgbClr val="A50021"/>
                </a:solidFill>
                <a:latin typeface="+mn-lt"/>
              </a:rPr>
              <a:t> π</a:t>
            </a:r>
            <a:r>
              <a:rPr lang="en-US" altLang="ja-JP" sz="2400" baseline="30000" dirty="0" smtClean="0">
                <a:solidFill>
                  <a:srgbClr val="A50021"/>
                </a:solidFill>
                <a:latin typeface="+mn-lt"/>
              </a:rPr>
              <a:t>-</a:t>
            </a:r>
            <a:r>
              <a:rPr lang="en-US" altLang="ja-JP" sz="2400" dirty="0">
                <a:solidFill>
                  <a:srgbClr val="A50021"/>
                </a:solidFill>
                <a:latin typeface="+mn-lt"/>
              </a:rPr>
              <a:t>+</a:t>
            </a:r>
            <a:r>
              <a:rPr lang="en-US" altLang="ja-JP" sz="2400" baseline="30000" dirty="0" smtClean="0">
                <a:solidFill>
                  <a:srgbClr val="A50021"/>
                </a:solidFill>
                <a:latin typeface="+mn-lt"/>
              </a:rPr>
              <a:t>1</a:t>
            </a:r>
            <a:r>
              <a:rPr lang="en-US" altLang="ja-JP" sz="2400" dirty="0" smtClean="0">
                <a:solidFill>
                  <a:srgbClr val="A50021"/>
                </a:solidFill>
                <a:latin typeface="+mn-lt"/>
              </a:rPr>
              <a:t>H+</a:t>
            </a:r>
            <a:r>
              <a:rPr lang="en-US" altLang="ja-JP" sz="2400" baseline="30000" dirty="0" smtClean="0">
                <a:solidFill>
                  <a:srgbClr val="A50021"/>
                </a:solidFill>
                <a:latin typeface="+mn-lt"/>
              </a:rPr>
              <a:t>3</a:t>
            </a:r>
            <a:r>
              <a:rPr lang="en-US" altLang="ja-JP" sz="2400" dirty="0" smtClean="0">
                <a:solidFill>
                  <a:srgbClr val="A50021"/>
                </a:solidFill>
                <a:latin typeface="+mn-lt"/>
              </a:rPr>
              <a:t>He</a:t>
            </a:r>
            <a:r>
              <a:rPr lang="en-US" altLang="ja-JP" dirty="0" smtClean="0">
                <a:solidFill>
                  <a:srgbClr val="A50021"/>
                </a:solidFill>
                <a:latin typeface="+mn-lt"/>
                <a:cs typeface="Arial" charset="0"/>
              </a:rPr>
              <a:t>: B =</a:t>
            </a:r>
            <a:r>
              <a:rPr lang="en-US" altLang="ja-JP" sz="2400" dirty="0" smtClean="0">
                <a:solidFill>
                  <a:srgbClr val="A50021"/>
                </a:solidFill>
                <a:latin typeface="+mn-lt"/>
                <a:cs typeface="Arial" charset="0"/>
              </a:rPr>
              <a:t> </a:t>
            </a:r>
            <a:r>
              <a:rPr lang="en-US" altLang="ja-JP" sz="2400" dirty="0" smtClean="0">
                <a:solidFill>
                  <a:srgbClr val="A50021"/>
                </a:solidFill>
                <a:latin typeface="+mn-lt"/>
              </a:rPr>
              <a:t>2.42 </a:t>
            </a:r>
            <a:r>
              <a:rPr lang="en-US" altLang="ja-JP" sz="2400" dirty="0">
                <a:solidFill>
                  <a:srgbClr val="A50021"/>
                </a:solidFill>
                <a:latin typeface="+mn-lt"/>
                <a:cs typeface="Arial" charset="0"/>
              </a:rPr>
              <a:t>±</a:t>
            </a:r>
            <a:r>
              <a:rPr lang="en-US" altLang="ja-JP" sz="2400" dirty="0" smtClean="0">
                <a:solidFill>
                  <a:srgbClr val="A50021"/>
                </a:solidFill>
                <a:latin typeface="+mn-lt"/>
                <a:cs typeface="Arial" charset="0"/>
              </a:rPr>
              <a:t>0.05 </a:t>
            </a:r>
            <a:r>
              <a:rPr lang="en-US" altLang="ja-JP" sz="2400" dirty="0">
                <a:solidFill>
                  <a:srgbClr val="A50021"/>
                </a:solidFill>
                <a:latin typeface="+mn-lt"/>
                <a:cs typeface="Arial" charset="0"/>
              </a:rPr>
              <a:t>MeV</a:t>
            </a:r>
            <a:r>
              <a:rPr lang="en-US" altLang="ja-JP" sz="2400" dirty="0">
                <a:solidFill>
                  <a:srgbClr val="A50021"/>
                </a:solidFill>
                <a:latin typeface="+mn-lt"/>
              </a:rPr>
              <a:t> </a:t>
            </a: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1204447" y="5408595"/>
            <a:ext cx="56158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dirty="0">
                <a:solidFill>
                  <a:srgbClr val="A50021"/>
                </a:solidFill>
                <a:cs typeface="Arial" charset="0"/>
              </a:rPr>
              <a:t> </a:t>
            </a:r>
            <a:r>
              <a:rPr lang="en-US" altLang="ja-JP" dirty="0" smtClean="0">
                <a:solidFill>
                  <a:srgbClr val="A50021"/>
                </a:solidFill>
                <a:cs typeface="Arial" charset="0"/>
              </a:rPr>
              <a:t> → </a:t>
            </a:r>
            <a:r>
              <a:rPr lang="en-US" altLang="ja-JP" sz="2400" dirty="0" smtClean="0">
                <a:solidFill>
                  <a:srgbClr val="A50021"/>
                </a:solidFill>
                <a:latin typeface="+mn-lt"/>
              </a:rPr>
              <a:t>π</a:t>
            </a:r>
            <a:r>
              <a:rPr lang="en-US" altLang="ja-JP" sz="2400" baseline="30000" dirty="0" smtClean="0">
                <a:solidFill>
                  <a:srgbClr val="A50021"/>
                </a:solidFill>
                <a:latin typeface="+mn-lt"/>
              </a:rPr>
              <a:t>-</a:t>
            </a:r>
            <a:r>
              <a:rPr lang="en-US" altLang="ja-JP" sz="2400" dirty="0" smtClean="0">
                <a:solidFill>
                  <a:srgbClr val="A50021"/>
                </a:solidFill>
                <a:latin typeface="+mn-lt"/>
              </a:rPr>
              <a:t>+2</a:t>
            </a:r>
            <a:r>
              <a:rPr lang="en-US" altLang="ja-JP" sz="2400" baseline="30000" dirty="0" smtClean="0">
                <a:solidFill>
                  <a:srgbClr val="A50021"/>
                </a:solidFill>
                <a:latin typeface="+mn-lt"/>
              </a:rPr>
              <a:t>1</a:t>
            </a:r>
            <a:r>
              <a:rPr lang="en-US" altLang="ja-JP" sz="2400" dirty="0" smtClean="0">
                <a:solidFill>
                  <a:srgbClr val="A50021"/>
                </a:solidFill>
                <a:latin typeface="+mn-lt"/>
              </a:rPr>
              <a:t>H+</a:t>
            </a:r>
            <a:r>
              <a:rPr lang="en-US" altLang="ja-JP" sz="2400" baseline="30000" dirty="0" smtClean="0">
                <a:solidFill>
                  <a:srgbClr val="A50021"/>
                </a:solidFill>
                <a:latin typeface="+mn-lt"/>
              </a:rPr>
              <a:t>2</a:t>
            </a:r>
            <a:r>
              <a:rPr lang="en-US" altLang="ja-JP" sz="2400" dirty="0" smtClean="0">
                <a:solidFill>
                  <a:srgbClr val="A50021"/>
                </a:solidFill>
                <a:latin typeface="+mn-lt"/>
              </a:rPr>
              <a:t>H: B =</a:t>
            </a:r>
            <a:r>
              <a:rPr lang="en-US" altLang="ja-JP" sz="2400" dirty="0" smtClean="0">
                <a:solidFill>
                  <a:srgbClr val="A50021"/>
                </a:solidFill>
                <a:latin typeface="+mn-lt"/>
                <a:cs typeface="Arial" charset="0"/>
              </a:rPr>
              <a:t> 2.44 </a:t>
            </a:r>
            <a:r>
              <a:rPr lang="en-US" altLang="ja-JP" sz="2400" dirty="0">
                <a:solidFill>
                  <a:srgbClr val="A50021"/>
                </a:solidFill>
                <a:latin typeface="+mn-lt"/>
                <a:cs typeface="Arial" charset="0"/>
              </a:rPr>
              <a:t>±</a:t>
            </a:r>
            <a:r>
              <a:rPr lang="en-US" altLang="ja-JP" sz="2400" dirty="0" smtClean="0">
                <a:solidFill>
                  <a:srgbClr val="A50021"/>
                </a:solidFill>
                <a:latin typeface="+mn-lt"/>
                <a:cs typeface="Arial" charset="0"/>
              </a:rPr>
              <a:t>0.09 </a:t>
            </a:r>
            <a:r>
              <a:rPr lang="en-US" altLang="ja-JP" sz="2400" dirty="0">
                <a:solidFill>
                  <a:srgbClr val="A50021"/>
                </a:solidFill>
                <a:latin typeface="+mn-lt"/>
                <a:cs typeface="Arial" charset="0"/>
              </a:rPr>
              <a:t>MeV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1259040" y="4884246"/>
            <a:ext cx="7254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600" dirty="0">
                <a:solidFill>
                  <a:srgbClr val="A50021"/>
                </a:solidFill>
                <a:latin typeface="+mn-lt"/>
              </a:rPr>
              <a:t>decay</a:t>
            </a: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2510627" y="5891193"/>
            <a:ext cx="40338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400" dirty="0" smtClean="0">
                <a:solidFill>
                  <a:srgbClr val="A50021"/>
                </a:solidFill>
                <a:latin typeface="+mn-lt"/>
              </a:rPr>
              <a:t> Total</a:t>
            </a:r>
            <a:r>
              <a:rPr lang="en-US" altLang="ja-JP" sz="2400" dirty="0">
                <a:solidFill>
                  <a:srgbClr val="A50021"/>
                </a:solidFill>
                <a:latin typeface="+mn-lt"/>
              </a:rPr>
              <a:t>: </a:t>
            </a:r>
            <a:r>
              <a:rPr lang="en-US" altLang="ja-JP" sz="2400" dirty="0" smtClean="0">
                <a:solidFill>
                  <a:srgbClr val="A50021"/>
                </a:solidFill>
                <a:latin typeface="+mn-lt"/>
              </a:rPr>
              <a:t>B = 2.42 </a:t>
            </a:r>
            <a:r>
              <a:rPr lang="en-US" altLang="ja-JP" sz="2400" dirty="0">
                <a:solidFill>
                  <a:srgbClr val="A50021"/>
                </a:solidFill>
                <a:latin typeface="+mn-lt"/>
                <a:cs typeface="Arial" charset="0"/>
              </a:rPr>
              <a:t>±</a:t>
            </a:r>
            <a:r>
              <a:rPr lang="en-US" altLang="ja-JP" sz="2400" dirty="0" smtClean="0">
                <a:solidFill>
                  <a:srgbClr val="A50021"/>
                </a:solidFill>
                <a:latin typeface="+mn-lt"/>
                <a:cs typeface="Arial" charset="0"/>
              </a:rPr>
              <a:t>0.04 </a:t>
            </a:r>
            <a:r>
              <a:rPr lang="en-US" altLang="ja-JP" sz="2400" dirty="0">
                <a:solidFill>
                  <a:srgbClr val="A50021"/>
                </a:solidFill>
                <a:latin typeface="+mn-lt"/>
                <a:cs typeface="Arial" charset="0"/>
              </a:rPr>
              <a:t>MeV</a:t>
            </a:r>
            <a:r>
              <a:rPr lang="en-US" altLang="ja-JP" sz="2400" dirty="0">
                <a:solidFill>
                  <a:srgbClr val="A50021"/>
                </a:solidFill>
                <a:latin typeface="+mn-lt"/>
              </a:rPr>
              <a:t> </a:t>
            </a:r>
          </a:p>
        </p:txBody>
      </p:sp>
      <p:sp>
        <p:nvSpPr>
          <p:cNvPr id="26" name="AutoShape 23"/>
          <p:cNvSpPr>
            <a:spLocks/>
          </p:cNvSpPr>
          <p:nvPr/>
        </p:nvSpPr>
        <p:spPr bwMode="auto">
          <a:xfrm>
            <a:off x="6425578" y="5073631"/>
            <a:ext cx="71437" cy="720725"/>
          </a:xfrm>
          <a:prstGeom prst="rightBrace">
            <a:avLst>
              <a:gd name="adj1" fmla="val 84075"/>
              <a:gd name="adj2" fmla="val 50000"/>
            </a:avLst>
          </a:prstGeom>
          <a:noFill/>
          <a:ln w="22225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ja-JP" altLang="en-US">
              <a:solidFill>
                <a:srgbClr val="A50021"/>
              </a:solidFill>
              <a:latin typeface="Calibri" pitchFamily="34" charset="0"/>
            </a:endParaRP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6533347" y="5246933"/>
            <a:ext cx="24723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000" dirty="0" smtClean="0">
                <a:solidFill>
                  <a:srgbClr val="A50021"/>
                </a:solidFill>
                <a:latin typeface="+mn-lt"/>
              </a:rPr>
              <a:t>0.02 MeV difference</a:t>
            </a:r>
            <a:endParaRPr lang="en-US" altLang="ja-JP" sz="2000" dirty="0">
              <a:solidFill>
                <a:srgbClr val="A50021"/>
              </a:solidFill>
              <a:latin typeface="+mn-lt"/>
            </a:endParaRPr>
          </a:p>
        </p:txBody>
      </p:sp>
      <p:grpSp>
        <p:nvGrpSpPr>
          <p:cNvPr id="28" name="Gruppieren 27"/>
          <p:cNvGrpSpPr/>
          <p:nvPr/>
        </p:nvGrpSpPr>
        <p:grpSpPr>
          <a:xfrm>
            <a:off x="872985" y="5433993"/>
            <a:ext cx="655030" cy="517942"/>
            <a:chOff x="801651" y="5121257"/>
            <a:chExt cx="655030" cy="517942"/>
          </a:xfrm>
        </p:grpSpPr>
        <p:sp>
          <p:nvSpPr>
            <p:cNvPr id="29" name="Text Box 15"/>
            <p:cNvSpPr txBox="1">
              <a:spLocks noChangeArrowheads="1"/>
            </p:cNvSpPr>
            <p:nvPr/>
          </p:nvSpPr>
          <p:spPr bwMode="auto">
            <a:xfrm>
              <a:off x="821571" y="5121257"/>
              <a:ext cx="63511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2400" baseline="30000" dirty="0" smtClean="0">
                  <a:solidFill>
                    <a:srgbClr val="A50021"/>
                  </a:solidFill>
                  <a:latin typeface="Calibri" pitchFamily="34" charset="0"/>
                </a:rPr>
                <a:t>4</a:t>
              </a:r>
              <a:r>
                <a:rPr lang="en-US" altLang="ja-JP" sz="2400" dirty="0" smtClean="0">
                  <a:solidFill>
                    <a:srgbClr val="A50021"/>
                  </a:solidFill>
                  <a:latin typeface="Calibri" pitchFamily="34" charset="0"/>
                </a:rPr>
                <a:t>He</a:t>
              </a:r>
              <a:endParaRPr lang="en-US" altLang="ja-JP" sz="2400" dirty="0">
                <a:solidFill>
                  <a:srgbClr val="A50021"/>
                </a:solidFill>
                <a:latin typeface="Calibri" pitchFamily="34" charset="0"/>
              </a:endParaRPr>
            </a:p>
          </p:txBody>
        </p:sp>
        <p:sp>
          <p:nvSpPr>
            <p:cNvPr id="30" name="Text Box 16"/>
            <p:cNvSpPr txBox="1">
              <a:spLocks noChangeArrowheads="1"/>
            </p:cNvSpPr>
            <p:nvPr/>
          </p:nvSpPr>
          <p:spPr bwMode="auto">
            <a:xfrm>
              <a:off x="801651" y="5300645"/>
              <a:ext cx="322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600" dirty="0">
                  <a:solidFill>
                    <a:srgbClr val="A50021"/>
                  </a:solidFill>
                  <a:latin typeface="+mn-lt"/>
                </a:rPr>
                <a:t>Λ</a:t>
              </a:r>
            </a:p>
          </p:txBody>
        </p:sp>
      </p:grpSp>
      <p:sp>
        <p:nvSpPr>
          <p:cNvPr id="31" name="Text Box 21"/>
          <p:cNvSpPr txBox="1">
            <a:spLocks noChangeArrowheads="1"/>
          </p:cNvSpPr>
          <p:nvPr/>
        </p:nvSpPr>
        <p:spPr bwMode="auto">
          <a:xfrm>
            <a:off x="1252623" y="5314582"/>
            <a:ext cx="7254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600" dirty="0">
                <a:solidFill>
                  <a:srgbClr val="A50021"/>
                </a:solidFill>
                <a:latin typeface="+mn-lt"/>
              </a:rPr>
              <a:t>decay</a:t>
            </a:r>
          </a:p>
        </p:txBody>
      </p:sp>
      <p:sp>
        <p:nvSpPr>
          <p:cNvPr id="32" name="Rechteck 31"/>
          <p:cNvSpPr/>
          <p:nvPr/>
        </p:nvSpPr>
        <p:spPr>
          <a:xfrm>
            <a:off x="6544488" y="5968136"/>
            <a:ext cx="2591484" cy="307777"/>
          </a:xfrm>
          <a:prstGeom prst="rect">
            <a:avLst/>
          </a:prstGeom>
        </p:spPr>
        <p:txBody>
          <a:bodyPr wrap="square" lIns="90000">
            <a:spAutoFit/>
          </a:bodyPr>
          <a:lstStyle/>
          <a:p>
            <a:r>
              <a:rPr kumimoji="1" lang="en-US" altLang="ja-JP" sz="1400" dirty="0" smtClean="0">
                <a:solidFill>
                  <a:srgbClr val="000099"/>
                </a:solidFill>
                <a:latin typeface="+mn-lt"/>
                <a:sym typeface="Wingdings" pitchFamily="2" charset="2"/>
              </a:rPr>
              <a:t>[M. </a:t>
            </a:r>
            <a:r>
              <a:rPr kumimoji="1" lang="en-US" altLang="ja-JP" sz="1400" dirty="0" err="1" smtClean="0">
                <a:solidFill>
                  <a:srgbClr val="000099"/>
                </a:solidFill>
                <a:latin typeface="+mn-lt"/>
                <a:sym typeface="Wingdings" pitchFamily="2" charset="2"/>
              </a:rPr>
              <a:t>Juric</a:t>
            </a:r>
            <a:r>
              <a:rPr kumimoji="1" lang="en-US" altLang="ja-JP" sz="1400" dirty="0" smtClean="0">
                <a:solidFill>
                  <a:srgbClr val="000099"/>
                </a:solidFill>
                <a:latin typeface="+mn-lt"/>
                <a:sym typeface="Wingdings" pitchFamily="2" charset="2"/>
              </a:rPr>
              <a:t> et al. NP B52 (1973)]</a:t>
            </a:r>
            <a:endParaRPr kumimoji="1" lang="en-US" altLang="ja-JP" sz="14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35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8434" name="Picture 2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14" y="438918"/>
            <a:ext cx="5743575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8"/>
          <p:cNvSpPr txBox="1">
            <a:spLocks noChangeArrowheads="1"/>
          </p:cNvSpPr>
          <p:nvPr/>
        </p:nvSpPr>
        <p:spPr bwMode="auto">
          <a:xfrm>
            <a:off x="-90079" y="1697204"/>
            <a:ext cx="20379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l-GR" sz="2000" dirty="0" smtClean="0">
                <a:solidFill>
                  <a:srgbClr val="C00000"/>
                </a:solidFill>
              </a:rPr>
              <a:t>Δ</a:t>
            </a:r>
            <a:r>
              <a:rPr lang="de-DE" sz="2000" dirty="0" smtClean="0">
                <a:solidFill>
                  <a:srgbClr val="C00000"/>
                </a:solidFill>
              </a:rPr>
              <a:t>B</a:t>
            </a:r>
            <a:r>
              <a:rPr lang="el-GR" sz="2000" baseline="-25000" dirty="0" smtClean="0">
                <a:solidFill>
                  <a:srgbClr val="C00000"/>
                </a:solidFill>
              </a:rPr>
              <a:t>Λ</a:t>
            </a:r>
            <a:r>
              <a:rPr lang="de-DE" sz="2000" baseline="-25000" dirty="0" smtClean="0">
                <a:solidFill>
                  <a:srgbClr val="C00000"/>
                </a:solidFill>
              </a:rPr>
              <a:t> </a:t>
            </a:r>
            <a:r>
              <a:rPr lang="de-DE" sz="2000" dirty="0" smtClean="0">
                <a:solidFill>
                  <a:srgbClr val="C00000"/>
                </a:solidFill>
              </a:rPr>
              <a:t>= 0.03</a:t>
            </a:r>
            <a:r>
              <a:rPr lang="de-DE" sz="2000" dirty="0" smtClean="0">
                <a:solidFill>
                  <a:srgbClr val="C00000"/>
                </a:solidFill>
                <a:sym typeface="Symbol"/>
              </a:rPr>
              <a:t>0.05</a:t>
            </a:r>
            <a:endParaRPr lang="de-DE" sz="2000" dirty="0">
              <a:solidFill>
                <a:srgbClr val="C00000"/>
              </a:solidFill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auto">
          <a:xfrm>
            <a:off x="418252" y="5058980"/>
            <a:ext cx="8646917" cy="80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CSB for NN </a:t>
            </a:r>
            <a:r>
              <a:rPr lang="en-US" sz="2000" dirty="0" smtClean="0">
                <a:latin typeface="+mj-lt"/>
              </a:rPr>
              <a:t>interactions is 70 </a:t>
            </a:r>
            <a:r>
              <a:rPr lang="en-US" sz="2000" dirty="0" err="1" smtClean="0">
                <a:latin typeface="+mj-lt"/>
              </a:rPr>
              <a:t>keV</a:t>
            </a:r>
            <a:r>
              <a:rPr lang="en-US" sz="2000" dirty="0" smtClean="0">
                <a:latin typeface="+mj-lt"/>
              </a:rPr>
              <a:t> in </a:t>
            </a:r>
            <a:r>
              <a:rPr lang="en-US" sz="2000" dirty="0">
                <a:latin typeface="+mj-lt"/>
              </a:rPr>
              <a:t>the </a:t>
            </a:r>
            <a:r>
              <a:rPr lang="en-US" sz="2000" dirty="0" smtClean="0">
                <a:latin typeface="+mj-lt"/>
              </a:rPr>
              <a:t>mirror </a:t>
            </a:r>
            <a:r>
              <a:rPr lang="en-US" sz="2000" dirty="0">
                <a:latin typeface="+mj-lt"/>
              </a:rPr>
              <a:t>nuclei </a:t>
            </a:r>
            <a:r>
              <a:rPr lang="en-US" sz="2000" baseline="30000" dirty="0">
                <a:latin typeface="+mj-lt"/>
              </a:rPr>
              <a:t>3</a:t>
            </a:r>
            <a:r>
              <a:rPr lang="en-US" sz="2000" dirty="0">
                <a:latin typeface="+mj-lt"/>
              </a:rPr>
              <a:t>H and </a:t>
            </a:r>
            <a:r>
              <a:rPr lang="en-US" sz="2000" baseline="30000" dirty="0" smtClean="0">
                <a:latin typeface="+mj-lt"/>
              </a:rPr>
              <a:t>3</a:t>
            </a:r>
            <a:r>
              <a:rPr lang="en-US" sz="2000" dirty="0" smtClean="0">
                <a:latin typeface="+mj-lt"/>
              </a:rPr>
              <a:t>He</a:t>
            </a:r>
          </a:p>
          <a:p>
            <a:endParaRPr lang="en-US" sz="2000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Coulomb corrections are &lt; 50 </a:t>
            </a:r>
            <a:r>
              <a:rPr lang="en-US" sz="2000" dirty="0" err="1" smtClean="0">
                <a:latin typeface="+mj-lt"/>
              </a:rPr>
              <a:t>keV</a:t>
            </a:r>
            <a:r>
              <a:rPr lang="en-US" sz="2000" dirty="0" smtClean="0">
                <a:latin typeface="+mj-lt"/>
              </a:rPr>
              <a:t> for the </a:t>
            </a:r>
            <a:r>
              <a:rPr lang="en-US" sz="2000" baseline="30000" dirty="0" smtClean="0">
                <a:latin typeface="+mj-lt"/>
              </a:rPr>
              <a:t>4</a:t>
            </a:r>
            <a:r>
              <a:rPr lang="en-US" sz="2000" baseline="-25000" dirty="0" smtClean="0">
                <a:latin typeface="+mj-lt"/>
                <a:cs typeface="Arial"/>
              </a:rPr>
              <a:t>Λ</a:t>
            </a:r>
            <a:r>
              <a:rPr lang="en-US" sz="2000" dirty="0" smtClean="0">
                <a:latin typeface="+mj-lt"/>
              </a:rPr>
              <a:t>H - </a:t>
            </a:r>
            <a:r>
              <a:rPr lang="en-US" sz="2000" baseline="30000" dirty="0" smtClean="0">
                <a:latin typeface="+mj-lt"/>
              </a:rPr>
              <a:t>4</a:t>
            </a:r>
            <a:r>
              <a:rPr lang="en-US" sz="2000" baseline="-25000" dirty="0" smtClean="0">
                <a:latin typeface="+mj-lt"/>
                <a:cs typeface="Arial"/>
              </a:rPr>
              <a:t>Λ</a:t>
            </a:r>
            <a:r>
              <a:rPr lang="en-US" sz="2000" dirty="0" smtClean="0">
                <a:latin typeface="+mj-lt"/>
              </a:rPr>
              <a:t>He pair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8" name="Line 35"/>
          <p:cNvSpPr>
            <a:spLocks noChangeShapeType="1"/>
          </p:cNvSpPr>
          <p:nvPr/>
        </p:nvSpPr>
        <p:spPr bwMode="auto">
          <a:xfrm>
            <a:off x="3098042" y="3120085"/>
            <a:ext cx="492991" cy="400110"/>
          </a:xfrm>
          <a:prstGeom prst="line">
            <a:avLst/>
          </a:prstGeom>
          <a:noFill/>
          <a:ln w="38100">
            <a:solidFill>
              <a:srgbClr val="C00000"/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" name="Text Box 38"/>
          <p:cNvSpPr txBox="1">
            <a:spLocks noChangeArrowheads="1"/>
          </p:cNvSpPr>
          <p:nvPr/>
        </p:nvSpPr>
        <p:spPr bwMode="auto">
          <a:xfrm>
            <a:off x="-81888" y="3120085"/>
            <a:ext cx="20603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l-GR" sz="2000" dirty="0" smtClean="0">
                <a:solidFill>
                  <a:srgbClr val="C00000"/>
                </a:solidFill>
              </a:rPr>
              <a:t>Δ</a:t>
            </a:r>
            <a:r>
              <a:rPr lang="de-DE" sz="2000" dirty="0" smtClean="0">
                <a:solidFill>
                  <a:srgbClr val="C00000"/>
                </a:solidFill>
              </a:rPr>
              <a:t>B</a:t>
            </a:r>
            <a:r>
              <a:rPr lang="el-GR" sz="2000" baseline="-25000" dirty="0" smtClean="0">
                <a:solidFill>
                  <a:srgbClr val="C00000"/>
                </a:solidFill>
              </a:rPr>
              <a:t>Λ</a:t>
            </a:r>
            <a:r>
              <a:rPr lang="de-DE" sz="2000" dirty="0" smtClean="0">
                <a:solidFill>
                  <a:srgbClr val="C00000"/>
                </a:solidFill>
              </a:rPr>
              <a:t> = 0.35</a:t>
            </a:r>
            <a:r>
              <a:rPr lang="de-DE" sz="2000" dirty="0">
                <a:solidFill>
                  <a:srgbClr val="C00000"/>
                </a:solidFill>
                <a:sym typeface="Symbol"/>
              </a:rPr>
              <a:t></a:t>
            </a:r>
            <a:r>
              <a:rPr lang="de-DE" sz="2000" dirty="0" smtClean="0">
                <a:solidFill>
                  <a:srgbClr val="C00000"/>
                </a:solidFill>
                <a:sym typeface="Symbol"/>
              </a:rPr>
              <a:t>0.06</a:t>
            </a:r>
            <a:endParaRPr lang="de-DE" sz="2000" dirty="0">
              <a:solidFill>
                <a:srgbClr val="C00000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1243565" y="4220310"/>
            <a:ext cx="46949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0000CC"/>
                </a:solidFill>
                <a:latin typeface="+mn-lt"/>
              </a:rPr>
              <a:t/>
            </a:r>
            <a:br>
              <a:rPr lang="en-US" sz="1600" dirty="0">
                <a:solidFill>
                  <a:srgbClr val="0000CC"/>
                </a:solidFill>
                <a:latin typeface="+mn-lt"/>
              </a:rPr>
            </a:br>
            <a:r>
              <a:rPr lang="en-US" sz="1600" dirty="0" smtClean="0">
                <a:solidFill>
                  <a:srgbClr val="0000CC"/>
                </a:solidFill>
                <a:latin typeface="+mn-lt"/>
              </a:rPr>
              <a:t>adapted </a:t>
            </a:r>
            <a:r>
              <a:rPr lang="en-US" sz="1600" dirty="0">
                <a:solidFill>
                  <a:srgbClr val="0000CC"/>
                </a:solidFill>
                <a:latin typeface="+mn-lt"/>
              </a:rPr>
              <a:t>from T. O. Yamamoto</a:t>
            </a:r>
            <a:r>
              <a:rPr lang="en-US" sz="1600" dirty="0" smtClean="0">
                <a:solidFill>
                  <a:srgbClr val="0000CC"/>
                </a:solidFill>
                <a:latin typeface="+mn-lt"/>
              </a:rPr>
              <a:t>, </a:t>
            </a:r>
            <a:r>
              <a:rPr lang="en-US" sz="1600" dirty="0">
                <a:solidFill>
                  <a:srgbClr val="0000CC"/>
                </a:solidFill>
                <a:latin typeface="+mn-lt"/>
              </a:rPr>
              <a:t>arXiv:1508.00376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4288232" y="5396743"/>
            <a:ext cx="5202620" cy="33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5000" rIns="90000" bIns="45000">
            <a:spAutoFit/>
          </a:bodyPr>
          <a:lstStyle>
            <a:lvl1pPr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z="1600" dirty="0">
                <a:solidFill>
                  <a:srgbClr val="000099"/>
                </a:solidFill>
              </a:rPr>
              <a:t>R. </a:t>
            </a:r>
            <a:r>
              <a:rPr lang="en-US" sz="1600" dirty="0" err="1">
                <a:solidFill>
                  <a:srgbClr val="000099"/>
                </a:solidFill>
              </a:rPr>
              <a:t>Machleidt</a:t>
            </a:r>
            <a:r>
              <a:rPr lang="en-US" sz="1600" dirty="0">
                <a:solidFill>
                  <a:srgbClr val="000099"/>
                </a:solidFill>
              </a:rPr>
              <a:t> and H. </a:t>
            </a:r>
            <a:r>
              <a:rPr lang="en-US" sz="1600" dirty="0" err="1" smtClean="0">
                <a:solidFill>
                  <a:srgbClr val="000099"/>
                </a:solidFill>
              </a:rPr>
              <a:t>M</a:t>
            </a:r>
            <a:r>
              <a:rPr lang="en-US" sz="1600" dirty="0" err="1">
                <a:solidFill>
                  <a:srgbClr val="000099"/>
                </a:solidFill>
              </a:rPr>
              <a:t>ü</a:t>
            </a:r>
            <a:r>
              <a:rPr lang="en-US" sz="1600" dirty="0" err="1" smtClean="0">
                <a:solidFill>
                  <a:srgbClr val="000099"/>
                </a:solidFill>
              </a:rPr>
              <a:t>ther</a:t>
            </a:r>
            <a:r>
              <a:rPr lang="en-US" sz="1600" dirty="0">
                <a:solidFill>
                  <a:srgbClr val="000099"/>
                </a:solidFill>
              </a:rPr>
              <a:t>, </a:t>
            </a:r>
            <a:r>
              <a:rPr lang="en-US" sz="1600" dirty="0" smtClean="0">
                <a:solidFill>
                  <a:srgbClr val="000099"/>
                </a:solidFill>
              </a:rPr>
              <a:t>PRC </a:t>
            </a:r>
            <a:r>
              <a:rPr lang="en-US" sz="1600" dirty="0">
                <a:solidFill>
                  <a:srgbClr val="000099"/>
                </a:solidFill>
              </a:rPr>
              <a:t>63, </a:t>
            </a:r>
            <a:r>
              <a:rPr lang="en-US" sz="1600" dirty="0" smtClean="0">
                <a:solidFill>
                  <a:srgbClr val="000099"/>
                </a:solidFill>
              </a:rPr>
              <a:t>034005 (2001)</a:t>
            </a:r>
            <a:endParaRPr lang="nb-NO" sz="1600" dirty="0" smtClean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3788" y="130175"/>
            <a:ext cx="4416425" cy="4699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4 isospin doublet</a:t>
            </a:r>
            <a:endParaRPr lang="en-US" dirty="0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4099045" y="6037874"/>
            <a:ext cx="5202620" cy="33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5000" rIns="90000" bIns="45000">
            <a:spAutoFit/>
          </a:bodyPr>
          <a:lstStyle>
            <a:lvl1pPr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z="1600" dirty="0">
                <a:solidFill>
                  <a:srgbClr val="000099"/>
                </a:solidFill>
              </a:rPr>
              <a:t>A. R. </a:t>
            </a:r>
            <a:r>
              <a:rPr lang="en-US" sz="1600" dirty="0" err="1">
                <a:solidFill>
                  <a:srgbClr val="000099"/>
                </a:solidFill>
              </a:rPr>
              <a:t>Bodmer</a:t>
            </a:r>
            <a:r>
              <a:rPr lang="en-US" sz="1600" dirty="0">
                <a:solidFill>
                  <a:srgbClr val="000099"/>
                </a:solidFill>
              </a:rPr>
              <a:t> and Q. N. </a:t>
            </a:r>
            <a:r>
              <a:rPr lang="en-US" sz="1600" dirty="0" err="1">
                <a:solidFill>
                  <a:srgbClr val="000099"/>
                </a:solidFill>
              </a:rPr>
              <a:t>Usmani</a:t>
            </a:r>
            <a:r>
              <a:rPr lang="en-US" sz="1600" dirty="0">
                <a:solidFill>
                  <a:srgbClr val="000099"/>
                </a:solidFill>
              </a:rPr>
              <a:t>, </a:t>
            </a:r>
            <a:r>
              <a:rPr lang="en-US" sz="1600" dirty="0" smtClean="0">
                <a:solidFill>
                  <a:srgbClr val="000099"/>
                </a:solidFill>
              </a:rPr>
              <a:t>PRC </a:t>
            </a:r>
            <a:r>
              <a:rPr lang="en-US" sz="1600" dirty="0">
                <a:solidFill>
                  <a:srgbClr val="000099"/>
                </a:solidFill>
              </a:rPr>
              <a:t>31, </a:t>
            </a:r>
            <a:r>
              <a:rPr lang="en-US" sz="1600" dirty="0" smtClean="0">
                <a:solidFill>
                  <a:srgbClr val="000099"/>
                </a:solidFill>
              </a:rPr>
              <a:t>1400 (1985</a:t>
            </a:r>
            <a:r>
              <a:rPr lang="en-US" sz="1600" dirty="0">
                <a:solidFill>
                  <a:srgbClr val="000099"/>
                </a:solidFill>
              </a:rPr>
              <a:t>)</a:t>
            </a:r>
            <a:endParaRPr lang="nb-NO" sz="1600" dirty="0" smtClean="0">
              <a:solidFill>
                <a:srgbClr val="000099"/>
              </a:solidFill>
              <a:latin typeface="+mn-lt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792" y="819602"/>
            <a:ext cx="1467699" cy="831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feld 14"/>
          <p:cNvSpPr txBox="1"/>
          <p:nvPr/>
        </p:nvSpPr>
        <p:spPr>
          <a:xfrm>
            <a:off x="6311637" y="893453"/>
            <a:ext cx="3002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  <a:latin typeface="+mj-lt"/>
              </a:rPr>
              <a:t>H</a:t>
            </a:r>
            <a:r>
              <a:rPr lang="en-US" sz="1800" dirty="0" smtClean="0">
                <a:solidFill>
                  <a:srgbClr val="7030A0"/>
                </a:solidFill>
                <a:latin typeface="+mj-lt"/>
              </a:rPr>
              <a:t>. Tamura: Monday 11:00</a:t>
            </a:r>
            <a:endParaRPr lang="en-US" sz="18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17" name="Abgerundetes Rechteck 16"/>
          <p:cNvSpPr/>
          <p:nvPr/>
        </p:nvSpPr>
        <p:spPr bwMode="auto">
          <a:xfrm>
            <a:off x="4820144" y="765010"/>
            <a:ext cx="4310208" cy="995550"/>
          </a:xfrm>
          <a:prstGeom prst="roundRect">
            <a:avLst/>
          </a:prstGeom>
          <a:noFill/>
          <a:ln w="31750" cap="flat" cmpd="sng" algn="ctr">
            <a:solidFill>
              <a:srgbClr val="7030A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6306031" y="1235490"/>
            <a:ext cx="3002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7030A0"/>
                </a:solidFill>
                <a:latin typeface="+mj-lt"/>
              </a:rPr>
              <a:t>E. </a:t>
            </a:r>
            <a:r>
              <a:rPr lang="en-US" sz="1800" dirty="0" err="1" smtClean="0">
                <a:solidFill>
                  <a:srgbClr val="7030A0"/>
                </a:solidFill>
                <a:latin typeface="+mj-lt"/>
              </a:rPr>
              <a:t>Hiyama</a:t>
            </a:r>
            <a:r>
              <a:rPr lang="en-US" sz="1800" dirty="0" smtClean="0">
                <a:solidFill>
                  <a:srgbClr val="7030A0"/>
                </a:solidFill>
                <a:latin typeface="+mj-lt"/>
              </a:rPr>
              <a:t>: Monday 11:30</a:t>
            </a:r>
            <a:endParaRPr lang="en-US" sz="18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16" name="Text Box 38"/>
          <p:cNvSpPr txBox="1">
            <a:spLocks noChangeArrowheads="1"/>
          </p:cNvSpPr>
          <p:nvPr/>
        </p:nvSpPr>
        <p:spPr bwMode="auto">
          <a:xfrm>
            <a:off x="6053383" y="2161220"/>
            <a:ext cx="12939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l-GR" sz="2000" dirty="0" smtClean="0">
                <a:solidFill>
                  <a:srgbClr val="C00000"/>
                </a:solidFill>
              </a:rPr>
              <a:t>Δ</a:t>
            </a:r>
            <a:r>
              <a:rPr lang="de-DE" sz="2000" dirty="0" smtClean="0">
                <a:solidFill>
                  <a:srgbClr val="C00000"/>
                </a:solidFill>
              </a:rPr>
              <a:t>B</a:t>
            </a:r>
            <a:r>
              <a:rPr lang="de-DE" sz="2000" baseline="-25000" dirty="0" smtClean="0">
                <a:solidFill>
                  <a:srgbClr val="C00000"/>
                </a:solidFill>
              </a:rPr>
              <a:t> </a:t>
            </a:r>
            <a:r>
              <a:rPr lang="de-DE" sz="2000" dirty="0" smtClean="0">
                <a:solidFill>
                  <a:srgbClr val="C00000"/>
                </a:solidFill>
              </a:rPr>
              <a:t>= </a:t>
            </a:r>
            <a:r>
              <a:rPr lang="de-DE" sz="2000" dirty="0" smtClean="0">
                <a:solidFill>
                  <a:srgbClr val="C00000"/>
                </a:solidFill>
              </a:rPr>
              <a:t>0.07</a:t>
            </a:r>
            <a:endParaRPr lang="de-DE" sz="2000" dirty="0">
              <a:solidFill>
                <a:srgbClr val="C00000"/>
              </a:solidFill>
            </a:endParaRPr>
          </a:p>
        </p:txBody>
      </p:sp>
      <p:sp>
        <p:nvSpPr>
          <p:cNvPr id="18" name="Line 35"/>
          <p:cNvSpPr>
            <a:spLocks noChangeShapeType="1"/>
          </p:cNvSpPr>
          <p:nvPr/>
        </p:nvSpPr>
        <p:spPr bwMode="auto">
          <a:xfrm flipV="1">
            <a:off x="1701355" y="2326072"/>
            <a:ext cx="3348317" cy="0"/>
          </a:xfrm>
          <a:prstGeom prst="line">
            <a:avLst/>
          </a:prstGeom>
          <a:noFill/>
          <a:ln w="38100">
            <a:solidFill>
              <a:srgbClr val="C00000"/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" name="Line 35"/>
          <p:cNvSpPr>
            <a:spLocks noChangeShapeType="1"/>
          </p:cNvSpPr>
          <p:nvPr/>
        </p:nvSpPr>
        <p:spPr bwMode="auto">
          <a:xfrm flipV="1">
            <a:off x="3043449" y="2029074"/>
            <a:ext cx="593645" cy="0"/>
          </a:xfrm>
          <a:prstGeom prst="line">
            <a:avLst/>
          </a:prstGeom>
          <a:noFill/>
          <a:ln w="38100">
            <a:solidFill>
              <a:srgbClr val="C00000"/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1" name="Rechteck 20"/>
          <p:cNvSpPr>
            <a:spLocks noChangeArrowheads="1"/>
          </p:cNvSpPr>
          <p:nvPr/>
        </p:nvSpPr>
        <p:spPr bwMode="auto">
          <a:xfrm>
            <a:off x="5143326" y="3026016"/>
            <a:ext cx="3718436" cy="1015653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</p:spPr>
        <p:txBody>
          <a:bodyPr wrap="square" lIns="91428" tIns="45715" rIns="91428" bIns="45715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strong, spin-dependent charge symmetry breaking (CSB)</a:t>
            </a:r>
            <a:br>
              <a:rPr lang="en-US" sz="2000" dirty="0" smtClean="0">
                <a:latin typeface="+mn-lt"/>
              </a:rPr>
            </a:br>
            <a:r>
              <a:rPr lang="en-US" sz="2000" dirty="0" smtClean="0">
                <a:latin typeface="+mn-lt"/>
              </a:rPr>
              <a:t>in </a:t>
            </a:r>
            <a:r>
              <a:rPr lang="en-US" sz="2000" i="1" dirty="0" smtClean="0">
                <a:latin typeface="+mn-lt"/>
              </a:rPr>
              <a:t>A </a:t>
            </a:r>
            <a:r>
              <a:rPr lang="en-US" sz="2000" dirty="0" smtClean="0">
                <a:latin typeface="+mn-lt"/>
              </a:rPr>
              <a:t>= 4 mirror </a:t>
            </a:r>
            <a:r>
              <a:rPr lang="en-US" sz="2000" dirty="0" err="1" smtClean="0">
                <a:latin typeface="+mn-lt"/>
              </a:rPr>
              <a:t>hypernuclei</a:t>
            </a:r>
            <a:r>
              <a:rPr lang="en-US" sz="2000" dirty="0" smtClean="0">
                <a:latin typeface="+mn-lt"/>
              </a:rPr>
              <a:t> !</a:t>
            </a:r>
            <a:endParaRPr lang="en-US" sz="20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234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53856" y="130175"/>
            <a:ext cx="5436289" cy="469900"/>
          </a:xfrm>
        </p:spPr>
        <p:txBody>
          <a:bodyPr/>
          <a:lstStyle/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de-DE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de-DE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4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CSB puzzle 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765900727"/>
              </p:ext>
            </p:extLst>
          </p:nvPr>
        </p:nvGraphicFramePr>
        <p:xfrm>
          <a:off x="341195" y="843271"/>
          <a:ext cx="8529852" cy="447040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3029804"/>
                <a:gridCol w="1392072"/>
                <a:gridCol w="1364776"/>
                <a:gridCol w="1364776"/>
                <a:gridCol w="1378424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2000" b="0" dirty="0" err="1" smtClean="0">
                          <a:solidFill>
                            <a:schemeClr val="tx1"/>
                          </a:solidFill>
                        </a:rPr>
                        <a:t>Calculation</a:t>
                      </a:r>
                      <a:endParaRPr lang="de-DE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0" dirty="0" smtClean="0">
                          <a:solidFill>
                            <a:schemeClr val="tx1"/>
                          </a:solidFill>
                        </a:rPr>
                        <a:t>Interaction</a:t>
                      </a:r>
                      <a:endParaRPr lang="de-DE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B</a:t>
                      </a:r>
                      <a:r>
                        <a:rPr lang="el-GR" sz="2000" b="0" baseline="-25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Λ</a:t>
                      </a:r>
                      <a:r>
                        <a:rPr lang="de-DE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de-DE" sz="2000" b="0" baseline="30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l-GR" sz="2000" b="0" baseline="-25000" dirty="0" smtClean="0">
                          <a:solidFill>
                            <a:schemeClr val="tx1"/>
                          </a:solidFill>
                        </a:rPr>
                        <a:t>Λ</a:t>
                      </a:r>
                      <a:r>
                        <a:rPr lang="de-DE" sz="2000" b="0" baseline="0" dirty="0" err="1" smtClean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de-DE" sz="2000" b="0" baseline="-25000" dirty="0" err="1" smtClean="0">
                          <a:solidFill>
                            <a:schemeClr val="tx1"/>
                          </a:solidFill>
                        </a:rPr>
                        <a:t>gs</a:t>
                      </a:r>
                      <a:r>
                        <a:rPr lang="de-DE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B</a:t>
                      </a:r>
                      <a:r>
                        <a:rPr lang="el-GR" sz="2000" b="0" baseline="-25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Λ</a:t>
                      </a:r>
                      <a:r>
                        <a:rPr lang="de-DE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de-DE" sz="2000" b="0" baseline="30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l-GR" sz="2000" b="0" baseline="-25000" dirty="0" smtClean="0">
                          <a:solidFill>
                            <a:schemeClr val="tx1"/>
                          </a:solidFill>
                        </a:rPr>
                        <a:t>Λ</a:t>
                      </a:r>
                      <a:r>
                        <a:rPr lang="de-DE" sz="2000" b="0" baseline="0" dirty="0" err="1" smtClean="0">
                          <a:solidFill>
                            <a:schemeClr val="tx1"/>
                          </a:solidFill>
                        </a:rPr>
                        <a:t>He</a:t>
                      </a:r>
                      <a:r>
                        <a:rPr lang="de-DE" sz="2000" b="0" baseline="-25000" dirty="0" err="1" smtClean="0">
                          <a:solidFill>
                            <a:schemeClr val="tx1"/>
                          </a:solidFill>
                        </a:rPr>
                        <a:t>gs</a:t>
                      </a:r>
                      <a:r>
                        <a:rPr lang="de-DE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2000" b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Δ</a:t>
                      </a:r>
                      <a:r>
                        <a:rPr lang="de-DE" sz="20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B</a:t>
                      </a:r>
                      <a:r>
                        <a:rPr lang="el-GR" sz="2000" b="0" baseline="-25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Λ</a:t>
                      </a:r>
                      <a:r>
                        <a:rPr lang="de-DE" sz="2000" b="0" baseline="-25000" dirty="0" smtClean="0">
                          <a:solidFill>
                            <a:schemeClr val="tx1"/>
                          </a:solidFill>
                          <a:latin typeface="+mn-lt"/>
                        </a:rPr>
                        <a:t/>
                      </a:r>
                      <a:br>
                        <a:rPr lang="de-DE" sz="2000" b="0" baseline="-25000" dirty="0" smtClean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de-DE" sz="20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(</a:t>
                      </a:r>
                      <a:r>
                        <a:rPr lang="de-DE" sz="2000" b="0" baseline="30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  <a:r>
                        <a:rPr lang="el-GR" sz="2000" b="0" baseline="-25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Λ</a:t>
                      </a:r>
                      <a:r>
                        <a:rPr lang="de-DE" sz="20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He-</a:t>
                      </a:r>
                      <a:r>
                        <a:rPr lang="de-DE" sz="2000" b="0" baseline="30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  <a:r>
                        <a:rPr lang="el-GR" sz="2000" b="0" baseline="-25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Λ</a:t>
                      </a:r>
                      <a:r>
                        <a:rPr lang="de-DE" sz="20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H)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eaLnBrk="1" hangingPunct="1">
                        <a:buFont typeface="Arial" panose="020B0604020202020204" pitchFamily="34" charset="0"/>
                        <a:buNone/>
                      </a:pPr>
                      <a:r>
                        <a:rPr lang="en-US" altLang="ja-JP" sz="1400" dirty="0" smtClean="0">
                          <a:solidFill>
                            <a:srgbClr val="000099"/>
                          </a:solidFill>
                          <a:latin typeface="+mn-lt"/>
                          <a:ea typeface="ＭＳ 明朝" charset="-128"/>
                        </a:rPr>
                        <a:t>A. </a:t>
                      </a:r>
                      <a:r>
                        <a:rPr lang="en-US" altLang="ja-JP" sz="1400" dirty="0" err="1" smtClean="0">
                          <a:solidFill>
                            <a:srgbClr val="000099"/>
                          </a:solidFill>
                          <a:latin typeface="+mn-lt"/>
                          <a:ea typeface="ＭＳ 明朝" charset="-128"/>
                        </a:rPr>
                        <a:t>Nogga</a:t>
                      </a:r>
                      <a:r>
                        <a:rPr lang="en-US" altLang="ja-JP" sz="1400" dirty="0" smtClean="0">
                          <a:solidFill>
                            <a:srgbClr val="000099"/>
                          </a:solidFill>
                          <a:latin typeface="+mn-lt"/>
                          <a:ea typeface="ＭＳ 明朝" charset="-128"/>
                        </a:rPr>
                        <a:t>, H. </a:t>
                      </a:r>
                      <a:r>
                        <a:rPr lang="en-US" altLang="ja-JP" sz="1400" dirty="0" err="1" smtClean="0">
                          <a:solidFill>
                            <a:srgbClr val="000099"/>
                          </a:solidFill>
                          <a:latin typeface="+mn-lt"/>
                          <a:ea typeface="ＭＳ 明朝" charset="-128"/>
                        </a:rPr>
                        <a:t>Kamada</a:t>
                      </a:r>
                      <a:r>
                        <a:rPr lang="en-US" altLang="ja-JP" sz="1400" dirty="0" smtClean="0">
                          <a:solidFill>
                            <a:srgbClr val="000099"/>
                          </a:solidFill>
                          <a:latin typeface="+mn-lt"/>
                          <a:ea typeface="ＭＳ 明朝" charset="-128"/>
                        </a:rPr>
                        <a:t> and W. </a:t>
                      </a:r>
                      <a:r>
                        <a:rPr lang="en-US" altLang="ja-JP" sz="1400" dirty="0" err="1" smtClean="0">
                          <a:solidFill>
                            <a:srgbClr val="000099"/>
                          </a:solidFill>
                          <a:latin typeface="+mn-lt"/>
                          <a:ea typeface="ＭＳ 明朝" charset="-128"/>
                        </a:rPr>
                        <a:t>Gloeckle</a:t>
                      </a:r>
                      <a:r>
                        <a:rPr lang="en-US" altLang="ja-JP" sz="1400" dirty="0" smtClean="0">
                          <a:solidFill>
                            <a:srgbClr val="000099"/>
                          </a:solidFill>
                          <a:latin typeface="+mn-lt"/>
                          <a:ea typeface="ＭＳ 明朝" charset="-128"/>
                        </a:rPr>
                        <a:t>, PRL 88, 172501 (2002)</a:t>
                      </a:r>
                      <a:endParaRPr lang="de-DE" sz="1400" dirty="0">
                        <a:latin typeface="+mn-lt"/>
                      </a:endParaRPr>
                    </a:p>
                  </a:txBody>
                  <a:tcPr marL="0" marR="0" marT="0" marB="0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 SC97e</a:t>
                      </a:r>
                      <a:endParaRPr lang="de-DE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1.47</a:t>
                      </a:r>
                      <a:endParaRPr lang="de-DE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1.54</a:t>
                      </a:r>
                      <a:endParaRPr lang="de-DE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0.07</a:t>
                      </a:r>
                      <a:endParaRPr lang="de-DE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L="0" marR="0" marT="0" marB="0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000" dirty="0" smtClean="0">
                          <a:solidFill>
                            <a:schemeClr val="tx1"/>
                          </a:solidFill>
                        </a:rPr>
                        <a:t>  SC89</a:t>
                      </a:r>
                      <a:endParaRPr lang="de-DE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solidFill>
                            <a:schemeClr val="tx1"/>
                          </a:solidFill>
                        </a:rPr>
                        <a:t>2.14</a:t>
                      </a:r>
                      <a:endParaRPr lang="de-DE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solidFill>
                            <a:schemeClr val="tx1"/>
                          </a:solidFill>
                        </a:rPr>
                        <a:t>1.80</a:t>
                      </a:r>
                      <a:endParaRPr lang="de-DE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i="1" dirty="0" smtClean="0">
                          <a:solidFill>
                            <a:schemeClr val="tx1"/>
                          </a:solidFill>
                        </a:rPr>
                        <a:t> 0.34</a:t>
                      </a:r>
                      <a:endParaRPr lang="de-DE" sz="2000" i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sz="1400" kern="1200" dirty="0" smtClean="0">
                          <a:solidFill>
                            <a:srgbClr val="000099"/>
                          </a:solidFill>
                          <a:latin typeface="+mn-lt"/>
                          <a:ea typeface="ＭＳ 明朝" charset="-128"/>
                          <a:cs typeface="+mn-cs"/>
                        </a:rPr>
                        <a:t>H. </a:t>
                      </a:r>
                      <a:r>
                        <a:rPr lang="en-US" altLang="ja-JP" sz="1400" kern="1200" dirty="0" err="1" smtClean="0">
                          <a:solidFill>
                            <a:srgbClr val="000099"/>
                          </a:solidFill>
                          <a:latin typeface="+mn-lt"/>
                          <a:ea typeface="ＭＳ 明朝" charset="-128"/>
                          <a:cs typeface="+mn-cs"/>
                        </a:rPr>
                        <a:t>Nemura</a:t>
                      </a:r>
                      <a:r>
                        <a:rPr lang="en-US" altLang="ja-JP" sz="1400" kern="1200" dirty="0" smtClean="0">
                          <a:solidFill>
                            <a:srgbClr val="000099"/>
                          </a:solidFill>
                          <a:latin typeface="+mn-lt"/>
                          <a:ea typeface="ＭＳ 明朝" charset="-128"/>
                          <a:cs typeface="+mn-cs"/>
                        </a:rPr>
                        <a:t>. Y. Akaishi and Y. Suzuki, </a:t>
                      </a:r>
                      <a:r>
                        <a:rPr lang="de-DE" sz="1400" kern="1200" dirty="0" smtClean="0">
                          <a:solidFill>
                            <a:srgbClr val="000099"/>
                          </a:solidFill>
                          <a:latin typeface="+mn-lt"/>
                          <a:ea typeface="ＭＳ 明朝" charset="-128"/>
                          <a:cs typeface="+mn-cs"/>
                        </a:rPr>
                        <a:t>PRL 89, 142504 (2002)</a:t>
                      </a:r>
                      <a:endParaRPr lang="de-DE" sz="1400" kern="1200" dirty="0">
                        <a:solidFill>
                          <a:srgbClr val="000099"/>
                        </a:solidFill>
                        <a:latin typeface="+mn-lt"/>
                        <a:ea typeface="ＭＳ 明朝" charset="-128"/>
                        <a:cs typeface="+mn-cs"/>
                      </a:endParaRPr>
                    </a:p>
                  </a:txBody>
                  <a:tcPr marL="0" marR="0" marT="0" marB="0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000" dirty="0" smtClean="0"/>
                        <a:t>  SC97d</a:t>
                      </a:r>
                      <a:endParaRPr lang="de-DE" sz="20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1.67</a:t>
                      </a:r>
                      <a:endParaRPr lang="de-DE" sz="20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1.62</a:t>
                      </a:r>
                      <a:endParaRPr lang="de-DE" sz="20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-0.05</a:t>
                      </a:r>
                      <a:endParaRPr lang="de-DE" sz="20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0" marR="0" marT="0" marB="0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000" dirty="0" smtClean="0"/>
                        <a:t>  SC97e</a:t>
                      </a:r>
                      <a:endParaRPr lang="de-DE" sz="20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2.06</a:t>
                      </a:r>
                      <a:endParaRPr lang="de-DE" sz="20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2.02</a:t>
                      </a:r>
                      <a:endParaRPr lang="de-DE" sz="20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-0.04</a:t>
                      </a:r>
                      <a:endParaRPr lang="de-DE" sz="20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0" marR="0" marT="0" marB="0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000" dirty="0" smtClean="0"/>
                        <a:t>  SC97f</a:t>
                      </a:r>
                      <a:endParaRPr lang="de-DE" sz="20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2.16</a:t>
                      </a:r>
                      <a:endParaRPr lang="de-DE" sz="20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2.11</a:t>
                      </a:r>
                      <a:endParaRPr lang="de-DE" sz="20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-0.05</a:t>
                      </a:r>
                      <a:endParaRPr lang="de-DE" sz="20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0" marR="0" marT="0" marB="0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000" dirty="0" smtClean="0"/>
                        <a:t>  SC89</a:t>
                      </a:r>
                      <a:endParaRPr lang="de-DE" sz="20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2.55</a:t>
                      </a:r>
                      <a:endParaRPr lang="de-DE" sz="20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2.47</a:t>
                      </a:r>
                      <a:endParaRPr lang="de-DE" sz="20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-0.08</a:t>
                      </a:r>
                      <a:endParaRPr lang="de-DE" sz="20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sz="1400" kern="1200" dirty="0" smtClean="0">
                          <a:solidFill>
                            <a:srgbClr val="000099"/>
                          </a:solidFill>
                          <a:latin typeface="+mn-lt"/>
                          <a:ea typeface="ＭＳ 明朝" charset="-128"/>
                          <a:cs typeface="+mn-cs"/>
                        </a:rPr>
                        <a:t>E. </a:t>
                      </a:r>
                      <a:r>
                        <a:rPr lang="en-US" altLang="ja-JP" sz="1400" kern="1200" dirty="0" err="1" smtClean="0">
                          <a:solidFill>
                            <a:srgbClr val="000099"/>
                          </a:solidFill>
                          <a:latin typeface="+mn-lt"/>
                          <a:ea typeface="ＭＳ 明朝" charset="-128"/>
                          <a:cs typeface="+mn-cs"/>
                        </a:rPr>
                        <a:t>Hiyama</a:t>
                      </a:r>
                      <a:r>
                        <a:rPr lang="en-US" altLang="ja-JP" sz="1400" kern="1200" dirty="0" smtClean="0">
                          <a:solidFill>
                            <a:srgbClr val="000099"/>
                          </a:solidFill>
                          <a:latin typeface="+mn-lt"/>
                          <a:ea typeface="ＭＳ 明朝" charset="-128"/>
                          <a:cs typeface="+mn-cs"/>
                        </a:rPr>
                        <a:t>, M. </a:t>
                      </a:r>
                      <a:r>
                        <a:rPr lang="en-US" altLang="ja-JP" sz="1400" kern="1200" dirty="0" err="1" smtClean="0">
                          <a:solidFill>
                            <a:srgbClr val="000099"/>
                          </a:solidFill>
                          <a:latin typeface="+mn-lt"/>
                          <a:ea typeface="ＭＳ 明朝" charset="-128"/>
                          <a:cs typeface="+mn-cs"/>
                        </a:rPr>
                        <a:t>Kamimura</a:t>
                      </a:r>
                      <a:r>
                        <a:rPr lang="en-US" altLang="ja-JP" sz="1400" kern="1200" dirty="0" smtClean="0">
                          <a:solidFill>
                            <a:srgbClr val="000099"/>
                          </a:solidFill>
                          <a:latin typeface="+mn-lt"/>
                          <a:ea typeface="ＭＳ 明朝" charset="-128"/>
                          <a:cs typeface="+mn-cs"/>
                        </a:rPr>
                        <a:t>, T. </a:t>
                      </a:r>
                      <a:r>
                        <a:rPr lang="en-US" altLang="ja-JP" sz="1400" kern="1200" dirty="0" err="1" smtClean="0">
                          <a:solidFill>
                            <a:srgbClr val="000099"/>
                          </a:solidFill>
                          <a:latin typeface="+mn-lt"/>
                          <a:ea typeface="ＭＳ 明朝" charset="-128"/>
                          <a:cs typeface="+mn-cs"/>
                        </a:rPr>
                        <a:t>Motoba</a:t>
                      </a:r>
                      <a:r>
                        <a:rPr lang="en-US" altLang="ja-JP" sz="1400" kern="1200" dirty="0" smtClean="0">
                          <a:solidFill>
                            <a:srgbClr val="000099"/>
                          </a:solidFill>
                          <a:latin typeface="+mn-lt"/>
                          <a:ea typeface="ＭＳ 明朝" charset="-128"/>
                          <a:cs typeface="+mn-cs"/>
                        </a:rPr>
                        <a:t>,  T. Yamada and Y. Yama </a:t>
                      </a:r>
                      <a:r>
                        <a:rPr lang="de-DE" sz="1400" kern="1200" dirty="0" smtClean="0">
                          <a:solidFill>
                            <a:srgbClr val="000099"/>
                          </a:solidFill>
                          <a:latin typeface="+mn-lt"/>
                          <a:ea typeface="ＭＳ 明朝" charset="-128"/>
                          <a:cs typeface="+mn-cs"/>
                        </a:rPr>
                        <a:t>PRC 65, 011301 (R) (2001)</a:t>
                      </a:r>
                      <a:endParaRPr lang="de-DE" sz="1400" kern="1200" dirty="0">
                        <a:solidFill>
                          <a:srgbClr val="000099"/>
                        </a:solidFill>
                        <a:latin typeface="+mn-lt"/>
                        <a:ea typeface="ＭＳ 明朝" charset="-128"/>
                        <a:cs typeface="+mn-cs"/>
                      </a:endParaRPr>
                    </a:p>
                  </a:txBody>
                  <a:tcPr marL="0" marR="0" marT="0" marB="0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000" dirty="0" smtClean="0"/>
                        <a:t>  AV8</a:t>
                      </a:r>
                      <a:endParaRPr lang="de-DE" sz="20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2.33</a:t>
                      </a:r>
                      <a:endParaRPr lang="de-DE" sz="20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2.28</a:t>
                      </a:r>
                      <a:endParaRPr lang="de-DE" sz="20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-0.05</a:t>
                      </a:r>
                      <a:endParaRPr lang="de-DE" sz="20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 noProof="0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noProof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noProof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noProof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noProof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noProof="0" dirty="0" smtClean="0"/>
                        <a:t>world </a:t>
                      </a:r>
                      <a:r>
                        <a:rPr lang="en-US" sz="2000" noProof="0" dirty="0" smtClean="0"/>
                        <a:t>data average</a:t>
                      </a:r>
                      <a:endParaRPr lang="en-US" sz="2000" noProof="0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noProof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>
                          <a:solidFill>
                            <a:schemeClr val="tx1"/>
                          </a:solidFill>
                        </a:rPr>
                        <a:t>2.04</a:t>
                      </a:r>
                      <a:r>
                        <a:rPr lang="en-US" sz="2000" noProof="0" dirty="0" smtClean="0">
                          <a:solidFill>
                            <a:schemeClr val="tx1"/>
                          </a:solidFill>
                          <a:sym typeface="Symbol"/>
                        </a:rPr>
                        <a:t>0.04</a:t>
                      </a:r>
                      <a:endParaRPr lang="en-US" sz="20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>
                          <a:solidFill>
                            <a:schemeClr val="tx1"/>
                          </a:solidFill>
                        </a:rPr>
                        <a:t>2.39</a:t>
                      </a:r>
                      <a:r>
                        <a:rPr lang="en-US" sz="2000" noProof="0" dirty="0" smtClean="0">
                          <a:solidFill>
                            <a:schemeClr val="tx1"/>
                          </a:solidFill>
                          <a:sym typeface="Symbol"/>
                        </a:rPr>
                        <a:t>0.03</a:t>
                      </a:r>
                      <a:endParaRPr lang="en-US" sz="20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>
                          <a:solidFill>
                            <a:schemeClr val="tx1"/>
                          </a:solidFill>
                        </a:rPr>
                        <a:t>0.35</a:t>
                      </a:r>
                      <a:r>
                        <a:rPr lang="en-US" sz="2000" noProof="0" dirty="0" smtClean="0">
                          <a:solidFill>
                            <a:schemeClr val="tx1"/>
                          </a:solidFill>
                          <a:sym typeface="Symbol"/>
                        </a:rPr>
                        <a:t>0.06</a:t>
                      </a:r>
                      <a:endParaRPr lang="en-US" sz="20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3112295"/>
              </p:ext>
            </p:extLst>
          </p:nvPr>
        </p:nvGraphicFramePr>
        <p:xfrm>
          <a:off x="4800600" y="27813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832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00600" y="27813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/>
          <p:cNvSpPr/>
          <p:nvPr/>
        </p:nvSpPr>
        <p:spPr>
          <a:xfrm>
            <a:off x="110359" y="5462217"/>
            <a:ext cx="8923283" cy="769441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285750" indent="-285750" algn="ct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en-GB" sz="2000" kern="0" dirty="0">
                <a:latin typeface="+mj-lt"/>
              </a:rPr>
              <a:t>c</a:t>
            </a:r>
            <a:r>
              <a:rPr lang="en-GB" sz="2000" kern="0" dirty="0" smtClean="0">
                <a:latin typeface="+mj-lt"/>
              </a:rPr>
              <a:t>alculations have been made since decades but fail to explain large </a:t>
            </a:r>
            <a:r>
              <a:rPr lang="el-GR" sz="2000" dirty="0"/>
              <a:t>Δ</a:t>
            </a:r>
            <a:r>
              <a:rPr lang="de-DE" sz="2000" dirty="0"/>
              <a:t>B</a:t>
            </a:r>
            <a:r>
              <a:rPr lang="el-GR" sz="2000" baseline="-25000" dirty="0"/>
              <a:t>Λ</a:t>
            </a:r>
            <a:r>
              <a:rPr lang="en-GB" sz="2000" kern="0" dirty="0" smtClean="0">
                <a:latin typeface="+mj-lt"/>
              </a:rPr>
              <a:t> </a:t>
            </a:r>
          </a:p>
          <a:p>
            <a:pPr marL="285750" indent="-285750" algn="ct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de-DE" sz="2000" kern="0" dirty="0" err="1" smtClean="0">
                <a:latin typeface="+mj-lt"/>
              </a:rPr>
              <a:t>coupled</a:t>
            </a:r>
            <a:r>
              <a:rPr lang="de-DE" sz="2000" kern="0" dirty="0" smtClean="0">
                <a:latin typeface="+mj-lt"/>
              </a:rPr>
              <a:t> </a:t>
            </a:r>
            <a:r>
              <a:rPr lang="de-DE" sz="2000" kern="0" dirty="0" err="1" smtClean="0">
                <a:latin typeface="+mj-lt"/>
              </a:rPr>
              <a:t>channel</a:t>
            </a:r>
            <a:r>
              <a:rPr lang="de-DE" sz="2000" kern="0" dirty="0" smtClean="0">
                <a:latin typeface="+mj-lt"/>
              </a:rPr>
              <a:t> </a:t>
            </a:r>
            <a:r>
              <a:rPr lang="de-DE" sz="2000" kern="0" dirty="0" err="1" smtClean="0">
                <a:latin typeface="+mj-lt"/>
              </a:rPr>
              <a:t>calculation</a:t>
            </a:r>
            <a:r>
              <a:rPr lang="de-DE" sz="2000" kern="0" dirty="0" smtClean="0">
                <a:latin typeface="+mj-lt"/>
              </a:rPr>
              <a:t> </a:t>
            </a:r>
            <a:r>
              <a:rPr lang="de-DE" sz="2000" kern="0" dirty="0" err="1" smtClean="0">
                <a:latin typeface="+mj-lt"/>
              </a:rPr>
              <a:t>using</a:t>
            </a:r>
            <a:r>
              <a:rPr lang="de-DE" sz="2000" kern="0" dirty="0" smtClean="0">
                <a:latin typeface="+mj-lt"/>
              </a:rPr>
              <a:t> </a:t>
            </a:r>
            <a:r>
              <a:rPr lang="de-DE" sz="2000" kern="0" dirty="0" err="1" smtClean="0">
                <a:latin typeface="+mj-lt"/>
              </a:rPr>
              <a:t>interaction</a:t>
            </a:r>
            <a:r>
              <a:rPr lang="de-DE" sz="2000" kern="0" dirty="0" smtClean="0">
                <a:latin typeface="+mj-lt"/>
              </a:rPr>
              <a:t> SC89 </a:t>
            </a:r>
            <a:r>
              <a:rPr lang="de-DE" sz="2000" kern="0" dirty="0" err="1" smtClean="0">
                <a:latin typeface="+mj-lt"/>
              </a:rPr>
              <a:t>fails</a:t>
            </a:r>
            <a:r>
              <a:rPr lang="de-DE" sz="2000" kern="0" dirty="0" smtClean="0">
                <a:latin typeface="+mj-lt"/>
              </a:rPr>
              <a:t> </a:t>
            </a:r>
            <a:r>
              <a:rPr lang="de-DE" sz="2000" kern="0" dirty="0" err="1" smtClean="0">
                <a:latin typeface="+mj-lt"/>
              </a:rPr>
              <a:t>to</a:t>
            </a:r>
            <a:r>
              <a:rPr lang="de-DE" sz="2000" kern="0" dirty="0" smtClean="0">
                <a:latin typeface="+mj-lt"/>
              </a:rPr>
              <a:t> bind </a:t>
            </a:r>
            <a:r>
              <a:rPr lang="de-DE" sz="2000" kern="0" dirty="0" err="1" smtClean="0">
                <a:latin typeface="+mj-lt"/>
              </a:rPr>
              <a:t>excited</a:t>
            </a:r>
            <a:r>
              <a:rPr lang="de-DE" sz="2000" kern="0" dirty="0" smtClean="0">
                <a:latin typeface="+mj-lt"/>
              </a:rPr>
              <a:t> </a:t>
            </a:r>
            <a:r>
              <a:rPr lang="de-DE" sz="2000" kern="0" dirty="0" err="1" smtClean="0">
                <a:latin typeface="+mj-lt"/>
              </a:rPr>
              <a:t>states</a:t>
            </a:r>
            <a:endParaRPr lang="en-GB" sz="2000" dirty="0" smtClean="0">
              <a:latin typeface="+mj-lt"/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7506270" y="1514901"/>
            <a:ext cx="1364776" cy="3753135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11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31027" y="130175"/>
            <a:ext cx="5681947" cy="4699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Recent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approaches to </a:t>
            </a:r>
            <a:r>
              <a:rPr lang="de-DE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= 4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CSB puzzle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10359" y="4230591"/>
            <a:ext cx="8923283" cy="1938992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only very recently </a:t>
            </a:r>
            <a:r>
              <a:rPr lang="en-US" sz="2000" dirty="0" smtClean="0">
                <a:latin typeface="+mj-lt"/>
              </a:rPr>
              <a:t>CSB </a:t>
            </a:r>
            <a:r>
              <a:rPr lang="en-US" sz="2000" dirty="0" smtClean="0">
                <a:latin typeface="+mj-lt"/>
              </a:rPr>
              <a:t>contributions of </a:t>
            </a:r>
            <a:r>
              <a:rPr lang="en-US" sz="2000" dirty="0">
                <a:latin typeface="+mj-lt"/>
              </a:rPr>
              <a:t>order 250 </a:t>
            </a:r>
            <a:r>
              <a:rPr lang="en-US" sz="2000" dirty="0" err="1" smtClean="0">
                <a:latin typeface="+mj-lt"/>
              </a:rPr>
              <a:t>keV</a:t>
            </a:r>
            <a:r>
              <a:rPr lang="en-US" sz="2000" dirty="0" smtClean="0">
                <a:latin typeface="+mj-lt"/>
              </a:rPr>
              <a:t> calculated</a:t>
            </a:r>
            <a:endParaRPr lang="en-US" sz="2000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the large CSB contributions in the </a:t>
            </a:r>
            <a:r>
              <a:rPr lang="en-US" sz="2000" i="1" dirty="0" smtClean="0">
                <a:latin typeface="+mj-lt"/>
              </a:rPr>
              <a:t>A = 4</a:t>
            </a:r>
            <a:r>
              <a:rPr lang="en-US" sz="2000" dirty="0" smtClean="0">
                <a:latin typeface="+mj-lt"/>
              </a:rPr>
              <a:t> system place </a:t>
            </a:r>
            <a:r>
              <a:rPr lang="en-US" sz="2000" dirty="0">
                <a:latin typeface="+mj-lt"/>
              </a:rPr>
              <a:t>a powerful constraint on the strong-interaction </a:t>
            </a:r>
            <a:r>
              <a:rPr lang="en-US" sz="2000" i="1" dirty="0" smtClean="0">
                <a:latin typeface="+mj-lt"/>
              </a:rPr>
              <a:t>YN </a:t>
            </a:r>
            <a:r>
              <a:rPr lang="en-US" sz="2000" dirty="0" smtClean="0">
                <a:latin typeface="+mj-lt"/>
              </a:rPr>
              <a:t>dynamics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in A. Gal’s work a central-force </a:t>
            </a:r>
            <a:r>
              <a:rPr lang="el-GR" sz="2000" dirty="0" smtClean="0">
                <a:latin typeface="+mj-lt"/>
              </a:rPr>
              <a:t>Λ</a:t>
            </a:r>
            <a:r>
              <a:rPr lang="en-US" sz="2000" dirty="0">
                <a:latin typeface="+mj-lt"/>
              </a:rPr>
              <a:t>N-</a:t>
            </a:r>
            <a:r>
              <a:rPr lang="el-GR" sz="2000" dirty="0">
                <a:latin typeface="+mj-lt"/>
              </a:rPr>
              <a:t>Σ</a:t>
            </a:r>
            <a:r>
              <a:rPr lang="en-US" sz="2000" dirty="0">
                <a:latin typeface="+mj-lt"/>
              </a:rPr>
              <a:t>N coupling </a:t>
            </a:r>
            <a:r>
              <a:rPr lang="en-US" sz="2000" dirty="0" smtClean="0">
                <a:latin typeface="+mj-lt"/>
              </a:rPr>
              <a:t>model is used</a:t>
            </a:r>
            <a:endParaRPr lang="en-US" sz="20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in T. </a:t>
            </a:r>
            <a:r>
              <a:rPr lang="en-US" sz="2000" dirty="0" err="1" smtClean="0">
                <a:latin typeface="+mj-lt"/>
              </a:rPr>
              <a:t>Rijken’s</a:t>
            </a:r>
            <a:r>
              <a:rPr lang="en-US" sz="2000" dirty="0" smtClean="0">
                <a:latin typeface="+mj-lt"/>
              </a:rPr>
              <a:t> work meson-pair exchange forces (</a:t>
            </a:r>
            <a:r>
              <a:rPr lang="el-GR" sz="2000" dirty="0" smtClean="0">
                <a:latin typeface="+mj-lt"/>
              </a:rPr>
              <a:t>πσ</a:t>
            </a:r>
            <a:r>
              <a:rPr lang="de-DE" sz="2000" dirty="0" smtClean="0">
                <a:latin typeface="+mj-lt"/>
              </a:rPr>
              <a:t>) &amp; (</a:t>
            </a:r>
            <a:r>
              <a:rPr lang="el-GR" sz="2000" dirty="0" smtClean="0">
                <a:latin typeface="+mj-lt"/>
              </a:rPr>
              <a:t>πρ</a:t>
            </a:r>
            <a:r>
              <a:rPr lang="de-DE" sz="2000" dirty="0" smtClean="0">
                <a:latin typeface="+mj-lt"/>
              </a:rPr>
              <a:t>) </a:t>
            </a:r>
            <a:r>
              <a:rPr lang="de-DE" sz="2000" dirty="0" err="1" smtClean="0">
                <a:latin typeface="+mj-lt"/>
              </a:rPr>
              <a:t>produce</a:t>
            </a:r>
            <a:r>
              <a:rPr lang="de-DE" sz="2000" dirty="0" smtClean="0">
                <a:latin typeface="+mj-lt"/>
              </a:rPr>
              <a:t> </a:t>
            </a:r>
            <a:r>
              <a:rPr lang="de-DE" sz="2000" dirty="0" smtClean="0">
                <a:latin typeface="+mj-lt"/>
              </a:rPr>
              <a:t>CSB</a:t>
            </a:r>
            <a:endParaRPr lang="en-US" sz="2000" dirty="0" smtClean="0">
              <a:latin typeface="+mj-lt"/>
            </a:endParaRPr>
          </a:p>
        </p:txBody>
      </p:sp>
      <p:graphicFrame>
        <p:nvGraphicFramePr>
          <p:cNvPr id="8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2781930"/>
              </p:ext>
            </p:extLst>
          </p:nvPr>
        </p:nvGraphicFramePr>
        <p:xfrm>
          <a:off x="286604" y="812049"/>
          <a:ext cx="4408228" cy="260604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3029804"/>
                <a:gridCol w="1378424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2000" b="0" dirty="0" err="1" smtClean="0">
                          <a:solidFill>
                            <a:schemeClr val="tx1"/>
                          </a:solidFill>
                        </a:rPr>
                        <a:t>Calculation</a:t>
                      </a:r>
                      <a:endParaRPr lang="de-DE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Δ</a:t>
                      </a:r>
                      <a:r>
                        <a:rPr lang="de-DE" sz="20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B</a:t>
                      </a:r>
                      <a:r>
                        <a:rPr lang="el-GR" sz="2000" b="0" baseline="-25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Λ</a:t>
                      </a:r>
                      <a:r>
                        <a:rPr lang="de-DE" sz="2000" b="0" baseline="-25000" dirty="0" smtClean="0">
                          <a:solidFill>
                            <a:schemeClr val="tx1"/>
                          </a:solidFill>
                          <a:latin typeface="+mn-lt"/>
                        </a:rPr>
                        <a:t/>
                      </a:r>
                      <a:br>
                        <a:rPr lang="de-DE" sz="2000" b="0" baseline="-25000" dirty="0" smtClean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de-DE" sz="20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(</a:t>
                      </a:r>
                      <a:r>
                        <a:rPr lang="de-DE" sz="2000" b="0" baseline="30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  <a:r>
                        <a:rPr lang="el-GR" sz="2000" b="0" baseline="-25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Λ</a:t>
                      </a:r>
                      <a:r>
                        <a:rPr lang="de-DE" sz="20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He-</a:t>
                      </a:r>
                      <a:r>
                        <a:rPr lang="de-DE" sz="2000" b="0" baseline="30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  <a:r>
                        <a:rPr lang="el-GR" sz="2000" b="0" baseline="-25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Λ</a:t>
                      </a:r>
                      <a:r>
                        <a:rPr lang="de-DE" sz="20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H)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eaLnBrk="1" hangingPunct="1">
                        <a:buFont typeface="Arial" panose="020B0604020202020204" pitchFamily="34" charset="0"/>
                        <a:buNone/>
                      </a:pPr>
                      <a:r>
                        <a:rPr lang="en-US" altLang="ja-JP" sz="1400" dirty="0" smtClean="0">
                          <a:solidFill>
                            <a:srgbClr val="000099"/>
                          </a:solidFill>
                          <a:latin typeface="+mn-lt"/>
                          <a:ea typeface="ＭＳ 明朝" charset="-128"/>
                        </a:rPr>
                        <a:t>A. Gal, PLB 744 (2015) </a:t>
                      </a:r>
                      <a:endParaRPr lang="de-DE" sz="1400" dirty="0">
                        <a:latin typeface="+mn-lt"/>
                      </a:endParaRPr>
                    </a:p>
                  </a:txBody>
                  <a:tcPr marL="0" marR="0" marT="0" marB="0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0.226</a:t>
                      </a:r>
                      <a:endParaRPr lang="de-DE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L="0" marR="0" marT="0" marB="0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solidFill>
                            <a:schemeClr val="tx1"/>
                          </a:solidFill>
                        </a:rPr>
                        <a:t> 0.266</a:t>
                      </a:r>
                      <a:endParaRPr lang="de-DE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altLang="ja-JP" sz="1400" kern="1200" dirty="0" smtClean="0">
                          <a:solidFill>
                            <a:srgbClr val="000099"/>
                          </a:solidFill>
                          <a:latin typeface="+mn-lt"/>
                          <a:ea typeface="ＭＳ 明朝" charset="-128"/>
                          <a:cs typeface="+mn-cs"/>
                        </a:rPr>
                        <a:t>T.</a:t>
                      </a:r>
                      <a:r>
                        <a:rPr lang="de-DE" altLang="ja-JP" sz="1400" kern="1200" baseline="0" dirty="0" smtClean="0">
                          <a:solidFill>
                            <a:srgbClr val="000099"/>
                          </a:solidFill>
                          <a:latin typeface="+mn-lt"/>
                          <a:ea typeface="ＭＳ 明朝" charset="-128"/>
                          <a:cs typeface="+mn-cs"/>
                        </a:rPr>
                        <a:t> </a:t>
                      </a:r>
                      <a:r>
                        <a:rPr lang="de-DE" altLang="ja-JP" sz="1400" kern="1200" dirty="0" err="1" smtClean="0">
                          <a:solidFill>
                            <a:srgbClr val="000099"/>
                          </a:solidFill>
                          <a:latin typeface="+mn-lt"/>
                          <a:ea typeface="ＭＳ 明朝" charset="-128"/>
                          <a:cs typeface="+mn-cs"/>
                        </a:rPr>
                        <a:t>Rijken</a:t>
                      </a:r>
                      <a:r>
                        <a:rPr lang="de-DE" altLang="ja-JP" sz="1400" kern="1200" dirty="0" smtClean="0">
                          <a:solidFill>
                            <a:srgbClr val="000099"/>
                          </a:solidFill>
                          <a:latin typeface="+mn-lt"/>
                          <a:ea typeface="ＭＳ 明朝" charset="-128"/>
                          <a:cs typeface="+mn-cs"/>
                        </a:rPr>
                        <a:t>,</a:t>
                      </a:r>
                      <a:r>
                        <a:rPr lang="de-DE" altLang="ja-JP" sz="1400" kern="1200" baseline="0" dirty="0" smtClean="0">
                          <a:solidFill>
                            <a:srgbClr val="000099"/>
                          </a:solidFill>
                          <a:latin typeface="+mn-lt"/>
                          <a:ea typeface="ＭＳ 明朝" charset="-128"/>
                          <a:cs typeface="+mn-cs"/>
                        </a:rPr>
                        <a:t> RIKEN Workshop 2015</a:t>
                      </a:r>
                      <a:endParaRPr lang="de-DE" sz="1400" kern="1200" dirty="0">
                        <a:solidFill>
                          <a:srgbClr val="000099"/>
                        </a:solidFill>
                        <a:latin typeface="+mn-lt"/>
                        <a:ea typeface="ＭＳ 明朝" charset="-128"/>
                        <a:cs typeface="+mn-cs"/>
                      </a:endParaRPr>
                    </a:p>
                  </a:txBody>
                  <a:tcPr marL="0" marR="0" marT="0" marB="0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0.227</a:t>
                      </a:r>
                      <a:endParaRPr lang="de-DE" sz="20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 noProof="0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noProof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noProof="0" dirty="0" smtClean="0"/>
                        <a:t>world </a:t>
                      </a:r>
                      <a:r>
                        <a:rPr lang="en-US" sz="2000" noProof="0" dirty="0" smtClean="0"/>
                        <a:t>data average</a:t>
                      </a:r>
                      <a:endParaRPr lang="en-US" sz="2000" noProof="0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>
                          <a:solidFill>
                            <a:srgbClr val="C00000"/>
                          </a:solidFill>
                        </a:rPr>
                        <a:t>0.35</a:t>
                      </a:r>
                      <a:r>
                        <a:rPr lang="en-US" sz="2000" noProof="0" dirty="0" smtClean="0">
                          <a:solidFill>
                            <a:srgbClr val="C00000"/>
                          </a:solidFill>
                          <a:sym typeface="Symbol"/>
                        </a:rPr>
                        <a:t>0.06</a:t>
                      </a:r>
                      <a:endParaRPr lang="en-US" sz="2000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574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848" y="1597538"/>
            <a:ext cx="1467699" cy="831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6260546" y="2026284"/>
            <a:ext cx="3183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7030A0"/>
                </a:solidFill>
                <a:latin typeface="+mj-lt"/>
              </a:rPr>
              <a:t>T. </a:t>
            </a:r>
            <a:r>
              <a:rPr lang="en-US" sz="1800" dirty="0" err="1" smtClean="0">
                <a:solidFill>
                  <a:srgbClr val="7030A0"/>
                </a:solidFill>
                <a:latin typeface="+mj-lt"/>
              </a:rPr>
              <a:t>Rijken</a:t>
            </a:r>
            <a:r>
              <a:rPr lang="en-US" sz="1800" dirty="0" smtClean="0">
                <a:solidFill>
                  <a:srgbClr val="7030A0"/>
                </a:solidFill>
                <a:latin typeface="+mj-lt"/>
              </a:rPr>
              <a:t>: Wednesday 9:30</a:t>
            </a:r>
            <a:endParaRPr lang="en-US" sz="18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262816" y="1692226"/>
            <a:ext cx="3002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  <a:latin typeface="+mj-lt"/>
              </a:rPr>
              <a:t>A</a:t>
            </a:r>
            <a:r>
              <a:rPr lang="en-US" sz="1800" dirty="0" smtClean="0">
                <a:solidFill>
                  <a:srgbClr val="7030A0"/>
                </a:solidFill>
                <a:latin typeface="+mj-lt"/>
              </a:rPr>
              <a:t>. Gal: Monday 14:00</a:t>
            </a:r>
            <a:endParaRPr lang="en-US" sz="18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4" name="Abgerundetes Rechteck 3"/>
          <p:cNvSpPr/>
          <p:nvPr/>
        </p:nvSpPr>
        <p:spPr bwMode="auto">
          <a:xfrm>
            <a:off x="4779200" y="1542946"/>
            <a:ext cx="4310208" cy="995550"/>
          </a:xfrm>
          <a:prstGeom prst="roundRect">
            <a:avLst/>
          </a:prstGeom>
          <a:noFill/>
          <a:ln w="31750" cap="flat" cmpd="sng" algn="ctr">
            <a:solidFill>
              <a:srgbClr val="7030A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Rechteck 9"/>
          <p:cNvSpPr/>
          <p:nvPr/>
        </p:nvSpPr>
        <p:spPr bwMode="auto">
          <a:xfrm>
            <a:off x="3346184" y="1502002"/>
            <a:ext cx="1364776" cy="1950881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13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8160" y="130175"/>
            <a:ext cx="8534425" cy="469900"/>
          </a:xfrm>
        </p:spPr>
        <p:txBody>
          <a:bodyPr>
            <a:noAutofit/>
          </a:bodyPr>
          <a:lstStyle/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Hyperfragment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decay-pion spectroscopy with electron beams 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7" name="Inhaltsplatzhalter 1"/>
          <p:cNvSpPr txBox="1">
            <a:spLocks/>
          </p:cNvSpPr>
          <p:nvPr/>
        </p:nvSpPr>
        <p:spPr>
          <a:xfrm>
            <a:off x="1993222" y="5520838"/>
            <a:ext cx="6186482" cy="63441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lang="en-US" sz="1800" kern="0" dirty="0" smtClean="0">
                <a:latin typeface="+mn-lt"/>
                <a:cs typeface="Vrinda" panose="020B0502040204020203" pitchFamily="34" charset="0"/>
              </a:rPr>
              <a:t>t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Vrinda" panose="020B0502040204020203" pitchFamily="34" charset="0"/>
              </a:rPr>
              <a:t>wo</a:t>
            </a:r>
            <a:r>
              <a:rPr lang="en-US" sz="1800" kern="0" dirty="0" smtClean="0">
                <a:latin typeface="+mn-lt"/>
                <a:cs typeface="Vrinda" panose="020B0502040204020203" pitchFamily="34" charset="0"/>
              </a:rPr>
              <a:t>-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Vrinda" panose="020B0502040204020203" pitchFamily="34" charset="0"/>
              </a:rPr>
              <a:t>body decay at rest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Vrinda" panose="020B0502040204020203" pitchFamily="34" charset="0"/>
                <a:sym typeface="Symbol"/>
              </a:rPr>
              <a:t>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Vrinda" panose="020B0502040204020203" pitchFamily="34" charset="0"/>
                <a:sym typeface="Symbol"/>
              </a:rPr>
              <a:t>mono-energetic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Vrinda" panose="020B0502040204020203" pitchFamily="34" charset="0"/>
                <a:sym typeface="Symbol"/>
              </a:rPr>
              <a:t>pions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cs typeface="Vrinda" panose="020B0502040204020203" pitchFamily="34" charset="0"/>
            </a:endParaRPr>
          </a:p>
        </p:txBody>
      </p:sp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56" y="578701"/>
            <a:ext cx="8534426" cy="5126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3928905" y="2617100"/>
            <a:ext cx="313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d</a:t>
            </a:r>
            <a:r>
              <a:rPr lang="en-US" sz="1800" dirty="0" smtClean="0">
                <a:latin typeface="+mn-lt"/>
              </a:rPr>
              <a:t>ifferent </a:t>
            </a:r>
            <a:r>
              <a:rPr lang="en-US" sz="1800" dirty="0" smtClean="0">
                <a:latin typeface="+mn-lt"/>
              </a:rPr>
              <a:t>possible fragmentation processes</a:t>
            </a:r>
            <a:endParaRPr lang="en-US" sz="1800" dirty="0">
              <a:latin typeface="+mn-lt"/>
            </a:endParaRPr>
          </a:p>
        </p:txBody>
      </p:sp>
      <p:cxnSp>
        <p:nvCxnSpPr>
          <p:cNvPr id="8" name="Gerade Verbindung mit Pfeil 7"/>
          <p:cNvCxnSpPr/>
          <p:nvPr/>
        </p:nvCxnSpPr>
        <p:spPr bwMode="auto">
          <a:xfrm>
            <a:off x="3826237" y="3377880"/>
            <a:ext cx="248370" cy="1432355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arrow" w="lg" len="med"/>
          </a:ln>
          <a:effectLst/>
        </p:spPr>
      </p:cxnSp>
      <p:sp>
        <p:nvSpPr>
          <p:cNvPr id="10" name="Textfeld 9"/>
          <p:cNvSpPr txBox="1"/>
          <p:nvPr/>
        </p:nvSpPr>
        <p:spPr>
          <a:xfrm rot="20884245">
            <a:off x="1936979" y="819763"/>
            <a:ext cx="3537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i="1" dirty="0" err="1" smtClean="0">
                <a:solidFill>
                  <a:srgbClr val="66FF66"/>
                </a:solidFill>
                <a:latin typeface="+mn-lt"/>
              </a:rPr>
              <a:t>energy</a:t>
            </a:r>
            <a:r>
              <a:rPr lang="de-DE" sz="2000" i="1" dirty="0" smtClean="0">
                <a:solidFill>
                  <a:srgbClr val="66FF66"/>
                </a:solidFill>
                <a:latin typeface="+mn-lt"/>
              </a:rPr>
              <a:t> </a:t>
            </a:r>
            <a:r>
              <a:rPr lang="de-DE" sz="2000" i="1" dirty="0" err="1" smtClean="0">
                <a:solidFill>
                  <a:srgbClr val="66FF66"/>
                </a:solidFill>
                <a:latin typeface="+mn-lt"/>
              </a:rPr>
              <a:t>and</a:t>
            </a:r>
            <a:r>
              <a:rPr lang="de-DE" sz="2000" i="1" dirty="0" smtClean="0">
                <a:solidFill>
                  <a:srgbClr val="66FF66"/>
                </a:solidFill>
                <a:latin typeface="+mn-lt"/>
              </a:rPr>
              <a:t> </a:t>
            </a:r>
            <a:r>
              <a:rPr lang="de-DE" sz="2000" i="1" dirty="0" err="1" smtClean="0">
                <a:solidFill>
                  <a:srgbClr val="66FF66"/>
                </a:solidFill>
                <a:latin typeface="+mn-lt"/>
              </a:rPr>
              <a:t>momentum</a:t>
            </a:r>
            <a:r>
              <a:rPr lang="de-DE" sz="2000" i="1" dirty="0" smtClean="0">
                <a:solidFill>
                  <a:srgbClr val="66FF66"/>
                </a:solidFill>
                <a:latin typeface="+mn-lt"/>
              </a:rPr>
              <a:t> </a:t>
            </a:r>
            <a:r>
              <a:rPr lang="de-DE" sz="2000" i="1" dirty="0" err="1" smtClean="0">
                <a:solidFill>
                  <a:srgbClr val="66FF66"/>
                </a:solidFill>
                <a:latin typeface="+mn-lt"/>
              </a:rPr>
              <a:t>transfer</a:t>
            </a:r>
            <a:r>
              <a:rPr lang="de-DE" sz="2000" i="1" dirty="0" smtClean="0">
                <a:solidFill>
                  <a:srgbClr val="66FF66"/>
                </a:solidFill>
                <a:latin typeface="+mn-lt"/>
              </a:rPr>
              <a:t> </a:t>
            </a:r>
            <a:r>
              <a:rPr lang="de-DE" sz="2000" i="1" dirty="0" err="1" smtClean="0">
                <a:solidFill>
                  <a:srgbClr val="66FF66"/>
                </a:solidFill>
                <a:latin typeface="+mn-lt"/>
              </a:rPr>
              <a:t>to</a:t>
            </a:r>
            <a:r>
              <a:rPr lang="de-DE" sz="2000" i="1" dirty="0" smtClean="0">
                <a:solidFill>
                  <a:srgbClr val="66FF66"/>
                </a:solidFill>
                <a:latin typeface="+mn-lt"/>
              </a:rPr>
              <a:t> </a:t>
            </a:r>
            <a:r>
              <a:rPr lang="de-DE" sz="2000" i="1" dirty="0" err="1" smtClean="0">
                <a:solidFill>
                  <a:srgbClr val="66FF66"/>
                </a:solidFill>
                <a:latin typeface="+mn-lt"/>
              </a:rPr>
              <a:t>target</a:t>
            </a:r>
            <a:r>
              <a:rPr lang="de-DE" sz="2000" i="1" dirty="0" smtClean="0">
                <a:solidFill>
                  <a:srgbClr val="66FF66"/>
                </a:solidFill>
                <a:latin typeface="+mn-lt"/>
              </a:rPr>
              <a:t> </a:t>
            </a:r>
            <a:r>
              <a:rPr lang="de-DE" sz="2000" i="1" dirty="0" err="1" smtClean="0">
                <a:solidFill>
                  <a:srgbClr val="66FF66"/>
                </a:solidFill>
                <a:latin typeface="+mn-lt"/>
              </a:rPr>
              <a:t>nucleus</a:t>
            </a:r>
            <a:endParaRPr lang="de-DE" sz="2000" i="1" dirty="0">
              <a:solidFill>
                <a:srgbClr val="66FF66"/>
              </a:solidFill>
              <a:latin typeface="+mn-lt"/>
            </a:endParaRPr>
          </a:p>
        </p:txBody>
      </p:sp>
      <p:cxnSp>
        <p:nvCxnSpPr>
          <p:cNvPr id="11" name="Gerade Verbindung mit Pfeil 10"/>
          <p:cNvCxnSpPr/>
          <p:nvPr/>
        </p:nvCxnSpPr>
        <p:spPr bwMode="auto">
          <a:xfrm>
            <a:off x="402756" y="1733264"/>
            <a:ext cx="1996486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66FF66"/>
            </a:solidFill>
            <a:prstDash val="solid"/>
            <a:miter lim="800000"/>
            <a:headEnd type="none" w="med" len="med"/>
            <a:tailEnd type="arrow" w="lg" len="med"/>
          </a:ln>
          <a:effectLst/>
        </p:spPr>
      </p:cxnSp>
      <p:sp>
        <p:nvSpPr>
          <p:cNvPr id="12" name="Textfeld 11"/>
          <p:cNvSpPr txBox="1"/>
          <p:nvPr/>
        </p:nvSpPr>
        <p:spPr>
          <a:xfrm rot="15680443">
            <a:off x="3005985" y="3810887"/>
            <a:ext cx="1219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i="1" dirty="0" err="1" smtClean="0">
                <a:solidFill>
                  <a:srgbClr val="FFC000"/>
                </a:solidFill>
                <a:latin typeface="+mn-lt"/>
              </a:rPr>
              <a:t>stopping</a:t>
            </a:r>
            <a:endParaRPr lang="de-DE" sz="2000" i="1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654612" y="4675952"/>
            <a:ext cx="19333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i="1" dirty="0" smtClean="0">
                <a:solidFill>
                  <a:srgbClr val="C00000"/>
                </a:solidFill>
                <a:latin typeface="+mn-lt"/>
              </a:rPr>
              <a:t>detection</a:t>
            </a:r>
          </a:p>
          <a:p>
            <a:r>
              <a:rPr lang="en-US" sz="2000" i="1" dirty="0" smtClean="0">
                <a:solidFill>
                  <a:srgbClr val="C00000"/>
                </a:solidFill>
                <a:latin typeface="+mn-lt"/>
              </a:rPr>
              <a:t> of </a:t>
            </a:r>
            <a:r>
              <a:rPr lang="en-US" sz="2000" i="1" dirty="0" err="1" smtClean="0">
                <a:solidFill>
                  <a:srgbClr val="C00000"/>
                </a:solidFill>
                <a:latin typeface="+mn-lt"/>
              </a:rPr>
              <a:t>pions</a:t>
            </a:r>
            <a:endParaRPr lang="en-US" sz="2000" i="1" dirty="0">
              <a:solidFill>
                <a:srgbClr val="C00000"/>
              </a:solidFill>
              <a:latin typeface="+mn-lt"/>
            </a:endParaRPr>
          </a:p>
        </p:txBody>
      </p:sp>
      <p:cxnSp>
        <p:nvCxnSpPr>
          <p:cNvPr id="16" name="Gerade Verbindung mit Pfeil 15"/>
          <p:cNvCxnSpPr/>
          <p:nvPr/>
        </p:nvCxnSpPr>
        <p:spPr bwMode="auto">
          <a:xfrm>
            <a:off x="4654612" y="5158855"/>
            <a:ext cx="1582417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arrow" w="lg" len="med"/>
          </a:ln>
          <a:effectLst/>
        </p:spPr>
      </p:cxnSp>
      <p:cxnSp>
        <p:nvCxnSpPr>
          <p:cNvPr id="22" name="Gerade Verbindung mit Pfeil 21"/>
          <p:cNvCxnSpPr/>
          <p:nvPr/>
        </p:nvCxnSpPr>
        <p:spPr bwMode="auto">
          <a:xfrm flipV="1">
            <a:off x="2451798" y="1202876"/>
            <a:ext cx="2682910" cy="530388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66FF66"/>
            </a:solidFill>
            <a:prstDash val="solid"/>
            <a:miter lim="800000"/>
            <a:headEnd type="none" w="med" len="med"/>
            <a:tailEnd type="arrow" w="lg" len="med"/>
          </a:ln>
          <a:effectLst/>
        </p:spPr>
      </p:cxn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408" y="5860248"/>
            <a:ext cx="4452168" cy="53023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3449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Streifen">
  <a:themeElements>
    <a:clrScheme name="Streifen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Streif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treifen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ifen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ifen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ifen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reifen">
  <a:themeElements>
    <a:clrScheme name="Streifen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Streif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larhei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treifen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ifen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ifen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ifen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1602</Words>
  <Application>Microsoft Office PowerPoint</Application>
  <PresentationFormat>Bildschirmpräsentation (4:3)</PresentationFormat>
  <Paragraphs>310</Paragraphs>
  <Slides>40</Slides>
  <Notes>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12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40</vt:i4>
      </vt:variant>
    </vt:vector>
  </HeadingPairs>
  <TitlesOfParts>
    <vt:vector size="56" baseType="lpstr">
      <vt:lpstr>Arial</vt:lpstr>
      <vt:lpstr>Wingdings</vt:lpstr>
      <vt:lpstr>Vrinda</vt:lpstr>
      <vt:lpstr>Verdana</vt:lpstr>
      <vt:lpstr>Cambria Math</vt:lpstr>
      <vt:lpstr>StarSymbol</vt:lpstr>
      <vt:lpstr>ＭＳ 明朝</vt:lpstr>
      <vt:lpstr>Symbol</vt:lpstr>
      <vt:lpstr>Calibri</vt:lpstr>
      <vt:lpstr>ＭＳ Ｐゴシック</vt:lpstr>
      <vt:lpstr>Nimbus Sans L</vt:lpstr>
      <vt:lpstr>Helvetica</vt:lpstr>
      <vt:lpstr>Streifen</vt:lpstr>
      <vt:lpstr>1_Streifen</vt:lpstr>
      <vt:lpstr>Equation</vt:lpstr>
      <vt:lpstr>Formel</vt:lpstr>
      <vt:lpstr>High-resolution decay-pion spectroscopy of 4ΛH hypernuclei</vt:lpstr>
      <vt:lpstr>Hypernuclear decay-pion spectroscopy in emulsion </vt:lpstr>
      <vt:lpstr>Emulsion results on Λ4H and Λ4He </vt:lpstr>
      <vt:lpstr>World data on Λ4H</vt:lpstr>
      <vt:lpstr>World data on A = 4 system</vt:lpstr>
      <vt:lpstr>The A = 4 isospin doublet</vt:lpstr>
      <vt:lpstr>The A = 4 CSB puzzle </vt:lpstr>
      <vt:lpstr>Recent approaches to A = 4 CSB puzzle</vt:lpstr>
      <vt:lpstr>Hyperfragment decay-pion spectroscopy with electron beams </vt:lpstr>
      <vt:lpstr>Accessible hyperisotopes</vt:lpstr>
      <vt:lpstr>Experimental realization at MAMI</vt:lpstr>
      <vt:lpstr>Picture of the experimental hall</vt:lpstr>
      <vt:lpstr>Reaction identification</vt:lpstr>
      <vt:lpstr>Decay-pion spectrum</vt:lpstr>
      <vt:lpstr>Fit to decay-pion momentum</vt:lpstr>
      <vt:lpstr>Absolute momentum calibration</vt:lpstr>
      <vt:lpstr>Simulation of scattering process and spectrometer</vt:lpstr>
      <vt:lpstr>Study of spectrometer aberrations</vt:lpstr>
      <vt:lpstr>Binding energy extraction</vt:lpstr>
      <vt:lpstr>World data on A = 4 system</vt:lpstr>
      <vt:lpstr>Continuation of experiment in 2o14</vt:lpstr>
      <vt:lpstr>Improved experimental setup</vt:lpstr>
      <vt:lpstr>Improved background suppression</vt:lpstr>
      <vt:lpstr>Improved kaon identification</vt:lpstr>
      <vt:lpstr>Improved control of systematic uncertainties</vt:lpstr>
      <vt:lpstr>Simultaneous observation in two spectrometers </vt:lpstr>
      <vt:lpstr>Observation with two different targets</vt:lpstr>
      <vt:lpstr>World data on 4ΛH</vt:lpstr>
      <vt:lpstr>Conclusion</vt:lpstr>
      <vt:lpstr>Future possibilities</vt:lpstr>
      <vt:lpstr>Backup</vt:lpstr>
      <vt:lpstr>PowerPoint-Präsentation</vt:lpstr>
      <vt:lpstr>Light hypernuclear masses A ≤ 14</vt:lpstr>
      <vt:lpstr>Spectroscopy of light hypernuclei</vt:lpstr>
      <vt:lpstr>Few-body aspects of light hypernuclei</vt:lpstr>
      <vt:lpstr>Spectroscopy of light hypernuclei</vt:lpstr>
      <vt:lpstr>The mass A = 3 System</vt:lpstr>
      <vt:lpstr>World data on 3ΛH</vt:lpstr>
      <vt:lpstr>World data on 3ΛH</vt:lpstr>
      <vt:lpstr>Lifetime of 3ΛH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Hypernuclei</dc:title>
  <dc:creator>Patrick Achenbach</dc:creator>
  <cp:lastModifiedBy>P. Achenbach</cp:lastModifiedBy>
  <cp:revision>1017</cp:revision>
  <cp:lastPrinted>1601-01-01T00:00:00Z</cp:lastPrinted>
  <dcterms:created xsi:type="dcterms:W3CDTF">2002-04-08T07:33:42Z</dcterms:created>
  <dcterms:modified xsi:type="dcterms:W3CDTF">2015-09-06T23:19:11Z</dcterms:modified>
</cp:coreProperties>
</file>