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1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3.xml" ContentType="application/vnd.openxmlformats-officedocument.presentationml.notesSlide+xml"/>
  <Override PartName="/ppt/tags/tag160.xml" ContentType="application/vnd.openxmlformats-officedocument.presentationml.tags+xml"/>
  <Override PartName="/ppt/notesSlides/notesSlide1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6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8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7" r:id="rId2"/>
    <p:sldId id="405" r:id="rId3"/>
    <p:sldId id="350" r:id="rId4"/>
    <p:sldId id="351" r:id="rId5"/>
    <p:sldId id="373" r:id="rId6"/>
    <p:sldId id="385" r:id="rId7"/>
    <p:sldId id="397" r:id="rId8"/>
    <p:sldId id="336" r:id="rId9"/>
    <p:sldId id="333" r:id="rId10"/>
    <p:sldId id="380" r:id="rId11"/>
    <p:sldId id="376" r:id="rId12"/>
    <p:sldId id="395" r:id="rId13"/>
    <p:sldId id="377" r:id="rId14"/>
    <p:sldId id="400" r:id="rId15"/>
    <p:sldId id="367" r:id="rId16"/>
    <p:sldId id="414" r:id="rId17"/>
    <p:sldId id="415" r:id="rId18"/>
    <p:sldId id="401" r:id="rId19"/>
    <p:sldId id="409" r:id="rId20"/>
    <p:sldId id="412" r:id="rId21"/>
    <p:sldId id="413" r:id="rId22"/>
    <p:sldId id="389" r:id="rId23"/>
    <p:sldId id="398" r:id="rId24"/>
    <p:sldId id="406" r:id="rId25"/>
    <p:sldId id="388" r:id="rId26"/>
    <p:sldId id="416" r:id="rId27"/>
    <p:sldId id="290" r:id="rId28"/>
    <p:sldId id="291" r:id="rId29"/>
  </p:sldIdLst>
  <p:sldSz cx="9144000" cy="6858000" type="screen4x3"/>
  <p:notesSz cx="9939338" cy="6805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9EB5E-F2E3-466C-A88F-E32CB54EBF37}" type="datetimeFigureOut">
              <a:rPr kumimoji="1" lang="ja-JP" altLang="en-US" smtClean="0"/>
              <a:t>2015/9/8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A0E1C-6CBB-4DCA-A99E-4FAE3C9E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1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EF63A-8F3F-41C8-9639-45470E568FCA}" type="datetimeFigureOut">
              <a:rPr kumimoji="1" lang="ja-JP" altLang="en-US" smtClean="0"/>
              <a:t>2015/9/8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3099-B6FD-49D2-80DA-705AB8D14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13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3099-B6FD-49D2-80DA-705AB8D145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9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5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3099-B6FD-49D2-80DA-705AB8D1458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04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3099-B6FD-49D2-80DA-705AB8D1458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707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32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896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3099-B6FD-49D2-80DA-705AB8D1458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988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569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63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04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6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50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1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33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99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8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01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3099-B6FD-49D2-80DA-705AB8D1458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47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3099-B6FD-49D2-80DA-705AB8D1458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47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Ph.D. thesis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Ph.D. thesis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Ph.D. thesis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3.png"/><Relationship Id="rId3" Type="http://schemas.openxmlformats.org/officeDocument/2006/relationships/tags" Target="../tags/tag72.xml"/><Relationship Id="rId7" Type="http://schemas.openxmlformats.org/officeDocument/2006/relationships/image" Target="../media/image53.emf"/><Relationship Id="rId12" Type="http://schemas.openxmlformats.org/officeDocument/2006/relationships/image" Target="../media/image1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74.xml"/><Relationship Id="rId10" Type="http://schemas.openxmlformats.org/officeDocument/2006/relationships/image" Target="../media/image10.png"/><Relationship Id="rId4" Type="http://schemas.openxmlformats.org/officeDocument/2006/relationships/tags" Target="../tags/tag73.xml"/><Relationship Id="rId9" Type="http://schemas.openxmlformats.org/officeDocument/2006/relationships/image" Target="../media/image5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60.png"/><Relationship Id="rId18" Type="http://schemas.openxmlformats.org/officeDocument/2006/relationships/image" Target="../media/image15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17" Type="http://schemas.openxmlformats.org/officeDocument/2006/relationships/image" Target="../media/image61.png"/><Relationship Id="rId2" Type="http://schemas.openxmlformats.org/officeDocument/2006/relationships/tags" Target="../tags/tag76.xml"/><Relationship Id="rId16" Type="http://schemas.openxmlformats.org/officeDocument/2006/relationships/image" Target="../media/image12.png"/><Relationship Id="rId20" Type="http://schemas.openxmlformats.org/officeDocument/2006/relationships/image" Target="../media/image63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58.png"/><Relationship Id="rId5" Type="http://schemas.openxmlformats.org/officeDocument/2006/relationships/tags" Target="../tags/tag79.xml"/><Relationship Id="rId15" Type="http://schemas.openxmlformats.org/officeDocument/2006/relationships/image" Target="../media/image11.png"/><Relationship Id="rId10" Type="http://schemas.openxmlformats.org/officeDocument/2006/relationships/image" Target="../media/image57.png"/><Relationship Id="rId19" Type="http://schemas.openxmlformats.org/officeDocument/2006/relationships/image" Target="../media/image62.png"/><Relationship Id="rId4" Type="http://schemas.openxmlformats.org/officeDocument/2006/relationships/tags" Target="../tags/tag78.xml"/><Relationship Id="rId9" Type="http://schemas.openxmlformats.org/officeDocument/2006/relationships/image" Target="../media/image56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4.png"/><Relationship Id="rId3" Type="http://schemas.openxmlformats.org/officeDocument/2006/relationships/tags" Target="../tags/tag83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5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tags" Target="../tags/tag85.xml"/><Relationship Id="rId10" Type="http://schemas.openxmlformats.org/officeDocument/2006/relationships/image" Target="../media/image12.png"/><Relationship Id="rId4" Type="http://schemas.openxmlformats.org/officeDocument/2006/relationships/tags" Target="../tags/tag84.xml"/><Relationship Id="rId9" Type="http://schemas.openxmlformats.org/officeDocument/2006/relationships/image" Target="../media/image11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image" Target="../media/image11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55" Type="http://schemas.openxmlformats.org/officeDocument/2006/relationships/image" Target="../media/image46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image" Target="../media/image38.png"/><Relationship Id="rId59" Type="http://schemas.openxmlformats.org/officeDocument/2006/relationships/image" Target="../media/image50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41" Type="http://schemas.openxmlformats.org/officeDocument/2006/relationships/image" Target="../media/image10.png"/><Relationship Id="rId54" Type="http://schemas.openxmlformats.org/officeDocument/2006/relationships/image" Target="../media/image45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notesSlide" Target="../notesSlides/notesSlide10.xml"/><Relationship Id="rId45" Type="http://schemas.openxmlformats.org/officeDocument/2006/relationships/image" Target="../media/image15.png"/><Relationship Id="rId53" Type="http://schemas.openxmlformats.org/officeDocument/2006/relationships/image" Target="../media/image2.png"/><Relationship Id="rId58" Type="http://schemas.openxmlformats.org/officeDocument/2006/relationships/image" Target="../media/image49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image" Target="../media/image41.png"/><Relationship Id="rId57" Type="http://schemas.openxmlformats.org/officeDocument/2006/relationships/image" Target="../media/image48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image" Target="../media/image13.png"/><Relationship Id="rId52" Type="http://schemas.openxmlformats.org/officeDocument/2006/relationships/image" Target="../media/image4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image" Target="../media/image12.png"/><Relationship Id="rId48" Type="http://schemas.openxmlformats.org/officeDocument/2006/relationships/image" Target="../media/image40.png"/><Relationship Id="rId56" Type="http://schemas.openxmlformats.org/officeDocument/2006/relationships/image" Target="../media/image47.png"/><Relationship Id="rId8" Type="http://schemas.openxmlformats.org/officeDocument/2006/relationships/tags" Target="../tags/tag93.xml"/><Relationship Id="rId51" Type="http://schemas.openxmlformats.org/officeDocument/2006/relationships/image" Target="../media/image43.png"/><Relationship Id="rId3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2.png"/><Relationship Id="rId3" Type="http://schemas.openxmlformats.org/officeDocument/2006/relationships/tags" Target="../tags/tag126.xml"/><Relationship Id="rId21" Type="http://schemas.openxmlformats.org/officeDocument/2006/relationships/image" Target="../media/image74.png"/><Relationship Id="rId7" Type="http://schemas.openxmlformats.org/officeDocument/2006/relationships/tags" Target="../tags/tag13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0.png"/><Relationship Id="rId25" Type="http://schemas.openxmlformats.org/officeDocument/2006/relationships/image" Target="../media/image12.png"/><Relationship Id="rId2" Type="http://schemas.openxmlformats.org/officeDocument/2006/relationships/tags" Target="../tags/tag125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4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1.png"/><Relationship Id="rId5" Type="http://schemas.openxmlformats.org/officeDocument/2006/relationships/tags" Target="../tags/tag128.xml"/><Relationship Id="rId15" Type="http://schemas.openxmlformats.org/officeDocument/2006/relationships/image" Target="../media/image68.png"/><Relationship Id="rId23" Type="http://schemas.openxmlformats.org/officeDocument/2006/relationships/image" Target="../media/image44.png"/><Relationship Id="rId28" Type="http://schemas.openxmlformats.org/officeDocument/2006/relationships/image" Target="../media/image45.png"/><Relationship Id="rId10" Type="http://schemas.openxmlformats.org/officeDocument/2006/relationships/tags" Target="../tags/tag133.xml"/><Relationship Id="rId19" Type="http://schemas.openxmlformats.org/officeDocument/2006/relationships/image" Target="../media/image72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10.png"/><Relationship Id="rId26" Type="http://schemas.openxmlformats.org/officeDocument/2006/relationships/image" Target="../media/image83.png"/><Relationship Id="rId3" Type="http://schemas.openxmlformats.org/officeDocument/2006/relationships/tags" Target="../tags/tag137.xml"/><Relationship Id="rId21" Type="http://schemas.openxmlformats.org/officeDocument/2006/relationships/image" Target="../media/image61.png"/><Relationship Id="rId7" Type="http://schemas.openxmlformats.org/officeDocument/2006/relationships/tags" Target="../tags/tag1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9.png"/><Relationship Id="rId25" Type="http://schemas.openxmlformats.org/officeDocument/2006/relationships/image" Target="../media/image82.png"/><Relationship Id="rId2" Type="http://schemas.openxmlformats.org/officeDocument/2006/relationships/tags" Target="../tags/tag136.xml"/><Relationship Id="rId16" Type="http://schemas.openxmlformats.org/officeDocument/2006/relationships/image" Target="../media/image78.png"/><Relationship Id="rId20" Type="http://schemas.openxmlformats.org/officeDocument/2006/relationships/image" Target="../media/image12.png"/><Relationship Id="rId29" Type="http://schemas.openxmlformats.org/officeDocument/2006/relationships/image" Target="../media/image86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81.png"/><Relationship Id="rId5" Type="http://schemas.openxmlformats.org/officeDocument/2006/relationships/tags" Target="../tags/tag139.xml"/><Relationship Id="rId15" Type="http://schemas.openxmlformats.org/officeDocument/2006/relationships/image" Target="../media/image77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tags" Target="../tags/tag144.xml"/><Relationship Id="rId19" Type="http://schemas.openxmlformats.org/officeDocument/2006/relationships/image" Target="../media/image11.png"/><Relationship Id="rId31" Type="http://schemas.openxmlformats.org/officeDocument/2006/relationships/image" Target="../media/image88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image" Target="../media/image76.png"/><Relationship Id="rId22" Type="http://schemas.openxmlformats.org/officeDocument/2006/relationships/image" Target="../media/image15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notesSlide" Target="../notesSlides/notesSlide12.xml"/><Relationship Id="rId18" Type="http://schemas.openxmlformats.org/officeDocument/2006/relationships/image" Target="../media/image93.png"/><Relationship Id="rId26" Type="http://schemas.openxmlformats.org/officeDocument/2006/relationships/image" Target="../media/image15.png"/><Relationship Id="rId3" Type="http://schemas.openxmlformats.org/officeDocument/2006/relationships/tags" Target="../tags/tag148.xml"/><Relationship Id="rId21" Type="http://schemas.openxmlformats.org/officeDocument/2006/relationships/image" Target="../media/image96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2.png"/><Relationship Id="rId25" Type="http://schemas.openxmlformats.org/officeDocument/2006/relationships/image" Target="../media/image61.png"/><Relationship Id="rId2" Type="http://schemas.openxmlformats.org/officeDocument/2006/relationships/tags" Target="../tags/tag147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82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12.png"/><Relationship Id="rId32" Type="http://schemas.openxmlformats.org/officeDocument/2006/relationships/image" Target="../media/image98.png"/><Relationship Id="rId5" Type="http://schemas.openxmlformats.org/officeDocument/2006/relationships/tags" Target="../tags/tag150.xml"/><Relationship Id="rId15" Type="http://schemas.openxmlformats.org/officeDocument/2006/relationships/image" Target="../media/image90.png"/><Relationship Id="rId23" Type="http://schemas.openxmlformats.org/officeDocument/2006/relationships/image" Target="../media/image11.png"/><Relationship Id="rId28" Type="http://schemas.openxmlformats.org/officeDocument/2006/relationships/image" Target="../media/image81.png"/><Relationship Id="rId10" Type="http://schemas.openxmlformats.org/officeDocument/2006/relationships/tags" Target="../tags/tag155.xml"/><Relationship Id="rId19" Type="http://schemas.openxmlformats.org/officeDocument/2006/relationships/image" Target="../media/image94.png"/><Relationship Id="rId31" Type="http://schemas.openxmlformats.org/officeDocument/2006/relationships/image" Target="../media/image84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89.png"/><Relationship Id="rId22" Type="http://schemas.openxmlformats.org/officeDocument/2006/relationships/image" Target="../media/image10.png"/><Relationship Id="rId27" Type="http://schemas.openxmlformats.org/officeDocument/2006/relationships/image" Target="../media/image97.png"/><Relationship Id="rId30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35.png"/><Relationship Id="rId3" Type="http://schemas.openxmlformats.org/officeDocument/2006/relationships/tags" Target="../tags/tag159.xml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0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99.png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4.png"/><Relationship Id="rId18" Type="http://schemas.openxmlformats.org/officeDocument/2006/relationships/image" Target="../media/image121.png"/><Relationship Id="rId3" Type="http://schemas.openxmlformats.org/officeDocument/2006/relationships/tags" Target="../tags/tag1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5.png"/><Relationship Id="rId17" Type="http://schemas.openxmlformats.org/officeDocument/2006/relationships/image" Target="../media/image120.png"/><Relationship Id="rId2" Type="http://schemas.openxmlformats.org/officeDocument/2006/relationships/tags" Target="../tags/tag162.xml"/><Relationship Id="rId16" Type="http://schemas.openxmlformats.org/officeDocument/2006/relationships/image" Target="../media/image119.png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tags" Target="../tags/tag165.xml"/><Relationship Id="rId15" Type="http://schemas.openxmlformats.org/officeDocument/2006/relationships/image" Target="../media/image65.png"/><Relationship Id="rId10" Type="http://schemas.openxmlformats.org/officeDocument/2006/relationships/image" Target="../media/image12.png"/><Relationship Id="rId4" Type="http://schemas.openxmlformats.org/officeDocument/2006/relationships/tags" Target="../tags/tag164.xml"/><Relationship Id="rId9" Type="http://schemas.openxmlformats.org/officeDocument/2006/relationships/image" Target="../media/image11.png"/><Relationship Id="rId1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72.png"/><Relationship Id="rId18" Type="http://schemas.openxmlformats.org/officeDocument/2006/relationships/image" Target="../media/image11.png"/><Relationship Id="rId26" Type="http://schemas.openxmlformats.org/officeDocument/2006/relationships/image" Target="../media/image124.png"/><Relationship Id="rId3" Type="http://schemas.openxmlformats.org/officeDocument/2006/relationships/tags" Target="../tags/tag168.xml"/><Relationship Id="rId21" Type="http://schemas.openxmlformats.org/officeDocument/2006/relationships/image" Target="../media/image47.png"/><Relationship Id="rId7" Type="http://schemas.openxmlformats.org/officeDocument/2006/relationships/tags" Target="../tags/tag17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4.png"/><Relationship Id="rId25" Type="http://schemas.openxmlformats.org/officeDocument/2006/relationships/image" Target="../media/image123.png"/><Relationship Id="rId2" Type="http://schemas.openxmlformats.org/officeDocument/2006/relationships/tags" Target="../tags/tag167.xml"/><Relationship Id="rId16" Type="http://schemas.openxmlformats.org/officeDocument/2006/relationships/image" Target="../media/image75.png"/><Relationship Id="rId20" Type="http://schemas.openxmlformats.org/officeDocument/2006/relationships/image" Target="../media/image2.png"/><Relationship Id="rId29" Type="http://schemas.openxmlformats.org/officeDocument/2006/relationships/image" Target="../media/image127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122.png"/><Relationship Id="rId5" Type="http://schemas.openxmlformats.org/officeDocument/2006/relationships/tags" Target="../tags/tag170.xml"/><Relationship Id="rId15" Type="http://schemas.openxmlformats.org/officeDocument/2006/relationships/image" Target="../media/image74.png"/><Relationship Id="rId23" Type="http://schemas.openxmlformats.org/officeDocument/2006/relationships/image" Target="../media/image46.png"/><Relationship Id="rId28" Type="http://schemas.openxmlformats.org/officeDocument/2006/relationships/image" Target="../media/image126.png"/><Relationship Id="rId10" Type="http://schemas.openxmlformats.org/officeDocument/2006/relationships/tags" Target="../tags/tag175.xml"/><Relationship Id="rId19" Type="http://schemas.openxmlformats.org/officeDocument/2006/relationships/image" Target="../media/image12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image" Target="../media/image73.png"/><Relationship Id="rId22" Type="http://schemas.openxmlformats.org/officeDocument/2006/relationships/image" Target="../media/image45.png"/><Relationship Id="rId27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tags" Target="../tags/tag179.xml"/><Relationship Id="rId21" Type="http://schemas.openxmlformats.org/officeDocument/2006/relationships/image" Target="../media/image139.png"/><Relationship Id="rId7" Type="http://schemas.openxmlformats.org/officeDocument/2006/relationships/tags" Target="../tags/tag183.xml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tags" Target="../tags/tag178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129.png"/><Relationship Id="rId5" Type="http://schemas.openxmlformats.org/officeDocument/2006/relationships/tags" Target="../tags/tag181.xml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tags" Target="../tags/tag180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1.pn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140.png"/><Relationship Id="rId2" Type="http://schemas.openxmlformats.org/officeDocument/2006/relationships/tags" Target="../tags/tag185.xml"/><Relationship Id="rId16" Type="http://schemas.openxmlformats.org/officeDocument/2006/relationships/image" Target="../media/image143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image" Target="../media/image40.png"/><Relationship Id="rId5" Type="http://schemas.openxmlformats.org/officeDocument/2006/relationships/tags" Target="../tags/tag188.xml"/><Relationship Id="rId15" Type="http://schemas.openxmlformats.org/officeDocument/2006/relationships/image" Target="../media/image142.png"/><Relationship Id="rId10" Type="http://schemas.openxmlformats.org/officeDocument/2006/relationships/image" Target="../media/image39.png"/><Relationship Id="rId4" Type="http://schemas.openxmlformats.org/officeDocument/2006/relationships/tags" Target="../tags/tag187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tags" Target="../tags/tag192.xml"/><Relationship Id="rId16" Type="http://schemas.openxmlformats.org/officeDocument/2006/relationships/image" Target="../media/image149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144.png"/><Relationship Id="rId5" Type="http://schemas.openxmlformats.org/officeDocument/2006/relationships/tags" Target="../tags/tag195.xml"/><Relationship Id="rId15" Type="http://schemas.openxmlformats.org/officeDocument/2006/relationships/image" Target="../media/image148.png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9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4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10.xml"/><Relationship Id="rId16" Type="http://schemas.openxmlformats.org/officeDocument/2006/relationships/image" Target="../media/image16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1.png"/><Relationship Id="rId5" Type="http://schemas.openxmlformats.org/officeDocument/2006/relationships/tags" Target="../tags/tag13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9.png"/><Relationship Id="rId2" Type="http://schemas.openxmlformats.org/officeDocument/2006/relationships/tags" Target="../tags/tag16.xml"/><Relationship Id="rId16" Type="http://schemas.openxmlformats.org/officeDocument/2006/relationships/image" Target="../media/image2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8.png"/><Relationship Id="rId5" Type="http://schemas.openxmlformats.org/officeDocument/2006/relationships/tags" Target="../tags/tag19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18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tags" Target="../tags/tag25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26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image" Target="../media/image11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55" Type="http://schemas.openxmlformats.org/officeDocument/2006/relationships/image" Target="../media/image46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46" Type="http://schemas.openxmlformats.org/officeDocument/2006/relationships/image" Target="../media/image38.png"/><Relationship Id="rId59" Type="http://schemas.openxmlformats.org/officeDocument/2006/relationships/image" Target="../media/image50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41" Type="http://schemas.openxmlformats.org/officeDocument/2006/relationships/image" Target="../media/image10.png"/><Relationship Id="rId54" Type="http://schemas.openxmlformats.org/officeDocument/2006/relationships/image" Target="../media/image4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notesSlide" Target="../notesSlides/notesSlide7.xml"/><Relationship Id="rId45" Type="http://schemas.openxmlformats.org/officeDocument/2006/relationships/image" Target="../media/image15.png"/><Relationship Id="rId53" Type="http://schemas.openxmlformats.org/officeDocument/2006/relationships/image" Target="../media/image2.png"/><Relationship Id="rId58" Type="http://schemas.openxmlformats.org/officeDocument/2006/relationships/image" Target="../media/image49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image" Target="../media/image41.png"/><Relationship Id="rId57" Type="http://schemas.openxmlformats.org/officeDocument/2006/relationships/image" Target="../media/image48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image" Target="../media/image13.png"/><Relationship Id="rId52" Type="http://schemas.openxmlformats.org/officeDocument/2006/relationships/image" Target="../media/image44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image" Target="../media/image12.png"/><Relationship Id="rId48" Type="http://schemas.openxmlformats.org/officeDocument/2006/relationships/image" Target="../media/image40.png"/><Relationship Id="rId56" Type="http://schemas.openxmlformats.org/officeDocument/2006/relationships/image" Target="../media/image47.png"/><Relationship Id="rId8" Type="http://schemas.openxmlformats.org/officeDocument/2006/relationships/tags" Target="../tags/tag34.xml"/><Relationship Id="rId51" Type="http://schemas.openxmlformats.org/officeDocument/2006/relationships/image" Target="../media/image43.png"/><Relationship Id="rId3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3.png"/><Relationship Id="rId3" Type="http://schemas.openxmlformats.org/officeDocument/2006/relationships/tags" Target="../tags/tag67.xml"/><Relationship Id="rId7" Type="http://schemas.openxmlformats.org/officeDocument/2006/relationships/image" Target="../media/image51.png"/><Relationship Id="rId12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69.xml"/><Relationship Id="rId10" Type="http://schemas.openxmlformats.org/officeDocument/2006/relationships/image" Target="../media/image10.png"/><Relationship Id="rId4" Type="http://schemas.openxmlformats.org/officeDocument/2006/relationships/tags" Target="../tags/tag68.xml"/><Relationship Id="rId9" Type="http://schemas.openxmlformats.org/officeDocument/2006/relationships/image" Target="../media/image53.emf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4641" y="1988840"/>
            <a:ext cx="7772400" cy="14700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dirty="0" smtClean="0"/>
              <a:t>Signature of 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(1405)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</a:t>
            </a:r>
            <a:r>
              <a:rPr kumimoji="1" lang="en-US" altLang="ja-JP" i="1" dirty="0" err="1" smtClean="0"/>
              <a:t>K</a:t>
            </a:r>
            <a:r>
              <a:rPr kumimoji="1" lang="en-US" altLang="ja-JP" i="1" baseline="30000" dirty="0" err="1" smtClean="0"/>
              <a:t>-</a:t>
            </a:r>
            <a:r>
              <a:rPr kumimoji="1" lang="en-US" altLang="ja-JP" i="1" dirty="0" err="1" smtClean="0"/>
              <a:t>d</a:t>
            </a:r>
            <a:r>
              <a:rPr kumimoji="1" lang="en-US" altLang="ja-JP" i="1" dirty="0" err="1" smtClean="0">
                <a:sym typeface="Wingdings" panose="05000000000000000000" pitchFamily="2" charset="2"/>
              </a:rPr>
              <a:t></a:t>
            </a:r>
            <a:r>
              <a:rPr kumimoji="1" lang="en-US" altLang="ja-JP" i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kumimoji="1" lang="en-US" altLang="ja-JP" i="1" dirty="0" err="1" smtClean="0">
                <a:sym typeface="Wingdings" panose="05000000000000000000" pitchFamily="2" charset="2"/>
              </a:rPr>
              <a:t>n</a:t>
            </a:r>
            <a:r>
              <a:rPr kumimoji="1" lang="en-US" altLang="ja-JP" i="1" dirty="0" smtClean="0">
                <a:sym typeface="Wingdings" panose="05000000000000000000" pitchFamily="2" charset="2"/>
              </a:rPr>
              <a:t> reaction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サブタイトル 4"/>
          <p:cNvSpPr txBox="1">
            <a:spLocks/>
          </p:cNvSpPr>
          <p:nvPr/>
        </p:nvSpPr>
        <p:spPr>
          <a:xfrm>
            <a:off x="685800" y="32849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b="1" dirty="0" smtClean="0">
                <a:solidFill>
                  <a:schemeClr val="tx1"/>
                </a:solidFill>
                <a:ea typeface="ＭＳ Ｐゴシック" pitchFamily="50" charset="-128"/>
              </a:rPr>
              <a:t>Shota Ohnishi</a:t>
            </a:r>
          </a:p>
          <a:p>
            <a:pPr>
              <a:spcBef>
                <a:spcPts val="0"/>
              </a:spcBef>
            </a:pPr>
            <a:r>
              <a:rPr lang="en-US" altLang="ja-JP" b="1" dirty="0" smtClean="0">
                <a:solidFill>
                  <a:schemeClr val="tx1"/>
                </a:solidFill>
                <a:ea typeface="ＭＳ Ｐゴシック" pitchFamily="50" charset="-128"/>
              </a:rPr>
              <a:t>(Hokkaido Univ.)</a:t>
            </a:r>
            <a:endParaRPr lang="en-US" altLang="ja-JP" sz="900" b="1" dirty="0" smtClean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4494019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000" b="1" dirty="0">
                <a:solidFill>
                  <a:prstClr val="black"/>
                </a:solidFill>
                <a:ea typeface="ＭＳ Ｐゴシック" pitchFamily="50" charset="-128"/>
              </a:rPr>
              <a:t>in collaboration </a:t>
            </a:r>
            <a:r>
              <a:rPr lang="en-US" altLang="ja-JP" sz="2000" b="1" dirty="0" smtClean="0">
                <a:solidFill>
                  <a:prstClr val="black"/>
                </a:solidFill>
                <a:ea typeface="ＭＳ Ｐゴシック" pitchFamily="50" charset="-128"/>
              </a:rPr>
              <a:t>with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Yoichi Ikeda (RIKEN)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Tetsuo </a:t>
            </a:r>
            <a:r>
              <a:rPr lang="en-US" altLang="ja-JP" sz="2400" b="1" dirty="0" err="1" smtClean="0">
                <a:solidFill>
                  <a:prstClr val="black"/>
                </a:solidFill>
                <a:ea typeface="ＭＳ Ｐゴシック" pitchFamily="50" charset="-128"/>
              </a:rPr>
              <a:t>Hyodo</a:t>
            </a:r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 (YITP, Kyoto Univ.</a:t>
            </a:r>
            <a:r>
              <a:rPr lang="en-US" altLang="ja-JP" sz="2400" b="1" dirty="0" smtClean="0">
                <a:ea typeface="ＭＳ Ｐゴシック" pitchFamily="50" charset="-128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)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Emiko </a:t>
            </a:r>
            <a:r>
              <a:rPr lang="en-US" altLang="ja-JP" sz="2400" b="1" dirty="0" err="1" smtClean="0">
                <a:solidFill>
                  <a:prstClr val="black"/>
                </a:solidFill>
                <a:ea typeface="ＭＳ Ｐゴシック" pitchFamily="50" charset="-128"/>
              </a:rPr>
              <a:t>Hiyama</a:t>
            </a:r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 (RIKEN)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Wolfram Weise (ECT*/TUM)</a:t>
            </a:r>
            <a:endParaRPr lang="en-US" altLang="ja-JP" sz="2400" b="1" dirty="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251520" y="83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3200" i="1" dirty="0" smtClean="0">
                <a:solidFill>
                  <a:srgbClr val="0070C0"/>
                </a:solidFill>
              </a:rPr>
              <a:t> invariant mass spectrum</a:t>
            </a:r>
            <a:endParaRPr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7894" y="4444663"/>
            <a:ext cx="8924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For E-dep. model, signature of 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(1405) appears on </a:t>
            </a:r>
            <a:r>
              <a:rPr lang="en-US" altLang="ja-JP" sz="2400" dirty="0" err="1">
                <a:latin typeface="Symbol" panose="05050102010706020507" pitchFamily="18" charset="2"/>
              </a:rPr>
              <a:t>pS</a:t>
            </a:r>
            <a:r>
              <a:rPr lang="en-US" altLang="ja-JP" sz="2400" dirty="0"/>
              <a:t> invariant mass spectrum around the binding energy of 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(1405)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For E-</a:t>
            </a:r>
            <a:r>
              <a:rPr lang="en-US" altLang="ja-JP" sz="2400" dirty="0" err="1"/>
              <a:t>indep</a:t>
            </a:r>
            <a:r>
              <a:rPr lang="en-US" altLang="ja-JP" sz="2400" dirty="0"/>
              <a:t>. model, signature of 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(1405) is weak, and cusp appears at </a:t>
            </a:r>
            <a:r>
              <a:rPr lang="en-US" altLang="ja-JP" sz="2400" dirty="0" err="1">
                <a:latin typeface="Symbol" panose="05050102010706020507" pitchFamily="18" charset="2"/>
              </a:rPr>
              <a:t>pS</a:t>
            </a:r>
            <a:r>
              <a:rPr lang="en-US" altLang="ja-JP" sz="2400" dirty="0"/>
              <a:t> threshold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Bump </a:t>
            </a:r>
            <a:r>
              <a:rPr lang="en-US" altLang="ja-JP" sz="2400" dirty="0"/>
              <a:t>appears above the </a:t>
            </a:r>
            <a:r>
              <a:rPr lang="en-US" altLang="ja-JP" sz="2400" dirty="0" err="1"/>
              <a:t>K</a:t>
            </a:r>
            <a:r>
              <a:rPr lang="en-US" altLang="ja-JP" sz="2400" baseline="30000" dirty="0" err="1"/>
              <a:t>bar</a:t>
            </a:r>
            <a:r>
              <a:rPr lang="en-US" altLang="ja-JP" sz="2400" dirty="0" err="1"/>
              <a:t>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threshold</a:t>
            </a:r>
            <a:endParaRPr lang="en-US" altLang="ja-JP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87" y="911851"/>
            <a:ext cx="2228585" cy="4293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" y="126876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39" y="134033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6084168" y="186951"/>
            <a:ext cx="2226209" cy="1025267"/>
            <a:chOff x="6194227" y="408645"/>
            <a:chExt cx="1730943" cy="813509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194227" y="408645"/>
              <a:ext cx="1730943" cy="813509"/>
              <a:chOff x="1250743" y="1401528"/>
              <a:chExt cx="2333269" cy="1045106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 flipV="1">
                <a:off x="2178885" y="1961070"/>
                <a:ext cx="1106131" cy="18824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図 57" descr="txp_fig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60" name="直線コネクタ 59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2328310" y="2275508"/>
                <a:ext cx="9463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円/楕円 64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6" name="図 65" descr="txp_fig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87337" y="1867707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67" name="図 66" descr="txp_fig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58786" y="2153292"/>
                <a:ext cx="177884" cy="232022"/>
              </a:xfrm>
              <a:prstGeom prst="rect">
                <a:avLst/>
              </a:prstGeom>
              <a:noFill/>
            </p:spPr>
          </p:pic>
          <p:pic>
            <p:nvPicPr>
              <p:cNvPr id="68" name="図 6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69" name="図 6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6722" y="1401528"/>
                <a:ext cx="257290" cy="211472"/>
              </a:xfrm>
              <a:prstGeom prst="rect">
                <a:avLst/>
              </a:prstGeom>
            </p:spPr>
          </p:pic>
        </p:grpSp>
        <p:cxnSp>
          <p:nvCxnSpPr>
            <p:cNvPr id="38" name="直線矢印コネクタ 37"/>
            <p:cNvCxnSpPr/>
            <p:nvPr/>
          </p:nvCxnSpPr>
          <p:spPr>
            <a:xfrm>
              <a:off x="6588224" y="685931"/>
              <a:ext cx="0" cy="366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6321178" y="697667"/>
              <a:ext cx="827584" cy="29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円/楕円 69"/>
          <p:cNvSpPr/>
          <p:nvPr/>
        </p:nvSpPr>
        <p:spPr>
          <a:xfrm>
            <a:off x="7966142" y="558267"/>
            <a:ext cx="428407" cy="696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6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684" y="63513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chemeClr val="tx2"/>
                </a:solidFill>
              </a:rPr>
              <a:t>Angular dependence</a:t>
            </a:r>
            <a:endParaRPr kumimoji="1" lang="ja-JP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0172" y="5104921"/>
            <a:ext cx="7874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i="1" dirty="0" smtClean="0"/>
              <a:t>KN</a:t>
            </a:r>
            <a:r>
              <a:rPr lang="en-US" altLang="ja-JP" sz="2800" dirty="0" smtClean="0"/>
              <a:t> threshold cusp is enhanced in forward angle</a:t>
            </a:r>
            <a:endParaRPr lang="en-US" altLang="ja-JP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Channel dependence is also large in forward angle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508"/>
            <a:ext cx="3028096" cy="21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11" y="890606"/>
            <a:ext cx="3028096" cy="21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890606"/>
            <a:ext cx="3028096" cy="21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51" y="3037525"/>
            <a:ext cx="3028096" cy="21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037525"/>
            <a:ext cx="3028096" cy="21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6740952" y="98376"/>
            <a:ext cx="1719480" cy="737493"/>
            <a:chOff x="6194227" y="408645"/>
            <a:chExt cx="1730943" cy="813509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6194227" y="408645"/>
              <a:ext cx="1730943" cy="813509"/>
              <a:chOff x="1250743" y="1401528"/>
              <a:chExt cx="2333269" cy="1045106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flipV="1">
                <a:off x="2178885" y="1961070"/>
                <a:ext cx="1106131" cy="18824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図 17" descr="txp_fig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19" name="直線コネクタ 18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2328310" y="2275508"/>
                <a:ext cx="9463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0" name="図 29" descr="txp_fig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87337" y="1867707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31" name="図 30" descr="txp_fig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58786" y="2153292"/>
                <a:ext cx="177884" cy="232022"/>
              </a:xfrm>
              <a:prstGeom prst="rect">
                <a:avLst/>
              </a:prstGeom>
              <a:noFill/>
            </p:spPr>
          </p:pic>
          <p:pic>
            <p:nvPicPr>
              <p:cNvPr id="32" name="図 3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6722" y="1401528"/>
                <a:ext cx="257290" cy="211472"/>
              </a:xfrm>
              <a:prstGeom prst="rect">
                <a:avLst/>
              </a:prstGeom>
            </p:spPr>
          </p:pic>
        </p:grpSp>
        <p:cxnSp>
          <p:nvCxnSpPr>
            <p:cNvPr id="15" name="直線矢印コネクタ 14"/>
            <p:cNvCxnSpPr/>
            <p:nvPr/>
          </p:nvCxnSpPr>
          <p:spPr>
            <a:xfrm>
              <a:off x="6588224" y="685931"/>
              <a:ext cx="0" cy="366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6321178" y="697667"/>
              <a:ext cx="827584" cy="29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578801" y="369707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Symbol" panose="05050102010706020507" pitchFamily="18" charset="2"/>
              </a:rPr>
              <a:t>q</a:t>
            </a:r>
            <a:r>
              <a:rPr lang="en-US" altLang="ja-JP" sz="2000" dirty="0" smtClean="0"/>
              <a:t>;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angle in C.M.</a:t>
            </a:r>
            <a:endParaRPr kumimoji="1" lang="ja-JP" alt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806"/>
            <a:ext cx="3104611" cy="21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5" y="6015404"/>
            <a:ext cx="7154512" cy="2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684" y="63513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chemeClr val="tx2"/>
                </a:solidFill>
              </a:rPr>
              <a:t>Angular dependence</a:t>
            </a:r>
            <a:endParaRPr kumimoji="1" lang="ja-JP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825" y="5009174"/>
            <a:ext cx="8534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i="1" dirty="0" smtClean="0"/>
              <a:t>KN</a:t>
            </a:r>
            <a:r>
              <a:rPr lang="en-US" altLang="ja-JP" sz="2800" dirty="0" smtClean="0"/>
              <a:t> threshold cusp is enhanced in forward angle</a:t>
            </a:r>
            <a:endParaRPr lang="en-US" altLang="ja-JP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Channel dependence is also large in forward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bump above </a:t>
            </a:r>
            <a:r>
              <a:rPr lang="en-US" altLang="ja-JP" sz="2800" dirty="0" smtClean="0"/>
              <a:t> </a:t>
            </a:r>
            <a:r>
              <a:rPr lang="en-US" altLang="ja-JP" sz="2800" i="1" dirty="0" err="1"/>
              <a:t>K</a:t>
            </a:r>
            <a:r>
              <a:rPr lang="en-US" altLang="ja-JP" sz="2800" i="1" baseline="30000" dirty="0" err="1"/>
              <a:t>bar</a:t>
            </a:r>
            <a:r>
              <a:rPr lang="en-US" altLang="ja-JP" sz="2800" i="1" dirty="0" err="1"/>
              <a:t>N</a:t>
            </a:r>
            <a:r>
              <a:rPr lang="en-US" altLang="ja-JP" sz="2800" i="1" dirty="0"/>
              <a:t> </a:t>
            </a:r>
            <a:r>
              <a:rPr lang="en-US" altLang="ja-JP" sz="2800" dirty="0"/>
              <a:t>threshold energy is enhanced </a:t>
            </a:r>
            <a:r>
              <a:rPr lang="en-US" altLang="ja-JP" sz="2800" dirty="0" smtClean="0"/>
              <a:t>in</a:t>
            </a:r>
            <a:r>
              <a:rPr lang="ja-JP" altLang="en-US" sz="2800" dirty="0"/>
              <a:t> </a:t>
            </a:r>
            <a:r>
              <a:rPr lang="en-US" altLang="ja-JP" sz="2800" dirty="0" smtClean="0">
                <a:latin typeface="Symbol" panose="05050102010706020507" pitchFamily="18" charset="2"/>
              </a:rPr>
              <a:t>q</a:t>
            </a:r>
            <a:r>
              <a:rPr lang="en-US" altLang="ja-JP" sz="2800" dirty="0" smtClean="0"/>
              <a:t>=0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6740952" y="98376"/>
            <a:ext cx="1719480" cy="737493"/>
            <a:chOff x="6194227" y="408645"/>
            <a:chExt cx="1730943" cy="813509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6194227" y="408645"/>
              <a:ext cx="1730943" cy="813509"/>
              <a:chOff x="1250743" y="1401528"/>
              <a:chExt cx="2333269" cy="1045106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flipV="1">
                <a:off x="2178885" y="1961070"/>
                <a:ext cx="1106131" cy="18824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図 17" descr="txp_fig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19" name="直線コネクタ 18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2328310" y="2275508"/>
                <a:ext cx="9463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0" name="図 29" descr="txp_fig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87337" y="1867707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31" name="図 30" descr="txp_fig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58786" y="2153292"/>
                <a:ext cx="177884" cy="232022"/>
              </a:xfrm>
              <a:prstGeom prst="rect">
                <a:avLst/>
              </a:prstGeom>
              <a:noFill/>
            </p:spPr>
          </p:pic>
          <p:pic>
            <p:nvPicPr>
              <p:cNvPr id="32" name="図 31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6722" y="1401528"/>
                <a:ext cx="257290" cy="211472"/>
              </a:xfrm>
              <a:prstGeom prst="rect">
                <a:avLst/>
              </a:prstGeom>
            </p:spPr>
          </p:pic>
        </p:grpSp>
        <p:cxnSp>
          <p:nvCxnSpPr>
            <p:cNvPr id="15" name="直線矢印コネクタ 14"/>
            <p:cNvCxnSpPr/>
            <p:nvPr/>
          </p:nvCxnSpPr>
          <p:spPr>
            <a:xfrm>
              <a:off x="6588224" y="685931"/>
              <a:ext cx="0" cy="366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6321178" y="697667"/>
              <a:ext cx="827584" cy="29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578801" y="369707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Symbol" panose="05050102010706020507" pitchFamily="18" charset="2"/>
              </a:rPr>
              <a:t>q</a:t>
            </a:r>
            <a:r>
              <a:rPr lang="en-US" altLang="ja-JP" sz="2000" dirty="0" smtClean="0"/>
              <a:t>;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angle in C.M.</a:t>
            </a:r>
            <a:endParaRPr kumimoji="1" lang="ja-JP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554"/>
            <a:ext cx="4536504" cy="31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56" y="1488172"/>
            <a:ext cx="4340449" cy="303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ja-JP" sz="4000" i="1" dirty="0" smtClean="0">
                <a:solidFill>
                  <a:schemeClr val="tx2"/>
                </a:solidFill>
              </a:rPr>
              <a:t>Summary</a:t>
            </a:r>
            <a:endParaRPr kumimoji="1" lang="ja-JP" altLang="en-US" sz="4000" i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We investigate how the signature of the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(1405) appears in </a:t>
            </a:r>
            <a:r>
              <a:rPr lang="en-US" altLang="ja-JP" i="1" dirty="0" smtClean="0"/>
              <a:t>K</a:t>
            </a:r>
            <a:r>
              <a:rPr lang="en-US" altLang="ja-JP" i="1" baseline="30000" dirty="0" smtClean="0"/>
              <a:t>-</a:t>
            </a:r>
            <a:r>
              <a:rPr lang="en-US" altLang="ja-JP" i="1" dirty="0" smtClean="0"/>
              <a:t>d </a:t>
            </a:r>
            <a:r>
              <a:rPr lang="en-US" altLang="ja-JP" dirty="0" smtClean="0"/>
              <a:t>scattering reaction</a:t>
            </a:r>
            <a:r>
              <a:rPr lang="en-US" altLang="ja-JP" i="1" dirty="0" smtClean="0"/>
              <a:t>.</a:t>
            </a:r>
            <a:endParaRPr lang="en-US" altLang="ja-JP" dirty="0" smtClean="0"/>
          </a:p>
          <a:p>
            <a:r>
              <a:rPr lang="en-US" altLang="ja-JP" dirty="0" smtClean="0"/>
              <a:t>How </a:t>
            </a:r>
            <a:r>
              <a:rPr lang="en-US" altLang="ja-JP" dirty="0"/>
              <a:t>the signatures appear depends on the two-body interaction </a:t>
            </a:r>
            <a:r>
              <a:rPr lang="en-US" altLang="ja-JP" dirty="0" smtClean="0"/>
              <a:t>models. </a:t>
            </a:r>
          </a:p>
          <a:p>
            <a:r>
              <a:rPr lang="en-US" altLang="ja-JP" dirty="0" smtClean="0"/>
              <a:t>The production </a:t>
            </a:r>
            <a:r>
              <a:rPr lang="en-US" altLang="ja-JP" dirty="0"/>
              <a:t>reaction </a:t>
            </a:r>
            <a:r>
              <a:rPr lang="en-US" altLang="ja-JP" dirty="0" smtClean="0"/>
              <a:t>would </a:t>
            </a:r>
            <a:r>
              <a:rPr lang="en-US" altLang="ja-JP" dirty="0"/>
              <a:t>be used to distinguish dynamical model of 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(1405</a:t>
            </a:r>
            <a:r>
              <a:rPr lang="en-US" altLang="ja-JP" dirty="0" smtClean="0"/>
              <a:t>).</a:t>
            </a:r>
          </a:p>
          <a:p>
            <a:r>
              <a:rPr lang="en-US" altLang="ja-JP" dirty="0" smtClean="0"/>
              <a:t>Channel dependence of the cross section is large</a:t>
            </a:r>
          </a:p>
          <a:p>
            <a:r>
              <a:rPr lang="en-US" altLang="ja-JP" dirty="0" smtClean="0"/>
              <a:t>We would also obtain the information on </a:t>
            </a:r>
            <a:r>
              <a:rPr lang="en-US" altLang="ja-JP" i="1" dirty="0" smtClean="0"/>
              <a:t>I=1 </a:t>
            </a:r>
            <a:r>
              <a:rPr lang="en-US" altLang="ja-JP" i="1" dirty="0" err="1" smtClean="0"/>
              <a:t>K</a:t>
            </a:r>
            <a:r>
              <a:rPr lang="en-US" altLang="ja-JP" i="1" baseline="30000" dirty="0" err="1" smtClean="0"/>
              <a:t>bar</a:t>
            </a:r>
            <a:r>
              <a:rPr lang="en-US" altLang="ja-JP" i="1" dirty="0" err="1" smtClean="0"/>
              <a:t>N-</a:t>
            </a:r>
            <a:r>
              <a:rPr lang="en-US" altLang="ja-JP" i="1" dirty="0" err="1" smtClean="0">
                <a:latin typeface="Symbol" panose="05050102010706020507" pitchFamily="18" charset="2"/>
              </a:rPr>
              <a:t>pS</a:t>
            </a:r>
            <a:r>
              <a:rPr lang="en-US" altLang="ja-JP" i="1" dirty="0"/>
              <a:t> </a:t>
            </a:r>
            <a:r>
              <a:rPr lang="en-US" altLang="ja-JP" dirty="0" smtClean="0"/>
              <a:t>interactions from </a:t>
            </a:r>
            <a:r>
              <a:rPr lang="en-US" altLang="ja-JP" i="1" dirty="0" smtClean="0"/>
              <a:t>K</a:t>
            </a:r>
            <a:r>
              <a:rPr lang="en-US" altLang="ja-JP" i="1" baseline="30000" dirty="0" smtClean="0"/>
              <a:t>-</a:t>
            </a:r>
            <a:r>
              <a:rPr lang="en-US" altLang="ja-JP" i="1" dirty="0" smtClean="0"/>
              <a:t>d</a:t>
            </a:r>
            <a:r>
              <a:rPr lang="en-US" altLang="ja-JP" dirty="0"/>
              <a:t> </a:t>
            </a:r>
            <a:r>
              <a:rPr lang="en-US" altLang="ja-JP" dirty="0" smtClean="0"/>
              <a:t>scattering</a:t>
            </a:r>
            <a:r>
              <a:rPr lang="en-US" altLang="ja-JP" i="1" dirty="0" smtClean="0"/>
              <a:t>.</a:t>
            </a:r>
          </a:p>
          <a:p>
            <a:r>
              <a:rPr lang="en-US" altLang="ja-JP" dirty="0" smtClean="0"/>
              <a:t>Bump appears above the KN threshold, and it is enhanced in </a:t>
            </a:r>
            <a:r>
              <a:rPr lang="en-US" altLang="ja-JP" dirty="0" smtClean="0">
                <a:latin typeface="Symbol" panose="05050102010706020507" pitchFamily="18" charset="2"/>
              </a:rPr>
              <a:t>q</a:t>
            </a:r>
            <a:r>
              <a:rPr lang="en-US" altLang="ja-JP" dirty="0" smtClean="0"/>
              <a:t>=0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2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ja-JP" sz="4000" i="1" smtClean="0">
                <a:solidFill>
                  <a:schemeClr val="tx2"/>
                </a:solidFill>
              </a:rPr>
              <a:t>Future work</a:t>
            </a:r>
            <a:endParaRPr kumimoji="1" lang="ja-JP" altLang="en-US" sz="4000" i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8457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Improve the two-body interaction model</a:t>
            </a:r>
          </a:p>
          <a:p>
            <a:pPr lvl="1"/>
            <a:r>
              <a:rPr lang="en-US" altLang="ja-JP" dirty="0" smtClean="0"/>
              <a:t>Higher order of chiral perturbation</a:t>
            </a:r>
          </a:p>
          <a:p>
            <a:pPr lvl="1"/>
            <a:r>
              <a:rPr lang="en-US" altLang="ja-JP" dirty="0" smtClean="0"/>
              <a:t>Higher partial wave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Cutoff parameters dependence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Compare with forthcoming J-PARC E31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9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4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グループ化 73"/>
          <p:cNvGrpSpPr/>
          <p:nvPr/>
        </p:nvGrpSpPr>
        <p:grpSpPr>
          <a:xfrm>
            <a:off x="457901" y="1455261"/>
            <a:ext cx="2226209" cy="1025267"/>
            <a:chOff x="6194227" y="408645"/>
            <a:chExt cx="1730943" cy="813509"/>
          </a:xfrm>
        </p:grpSpPr>
        <p:grpSp>
          <p:nvGrpSpPr>
            <p:cNvPr id="75" name="グループ化 74"/>
            <p:cNvGrpSpPr/>
            <p:nvPr/>
          </p:nvGrpSpPr>
          <p:grpSpPr>
            <a:xfrm>
              <a:off x="6194227" y="408645"/>
              <a:ext cx="1730943" cy="813509"/>
              <a:chOff x="1250743" y="1401528"/>
              <a:chExt cx="2333269" cy="1045106"/>
            </a:xfrm>
          </p:grpSpPr>
          <p:cxnSp>
            <p:nvCxnSpPr>
              <p:cNvPr id="88" name="直線コネクタ 87"/>
              <p:cNvCxnSpPr/>
              <p:nvPr/>
            </p:nvCxnSpPr>
            <p:spPr>
              <a:xfrm flipV="1">
                <a:off x="2178885" y="1961070"/>
                <a:ext cx="1106131" cy="18824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" name="図 80" descr="txp_fig.png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82" name="直線コネクタ 81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28310" y="2275508"/>
                <a:ext cx="9463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円/楕円 86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0" name="図 89" descr="txp_fig.png"/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87337" y="1867707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91" name="図 90" descr="txp_fig.png"/>
              <p:cNvPicPr>
                <a:picLocks noChangeAspect="1"/>
              </p:cNvPicPr>
              <p:nvPr>
                <p:custDataLst>
                  <p:tags r:id="rId36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58786" y="2153292"/>
                <a:ext cx="177884" cy="232022"/>
              </a:xfrm>
              <a:prstGeom prst="rect">
                <a:avLst/>
              </a:prstGeom>
              <a:noFill/>
            </p:spPr>
          </p:pic>
          <p:pic>
            <p:nvPicPr>
              <p:cNvPr id="92" name="図 91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94" name="図 93"/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6722" y="1401528"/>
                <a:ext cx="257290" cy="211472"/>
              </a:xfrm>
              <a:prstGeom prst="rect">
                <a:avLst/>
              </a:prstGeom>
            </p:spPr>
          </p:pic>
        </p:grpSp>
        <p:cxnSp>
          <p:nvCxnSpPr>
            <p:cNvPr id="76" name="直線矢印コネクタ 75"/>
            <p:cNvCxnSpPr/>
            <p:nvPr/>
          </p:nvCxnSpPr>
          <p:spPr>
            <a:xfrm>
              <a:off x="6588224" y="685931"/>
              <a:ext cx="0" cy="366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6321178" y="697667"/>
              <a:ext cx="827584" cy="29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角丸四角形 108"/>
          <p:cNvSpPr/>
          <p:nvPr/>
        </p:nvSpPr>
        <p:spPr>
          <a:xfrm>
            <a:off x="810890" y="5056837"/>
            <a:ext cx="7513495" cy="12524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84399" y="4978926"/>
            <a:ext cx="678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Alt-Grassberger-Sandhas(AGS) eq. </a:t>
            </a:r>
            <a:r>
              <a:rPr lang="en-US" altLang="ja-JP" dirty="0">
                <a:solidFill>
                  <a:srgbClr val="002060"/>
                </a:solidFill>
              </a:rPr>
              <a:t>: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r>
              <a:rPr lang="en-US" altLang="ja-JP" i="1" dirty="0" err="1" smtClean="0">
                <a:solidFill>
                  <a:srgbClr val="002060"/>
                </a:solidFill>
              </a:rPr>
              <a:t>X</a:t>
            </a:r>
            <a:r>
              <a:rPr lang="en-US" altLang="ja-JP" sz="1400" i="1" dirty="0" err="1" smtClean="0">
                <a:solidFill>
                  <a:srgbClr val="002060"/>
                </a:solidFill>
              </a:rPr>
              <a:t>ij</a:t>
            </a:r>
            <a:r>
              <a:rPr lang="ja-JP" altLang="en-US" dirty="0" smtClean="0">
                <a:solidFill>
                  <a:srgbClr val="002060"/>
                </a:solidFill>
              </a:rPr>
              <a:t>；</a:t>
            </a:r>
            <a:r>
              <a:rPr lang="en-US" altLang="ja-JP" dirty="0" smtClean="0">
                <a:solidFill>
                  <a:srgbClr val="002060"/>
                </a:solidFill>
              </a:rPr>
              <a:t>quasi two-body amplitude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K</a:t>
            </a:r>
            <a:r>
              <a:rPr kumimoji="1" lang="en-US" altLang="ja-JP" sz="3200" i="1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d -&gt; </a:t>
            </a:r>
            <a:r>
              <a:rPr kumimoji="1" lang="en-US" altLang="ja-JP" sz="3200" i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err="1" smtClean="0">
                <a:solidFill>
                  <a:srgbClr val="0000FF"/>
                </a:solidFill>
              </a:rPr>
              <a:t>n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 reaction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696768" y="1601375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5868144" y="1700086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pic>
        <p:nvPicPr>
          <p:cNvPr id="246" name="図 2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17" y="4113270"/>
            <a:ext cx="1160145" cy="255270"/>
          </a:xfrm>
          <a:prstGeom prst="rect">
            <a:avLst/>
          </a:prstGeom>
        </p:spPr>
      </p:pic>
      <p:pic>
        <p:nvPicPr>
          <p:cNvPr id="68" name="図 6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12120" y="4178799"/>
            <a:ext cx="2028527" cy="273756"/>
          </a:xfrm>
          <a:prstGeom prst="rect">
            <a:avLst/>
          </a:prstGeom>
          <a:noFill/>
        </p:spPr>
      </p:pic>
      <p:pic>
        <p:nvPicPr>
          <p:cNvPr id="69" name="図 6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47664" y="5373216"/>
            <a:ext cx="6190284" cy="865167"/>
          </a:xfrm>
          <a:prstGeom prst="rect">
            <a:avLst/>
          </a:prstGeom>
          <a:noFill/>
        </p:spPr>
      </p:pic>
      <p:pic>
        <p:nvPicPr>
          <p:cNvPr id="70" name="図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5" y="4562840"/>
            <a:ext cx="3903345" cy="2705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07" y="836712"/>
            <a:ext cx="2949065" cy="264303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266150" y="1485427"/>
            <a:ext cx="2747272" cy="1206713"/>
            <a:chOff x="6266150" y="1485427"/>
            <a:chExt cx="2747272" cy="120671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6266150" y="1485427"/>
              <a:ext cx="2747272" cy="1206713"/>
              <a:chOff x="5515427" y="2492612"/>
              <a:chExt cx="2747272" cy="1206713"/>
            </a:xfrm>
          </p:grpSpPr>
          <p:pic>
            <p:nvPicPr>
              <p:cNvPr id="193" name="図 192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5632" y="3444055"/>
                <a:ext cx="466725" cy="255270"/>
              </a:xfrm>
              <a:prstGeom prst="rect">
                <a:avLst/>
              </a:prstGeom>
            </p:spPr>
          </p:pic>
          <p:grpSp>
            <p:nvGrpSpPr>
              <p:cNvPr id="259" name="グループ化 258"/>
              <p:cNvGrpSpPr/>
              <p:nvPr/>
            </p:nvGrpSpPr>
            <p:grpSpPr>
              <a:xfrm>
                <a:off x="5515427" y="2492612"/>
                <a:ext cx="2747272" cy="1182091"/>
                <a:chOff x="2483768" y="2495280"/>
                <a:chExt cx="2747272" cy="1182091"/>
              </a:xfrm>
            </p:grpSpPr>
            <p:cxnSp>
              <p:nvCxnSpPr>
                <p:cNvPr id="260" name="直線コネクタ 259"/>
                <p:cNvCxnSpPr/>
                <p:nvPr/>
              </p:nvCxnSpPr>
              <p:spPr>
                <a:xfrm flipV="1">
                  <a:off x="3570120" y="2663232"/>
                  <a:ext cx="1199419" cy="2660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線コネクタ 260"/>
                <p:cNvCxnSpPr/>
                <p:nvPr/>
              </p:nvCxnSpPr>
              <p:spPr>
                <a:xfrm>
                  <a:off x="3520276" y="3246707"/>
                  <a:ext cx="110938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線コネクタ 261"/>
                <p:cNvCxnSpPr/>
                <p:nvPr/>
              </p:nvCxnSpPr>
              <p:spPr>
                <a:xfrm>
                  <a:off x="3612504" y="3306254"/>
                  <a:ext cx="1347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線コネクタ 262"/>
                <p:cNvCxnSpPr/>
                <p:nvPr/>
              </p:nvCxnSpPr>
              <p:spPr>
                <a:xfrm>
                  <a:off x="3027225" y="2758937"/>
                  <a:ext cx="477569" cy="16103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線コネクタ 263"/>
                <p:cNvCxnSpPr/>
                <p:nvPr/>
              </p:nvCxnSpPr>
              <p:spPr>
                <a:xfrm>
                  <a:off x="3027225" y="3260755"/>
                  <a:ext cx="52187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線コネクタ 264"/>
                <p:cNvCxnSpPr/>
                <p:nvPr/>
              </p:nvCxnSpPr>
              <p:spPr>
                <a:xfrm flipV="1">
                  <a:off x="4727418" y="3003737"/>
                  <a:ext cx="232333" cy="156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線コネクタ 265"/>
                <p:cNvCxnSpPr/>
                <p:nvPr/>
              </p:nvCxnSpPr>
              <p:spPr>
                <a:xfrm>
                  <a:off x="3027225" y="3303825"/>
                  <a:ext cx="52187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7" name="角丸四角形 266"/>
                <p:cNvSpPr/>
                <p:nvPr/>
              </p:nvSpPr>
              <p:spPr>
                <a:xfrm>
                  <a:off x="3304068" y="2649959"/>
                  <a:ext cx="504482" cy="762844"/>
                </a:xfrm>
                <a:prstGeom prst="roundRect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8" name="角丸四角形 267"/>
                <p:cNvSpPr/>
                <p:nvPr/>
              </p:nvSpPr>
              <p:spPr>
                <a:xfrm>
                  <a:off x="4197270" y="3162900"/>
                  <a:ext cx="198129" cy="266100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円/楕円 268"/>
                <p:cNvSpPr/>
                <p:nvPr/>
              </p:nvSpPr>
              <p:spPr>
                <a:xfrm>
                  <a:off x="4629662" y="3092510"/>
                  <a:ext cx="207800" cy="33649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0" name="図 269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3768" y="3146196"/>
                  <a:ext cx="516255" cy="255270"/>
                </a:xfrm>
                <a:prstGeom prst="rect">
                  <a:avLst/>
                </a:prstGeom>
              </p:spPr>
            </p:pic>
            <p:pic>
              <p:nvPicPr>
                <p:cNvPr id="271" name="図 270" descr="txp_fig.png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5095294" y="2906031"/>
                  <a:ext cx="135746" cy="1757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2" name="図 271" descr="txp_fig.png"/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4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5067797" y="3211645"/>
                  <a:ext cx="156559" cy="2350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3" name="図 272" descr="txp_fig.png"/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5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4945937" y="2495280"/>
                  <a:ext cx="171534" cy="195122"/>
                </a:xfrm>
                <a:prstGeom prst="rect">
                  <a:avLst/>
                </a:prstGeom>
                <a:noFill/>
              </p:spPr>
            </p:pic>
            <p:sp>
              <p:nvSpPr>
                <p:cNvPr id="274" name="テキスト ボックス 273"/>
                <p:cNvSpPr txBox="1"/>
                <p:nvPr/>
              </p:nvSpPr>
              <p:spPr>
                <a:xfrm>
                  <a:off x="3341540" y="2776384"/>
                  <a:ext cx="457161" cy="442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200" dirty="0" smtClean="0"/>
                    <a:t>X</a:t>
                  </a:r>
                  <a:endParaRPr kumimoji="1" lang="ja-JP" altLang="en-US" sz="3200" dirty="0"/>
                </a:p>
              </p:txBody>
            </p:sp>
            <p:sp>
              <p:nvSpPr>
                <p:cNvPr id="275" name="テキスト ボックス 274"/>
                <p:cNvSpPr txBox="1"/>
                <p:nvPr/>
              </p:nvSpPr>
              <p:spPr>
                <a:xfrm>
                  <a:off x="4097909" y="2944664"/>
                  <a:ext cx="636166" cy="442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200" dirty="0" smtClean="0">
                      <a:latin typeface="Symbol" pitchFamily="18" charset="2"/>
                    </a:rPr>
                    <a:t>t</a:t>
                  </a:r>
                  <a:endParaRPr kumimoji="1" lang="ja-JP" altLang="en-US" sz="3200" dirty="0">
                    <a:latin typeface="Symbol" pitchFamily="18" charset="2"/>
                  </a:endParaRPr>
                </a:p>
              </p:txBody>
            </p:sp>
            <p:sp>
              <p:nvSpPr>
                <p:cNvPr id="276" name="テキスト ボックス 275"/>
                <p:cNvSpPr txBox="1"/>
                <p:nvPr/>
              </p:nvSpPr>
              <p:spPr>
                <a:xfrm>
                  <a:off x="4579328" y="3023720"/>
                  <a:ext cx="380423" cy="349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g</a:t>
                  </a:r>
                  <a:endParaRPr kumimoji="1" lang="ja-JP" altLang="en-US" sz="2400" dirty="0"/>
                </a:p>
              </p:txBody>
            </p:sp>
            <p:pic>
              <p:nvPicPr>
                <p:cNvPr id="278" name="図 277"/>
                <p:cNvPicPr>
                  <a:picLocks noChangeAspect="1"/>
                </p:cNvPicPr>
                <p:nvPr>
                  <p:custDataLst>
                    <p:tags r:id="rId32"/>
                  </p:custDataLst>
                </p:nvPr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3992" y="3441571"/>
                  <a:ext cx="425547" cy="235800"/>
                </a:xfrm>
                <a:prstGeom prst="rect">
                  <a:avLst/>
                </a:prstGeom>
              </p:spPr>
            </p:pic>
            <p:pic>
              <p:nvPicPr>
                <p:cNvPr id="279" name="図 278"/>
                <p:cNvPicPr>
                  <a:picLocks noChangeAspect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1895" y="2601005"/>
                  <a:ext cx="229935" cy="25628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9" name="直線矢印コネクタ 98"/>
            <p:cNvCxnSpPr/>
            <p:nvPr/>
          </p:nvCxnSpPr>
          <p:spPr>
            <a:xfrm>
              <a:off x="6834849" y="1795183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7899828" y="1766684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6491395" y="1809974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7902989" y="1774953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87" name="テキスト ボックス 186"/>
          <p:cNvSpPr txBox="1"/>
          <p:nvPr/>
        </p:nvSpPr>
        <p:spPr>
          <a:xfrm>
            <a:off x="5675194" y="3010342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985465" y="1510049"/>
            <a:ext cx="2775838" cy="1184759"/>
            <a:chOff x="2985465" y="1510049"/>
            <a:chExt cx="2775838" cy="1184759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985465" y="1510049"/>
              <a:ext cx="2747272" cy="1184759"/>
              <a:chOff x="2483768" y="2495280"/>
              <a:chExt cx="2747272" cy="1184759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 flipV="1">
                <a:off x="3570120" y="2663232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3520276" y="3246707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3612504" y="3306254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3027225" y="2758937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3027225" y="326075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4727418" y="3003737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3027225" y="330382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角丸四角形 117"/>
              <p:cNvSpPr/>
              <p:nvPr/>
            </p:nvSpPr>
            <p:spPr>
              <a:xfrm>
                <a:off x="3304068" y="2649959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角丸四角形 118"/>
              <p:cNvSpPr/>
              <p:nvPr/>
            </p:nvSpPr>
            <p:spPr>
              <a:xfrm>
                <a:off x="4197270" y="3162900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4629662" y="3092510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" name="図 2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146196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123" name="図 122" descr="txp_fig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95294" y="2906031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124" name="図 123" descr="txp_fig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67797" y="3211645"/>
                <a:ext cx="156559" cy="235078"/>
              </a:xfrm>
              <a:prstGeom prst="rect">
                <a:avLst/>
              </a:prstGeom>
              <a:noFill/>
            </p:spPr>
          </p:pic>
          <p:pic>
            <p:nvPicPr>
              <p:cNvPr id="125" name="図 124" descr="txp_fig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945937" y="2495280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126" name="テキスト ボックス 125"/>
              <p:cNvSpPr txBox="1"/>
              <p:nvPr/>
            </p:nvSpPr>
            <p:spPr>
              <a:xfrm>
                <a:off x="3341540" y="2776384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4097909" y="2944664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4579328" y="3023720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138" name="図 137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906" y="3429000"/>
                <a:ext cx="476000" cy="251039"/>
              </a:xfrm>
              <a:prstGeom prst="rect">
                <a:avLst/>
              </a:prstGeom>
            </p:spPr>
          </p:pic>
          <p:pic>
            <p:nvPicPr>
              <p:cNvPr id="140" name="図 139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992" y="3441571"/>
                <a:ext cx="425547" cy="235800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95" y="2601005"/>
                <a:ext cx="229935" cy="256282"/>
              </a:xfrm>
              <a:prstGeom prst="rect">
                <a:avLst/>
              </a:prstGeom>
            </p:spPr>
          </p:pic>
        </p:grpSp>
        <p:cxnSp>
          <p:nvCxnSpPr>
            <p:cNvPr id="95" name="直線矢印コネクタ 94"/>
            <p:cNvCxnSpPr/>
            <p:nvPr/>
          </p:nvCxnSpPr>
          <p:spPr>
            <a:xfrm>
              <a:off x="3590944" y="183907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/>
            <p:cNvCxnSpPr/>
            <p:nvPr/>
          </p:nvCxnSpPr>
          <p:spPr>
            <a:xfrm>
              <a:off x="4645815" y="182631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96"/>
            <p:cNvSpPr txBox="1"/>
            <p:nvPr/>
          </p:nvSpPr>
          <p:spPr>
            <a:xfrm>
              <a:off x="3247490" y="1853866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4696927" y="1793969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40" name="テキスト ボックス 239"/>
          <p:cNvSpPr txBox="1"/>
          <p:nvPr/>
        </p:nvSpPr>
        <p:spPr>
          <a:xfrm>
            <a:off x="2438626" y="2968717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792515" y="2875504"/>
            <a:ext cx="2775838" cy="1126892"/>
            <a:chOff x="2792515" y="2875504"/>
            <a:chExt cx="2775838" cy="1126892"/>
          </a:xfrm>
        </p:grpSpPr>
        <p:pic>
          <p:nvPicPr>
            <p:cNvPr id="202" name="図 201" descr="txp_fig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376842" y="2875504"/>
              <a:ext cx="156559" cy="235078"/>
            </a:xfrm>
            <a:prstGeom prst="rect">
              <a:avLst/>
            </a:prstGeom>
            <a:noFill/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2792515" y="2926030"/>
              <a:ext cx="2775838" cy="1076366"/>
              <a:chOff x="2792515" y="2926030"/>
              <a:chExt cx="2775838" cy="1076366"/>
            </a:xfrm>
          </p:grpSpPr>
          <p:cxnSp>
            <p:nvCxnSpPr>
              <p:cNvPr id="189" name="直線コネクタ 188"/>
              <p:cNvCxnSpPr/>
              <p:nvPr/>
            </p:nvCxnSpPr>
            <p:spPr>
              <a:xfrm flipV="1">
                <a:off x="3878867" y="2988257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/>
              <p:nvPr/>
            </p:nvCxnSpPr>
            <p:spPr>
              <a:xfrm>
                <a:off x="3829023" y="3571732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/>
              <p:nvPr/>
            </p:nvCxnSpPr>
            <p:spPr>
              <a:xfrm>
                <a:off x="3921251" y="3631279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/>
              <p:cNvCxnSpPr/>
              <p:nvPr/>
            </p:nvCxnSpPr>
            <p:spPr>
              <a:xfrm>
                <a:off x="3335972" y="3083962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/>
              <p:nvPr/>
            </p:nvCxnSpPr>
            <p:spPr>
              <a:xfrm>
                <a:off x="3335972" y="3585780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 flipV="1">
                <a:off x="5036165" y="3328762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>
                <a:off x="3335972" y="3628850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角丸四角形 196"/>
              <p:cNvSpPr/>
              <p:nvPr/>
            </p:nvSpPr>
            <p:spPr>
              <a:xfrm>
                <a:off x="3612815" y="2974984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角丸四角形 197"/>
              <p:cNvSpPr/>
              <p:nvPr/>
            </p:nvSpPr>
            <p:spPr>
              <a:xfrm>
                <a:off x="4506017" y="3487925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4938409" y="3417535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0" name="図 199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2515" y="3471221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201" name="図 200" descr="txp_fig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404041" y="3231056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203" name="図 202" descr="txp_fig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361867" y="3552004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204" name="テキスト ボックス 203"/>
              <p:cNvSpPr txBox="1"/>
              <p:nvPr/>
            </p:nvSpPr>
            <p:spPr>
              <a:xfrm>
                <a:off x="3650287" y="3101409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205" name="テキスト ボックス 204"/>
              <p:cNvSpPr txBox="1"/>
              <p:nvPr/>
            </p:nvSpPr>
            <p:spPr>
              <a:xfrm>
                <a:off x="4406656" y="3269689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206" name="テキスト ボックス 205"/>
              <p:cNvSpPr txBox="1"/>
              <p:nvPr/>
            </p:nvSpPr>
            <p:spPr>
              <a:xfrm>
                <a:off x="4888075" y="3348745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11" name="図 10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739" y="3766596"/>
                <a:ext cx="419490" cy="217875"/>
              </a:xfrm>
              <a:prstGeom prst="rect">
                <a:avLst/>
              </a:prstGeom>
            </p:spPr>
          </p:pic>
          <p:pic>
            <p:nvPicPr>
              <p:cNvPr id="209" name="図 208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642" y="2926030"/>
                <a:ext cx="229935" cy="256282"/>
              </a:xfrm>
              <a:prstGeom prst="rect">
                <a:avLst/>
              </a:prstGeom>
            </p:spPr>
          </p:pic>
          <p:cxnSp>
            <p:nvCxnSpPr>
              <p:cNvPr id="232" name="直線矢印コネクタ 231"/>
              <p:cNvCxnSpPr/>
              <p:nvPr/>
            </p:nvCxnSpPr>
            <p:spPr>
              <a:xfrm>
                <a:off x="3397994" y="3149331"/>
                <a:ext cx="0" cy="4622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矢印コネクタ 232"/>
              <p:cNvCxnSpPr/>
              <p:nvPr/>
            </p:nvCxnSpPr>
            <p:spPr>
              <a:xfrm>
                <a:off x="4452865" y="3136571"/>
                <a:ext cx="0" cy="4622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テキスト ボックス 233"/>
              <p:cNvSpPr txBox="1"/>
              <p:nvPr/>
            </p:nvSpPr>
            <p:spPr>
              <a:xfrm>
                <a:off x="3054540" y="3164122"/>
                <a:ext cx="1064376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L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5" name="テキスト ボックス 234"/>
              <p:cNvSpPr txBox="1"/>
              <p:nvPr/>
            </p:nvSpPr>
            <p:spPr>
              <a:xfrm>
                <a:off x="4503977" y="3104225"/>
                <a:ext cx="1064376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L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41" name="図 240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502" y="3784521"/>
                <a:ext cx="419490" cy="217875"/>
              </a:xfrm>
              <a:prstGeom prst="rect">
                <a:avLst/>
              </a:prstGeom>
            </p:spPr>
          </p:pic>
        </p:grpSp>
      </p:grpSp>
      <p:grpSp>
        <p:nvGrpSpPr>
          <p:cNvPr id="10" name="グループ化 9"/>
          <p:cNvGrpSpPr/>
          <p:nvPr/>
        </p:nvGrpSpPr>
        <p:grpSpPr>
          <a:xfrm>
            <a:off x="6073200" y="2869182"/>
            <a:ext cx="2755563" cy="1139204"/>
            <a:chOff x="6073200" y="2869182"/>
            <a:chExt cx="2755563" cy="1139204"/>
          </a:xfrm>
        </p:grpSpPr>
        <p:pic>
          <p:nvPicPr>
            <p:cNvPr id="12" name="図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917" y="3747126"/>
              <a:ext cx="456978" cy="237345"/>
            </a:xfrm>
            <a:prstGeom prst="rect">
              <a:avLst/>
            </a:prstGeom>
          </p:spPr>
        </p:pic>
        <p:cxnSp>
          <p:nvCxnSpPr>
            <p:cNvPr id="213" name="直線コネクタ 212"/>
            <p:cNvCxnSpPr/>
            <p:nvPr/>
          </p:nvCxnSpPr>
          <p:spPr>
            <a:xfrm flipV="1">
              <a:off x="7159552" y="2963635"/>
              <a:ext cx="1199419" cy="266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7109708" y="3547110"/>
              <a:ext cx="11093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7201936" y="3606657"/>
              <a:ext cx="134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6616657" y="3059340"/>
              <a:ext cx="477569" cy="16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6616657" y="3561158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flipV="1">
              <a:off x="8316850" y="3304140"/>
              <a:ext cx="232333" cy="15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6616657" y="3604228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角丸四角形 219"/>
            <p:cNvSpPr/>
            <p:nvPr/>
          </p:nvSpPr>
          <p:spPr>
            <a:xfrm>
              <a:off x="6893500" y="2950362"/>
              <a:ext cx="504482" cy="7628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角丸四角形 220"/>
            <p:cNvSpPr/>
            <p:nvPr/>
          </p:nvSpPr>
          <p:spPr>
            <a:xfrm>
              <a:off x="7786702" y="3463303"/>
              <a:ext cx="198129" cy="2661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円/楕円 221"/>
            <p:cNvSpPr/>
            <p:nvPr/>
          </p:nvSpPr>
          <p:spPr>
            <a:xfrm>
              <a:off x="8219094" y="3392913"/>
              <a:ext cx="207800" cy="3364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3" name="図 2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200" y="3446599"/>
              <a:ext cx="516255" cy="255270"/>
            </a:xfrm>
            <a:prstGeom prst="rect">
              <a:avLst/>
            </a:prstGeom>
          </p:spPr>
        </p:pic>
        <p:pic>
          <p:nvPicPr>
            <p:cNvPr id="224" name="図 223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614284" y="2869182"/>
              <a:ext cx="135746" cy="175713"/>
            </a:xfrm>
            <a:prstGeom prst="rect">
              <a:avLst/>
            </a:prstGeom>
            <a:noFill/>
          </p:spPr>
        </p:pic>
        <p:pic>
          <p:nvPicPr>
            <p:cNvPr id="225" name="図 224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657229" y="3512048"/>
              <a:ext cx="156559" cy="235078"/>
            </a:xfrm>
            <a:prstGeom prst="rect">
              <a:avLst/>
            </a:prstGeom>
            <a:noFill/>
          </p:spPr>
        </p:pic>
        <p:pic>
          <p:nvPicPr>
            <p:cNvPr id="226" name="図 225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657229" y="3221351"/>
              <a:ext cx="171534" cy="195122"/>
            </a:xfrm>
            <a:prstGeom prst="rect">
              <a:avLst/>
            </a:prstGeom>
            <a:noFill/>
          </p:spPr>
        </p:pic>
        <p:sp>
          <p:nvSpPr>
            <p:cNvPr id="227" name="テキスト ボックス 226"/>
            <p:cNvSpPr txBox="1"/>
            <p:nvPr/>
          </p:nvSpPr>
          <p:spPr>
            <a:xfrm>
              <a:off x="6930972" y="3076787"/>
              <a:ext cx="457161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X</a:t>
              </a:r>
              <a:endParaRPr kumimoji="1" lang="ja-JP" altLang="en-US" sz="3200" dirty="0"/>
            </a:p>
          </p:txBody>
        </p:sp>
        <p:sp>
          <p:nvSpPr>
            <p:cNvPr id="228" name="テキスト ボックス 227"/>
            <p:cNvSpPr txBox="1"/>
            <p:nvPr/>
          </p:nvSpPr>
          <p:spPr>
            <a:xfrm>
              <a:off x="7687341" y="3245067"/>
              <a:ext cx="636166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Symbol" pitchFamily="18" charset="2"/>
                </a:rPr>
                <a:t>t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229" name="テキスト ボックス 228"/>
            <p:cNvSpPr txBox="1"/>
            <p:nvPr/>
          </p:nvSpPr>
          <p:spPr>
            <a:xfrm>
              <a:off x="8168760" y="3324123"/>
              <a:ext cx="380423" cy="34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</a:t>
              </a:r>
              <a:endParaRPr kumimoji="1" lang="ja-JP" altLang="en-US" sz="2400" dirty="0"/>
            </a:p>
          </p:txBody>
        </p:sp>
        <p:pic>
          <p:nvPicPr>
            <p:cNvPr id="231" name="図 2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327" y="2901408"/>
              <a:ext cx="229935" cy="256282"/>
            </a:xfrm>
            <a:prstGeom prst="rect">
              <a:avLst/>
            </a:prstGeom>
          </p:spPr>
        </p:pic>
        <p:cxnSp>
          <p:nvCxnSpPr>
            <p:cNvPr id="236" name="直線矢印コネクタ 235"/>
            <p:cNvCxnSpPr/>
            <p:nvPr/>
          </p:nvCxnSpPr>
          <p:spPr>
            <a:xfrm>
              <a:off x="6641899" y="3105439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矢印コネクタ 236"/>
            <p:cNvCxnSpPr/>
            <p:nvPr/>
          </p:nvCxnSpPr>
          <p:spPr>
            <a:xfrm>
              <a:off x="7706878" y="3076940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テキスト ボックス 237"/>
            <p:cNvSpPr txBox="1"/>
            <p:nvPr/>
          </p:nvSpPr>
          <p:spPr>
            <a:xfrm>
              <a:off x="6298445" y="3120230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9" name="テキスト ボックス 238"/>
            <p:cNvSpPr txBox="1"/>
            <p:nvPr/>
          </p:nvSpPr>
          <p:spPr>
            <a:xfrm>
              <a:off x="7710039" y="3085209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989" y="3753116"/>
              <a:ext cx="481965" cy="255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2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186" y="231567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2060"/>
                </a:solidFill>
              </a:rPr>
              <a:t>Contribution of each amplitude</a:t>
            </a:r>
            <a:endParaRPr kumimoji="1" lang="ja-JP" altLang="en-US" i="1" dirty="0">
              <a:solidFill>
                <a:srgbClr val="00206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09" y="1338054"/>
            <a:ext cx="2921154" cy="20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3" y="1338054"/>
            <a:ext cx="2921154" cy="20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" y="3284984"/>
            <a:ext cx="2921154" cy="20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14" y="3348148"/>
            <a:ext cx="2921154" cy="20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" y="1374567"/>
            <a:ext cx="2921154" cy="20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60" y="3300591"/>
            <a:ext cx="2921154" cy="20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図 1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17" y="608090"/>
            <a:ext cx="855345" cy="207645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17" y="274017"/>
            <a:ext cx="933450" cy="241935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22089"/>
            <a:ext cx="948690" cy="194310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44" y="1161316"/>
            <a:ext cx="874395" cy="25146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1600" y="53929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i="1" dirty="0" err="1" smtClean="0"/>
              <a:t>X</a:t>
            </a:r>
            <a:r>
              <a:rPr lang="en-US" altLang="ja-JP" sz="2800" i="1" baseline="-25000" dirty="0" err="1" smtClean="0"/>
              <a:t>YK,d</a:t>
            </a:r>
            <a:r>
              <a:rPr lang="en-US" altLang="ja-JP" sz="2800" dirty="0" smtClean="0"/>
              <a:t> component is dominant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5684594" y="5340585"/>
            <a:ext cx="2775838" cy="1184759"/>
            <a:chOff x="2985465" y="1510049"/>
            <a:chExt cx="2775838" cy="1184759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2985465" y="1510049"/>
              <a:ext cx="2747272" cy="1184759"/>
              <a:chOff x="2483768" y="2495280"/>
              <a:chExt cx="2747272" cy="1184759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 flipV="1">
                <a:off x="3570120" y="2663232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3520276" y="3246707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3612504" y="3306254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3027225" y="2758937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3027225" y="326075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4727418" y="3003737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3027225" y="330382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角丸四角形 30"/>
              <p:cNvSpPr/>
              <p:nvPr/>
            </p:nvSpPr>
            <p:spPr>
              <a:xfrm>
                <a:off x="3304068" y="2649959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角丸四角形 31"/>
              <p:cNvSpPr/>
              <p:nvPr/>
            </p:nvSpPr>
            <p:spPr>
              <a:xfrm>
                <a:off x="4197270" y="3162900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4629662" y="3092510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4" name="図 3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146196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35" name="図 34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95294" y="2906031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36" name="図 35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67797" y="3211645"/>
                <a:ext cx="156559" cy="235078"/>
              </a:xfrm>
              <a:prstGeom prst="rect">
                <a:avLst/>
              </a:prstGeom>
              <a:noFill/>
            </p:spPr>
          </p:pic>
          <p:pic>
            <p:nvPicPr>
              <p:cNvPr id="37" name="図 36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945937" y="2495280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3341540" y="2776384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4097909" y="2944664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579328" y="3023720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41" name="図 4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906" y="3429000"/>
                <a:ext cx="476000" cy="251039"/>
              </a:xfrm>
              <a:prstGeom prst="rect">
                <a:avLst/>
              </a:prstGeom>
            </p:spPr>
          </p:pic>
          <p:pic>
            <p:nvPicPr>
              <p:cNvPr id="42" name="図 4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992" y="3441571"/>
                <a:ext cx="425547" cy="235800"/>
              </a:xfrm>
              <a:prstGeom prst="rect">
                <a:avLst/>
              </a:prstGeom>
            </p:spPr>
          </p:pic>
          <p:pic>
            <p:nvPicPr>
              <p:cNvPr id="43" name="図 4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95" y="2601005"/>
                <a:ext cx="229935" cy="256282"/>
              </a:xfrm>
              <a:prstGeom prst="rect">
                <a:avLst/>
              </a:prstGeom>
            </p:spPr>
          </p:pic>
        </p:grpSp>
        <p:cxnSp>
          <p:nvCxnSpPr>
            <p:cNvPr id="20" name="直線矢印コネクタ 19"/>
            <p:cNvCxnSpPr/>
            <p:nvPr/>
          </p:nvCxnSpPr>
          <p:spPr>
            <a:xfrm>
              <a:off x="3590944" y="183907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645815" y="182631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247490" y="1853866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696927" y="1793969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7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3291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chemeClr val="tx2"/>
                </a:solidFill>
              </a:rPr>
              <a:t>Bump structure above KN threshold</a:t>
            </a:r>
            <a:endParaRPr kumimoji="1" lang="ja-JP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375629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7744" y="755740"/>
            <a:ext cx="2952328" cy="20710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8104" y="751719"/>
            <a:ext cx="2929883" cy="205529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346898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One- and two-step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07297" y="611724"/>
            <a:ext cx="119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One-step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7" y="918012"/>
            <a:ext cx="1832189" cy="312936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09" y="4071943"/>
            <a:ext cx="3190875" cy="2238375"/>
          </a:xfrm>
          <a:prstGeom prst="rect">
            <a:avLst/>
          </a:prstGeom>
        </p:spPr>
      </p:pic>
      <p:grpSp>
        <p:nvGrpSpPr>
          <p:cNvPr id="68" name="グループ化 67"/>
          <p:cNvGrpSpPr/>
          <p:nvPr/>
        </p:nvGrpSpPr>
        <p:grpSpPr>
          <a:xfrm>
            <a:off x="200867" y="2492896"/>
            <a:ext cx="4447633" cy="821738"/>
            <a:chOff x="2245012" y="2699956"/>
            <a:chExt cx="4447633" cy="821738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2245012" y="2779375"/>
              <a:ext cx="4447633" cy="742319"/>
              <a:chOff x="2245012" y="3004363"/>
              <a:chExt cx="4447633" cy="742319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2535721" y="3099344"/>
                <a:ext cx="1982003" cy="2125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2535721" y="3510105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2535721" y="3582113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3111785" y="3150065"/>
                <a:ext cx="504056" cy="3711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3111785" y="3558904"/>
                <a:ext cx="2880320" cy="42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3609121" y="3152904"/>
                <a:ext cx="1008112" cy="232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円/楕円 32"/>
              <p:cNvSpPr/>
              <p:nvPr/>
            </p:nvSpPr>
            <p:spPr>
              <a:xfrm>
                <a:off x="3950768" y="3004363"/>
                <a:ext cx="338258" cy="2537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4566666" y="3150065"/>
                <a:ext cx="469615" cy="44855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4950261" y="3546109"/>
                <a:ext cx="969836" cy="127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円/楕円 40"/>
              <p:cNvSpPr/>
              <p:nvPr/>
            </p:nvSpPr>
            <p:spPr>
              <a:xfrm>
                <a:off x="4892265" y="3470740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5324313" y="3451895"/>
                <a:ext cx="338258" cy="2537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>
                <a:off x="4577495" y="3120595"/>
                <a:ext cx="1841659" cy="64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5936062" y="3397692"/>
                <a:ext cx="483092" cy="1497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5936062" y="3598623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円/楕円 25"/>
              <p:cNvSpPr/>
              <p:nvPr/>
            </p:nvSpPr>
            <p:spPr>
              <a:xfrm>
                <a:off x="3543833" y="3004363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4494658" y="3042053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5856380" y="3470740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3039777" y="343809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6" name="図 55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2252563" y="3045209"/>
                <a:ext cx="283158" cy="163732"/>
              </a:xfrm>
              <a:prstGeom prst="rect">
                <a:avLst/>
              </a:prstGeom>
              <a:noFill/>
            </p:spPr>
          </p:pic>
          <p:pic>
            <p:nvPicPr>
              <p:cNvPr id="57" name="図 56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547707" y="3381426"/>
                <a:ext cx="117981" cy="127032"/>
              </a:xfrm>
              <a:prstGeom prst="rect">
                <a:avLst/>
              </a:prstGeom>
              <a:noFill/>
            </p:spPr>
          </p:pic>
          <p:pic>
            <p:nvPicPr>
              <p:cNvPr id="58" name="図 57" descr="txp_fig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526667" y="3582953"/>
                <a:ext cx="131090" cy="163729"/>
              </a:xfrm>
              <a:prstGeom prst="rect">
                <a:avLst/>
              </a:prstGeom>
              <a:noFill/>
            </p:spPr>
          </p:pic>
          <p:pic>
            <p:nvPicPr>
              <p:cNvPr id="59" name="図 5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5012" y="3452774"/>
                <a:ext cx="149129" cy="209737"/>
              </a:xfrm>
              <a:prstGeom prst="rect">
                <a:avLst/>
              </a:prstGeom>
            </p:spPr>
          </p:pic>
          <p:pic>
            <p:nvPicPr>
              <p:cNvPr id="60" name="図 5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3038" y="3052461"/>
                <a:ext cx="189607" cy="149228"/>
              </a:xfrm>
              <a:prstGeom prst="rect">
                <a:avLst/>
              </a:prstGeom>
            </p:spPr>
          </p:pic>
        </p:grpSp>
        <p:sp>
          <p:nvSpPr>
            <p:cNvPr id="63" name="角丸四角形 62"/>
            <p:cNvSpPr/>
            <p:nvPr/>
          </p:nvSpPr>
          <p:spPr>
            <a:xfrm>
              <a:off x="2915816" y="2699956"/>
              <a:ext cx="864096" cy="82173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角丸四角形 63"/>
            <p:cNvSpPr/>
            <p:nvPr/>
          </p:nvSpPr>
          <p:spPr>
            <a:xfrm>
              <a:off x="4378688" y="2704013"/>
              <a:ext cx="762207" cy="81768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角丸四角形 74"/>
          <p:cNvSpPr/>
          <p:nvPr/>
        </p:nvSpPr>
        <p:spPr>
          <a:xfrm>
            <a:off x="200867" y="3978598"/>
            <a:ext cx="3219005" cy="225871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2" name="図 7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97" y="3483470"/>
            <a:ext cx="1740324" cy="190795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56" y="3474113"/>
            <a:ext cx="1740324" cy="190795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64" y="4375840"/>
            <a:ext cx="599558" cy="183023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9" y="5752488"/>
            <a:ext cx="588513" cy="176712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18" y="3284820"/>
            <a:ext cx="400859" cy="2103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5296" y="3757733"/>
            <a:ext cx="2297651" cy="16117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35896" y="5178622"/>
            <a:ext cx="2282920" cy="160145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32548" y="3733790"/>
            <a:ext cx="2352336" cy="165014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120247" y="5150571"/>
            <a:ext cx="2397517" cy="1681841"/>
          </a:xfrm>
          <a:prstGeom prst="rect">
            <a:avLst/>
          </a:prstGeom>
        </p:spPr>
      </p:pic>
      <p:sp>
        <p:nvSpPr>
          <p:cNvPr id="77" name="角丸四角形 76"/>
          <p:cNvSpPr/>
          <p:nvPr/>
        </p:nvSpPr>
        <p:spPr>
          <a:xfrm>
            <a:off x="6083018" y="3429001"/>
            <a:ext cx="2343860" cy="3351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3491880" y="3400539"/>
            <a:ext cx="2527252" cy="3431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5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3431" y="3652281"/>
            <a:ext cx="2335543" cy="163488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9588" y="3656933"/>
            <a:ext cx="2284626" cy="159923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4158" y="5069199"/>
            <a:ext cx="2355071" cy="164855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3888" y="5050991"/>
            <a:ext cx="2432425" cy="170269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514" y="3966909"/>
            <a:ext cx="3250366" cy="227525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7152" y="790044"/>
            <a:ext cx="2843352" cy="199034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0274" y="711656"/>
            <a:ext cx="2511861" cy="17583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3291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chemeClr val="tx2"/>
                </a:solidFill>
              </a:rPr>
              <a:t>Bump structure above KN threshold</a:t>
            </a:r>
            <a:endParaRPr kumimoji="1" lang="ja-JP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375629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46898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One- and two-step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5241" y="539388"/>
            <a:ext cx="119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One-step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13" y="329921"/>
            <a:ext cx="1430292" cy="226992"/>
          </a:xfrm>
          <a:prstGeom prst="rect">
            <a:avLst/>
          </a:prstGeom>
        </p:spPr>
      </p:pic>
      <p:grpSp>
        <p:nvGrpSpPr>
          <p:cNvPr id="68" name="グループ化 67"/>
          <p:cNvGrpSpPr/>
          <p:nvPr/>
        </p:nvGrpSpPr>
        <p:grpSpPr>
          <a:xfrm>
            <a:off x="200867" y="2492896"/>
            <a:ext cx="4447633" cy="821738"/>
            <a:chOff x="2245012" y="2699956"/>
            <a:chExt cx="4447633" cy="821738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2245012" y="2779375"/>
              <a:ext cx="4447633" cy="742319"/>
              <a:chOff x="2245012" y="3004363"/>
              <a:chExt cx="4447633" cy="742319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2535721" y="3099344"/>
                <a:ext cx="1982003" cy="2125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2535721" y="3510105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2535721" y="3582113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3111785" y="3150065"/>
                <a:ext cx="504056" cy="3711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3111785" y="3558904"/>
                <a:ext cx="2880320" cy="42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3609121" y="3152904"/>
                <a:ext cx="1008112" cy="232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円/楕円 32"/>
              <p:cNvSpPr/>
              <p:nvPr/>
            </p:nvSpPr>
            <p:spPr>
              <a:xfrm>
                <a:off x="3950768" y="3004363"/>
                <a:ext cx="338258" cy="2537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4566666" y="3150065"/>
                <a:ext cx="469615" cy="44855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4950261" y="3546109"/>
                <a:ext cx="969836" cy="127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円/楕円 40"/>
              <p:cNvSpPr/>
              <p:nvPr/>
            </p:nvSpPr>
            <p:spPr>
              <a:xfrm>
                <a:off x="4892265" y="3470740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5324313" y="3451895"/>
                <a:ext cx="338258" cy="2537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>
                <a:off x="4577495" y="3120595"/>
                <a:ext cx="1841659" cy="64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5936062" y="3397692"/>
                <a:ext cx="483092" cy="1497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5936062" y="3598623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円/楕円 25"/>
              <p:cNvSpPr/>
              <p:nvPr/>
            </p:nvSpPr>
            <p:spPr>
              <a:xfrm>
                <a:off x="3543833" y="3004363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4494658" y="3042053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5856380" y="3470740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3039777" y="343809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6" name="図 55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2252563" y="3045209"/>
                <a:ext cx="283158" cy="163732"/>
              </a:xfrm>
              <a:prstGeom prst="rect">
                <a:avLst/>
              </a:prstGeom>
              <a:noFill/>
            </p:spPr>
          </p:pic>
          <p:pic>
            <p:nvPicPr>
              <p:cNvPr id="57" name="図 56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547707" y="3381426"/>
                <a:ext cx="117981" cy="127032"/>
              </a:xfrm>
              <a:prstGeom prst="rect">
                <a:avLst/>
              </a:prstGeom>
              <a:noFill/>
            </p:spPr>
          </p:pic>
          <p:pic>
            <p:nvPicPr>
              <p:cNvPr id="58" name="図 57" descr="txp_fig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526667" y="3582953"/>
                <a:ext cx="131090" cy="163729"/>
              </a:xfrm>
              <a:prstGeom prst="rect">
                <a:avLst/>
              </a:prstGeom>
              <a:noFill/>
            </p:spPr>
          </p:pic>
          <p:pic>
            <p:nvPicPr>
              <p:cNvPr id="59" name="図 5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5012" y="3452774"/>
                <a:ext cx="149129" cy="209737"/>
              </a:xfrm>
              <a:prstGeom prst="rect">
                <a:avLst/>
              </a:prstGeom>
            </p:spPr>
          </p:pic>
          <p:pic>
            <p:nvPicPr>
              <p:cNvPr id="60" name="図 5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3038" y="3052461"/>
                <a:ext cx="189607" cy="149228"/>
              </a:xfrm>
              <a:prstGeom prst="rect">
                <a:avLst/>
              </a:prstGeom>
            </p:spPr>
          </p:pic>
        </p:grpSp>
        <p:sp>
          <p:nvSpPr>
            <p:cNvPr id="63" name="角丸四角形 62"/>
            <p:cNvSpPr/>
            <p:nvPr/>
          </p:nvSpPr>
          <p:spPr>
            <a:xfrm>
              <a:off x="2915816" y="2699956"/>
              <a:ext cx="864096" cy="82173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角丸四角形 63"/>
            <p:cNvSpPr/>
            <p:nvPr/>
          </p:nvSpPr>
          <p:spPr>
            <a:xfrm>
              <a:off x="4378688" y="2704013"/>
              <a:ext cx="762207" cy="81768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角丸四角形 74"/>
          <p:cNvSpPr/>
          <p:nvPr/>
        </p:nvSpPr>
        <p:spPr>
          <a:xfrm>
            <a:off x="200867" y="3978598"/>
            <a:ext cx="3219005" cy="225871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97" y="3483470"/>
            <a:ext cx="1740324" cy="190795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56" y="3474113"/>
            <a:ext cx="1740324" cy="190795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64" y="4375840"/>
            <a:ext cx="599558" cy="183023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9" y="5752488"/>
            <a:ext cx="588513" cy="176712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18" y="3284820"/>
            <a:ext cx="400859" cy="210352"/>
          </a:xfrm>
          <a:prstGeom prst="rect">
            <a:avLst/>
          </a:prstGeom>
        </p:spPr>
      </p:pic>
      <p:sp>
        <p:nvSpPr>
          <p:cNvPr id="77" name="角丸四角形 76"/>
          <p:cNvSpPr/>
          <p:nvPr/>
        </p:nvSpPr>
        <p:spPr>
          <a:xfrm>
            <a:off x="6083018" y="3429001"/>
            <a:ext cx="2343860" cy="3351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3491880" y="3400539"/>
            <a:ext cx="2527252" cy="3431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20128" y="773831"/>
            <a:ext cx="2392639" cy="1674847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3734193" y="548680"/>
            <a:ext cx="119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Two-step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3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7020272" y="88758"/>
            <a:ext cx="1800200" cy="891970"/>
            <a:chOff x="6035632" y="4625262"/>
            <a:chExt cx="1800200" cy="891970"/>
          </a:xfrm>
        </p:grpSpPr>
        <p:grpSp>
          <p:nvGrpSpPr>
            <p:cNvPr id="24" name="グループ化 12"/>
            <p:cNvGrpSpPr/>
            <p:nvPr/>
          </p:nvGrpSpPr>
          <p:grpSpPr>
            <a:xfrm>
              <a:off x="6035632" y="4941168"/>
              <a:ext cx="504056" cy="504056"/>
              <a:chOff x="1691680" y="1738133"/>
              <a:chExt cx="720080" cy="720080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1691680" y="173813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40000">
                    <a:schemeClr val="bg1">
                      <a:lumMod val="80000"/>
                    </a:schemeClr>
                  </a:gs>
                  <a:gs pos="70000">
                    <a:schemeClr val="bg1">
                      <a:lumMod val="9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1763688" y="1978890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2051720" y="1970506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5" name="直線コネクタ 24"/>
            <p:cNvCxnSpPr/>
            <p:nvPr/>
          </p:nvCxnSpPr>
          <p:spPr>
            <a:xfrm flipV="1">
              <a:off x="6589266" y="5229200"/>
              <a:ext cx="670502" cy="16893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グループ化 16"/>
            <p:cNvGrpSpPr/>
            <p:nvPr/>
          </p:nvGrpSpPr>
          <p:grpSpPr>
            <a:xfrm>
              <a:off x="7259768" y="4941168"/>
              <a:ext cx="576064" cy="576064"/>
              <a:chOff x="5868145" y="1772817"/>
              <a:chExt cx="741784" cy="720081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5868145" y="1772817"/>
                <a:ext cx="741784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40000">
                    <a:schemeClr val="bg1">
                      <a:lumMod val="80000"/>
                    </a:schemeClr>
                  </a:gs>
                  <a:gs pos="70000">
                    <a:schemeClr val="bg1">
                      <a:lumMod val="9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5961856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6249888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6105872" y="2132856"/>
                <a:ext cx="288033" cy="2880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1" name="図 30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323664" y="4625262"/>
              <a:ext cx="216024" cy="243898"/>
            </a:xfrm>
            <a:prstGeom prst="rect">
              <a:avLst/>
            </a:prstGeom>
            <a:noFill/>
          </p:spPr>
        </p:pic>
        <p:pic>
          <p:nvPicPr>
            <p:cNvPr id="32" name="図 31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403784" y="4653136"/>
              <a:ext cx="238455" cy="209551"/>
            </a:xfrm>
            <a:prstGeom prst="rect">
              <a:avLst/>
            </a:prstGeom>
            <a:noFill/>
          </p:spPr>
        </p:pic>
      </p:grp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615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lang="en-US" altLang="ja-JP" sz="3600" i="1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3600" i="1" dirty="0" smtClean="0">
                <a:solidFill>
                  <a:srgbClr val="0070C0"/>
                </a:solidFill>
              </a:rPr>
              <a:t> interaction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070803" y="2102995"/>
            <a:ext cx="5659878" cy="880531"/>
            <a:chOff x="1300573" y="957354"/>
            <a:chExt cx="6361995" cy="1082937"/>
          </a:xfrm>
        </p:grpSpPr>
        <p:sp>
          <p:nvSpPr>
            <p:cNvPr id="23" name="円/楕円 22"/>
            <p:cNvSpPr/>
            <p:nvPr/>
          </p:nvSpPr>
          <p:spPr>
            <a:xfrm>
              <a:off x="4609608" y="1370432"/>
              <a:ext cx="176564" cy="288032"/>
            </a:xfrm>
            <a:prstGeom prst="ellipse">
              <a:avLst/>
            </a:prstGeom>
            <a:pattFill prst="wdDnDiag">
              <a:fgClr>
                <a:schemeClr val="tx2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192747" y="1395336"/>
              <a:ext cx="1011305" cy="288032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874453" y="1394550"/>
              <a:ext cx="1826720" cy="276366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1300573" y="1526900"/>
              <a:ext cx="58326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図 2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110" y="1026160"/>
              <a:ext cx="595559" cy="286375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613" y="1026161"/>
              <a:ext cx="519832" cy="286375"/>
            </a:xfrm>
            <a:prstGeom prst="rect">
              <a:avLst/>
            </a:prstGeom>
          </p:spPr>
        </p:pic>
        <p:cxnSp>
          <p:nvCxnSpPr>
            <p:cNvPr id="41" name="直線コネクタ 40"/>
            <p:cNvCxnSpPr/>
            <p:nvPr/>
          </p:nvCxnSpPr>
          <p:spPr>
            <a:xfrm>
              <a:off x="1920529" y="1360207"/>
              <a:ext cx="0" cy="3107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4697890" y="1369126"/>
              <a:ext cx="0" cy="311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図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237" y="1370432"/>
              <a:ext cx="385331" cy="312936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614" y="1706739"/>
              <a:ext cx="1469866" cy="331586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4" y="1743615"/>
              <a:ext cx="1315113" cy="296676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909" y="957354"/>
              <a:ext cx="1278835" cy="385954"/>
            </a:xfrm>
            <a:prstGeom prst="rect">
              <a:avLst/>
            </a:prstGeom>
          </p:spPr>
        </p:pic>
      </p:grpSp>
      <p:sp>
        <p:nvSpPr>
          <p:cNvPr id="48" name="テキスト ボックス 47"/>
          <p:cNvSpPr txBox="1"/>
          <p:nvPr/>
        </p:nvSpPr>
        <p:spPr>
          <a:xfrm>
            <a:off x="323559" y="726314"/>
            <a:ext cx="864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 order to understand the structure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(1405), </a:t>
            </a:r>
          </a:p>
          <a:p>
            <a:r>
              <a:rPr lang="en-US" altLang="ja-JP" sz="2400" dirty="0" smtClean="0"/>
              <a:t>precise determination of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N-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 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I</a:t>
            </a:r>
            <a:r>
              <a:rPr lang="en-US" altLang="ja-JP" sz="2400" dirty="0" smtClean="0"/>
              <a:t>=0) interaction is necessary.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79578" y="1628801"/>
            <a:ext cx="8784909" cy="4320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88139" y="3246488"/>
            <a:ext cx="88176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>
                <a:solidFill>
                  <a:srgbClr val="00B050"/>
                </a:solidFill>
              </a:rPr>
              <a:t>above </a:t>
            </a:r>
            <a:r>
              <a:rPr lang="en-US" altLang="ja-JP" sz="2000" i="1" dirty="0" err="1" smtClean="0">
                <a:solidFill>
                  <a:srgbClr val="00B050"/>
                </a:solidFill>
              </a:rPr>
              <a:t>K</a:t>
            </a:r>
            <a:r>
              <a:rPr lang="en-US" altLang="ja-JP" sz="2000" i="1" baseline="30000" dirty="0" err="1" smtClean="0">
                <a:solidFill>
                  <a:srgbClr val="00B050"/>
                </a:solidFill>
              </a:rPr>
              <a:t>bar</a:t>
            </a:r>
            <a:r>
              <a:rPr lang="en-US" altLang="ja-JP" sz="2000" i="1" dirty="0" err="1" smtClean="0">
                <a:solidFill>
                  <a:srgbClr val="00B050"/>
                </a:solidFill>
              </a:rPr>
              <a:t>N</a:t>
            </a:r>
            <a:r>
              <a:rPr lang="en-US" altLang="ja-JP" sz="2000" dirty="0" smtClean="0">
                <a:solidFill>
                  <a:srgbClr val="00B050"/>
                </a:solidFill>
              </a:rPr>
              <a:t> </a:t>
            </a:r>
            <a:r>
              <a:rPr lang="en-US" altLang="ja-JP" sz="2000" dirty="0">
                <a:solidFill>
                  <a:srgbClr val="00B050"/>
                </a:solidFill>
              </a:rPr>
              <a:t>threshold energy</a:t>
            </a:r>
            <a:r>
              <a:rPr lang="en-US" altLang="ja-JP" sz="2000" i="1" dirty="0">
                <a:solidFill>
                  <a:srgbClr val="00B050"/>
                </a:solidFill>
              </a:rPr>
              <a:t>: </a:t>
            </a:r>
            <a:r>
              <a:rPr lang="en-US" altLang="ja-JP" sz="2000" i="1" dirty="0" smtClean="0">
                <a:solidFill>
                  <a:srgbClr val="00B050"/>
                </a:solidFill>
              </a:rPr>
              <a:t>	 </a:t>
            </a:r>
            <a:r>
              <a:rPr lang="en-US" altLang="ja-JP" sz="2400" i="1" dirty="0" smtClean="0"/>
              <a:t>-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K</a:t>
            </a:r>
            <a:r>
              <a:rPr lang="en-US" altLang="ja-JP" sz="2400" i="1" baseline="30000" dirty="0" smtClean="0">
                <a:solidFill>
                  <a:prstClr val="black"/>
                </a:solidFill>
              </a:rPr>
              <a:t>-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p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cross section</a:t>
            </a:r>
          </a:p>
          <a:p>
            <a:pPr lvl="0"/>
            <a:r>
              <a:rPr lang="en-US" altLang="ja-JP" sz="2000" dirty="0" smtClean="0">
                <a:solidFill>
                  <a:srgbClr val="0070C0"/>
                </a:solidFill>
              </a:rPr>
              <a:t>at/just-below </a:t>
            </a:r>
            <a:r>
              <a:rPr lang="en-US" altLang="ja-JP" sz="2000" i="1" dirty="0">
                <a:solidFill>
                  <a:srgbClr val="0070C0"/>
                </a:solidFill>
              </a:rPr>
              <a:t>KN</a:t>
            </a:r>
            <a:r>
              <a:rPr lang="en-US" altLang="ja-JP" sz="2000" dirty="0">
                <a:solidFill>
                  <a:srgbClr val="0070C0"/>
                </a:solidFill>
              </a:rPr>
              <a:t> threshold energy:</a:t>
            </a:r>
            <a:r>
              <a:rPr lang="en-US" altLang="ja-JP" sz="2000" dirty="0">
                <a:solidFill>
                  <a:prstClr val="black"/>
                </a:solidFill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- Branching </a:t>
            </a:r>
            <a:r>
              <a:rPr lang="en-US" altLang="ja-JP" sz="2400" dirty="0">
                <a:solidFill>
                  <a:prstClr val="black"/>
                </a:solidFill>
              </a:rPr>
              <a:t>ratio</a:t>
            </a:r>
          </a:p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		                     </a:t>
            </a:r>
            <a:r>
              <a:rPr lang="en-US" altLang="ja-JP" sz="2400" dirty="0" smtClean="0">
                <a:solidFill>
                  <a:prstClr val="black"/>
                </a:solidFill>
              </a:rPr>
              <a:t>       - kaonic </a:t>
            </a:r>
            <a:r>
              <a:rPr lang="en-US" altLang="ja-JP" sz="2400" dirty="0">
                <a:solidFill>
                  <a:prstClr val="black"/>
                </a:solidFill>
              </a:rPr>
              <a:t>atom(new </a:t>
            </a:r>
            <a:r>
              <a:rPr lang="en-US" altLang="ja-JP" sz="2400" dirty="0" smtClean="0">
                <a:solidFill>
                  <a:prstClr val="black"/>
                </a:solidFill>
              </a:rPr>
              <a:t>data by SIDDHARTA)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en-US" altLang="ja-JP" sz="2000" dirty="0" smtClean="0">
                <a:solidFill>
                  <a:srgbClr val="FF0000"/>
                </a:solidFill>
              </a:rPr>
              <a:t>below </a:t>
            </a:r>
            <a:r>
              <a:rPr lang="en-US" altLang="ja-JP" sz="2000" dirty="0">
                <a:solidFill>
                  <a:srgbClr val="FF0000"/>
                </a:solidFill>
              </a:rPr>
              <a:t>the 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000" i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N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threshold </a:t>
            </a:r>
            <a:r>
              <a:rPr lang="en-US" altLang="ja-JP" sz="2000" dirty="0" smtClean="0">
                <a:solidFill>
                  <a:srgbClr val="FF0000"/>
                </a:solidFill>
              </a:rPr>
              <a:t>energy:</a:t>
            </a:r>
          </a:p>
          <a:p>
            <a:pPr lvl="0"/>
            <a:r>
              <a:rPr lang="en-US" altLang="ja-JP" sz="2400" dirty="0" smtClean="0">
                <a:solidFill>
                  <a:prstClr val="black"/>
                </a:solidFill>
              </a:rPr>
              <a:t> 	- So </a:t>
            </a:r>
            <a:r>
              <a:rPr lang="en-US" altLang="ja-JP" sz="2400" dirty="0">
                <a:solidFill>
                  <a:prstClr val="black"/>
                </a:solidFill>
              </a:rPr>
              <a:t>far, cannot perform </a:t>
            </a:r>
            <a:r>
              <a:rPr lang="en-US" altLang="ja-JP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400" dirty="0">
                <a:solidFill>
                  <a:prstClr val="black"/>
                </a:solidFill>
              </a:rPr>
              <a:t> elastic scattering </a:t>
            </a:r>
            <a:r>
              <a:rPr lang="en-US" altLang="ja-JP" sz="2400" dirty="0" smtClean="0">
                <a:solidFill>
                  <a:prstClr val="black"/>
                </a:solidFill>
              </a:rPr>
              <a:t>experimentally</a:t>
            </a:r>
          </a:p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	- </a:t>
            </a:r>
            <a:r>
              <a:rPr lang="en-US" altLang="ja-JP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mass spectra from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prstClr val="black"/>
                </a:solidFill>
              </a:rPr>
              <a:t>(1405) production </a:t>
            </a:r>
            <a:r>
              <a:rPr lang="en-US" altLang="ja-JP" sz="2400" dirty="0" smtClean="0">
                <a:solidFill>
                  <a:prstClr val="black"/>
                </a:solidFill>
              </a:rPr>
              <a:t>reactions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		 	</a:t>
            </a:r>
            <a:r>
              <a:rPr lang="en-US" altLang="ja-JP" sz="2400" dirty="0" smtClean="0">
                <a:solidFill>
                  <a:prstClr val="black"/>
                </a:solidFill>
              </a:rPr>
              <a:t>(</a:t>
            </a:r>
            <a:r>
              <a:rPr lang="en-US" altLang="ja-JP" sz="2400" dirty="0">
                <a:solidFill>
                  <a:prstClr val="black"/>
                </a:solidFill>
              </a:rPr>
              <a:t>CLAS, LEPS, HADES, J-PARC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  <a:endParaRPr lang="en-US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169026" y="1557311"/>
            <a:ext cx="328471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 experimental constraint</a:t>
            </a:r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971600" y="5067656"/>
            <a:ext cx="7088098" cy="798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2427" y="5964257"/>
            <a:ext cx="703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Planed 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i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d </a:t>
            </a:r>
            <a:r>
              <a:rPr lang="en-US" altLang="ja-JP" sz="2800" dirty="0" smtClean="0">
                <a:solidFill>
                  <a:srgbClr val="FF0000"/>
                </a:solidFill>
              </a:rPr>
              <a:t>reaction at J-PARC (E31) is our target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52"/>
    </mc:Choice>
    <mc:Fallback xmlns="">
      <p:transition spd="slow" advTm="564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076" y="74597"/>
            <a:ext cx="4474840" cy="85010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cutoff </a:t>
            </a:r>
            <a:r>
              <a:rPr lang="en-US" altLang="ja-JP" sz="3200" i="1" dirty="0" smtClean="0">
                <a:solidFill>
                  <a:srgbClr val="0000FF"/>
                </a:solidFill>
              </a:rPr>
              <a:t>dependence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9898" y="754478"/>
            <a:ext cx="93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determine the cutoff parameters to reproduce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K</a:t>
            </a:r>
            <a:r>
              <a:rPr lang="en-US" altLang="ja-JP" sz="2400" i="1" baseline="30000" dirty="0" smtClean="0"/>
              <a:t>-</a:t>
            </a:r>
            <a:r>
              <a:rPr lang="en-US" altLang="ja-JP" sz="2400" i="1" dirty="0" smtClean="0"/>
              <a:t>p </a:t>
            </a:r>
            <a:r>
              <a:rPr lang="en-US" altLang="ja-JP" sz="2400" dirty="0" smtClean="0"/>
              <a:t>cross sections. </a:t>
            </a:r>
            <a:endParaRPr kumimoji="1" lang="ja-JP" altLang="en-US" sz="24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4740"/>
            <a:ext cx="7977175" cy="6197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6" y="1972400"/>
            <a:ext cx="2903211" cy="20322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2" y="3918319"/>
            <a:ext cx="3078088" cy="21546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3918319"/>
            <a:ext cx="2971023" cy="20797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4500" y="1916832"/>
            <a:ext cx="2907964" cy="20355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956" y="1916832"/>
            <a:ext cx="2973811" cy="208166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483768" y="2132856"/>
            <a:ext cx="325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471120" y="2060406"/>
            <a:ext cx="325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554387" y="4077072"/>
            <a:ext cx="325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8532440" y="2060848"/>
            <a:ext cx="325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595052" y="4077072"/>
            <a:ext cx="325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30" y="4374112"/>
            <a:ext cx="2944715" cy="20113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08" y="4886342"/>
            <a:ext cx="2885977" cy="198842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5940152" y="4544496"/>
            <a:ext cx="12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SIDDHARTA</a:t>
            </a:r>
          </a:p>
        </p:txBody>
      </p:sp>
    </p:spTree>
    <p:extLst>
      <p:ext uri="{BB962C8B-B14F-4D97-AF65-F5344CB8AC3E}">
        <p14:creationId xmlns:p14="http://schemas.microsoft.com/office/powerpoint/2010/main" val="9010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076" y="74597"/>
            <a:ext cx="4474840" cy="85010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cutoff </a:t>
            </a:r>
            <a:r>
              <a:rPr lang="en-US" altLang="ja-JP" sz="3200" i="1" dirty="0" smtClean="0">
                <a:solidFill>
                  <a:srgbClr val="0000FF"/>
                </a:solidFill>
              </a:rPr>
              <a:t>dependence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77175" cy="619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916832"/>
            <a:ext cx="3183256" cy="222827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1916832"/>
            <a:ext cx="3277344" cy="229414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988840"/>
            <a:ext cx="2950063" cy="206504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380" y="4091105"/>
            <a:ext cx="3080388" cy="215627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4512" y="4097692"/>
            <a:ext cx="3274672" cy="229227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8035" y="4210974"/>
            <a:ext cx="2885294" cy="201970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rot="1443111">
            <a:off x="1486223" y="3348354"/>
            <a:ext cx="65047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7200" b="1" dirty="0" smtClean="0">
                <a:ln w="22225">
                  <a:solidFill>
                    <a:schemeClr val="accent2"/>
                  </a:solidFill>
                  <a:prstDash val="solid"/>
                </a:ln>
                <a:noFill/>
              </a:rPr>
              <a:t>Preliminary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21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chemeClr val="tx2"/>
                </a:solidFill>
              </a:rPr>
              <a:t>Partial wave decomposition</a:t>
            </a:r>
            <a:endParaRPr kumimoji="1" lang="ja-JP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4204" y="5518842"/>
            <a:ext cx="833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S</a:t>
            </a:r>
            <a:r>
              <a:rPr kumimoji="1" lang="en-US" altLang="ja-JP" sz="2400" dirty="0" smtClean="0"/>
              <a:t>- and d-wave components are dominant in low-energy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p-wave component is also large around </a:t>
            </a:r>
            <a:r>
              <a:rPr kumimoji="1" lang="en-US" altLang="ja-JP" sz="2400" i="1" dirty="0" smtClean="0"/>
              <a:t>KN</a:t>
            </a:r>
            <a:r>
              <a:rPr kumimoji="1" lang="en-US" altLang="ja-JP" sz="2400" dirty="0" smtClean="0"/>
              <a:t> threshold energy</a:t>
            </a:r>
            <a:endParaRPr kumimoji="1" lang="ja-JP" altLang="en-US" sz="24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460"/>
            <a:ext cx="3091086" cy="21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54" y="3117460"/>
            <a:ext cx="3091086" cy="21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813204"/>
            <a:ext cx="3091086" cy="21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52" y="813204"/>
            <a:ext cx="3091086" cy="21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07" y="3113943"/>
            <a:ext cx="3091086" cy="21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07" y="731843"/>
            <a:ext cx="3091086" cy="21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5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684" y="63513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chemeClr val="tx2"/>
                </a:solidFill>
              </a:rPr>
              <a:t>Angular dependence</a:t>
            </a:r>
            <a:endParaRPr kumimoji="1" lang="ja-JP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825" y="5009174"/>
            <a:ext cx="8534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i="1" dirty="0" smtClean="0"/>
              <a:t>KN</a:t>
            </a:r>
            <a:r>
              <a:rPr lang="en-US" altLang="ja-JP" sz="2800" dirty="0" smtClean="0"/>
              <a:t> threshold cusp is enhanced in forward angle</a:t>
            </a:r>
            <a:endParaRPr lang="en-US" altLang="ja-JP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Channel dependence is also large in forward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bump above </a:t>
            </a:r>
            <a:r>
              <a:rPr lang="en-US" altLang="ja-JP" sz="2800" dirty="0" smtClean="0"/>
              <a:t> </a:t>
            </a:r>
            <a:r>
              <a:rPr lang="en-US" altLang="ja-JP" sz="2800" i="1" dirty="0" err="1"/>
              <a:t>K</a:t>
            </a:r>
            <a:r>
              <a:rPr lang="en-US" altLang="ja-JP" sz="2800" i="1" baseline="30000" dirty="0" err="1"/>
              <a:t>bar</a:t>
            </a:r>
            <a:r>
              <a:rPr lang="en-US" altLang="ja-JP" sz="2800" i="1" dirty="0" err="1"/>
              <a:t>N</a:t>
            </a:r>
            <a:r>
              <a:rPr lang="en-US" altLang="ja-JP" sz="2800" i="1" dirty="0"/>
              <a:t> </a:t>
            </a:r>
            <a:r>
              <a:rPr lang="en-US" altLang="ja-JP" sz="2800" dirty="0"/>
              <a:t>threshold energy is enhanced </a:t>
            </a:r>
            <a:r>
              <a:rPr lang="en-US" altLang="ja-JP" sz="2800" dirty="0" smtClean="0"/>
              <a:t>in</a:t>
            </a:r>
            <a:r>
              <a:rPr lang="ja-JP" altLang="en-US" sz="2800" dirty="0"/>
              <a:t> </a:t>
            </a:r>
            <a:r>
              <a:rPr lang="en-US" altLang="ja-JP" sz="2800" dirty="0" smtClean="0">
                <a:latin typeface="Symbol" panose="05050102010706020507" pitchFamily="18" charset="2"/>
              </a:rPr>
              <a:t>q</a:t>
            </a:r>
            <a:r>
              <a:rPr lang="en-US" altLang="ja-JP" sz="2800" dirty="0" smtClean="0"/>
              <a:t>=0</a:t>
            </a: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7424937" y="436517"/>
            <a:ext cx="815153" cy="1328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748503" y="118588"/>
            <a:ext cx="283158" cy="163732"/>
          </a:xfrm>
          <a:prstGeom prst="rect">
            <a:avLst/>
          </a:prstGeom>
          <a:noFill/>
        </p:spPr>
      </p:pic>
      <p:cxnSp>
        <p:nvCxnSpPr>
          <p:cNvPr id="19" name="直線コネクタ 18"/>
          <p:cNvCxnSpPr/>
          <p:nvPr/>
        </p:nvCxnSpPr>
        <p:spPr>
          <a:xfrm>
            <a:off x="6984468" y="626722"/>
            <a:ext cx="3670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984468" y="677535"/>
            <a:ext cx="3670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984468" y="220215"/>
            <a:ext cx="367057" cy="15244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535055" y="658405"/>
            <a:ext cx="697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7461643" y="118588"/>
            <a:ext cx="770821" cy="355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7278114" y="321841"/>
            <a:ext cx="293646" cy="4573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15494" y="370634"/>
            <a:ext cx="117981" cy="127032"/>
          </a:xfrm>
          <a:prstGeom prst="rect">
            <a:avLst/>
          </a:prstGeom>
          <a:noFill/>
        </p:spPr>
      </p:pic>
      <p:pic>
        <p:nvPicPr>
          <p:cNvPr id="31" name="図 3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294454" y="572161"/>
            <a:ext cx="131090" cy="163729"/>
          </a:xfrm>
          <a:prstGeom prst="rect">
            <a:avLst/>
          </a:prstGeom>
          <a:noFill/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52" y="526153"/>
            <a:ext cx="149129" cy="20973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25" y="41669"/>
            <a:ext cx="189607" cy="149228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7132340" y="293045"/>
            <a:ext cx="0" cy="33253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867062" y="303684"/>
            <a:ext cx="822103" cy="2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8801" y="369707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Symbol" panose="05050102010706020507" pitchFamily="18" charset="2"/>
              </a:rPr>
              <a:t>q</a:t>
            </a:r>
            <a:r>
              <a:rPr lang="en-US" altLang="ja-JP" sz="2000" dirty="0" smtClean="0"/>
              <a:t>;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angle in C.M.</a:t>
            </a:r>
            <a:endParaRPr kumimoji="1" lang="ja-JP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" y="800171"/>
            <a:ext cx="2900289" cy="20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84" y="882178"/>
            <a:ext cx="3230552" cy="226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" y="2896357"/>
            <a:ext cx="3168352" cy="221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24" y="2934638"/>
            <a:ext cx="3136112" cy="219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87" y="2896357"/>
            <a:ext cx="3024027" cy="21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83" y="835869"/>
            <a:ext cx="3146841" cy="220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186" y="231567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2060"/>
                </a:solidFill>
              </a:rPr>
              <a:t>Contribution of each amplitude</a:t>
            </a:r>
            <a:endParaRPr kumimoji="1" lang="ja-JP" altLang="en-US" i="1" dirty="0">
              <a:solidFill>
                <a:srgbClr val="00206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22" name="図 1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17" y="608090"/>
            <a:ext cx="855345" cy="207645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17" y="274017"/>
            <a:ext cx="933450" cy="241935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22089"/>
            <a:ext cx="948690" cy="194310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44" y="1161316"/>
            <a:ext cx="874395" cy="25146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1600" y="53929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i="1" dirty="0" err="1" smtClean="0"/>
              <a:t>X</a:t>
            </a:r>
            <a:r>
              <a:rPr lang="en-US" altLang="ja-JP" sz="2800" i="1" baseline="-25000" dirty="0" err="1" smtClean="0"/>
              <a:t>YK,d</a:t>
            </a:r>
            <a:r>
              <a:rPr lang="en-US" altLang="ja-JP" sz="2800" dirty="0" smtClean="0"/>
              <a:t> component is dominant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5684594" y="5340585"/>
            <a:ext cx="2775838" cy="1184759"/>
            <a:chOff x="2985465" y="1510049"/>
            <a:chExt cx="2775838" cy="1184759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2985465" y="1510049"/>
              <a:ext cx="2747272" cy="1184759"/>
              <a:chOff x="2483768" y="2495280"/>
              <a:chExt cx="2747272" cy="1184759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 flipV="1">
                <a:off x="3570120" y="2663232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3520276" y="3246707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3612504" y="3306254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3027225" y="2758937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3027225" y="326075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4727418" y="3003737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3027225" y="330382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角丸四角形 30"/>
              <p:cNvSpPr/>
              <p:nvPr/>
            </p:nvSpPr>
            <p:spPr>
              <a:xfrm>
                <a:off x="3304068" y="2649959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角丸四角形 31"/>
              <p:cNvSpPr/>
              <p:nvPr/>
            </p:nvSpPr>
            <p:spPr>
              <a:xfrm>
                <a:off x="4197270" y="3162900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4629662" y="3092510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4" name="図 3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146196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35" name="図 34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95294" y="2906031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36" name="図 35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67797" y="3211645"/>
                <a:ext cx="156559" cy="235078"/>
              </a:xfrm>
              <a:prstGeom prst="rect">
                <a:avLst/>
              </a:prstGeom>
              <a:noFill/>
            </p:spPr>
          </p:pic>
          <p:pic>
            <p:nvPicPr>
              <p:cNvPr id="37" name="図 36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945937" y="2495280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3341540" y="2776384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4097909" y="2944664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579328" y="3023720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41" name="図 4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906" y="3429000"/>
                <a:ext cx="476000" cy="251039"/>
              </a:xfrm>
              <a:prstGeom prst="rect">
                <a:avLst/>
              </a:prstGeom>
            </p:spPr>
          </p:pic>
          <p:pic>
            <p:nvPicPr>
              <p:cNvPr id="42" name="図 4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992" y="3441571"/>
                <a:ext cx="425547" cy="235800"/>
              </a:xfrm>
              <a:prstGeom prst="rect">
                <a:avLst/>
              </a:prstGeom>
            </p:spPr>
          </p:pic>
          <p:pic>
            <p:nvPicPr>
              <p:cNvPr id="43" name="図 4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95" y="2601005"/>
                <a:ext cx="229935" cy="256282"/>
              </a:xfrm>
              <a:prstGeom prst="rect">
                <a:avLst/>
              </a:prstGeom>
            </p:spPr>
          </p:pic>
        </p:grpSp>
        <p:cxnSp>
          <p:nvCxnSpPr>
            <p:cNvPr id="20" name="直線矢印コネクタ 19"/>
            <p:cNvCxnSpPr/>
            <p:nvPr/>
          </p:nvCxnSpPr>
          <p:spPr>
            <a:xfrm>
              <a:off x="3590944" y="183907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645815" y="182631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247490" y="1853866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696927" y="1793969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1075902"/>
            <a:ext cx="3190875" cy="22383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7828" y="1102065"/>
            <a:ext cx="3190875" cy="22383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60342" y="1137541"/>
            <a:ext cx="3190875" cy="22383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973" y="3162454"/>
            <a:ext cx="3190875" cy="22383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65301" y="3170272"/>
            <a:ext cx="3190875" cy="22383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0341" y="3181364"/>
            <a:ext cx="3190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025"/>
            <a:ext cx="1918303" cy="134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9" y="4934772"/>
            <a:ext cx="2188065" cy="15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93332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4" y="1736840"/>
            <a:ext cx="3105054" cy="2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927" y="-246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Model of b</a:t>
            </a:r>
            <a:r>
              <a:rPr kumimoji="1" lang="en-US" altLang="ja-JP" sz="3600" i="1" dirty="0" smtClean="0">
                <a:solidFill>
                  <a:srgbClr val="0000FF"/>
                </a:solidFill>
              </a:rPr>
              <a:t>aryon-baryon interaction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73084"/>
            <a:ext cx="5400600" cy="3144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78" y="1308075"/>
            <a:ext cx="1594485" cy="6153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406666" y="1896419"/>
            <a:ext cx="10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Nijimegen93</a:t>
            </a:r>
            <a:endParaRPr kumimoji="1" lang="ja-JP" altLang="en-US" sz="1200" dirty="0"/>
          </a:p>
        </p:txBody>
      </p:sp>
      <p:sp>
        <p:nvSpPr>
          <p:cNvPr id="12" name="二等辺三角形 11"/>
          <p:cNvSpPr/>
          <p:nvPr/>
        </p:nvSpPr>
        <p:spPr>
          <a:xfrm>
            <a:off x="2339752" y="1988840"/>
            <a:ext cx="72008" cy="72008"/>
          </a:xfrm>
          <a:prstGeom prst="triangl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42" y="4425642"/>
            <a:ext cx="1594485" cy="567690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395536" y="1139552"/>
            <a:ext cx="8486233" cy="2865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908720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NN potential</a:t>
            </a:r>
            <a:endParaRPr kumimoji="1" lang="ja-JP" altLang="en-US" sz="2400" i="1" dirty="0"/>
          </a:p>
        </p:txBody>
      </p:sp>
      <p:sp>
        <p:nvSpPr>
          <p:cNvPr id="36" name="角丸四角形 35"/>
          <p:cNvSpPr/>
          <p:nvPr/>
        </p:nvSpPr>
        <p:spPr>
          <a:xfrm>
            <a:off x="478255" y="4256364"/>
            <a:ext cx="8486233" cy="21714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4047455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Y</a:t>
            </a:r>
            <a:r>
              <a:rPr lang="en-US" altLang="ja-JP" sz="2400" i="1" dirty="0" smtClean="0"/>
              <a:t>N potential</a:t>
            </a:r>
            <a:endParaRPr kumimoji="1" lang="ja-JP" altLang="en-US" sz="2400" i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28061" y="4066619"/>
            <a:ext cx="41362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/>
              <a:t>Torres, </a:t>
            </a:r>
            <a:r>
              <a:rPr kumimoji="1" lang="en-US" altLang="ja-JP" sz="1600" i="1" dirty="0" err="1" smtClean="0"/>
              <a:t>Dalitz</a:t>
            </a:r>
            <a:r>
              <a:rPr kumimoji="1" lang="en-US" altLang="ja-JP" sz="1600" i="1" dirty="0" smtClean="0"/>
              <a:t>, </a:t>
            </a:r>
            <a:r>
              <a:rPr kumimoji="1" lang="en-US" altLang="ja-JP" sz="1600" i="1" dirty="0" err="1" smtClean="0"/>
              <a:t>Deloff</a:t>
            </a:r>
            <a:r>
              <a:rPr kumimoji="1" lang="en-US" altLang="ja-JP" sz="1600" i="1" dirty="0" smtClean="0"/>
              <a:t>, PLB 174, 213 (1986)</a:t>
            </a:r>
            <a:endParaRPr kumimoji="1" lang="ja-JP" altLang="en-US" sz="1600" i="1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40498"/>
            <a:ext cx="5760640" cy="554584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95536" y="6424894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6658721" y="6427837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1" y="5716395"/>
            <a:ext cx="390525" cy="1847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47" y="5872012"/>
            <a:ext cx="956221" cy="17199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16" y="5380804"/>
            <a:ext cx="1106281" cy="19898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8401" y="1896419"/>
            <a:ext cx="2909143" cy="1721243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>
            <a:off x="5528785" y="2270469"/>
            <a:ext cx="2880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767943" y="2084298"/>
            <a:ext cx="13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CD-Bonn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13131" y="3563568"/>
            <a:ext cx="100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q (MeV)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 rot="16200000">
            <a:off x="3283204" y="2360300"/>
            <a:ext cx="1605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q </a:t>
            </a:r>
            <a:r>
              <a:rPr lang="en-US" altLang="ja-JP" sz="1400" baseline="30000" dirty="0" smtClean="0"/>
              <a:t>2</a:t>
            </a:r>
            <a:r>
              <a:rPr lang="en-US" altLang="ja-JP" sz="1400" dirty="0" smtClean="0"/>
              <a:t> </a:t>
            </a:r>
            <a:r>
              <a:rPr lang="en-US" altLang="ja-JP" sz="1400" dirty="0" smtClean="0">
                <a:latin typeface="Symbol" panose="05050102010706020507" pitchFamily="18" charset="2"/>
              </a:rPr>
              <a:t>f</a:t>
            </a:r>
            <a:r>
              <a:rPr lang="en-US" altLang="ja-JP" sz="1400" baseline="30000" dirty="0" smtClean="0"/>
              <a:t>2 </a:t>
            </a:r>
            <a:r>
              <a:rPr lang="en-US" altLang="ja-JP" sz="1400" dirty="0" smtClean="0"/>
              <a:t>(1/MeV)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78542" y="5156586"/>
            <a:ext cx="109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Julich’04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2049" name="直線コネクタ 2048"/>
          <p:cNvCxnSpPr>
            <a:endCxn id="31" idx="1"/>
          </p:cNvCxnSpPr>
          <p:nvPr/>
        </p:nvCxnSpPr>
        <p:spPr>
          <a:xfrm>
            <a:off x="7668344" y="5341252"/>
            <a:ext cx="21019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Coupled channel equation for 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15874" y="96668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Faddeev eq.</a:t>
            </a:r>
            <a:endParaRPr kumimoji="1" lang="ja-JP" altLang="en-US" sz="2400" dirty="0"/>
          </a:p>
        </p:txBody>
      </p:sp>
      <p:sp>
        <p:nvSpPr>
          <p:cNvPr id="75" name="角丸四角形 74"/>
          <p:cNvSpPr/>
          <p:nvPr/>
        </p:nvSpPr>
        <p:spPr>
          <a:xfrm>
            <a:off x="224922" y="2196879"/>
            <a:ext cx="8640960" cy="31683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195736" y="1660738"/>
            <a:ext cx="367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separable 2-body Interaction</a:t>
            </a:r>
            <a:r>
              <a:rPr lang="ja-JP" altLang="en-US" sz="2000" dirty="0" smtClean="0"/>
              <a:t>；</a:t>
            </a:r>
            <a:endParaRPr kumimoji="1" lang="ja-JP" altLang="en-US" sz="2000" dirty="0"/>
          </a:p>
        </p:txBody>
      </p:sp>
      <p:pic>
        <p:nvPicPr>
          <p:cNvPr id="79" name="図 7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04702" y="1720729"/>
            <a:ext cx="2520280" cy="340119"/>
          </a:xfrm>
          <a:prstGeom prst="rect">
            <a:avLst/>
          </a:prstGeom>
          <a:noFill/>
        </p:spPr>
      </p:pic>
      <p:sp>
        <p:nvSpPr>
          <p:cNvPr id="80" name="下矢印 79"/>
          <p:cNvSpPr/>
          <p:nvPr/>
        </p:nvSpPr>
        <p:spPr>
          <a:xfrm>
            <a:off x="1740465" y="1556791"/>
            <a:ext cx="432048" cy="416079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9" name="図 12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40946" y="3059317"/>
            <a:ext cx="8168066" cy="1141586"/>
          </a:xfrm>
          <a:prstGeom prst="rect">
            <a:avLst/>
          </a:prstGeom>
          <a:noFill/>
        </p:spPr>
      </p:pic>
      <p:sp>
        <p:nvSpPr>
          <p:cNvPr id="130" name="テキスト ボックス 129"/>
          <p:cNvSpPr txBox="1"/>
          <p:nvPr/>
        </p:nvSpPr>
        <p:spPr>
          <a:xfrm>
            <a:off x="224922" y="226722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Alt-Grassberger-Sandhas(AGS) eq. </a:t>
            </a:r>
            <a:r>
              <a:rPr lang="en-US" altLang="ja-JP" sz="2000" dirty="0">
                <a:solidFill>
                  <a:srgbClr val="002060"/>
                </a:solidFill>
              </a:rPr>
              <a:t>:</a:t>
            </a:r>
            <a:r>
              <a:rPr lang="en-US" altLang="ja-JP" sz="2000" dirty="0" smtClean="0">
                <a:solidFill>
                  <a:srgbClr val="002060"/>
                </a:solidFill>
              </a:rPr>
              <a:t> </a:t>
            </a:r>
            <a:r>
              <a:rPr lang="en-US" altLang="ja-JP" sz="2000" i="1" dirty="0" err="1" smtClean="0">
                <a:solidFill>
                  <a:srgbClr val="002060"/>
                </a:solidFill>
              </a:rPr>
              <a:t>X</a:t>
            </a:r>
            <a:r>
              <a:rPr lang="en-US" altLang="ja-JP" sz="1600" i="1" dirty="0" err="1" smtClean="0">
                <a:solidFill>
                  <a:srgbClr val="002060"/>
                </a:solidFill>
              </a:rPr>
              <a:t>ij</a:t>
            </a:r>
            <a:r>
              <a:rPr lang="ja-JP" altLang="en-US" sz="2000" dirty="0" smtClean="0">
                <a:solidFill>
                  <a:srgbClr val="002060"/>
                </a:solidFill>
              </a:rPr>
              <a:t>；</a:t>
            </a:r>
            <a:r>
              <a:rPr lang="en-US" altLang="ja-JP" sz="2000" dirty="0" smtClean="0">
                <a:solidFill>
                  <a:srgbClr val="002060"/>
                </a:solidFill>
              </a:rPr>
              <a:t>quasi two-body amplitude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pic>
        <p:nvPicPr>
          <p:cNvPr id="14" name="図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44521" y="5534188"/>
            <a:ext cx="5541955" cy="526181"/>
          </a:xfrm>
          <a:prstGeom prst="rect">
            <a:avLst/>
          </a:prstGeom>
          <a:noFill/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7278"/>
            <a:ext cx="2297410" cy="3166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020385" y="4254744"/>
            <a:ext cx="6696744" cy="1038479"/>
            <a:chOff x="899592" y="4632061"/>
            <a:chExt cx="6696744" cy="1038479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1115616" y="4909810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1115616" y="5413866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115616" y="534185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691680" y="498181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角丸四角形 20"/>
            <p:cNvSpPr/>
            <p:nvPr/>
          </p:nvSpPr>
          <p:spPr>
            <a:xfrm>
              <a:off x="1475656" y="4837802"/>
              <a:ext cx="432048" cy="648072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403648" y="4837802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X</a:t>
              </a:r>
              <a:r>
                <a:rPr lang="en-US" altLang="ja-JP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ij</a:t>
              </a:r>
              <a:endParaRPr kumimoji="1" lang="ja-JP" altLang="en-US" i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3059832" y="4909810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059832" y="5413866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059832" y="534185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635896" y="498181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3383868" y="5089830"/>
              <a:ext cx="36004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932040" y="4909810"/>
              <a:ext cx="23042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932040" y="5413866"/>
              <a:ext cx="23042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4932040" y="534185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508104" y="4981818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5256076" y="5089830"/>
              <a:ext cx="36004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6804248" y="498181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角丸四角形 34"/>
            <p:cNvSpPr/>
            <p:nvPr/>
          </p:nvSpPr>
          <p:spPr>
            <a:xfrm>
              <a:off x="6516216" y="4837802"/>
              <a:ext cx="504056" cy="648072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444208" y="4837802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ja-JP" sz="2800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X</a:t>
              </a:r>
              <a:r>
                <a:rPr lang="en-US" altLang="ja-JP" i="1" dirty="0" err="1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</a:rPr>
                <a:t>nj</a:t>
              </a:r>
              <a:endParaRPr lang="ja-JP" altLang="en-US" i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347864" y="4909810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i="1" dirty="0" err="1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Z</a:t>
              </a:r>
              <a:r>
                <a:rPr lang="en-US" altLang="ja-JP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ij</a:t>
              </a:r>
              <a:endParaRPr lang="ja-JP" altLang="en-US" sz="2800" i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220072" y="4837802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ja-JP" sz="2800" i="1" dirty="0" err="1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Z</a:t>
              </a:r>
              <a:r>
                <a:rPr lang="en-US" altLang="ja-JP" i="1" dirty="0" err="1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</a:rPr>
                <a:t>in</a:t>
              </a:r>
              <a:endParaRPr lang="ja-JP" altLang="en-US" i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796136" y="4765794"/>
              <a:ext cx="504056" cy="36004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819450" y="4632061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i="1" dirty="0" err="1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Symbol" pitchFamily="18" charset="2"/>
                </a:rPr>
                <a:t>t</a:t>
              </a:r>
              <a:r>
                <a:rPr lang="en-US" altLang="ja-JP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n</a:t>
              </a:r>
              <a:endParaRPr kumimoji="1" lang="ja-JP" altLang="en-US" sz="1200" i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11760" y="4837802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=</a:t>
              </a:r>
              <a:endParaRPr kumimoji="1" lang="ja-JP" altLang="en-US" sz="32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211960" y="4837802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/>
                <a:t>+</a:t>
              </a:r>
              <a:endParaRPr kumimoji="1" lang="ja-JP" altLang="en-US" sz="32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99592" y="46937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123728" y="519784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</a:t>
              </a: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915816" y="46937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995936" y="519784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788024" y="46937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308304" y="519784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868144" y="53012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08" y="6180274"/>
            <a:ext cx="3903345" cy="27051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7" y="830735"/>
            <a:ext cx="1235723" cy="271900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52" y="1133053"/>
            <a:ext cx="4903470" cy="5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77"/>
    </mc:Choice>
    <mc:Fallback xmlns="">
      <p:transition spd="slow" advTm="4377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S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ingularity of particle exchange interaction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cxnSp>
        <p:nvCxnSpPr>
          <p:cNvPr id="29" name="直線コネクタ 28"/>
          <p:cNvCxnSpPr>
            <a:stCxn id="35" idx="2"/>
          </p:cNvCxnSpPr>
          <p:nvPr/>
        </p:nvCxnSpPr>
        <p:spPr>
          <a:xfrm flipV="1">
            <a:off x="4700685" y="2420888"/>
            <a:ext cx="3543723" cy="1079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18685" y="4869160"/>
            <a:ext cx="7629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methods to handle moon shape singularity numerically 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464821" y="5589820"/>
            <a:ext cx="43204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51720" y="550300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point method</a:t>
            </a:r>
          </a:p>
        </p:txBody>
      </p:sp>
      <p:grpSp>
        <p:nvGrpSpPr>
          <p:cNvPr id="106" name="グループ化 105"/>
          <p:cNvGrpSpPr/>
          <p:nvPr/>
        </p:nvGrpSpPr>
        <p:grpSpPr>
          <a:xfrm>
            <a:off x="5451007" y="2879642"/>
            <a:ext cx="1605269" cy="1512167"/>
            <a:chOff x="5148064" y="2780928"/>
            <a:chExt cx="1893301" cy="1763167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5456395" y="2780928"/>
              <a:ext cx="1584970" cy="1522094"/>
              <a:chOff x="1474862" y="3284984"/>
              <a:chExt cx="1584970" cy="1522094"/>
            </a:xfrm>
          </p:grpSpPr>
          <p:cxnSp>
            <p:nvCxnSpPr>
              <p:cNvPr id="22" name="直線矢印コネクタ 21"/>
              <p:cNvCxnSpPr/>
              <p:nvPr/>
            </p:nvCxnSpPr>
            <p:spPr>
              <a:xfrm>
                <a:off x="1475656" y="4797152"/>
                <a:ext cx="1584176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rot="5400000" flipH="1" flipV="1">
                <a:off x="718778" y="4041068"/>
                <a:ext cx="1512962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グループ化 43"/>
              <p:cNvGrpSpPr/>
              <p:nvPr/>
            </p:nvGrpSpPr>
            <p:grpSpPr>
              <a:xfrm>
                <a:off x="1475656" y="3600000"/>
                <a:ext cx="1359478" cy="1207078"/>
                <a:chOff x="1465118" y="3593522"/>
                <a:chExt cx="1359478" cy="1207078"/>
              </a:xfrm>
              <a:noFill/>
            </p:grpSpPr>
            <p:sp>
              <p:nvSpPr>
                <p:cNvPr id="28" name="フリーフォーム 27"/>
                <p:cNvSpPr/>
                <p:nvPr/>
              </p:nvSpPr>
              <p:spPr>
                <a:xfrm>
                  <a:off x="1475656" y="3933055"/>
                  <a:ext cx="936104" cy="864097"/>
                </a:xfrm>
                <a:custGeom>
                  <a:avLst/>
                  <a:gdLst>
                    <a:gd name="connsiteX0" fmla="*/ 0 w 987136"/>
                    <a:gd name="connsiteY0" fmla="*/ 0 h 987136"/>
                    <a:gd name="connsiteX1" fmla="*/ 737755 w 987136"/>
                    <a:gd name="connsiteY1" fmla="*/ 311727 h 987136"/>
                    <a:gd name="connsiteX2" fmla="*/ 987136 w 987136"/>
                    <a:gd name="connsiteY2" fmla="*/ 987136 h 987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7136" h="987136">
                      <a:moveTo>
                        <a:pt x="0" y="0"/>
                      </a:moveTo>
                      <a:cubicBezTo>
                        <a:pt x="286616" y="73602"/>
                        <a:pt x="573232" y="147204"/>
                        <a:pt x="737755" y="311727"/>
                      </a:cubicBezTo>
                      <a:cubicBezTo>
                        <a:pt x="902278" y="476250"/>
                        <a:pt x="944707" y="731693"/>
                        <a:pt x="987136" y="987136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/>
                <p:cNvSpPr/>
                <p:nvPr/>
              </p:nvSpPr>
              <p:spPr>
                <a:xfrm>
                  <a:off x="1465118" y="3593522"/>
                  <a:ext cx="1359478" cy="1207078"/>
                </a:xfrm>
                <a:custGeom>
                  <a:avLst/>
                  <a:gdLst>
                    <a:gd name="connsiteX0" fmla="*/ 0 w 1359478"/>
                    <a:gd name="connsiteY0" fmla="*/ 334242 h 1207078"/>
                    <a:gd name="connsiteX1" fmla="*/ 644237 w 1359478"/>
                    <a:gd name="connsiteY1" fmla="*/ 32905 h 1207078"/>
                    <a:gd name="connsiteX2" fmla="*/ 1122218 w 1359478"/>
                    <a:gd name="connsiteY2" fmla="*/ 136814 h 1207078"/>
                    <a:gd name="connsiteX3" fmla="*/ 1330037 w 1359478"/>
                    <a:gd name="connsiteY3" fmla="*/ 573233 h 1207078"/>
                    <a:gd name="connsiteX4" fmla="*/ 945573 w 1359478"/>
                    <a:gd name="connsiteY4" fmla="*/ 1207078 h 120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478" h="1207078">
                      <a:moveTo>
                        <a:pt x="0" y="334242"/>
                      </a:moveTo>
                      <a:cubicBezTo>
                        <a:pt x="228600" y="200026"/>
                        <a:pt x="457201" y="65810"/>
                        <a:pt x="644237" y="32905"/>
                      </a:cubicBezTo>
                      <a:cubicBezTo>
                        <a:pt x="831273" y="0"/>
                        <a:pt x="1007918" y="46759"/>
                        <a:pt x="1122218" y="136814"/>
                      </a:cubicBezTo>
                      <a:cubicBezTo>
                        <a:pt x="1236518" y="226869"/>
                        <a:pt x="1359478" y="394856"/>
                        <a:pt x="1330037" y="573233"/>
                      </a:cubicBezTo>
                      <a:cubicBezTo>
                        <a:pt x="1300596" y="751610"/>
                        <a:pt x="1123084" y="979344"/>
                        <a:pt x="945573" y="120707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94" name="図 93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680531" y="4365104"/>
              <a:ext cx="216024" cy="178991"/>
            </a:xfrm>
            <a:prstGeom prst="rect">
              <a:avLst/>
            </a:prstGeom>
            <a:noFill/>
          </p:spPr>
        </p:pic>
        <p:pic>
          <p:nvPicPr>
            <p:cNvPr id="96" name="図 95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148064" y="2977839"/>
              <a:ext cx="243798" cy="216024"/>
            </a:xfrm>
            <a:prstGeom prst="rect">
              <a:avLst/>
            </a:prstGeom>
            <a:noFill/>
          </p:spPr>
        </p:pic>
      </p:grpSp>
      <p:sp>
        <p:nvSpPr>
          <p:cNvPr id="51" name="テキスト ボックス 50"/>
          <p:cNvSpPr txBox="1"/>
          <p:nvPr/>
        </p:nvSpPr>
        <p:spPr>
          <a:xfrm>
            <a:off x="4932040" y="442968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 moon shape singularity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3950" y="4383182"/>
            <a:ext cx="128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Z-diagram</a:t>
            </a:r>
            <a:endParaRPr kumimoji="1" lang="ja-JP" altLang="en-US" dirty="0"/>
          </a:p>
        </p:txBody>
      </p:sp>
      <p:pic>
        <p:nvPicPr>
          <p:cNvPr id="35" name="図 3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05885" y="1502676"/>
            <a:ext cx="7189599" cy="929011"/>
          </a:xfrm>
          <a:prstGeom prst="rect">
            <a:avLst/>
          </a:prstGeom>
          <a:noFill/>
        </p:spPr>
      </p:pic>
      <p:grpSp>
        <p:nvGrpSpPr>
          <p:cNvPr id="6" name="グループ化 5"/>
          <p:cNvGrpSpPr/>
          <p:nvPr/>
        </p:nvGrpSpPr>
        <p:grpSpPr>
          <a:xfrm>
            <a:off x="1401183" y="2852936"/>
            <a:ext cx="2162705" cy="1405733"/>
            <a:chOff x="1401183" y="2852936"/>
            <a:chExt cx="2162705" cy="1405733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1401183" y="2852936"/>
              <a:ext cx="2162705" cy="1405733"/>
              <a:chOff x="4788024" y="2924944"/>
              <a:chExt cx="2162705" cy="1405733"/>
            </a:xfrm>
          </p:grpSpPr>
          <p:grpSp>
            <p:nvGrpSpPr>
              <p:cNvPr id="126" name="グループ化 125"/>
              <p:cNvGrpSpPr/>
              <p:nvPr/>
            </p:nvGrpSpPr>
            <p:grpSpPr>
              <a:xfrm>
                <a:off x="4788024" y="2924944"/>
                <a:ext cx="2162705" cy="1405733"/>
                <a:chOff x="1617207" y="2924944"/>
                <a:chExt cx="2162705" cy="1405733"/>
              </a:xfrm>
            </p:grpSpPr>
            <p:grpSp>
              <p:nvGrpSpPr>
                <p:cNvPr id="98" name="グループ化 97"/>
                <p:cNvGrpSpPr/>
                <p:nvPr/>
              </p:nvGrpSpPr>
              <p:grpSpPr>
                <a:xfrm rot="16200000">
                  <a:off x="2123728" y="2924944"/>
                  <a:ext cx="864096" cy="1440160"/>
                  <a:chOff x="1619672" y="4365104"/>
                  <a:chExt cx="864096" cy="1440160"/>
                </a:xfrm>
              </p:grpSpPr>
              <p:cxnSp>
                <p:nvCxnSpPr>
                  <p:cNvPr id="99" name="直線コネクタ 98"/>
                  <p:cNvCxnSpPr/>
                  <p:nvPr/>
                </p:nvCxnSpPr>
                <p:spPr>
                  <a:xfrm rot="5400000">
                    <a:off x="899592" y="5085184"/>
                    <a:ext cx="14401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/>
                  <p:cNvCxnSpPr/>
                  <p:nvPr/>
                </p:nvCxnSpPr>
                <p:spPr>
                  <a:xfrm rot="5400000">
                    <a:off x="1763688" y="5085184"/>
                    <a:ext cx="14401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コネクタ 100"/>
                  <p:cNvCxnSpPr/>
                  <p:nvPr/>
                </p:nvCxnSpPr>
                <p:spPr>
                  <a:xfrm rot="10800000" flipV="1">
                    <a:off x="1691680" y="4941168"/>
                    <a:ext cx="72008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7" name="図 106" descr="txp_fig.png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1763688" y="4077072"/>
                  <a:ext cx="177448" cy="2365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9" name="図 108" descr="txp_fig.png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275856" y="2924944"/>
                  <a:ext cx="178604" cy="2532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" name="図 110" descr="txp_fig.png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131840" y="3501008"/>
                  <a:ext cx="648072" cy="235663"/>
                </a:xfrm>
                <a:prstGeom prst="rect">
                  <a:avLst/>
                </a:prstGeom>
                <a:noFill/>
              </p:spPr>
            </p:pic>
            <p:sp>
              <p:nvSpPr>
                <p:cNvPr id="121" name="フリーフォーム 120"/>
                <p:cNvSpPr/>
                <p:nvPr/>
              </p:nvSpPr>
              <p:spPr>
                <a:xfrm>
                  <a:off x="2618509" y="3501007"/>
                  <a:ext cx="436418" cy="104637"/>
                </a:xfrm>
                <a:custGeom>
                  <a:avLst/>
                  <a:gdLst>
                    <a:gd name="connsiteX0" fmla="*/ 436418 w 436418"/>
                    <a:gd name="connsiteY0" fmla="*/ 140276 h 140276"/>
                    <a:gd name="connsiteX1" fmla="*/ 238991 w 436418"/>
                    <a:gd name="connsiteY1" fmla="*/ 5195 h 140276"/>
                    <a:gd name="connsiteX2" fmla="*/ 0 w 436418"/>
                    <a:gd name="connsiteY2" fmla="*/ 109104 h 140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418" h="140276">
                      <a:moveTo>
                        <a:pt x="436418" y="140276"/>
                      </a:moveTo>
                      <a:cubicBezTo>
                        <a:pt x="374072" y="75333"/>
                        <a:pt x="311727" y="10390"/>
                        <a:pt x="238991" y="5195"/>
                      </a:cubicBezTo>
                      <a:cubicBezTo>
                        <a:pt x="166255" y="0"/>
                        <a:pt x="83127" y="54552"/>
                        <a:pt x="0" y="10910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3" name="図 122" descr="txp_fig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137882" y="4077466"/>
                  <a:ext cx="309731" cy="2532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5" name="図 124" descr="txp_fig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1617207" y="2938903"/>
                  <a:ext cx="309730" cy="22608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48" name="直線コネクタ 47"/>
              <p:cNvCxnSpPr/>
              <p:nvPr/>
            </p:nvCxnSpPr>
            <p:spPr>
              <a:xfrm rot="5400000">
                <a:off x="5076056" y="3645024"/>
                <a:ext cx="1296144" cy="0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線コネクタ 4"/>
            <p:cNvCxnSpPr/>
            <p:nvPr/>
          </p:nvCxnSpPr>
          <p:spPr>
            <a:xfrm flipH="1">
              <a:off x="1619672" y="3212976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2498396" y="3933056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2159732" y="3092975"/>
              <a:ext cx="72008" cy="1885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481057" y="3880259"/>
              <a:ext cx="72008" cy="1885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499992" y="548070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/>
              <a:t>L. </a:t>
            </a:r>
            <a:r>
              <a:rPr lang="en-US" altLang="ja-JP" b="1" i="1" dirty="0" err="1" smtClean="0"/>
              <a:t>Schlessinger</a:t>
            </a:r>
            <a:r>
              <a:rPr kumimoji="1" lang="en-US" altLang="ja-JP" b="1" i="1" dirty="0" smtClean="0"/>
              <a:t>, PR 167, 1411(1968)</a:t>
            </a:r>
            <a:endParaRPr kumimoji="1" lang="ja-JP" altLang="en-US" b="1" i="1" dirty="0"/>
          </a:p>
        </p:txBody>
      </p:sp>
      <p:sp>
        <p:nvSpPr>
          <p:cNvPr id="41" name="正方形/長方形 40"/>
          <p:cNvSpPr/>
          <p:nvPr/>
        </p:nvSpPr>
        <p:spPr>
          <a:xfrm>
            <a:off x="4427984" y="5898758"/>
            <a:ext cx="4451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i="1" dirty="0" smtClean="0"/>
              <a:t>Kamada, Koike, </a:t>
            </a:r>
            <a:r>
              <a:rPr lang="en-US" altLang="ja-JP" sz="1600" b="1" i="1" dirty="0" err="1" smtClean="0"/>
              <a:t>Glökle</a:t>
            </a:r>
            <a:r>
              <a:rPr lang="en-US" altLang="ja-JP" sz="1600" b="1" i="1" dirty="0" smtClean="0"/>
              <a:t>, PTP 109, 869(2003)</a:t>
            </a:r>
            <a:endParaRPr lang="ja-JP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9452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61"/>
    </mc:Choice>
    <mc:Fallback xmlns="">
      <p:transition spd="slow" advTm="3766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2868" y="260576"/>
            <a:ext cx="3106688" cy="82862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Point method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31147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/>
              <a:t>L. </a:t>
            </a:r>
            <a:r>
              <a:rPr lang="en-US" altLang="ja-JP" b="1" i="1" dirty="0" err="1" smtClean="0"/>
              <a:t>Schlessinger</a:t>
            </a:r>
            <a:r>
              <a:rPr kumimoji="1" lang="en-US" altLang="ja-JP" b="1" i="1" dirty="0" smtClean="0"/>
              <a:t>, PR 167, 1411(1968)</a:t>
            </a:r>
            <a:endParaRPr kumimoji="1" lang="ja-JP" altLang="en-US" b="1" i="1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1635075" y="3399507"/>
            <a:ext cx="5400600" cy="1080120"/>
            <a:chOff x="1907704" y="3212976"/>
            <a:chExt cx="5760640" cy="1199898"/>
          </a:xfrm>
        </p:grpSpPr>
        <p:sp>
          <p:nvSpPr>
            <p:cNvPr id="16" name="正方形/長方形 15"/>
            <p:cNvSpPr/>
            <p:nvPr/>
          </p:nvSpPr>
          <p:spPr>
            <a:xfrm>
              <a:off x="4209378" y="4100134"/>
              <a:ext cx="1226717" cy="3127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057250" y="4100134"/>
              <a:ext cx="1082702" cy="3127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907704" y="3212976"/>
              <a:ext cx="5760640" cy="1194279"/>
            </a:xfrm>
            <a:prstGeom prst="rect">
              <a:avLst/>
            </a:prstGeom>
            <a:noFill/>
          </p:spPr>
        </p:pic>
      </p:grpSp>
      <p:sp>
        <p:nvSpPr>
          <p:cNvPr id="24" name="右矢印 23"/>
          <p:cNvSpPr/>
          <p:nvPr/>
        </p:nvSpPr>
        <p:spPr>
          <a:xfrm>
            <a:off x="4499992" y="5301208"/>
            <a:ext cx="648072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1089196"/>
            <a:ext cx="2520280" cy="176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グループ化 26"/>
          <p:cNvGrpSpPr/>
          <p:nvPr/>
        </p:nvGrpSpPr>
        <p:grpSpPr>
          <a:xfrm>
            <a:off x="755576" y="1484784"/>
            <a:ext cx="6235877" cy="1599322"/>
            <a:chOff x="658221" y="1628800"/>
            <a:chExt cx="6235877" cy="1599322"/>
          </a:xfrm>
        </p:grpSpPr>
        <p:sp>
          <p:nvSpPr>
            <p:cNvPr id="17" name="正方形/長方形 16"/>
            <p:cNvSpPr/>
            <p:nvPr/>
          </p:nvSpPr>
          <p:spPr>
            <a:xfrm>
              <a:off x="658221" y="1772378"/>
              <a:ext cx="1368152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02437" y="2492458"/>
              <a:ext cx="1368152" cy="360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55576" y="1628800"/>
              <a:ext cx="6138522" cy="1599322"/>
            </a:xfrm>
            <a:prstGeom prst="rect">
              <a:avLst/>
            </a:prstGeom>
            <a:noFill/>
          </p:spPr>
        </p:pic>
      </p:grpSp>
      <p:grpSp>
        <p:nvGrpSpPr>
          <p:cNvPr id="33" name="グループ化 32"/>
          <p:cNvGrpSpPr/>
          <p:nvPr/>
        </p:nvGrpSpPr>
        <p:grpSpPr>
          <a:xfrm>
            <a:off x="683568" y="5014117"/>
            <a:ext cx="3312368" cy="954107"/>
            <a:chOff x="539552" y="5099156"/>
            <a:chExt cx="3312368" cy="954107"/>
          </a:xfrm>
        </p:grpSpPr>
        <p:sp>
          <p:nvSpPr>
            <p:cNvPr id="26" name="角丸四角形 25"/>
            <p:cNvSpPr/>
            <p:nvPr/>
          </p:nvSpPr>
          <p:spPr>
            <a:xfrm>
              <a:off x="539552" y="5099156"/>
              <a:ext cx="3312368" cy="95410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55576" y="5099156"/>
              <a:ext cx="3024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evaluate X at finite </a:t>
              </a:r>
              <a:r>
                <a:rPr lang="en-US" altLang="ja-JP" sz="2800" dirty="0" err="1" smtClean="0">
                  <a:latin typeface="Symbol" pitchFamily="18" charset="2"/>
                </a:rPr>
                <a:t>e</a:t>
              </a:r>
              <a:r>
                <a:rPr lang="en-US" altLang="ja-JP" sz="1600" b="1" dirty="0" err="1" smtClean="0"/>
                <a:t>i</a:t>
              </a:r>
              <a:endParaRPr kumimoji="1" lang="ja-JP" altLang="en-US" sz="2800" dirty="0">
                <a:latin typeface="Symbol" pitchFamily="18" charset="2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796136" y="5014117"/>
            <a:ext cx="1994716" cy="954108"/>
            <a:chOff x="4932040" y="5184195"/>
            <a:chExt cx="4238195" cy="954108"/>
          </a:xfrm>
        </p:grpSpPr>
        <p:sp>
          <p:nvSpPr>
            <p:cNvPr id="31" name="角丸四角形 30"/>
            <p:cNvSpPr/>
            <p:nvPr/>
          </p:nvSpPr>
          <p:spPr>
            <a:xfrm>
              <a:off x="4932040" y="5184195"/>
              <a:ext cx="3816424" cy="95410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81804" y="5317688"/>
              <a:ext cx="3888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</a:rPr>
                <a:t>X at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800" dirty="0" smtClean="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=0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211961" y="551723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continued</a:t>
            </a:r>
          </a:p>
          <a:p>
            <a:r>
              <a:rPr lang="en-US" altLang="ja-JP" sz="2000" dirty="0" smtClean="0"/>
              <a:t>  </a:t>
            </a:r>
            <a:r>
              <a:rPr kumimoji="1" lang="en-US" altLang="ja-JP" sz="2000" dirty="0" smtClean="0"/>
              <a:t> fraction</a:t>
            </a:r>
            <a:endParaRPr kumimoji="1" lang="ja-JP" altLang="en-US" sz="2000" dirty="0"/>
          </a:p>
        </p:txBody>
      </p:sp>
      <p:sp>
        <p:nvSpPr>
          <p:cNvPr id="34" name="正方形/長方形 33"/>
          <p:cNvSpPr/>
          <p:nvPr/>
        </p:nvSpPr>
        <p:spPr>
          <a:xfrm>
            <a:off x="4427984" y="729533"/>
            <a:ext cx="4451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i="1" dirty="0" smtClean="0"/>
              <a:t>Kamada, Koike, </a:t>
            </a:r>
            <a:r>
              <a:rPr lang="en-US" altLang="ja-JP" sz="1600" b="1" i="1" dirty="0" err="1" smtClean="0"/>
              <a:t>Glökle</a:t>
            </a:r>
            <a:r>
              <a:rPr lang="en-US" altLang="ja-JP" sz="1600" b="1" i="1" dirty="0" smtClean="0"/>
              <a:t>, PTP 109, 869(2003)</a:t>
            </a:r>
            <a:endParaRPr lang="ja-JP" altLang="en-US" sz="1600" b="1" i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0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42"/>
    </mc:Choice>
    <mc:Fallback xmlns="">
      <p:transition spd="slow" advTm="387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979664" cy="28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97" name="正方形/長方形 96"/>
          <p:cNvSpPr/>
          <p:nvPr/>
        </p:nvSpPr>
        <p:spPr>
          <a:xfrm>
            <a:off x="395536" y="489240"/>
            <a:ext cx="3975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0070C0"/>
                </a:solidFill>
              </a:rPr>
              <a:t>J-PARC E31 experiment</a:t>
            </a:r>
            <a:endParaRPr lang="en-US" altLang="ja-JP" sz="3200" i="1" dirty="0">
              <a:solidFill>
                <a:srgbClr val="0070C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58590" y="723473"/>
            <a:ext cx="428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http://j-parc.jp/researcher/Hadron/en/pac_0907/pdf/Noumi.pdf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94257" y="5157192"/>
            <a:ext cx="6209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i="1" dirty="0" err="1" smtClean="0"/>
              <a:t>p</a:t>
            </a:r>
            <a:r>
              <a:rPr kumimoji="1" lang="en-US" altLang="ja-JP" sz="2400" baseline="-25000" dirty="0" err="1" smtClean="0"/>
              <a:t>K</a:t>
            </a:r>
            <a:r>
              <a:rPr kumimoji="1" lang="en-US" altLang="ja-JP" sz="2400" baseline="30000" dirty="0" err="1" smtClean="0"/>
              <a:t>lab</a:t>
            </a:r>
            <a:r>
              <a:rPr kumimoji="1" lang="en-US" altLang="ja-JP" sz="2400" baseline="30000" dirty="0" smtClean="0"/>
              <a:t>.</a:t>
            </a:r>
            <a:r>
              <a:rPr kumimoji="1" lang="en-US" altLang="ja-JP" sz="2400" dirty="0" smtClean="0"/>
              <a:t>= 1GeV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detect forward neutron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Missing mass distribution for </a:t>
            </a:r>
            <a:r>
              <a:rPr lang="en-US" altLang="ja-JP" sz="2400" dirty="0" err="1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err="1"/>
              <a:t>+</a:t>
            </a:r>
            <a:r>
              <a:rPr lang="en-US" altLang="ja-JP" sz="2400" dirty="0" err="1">
                <a:latin typeface="Symbol" panose="05050102010706020507" pitchFamily="18" charset="2"/>
              </a:rPr>
              <a:t>S</a:t>
            </a:r>
            <a:r>
              <a:rPr lang="en-US" altLang="ja-JP" sz="2400" baseline="30000" dirty="0"/>
              <a:t>-</a:t>
            </a:r>
            <a:r>
              <a:rPr lang="en-US" altLang="ja-JP" sz="2400" dirty="0" smtClean="0"/>
              <a:t>/</a:t>
            </a:r>
            <a:r>
              <a:rPr lang="en-US" altLang="ja-JP" sz="2400" dirty="0" smtClean="0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>
                <a:latin typeface="Symbol" panose="05050102010706020507" pitchFamily="18" charset="2"/>
              </a:rPr>
              <a:t>/p</a:t>
            </a:r>
            <a:r>
              <a:rPr lang="en-US" altLang="ja-JP" sz="2400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baseline="30000" dirty="0" smtClean="0"/>
              <a:t>+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60646" y="1074015"/>
            <a:ext cx="89758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SzPct val="80000"/>
              <a:buFont typeface="Wingdings" panose="05000000000000000000" pitchFamily="2" charset="2"/>
              <a:buChar char="ü"/>
            </a:pPr>
            <a:r>
              <a:rPr lang="en-US" altLang="ja-JP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600" dirty="0" smtClean="0">
                <a:solidFill>
                  <a:prstClr val="black"/>
                </a:solidFill>
              </a:rPr>
              <a:t>(1405</a:t>
            </a:r>
            <a:r>
              <a:rPr lang="en-US" altLang="ja-JP" sz="2600" dirty="0">
                <a:solidFill>
                  <a:prstClr val="black"/>
                </a:solidFill>
              </a:rPr>
              <a:t>) </a:t>
            </a:r>
            <a:r>
              <a:rPr lang="en-US" altLang="ja-JP" sz="2600" dirty="0" smtClean="0">
                <a:solidFill>
                  <a:prstClr val="black"/>
                </a:solidFill>
              </a:rPr>
              <a:t>production via </a:t>
            </a:r>
            <a:r>
              <a:rPr lang="en-US" altLang="ja-JP" sz="2600" dirty="0">
                <a:solidFill>
                  <a:prstClr val="black"/>
                </a:solidFill>
              </a:rPr>
              <a:t>the (</a:t>
            </a:r>
            <a:r>
              <a:rPr lang="en-US" altLang="ja-JP" sz="2600" i="1" dirty="0">
                <a:solidFill>
                  <a:prstClr val="black"/>
                </a:solidFill>
              </a:rPr>
              <a:t>K</a:t>
            </a:r>
            <a:r>
              <a:rPr lang="en-US" altLang="ja-JP" sz="2600" i="1" baseline="30000" dirty="0">
                <a:solidFill>
                  <a:prstClr val="black"/>
                </a:solidFill>
              </a:rPr>
              <a:t>-</a:t>
            </a:r>
            <a:r>
              <a:rPr lang="en-US" altLang="ja-JP" sz="2600" i="1" dirty="0">
                <a:solidFill>
                  <a:prstClr val="black"/>
                </a:solidFill>
              </a:rPr>
              <a:t>,n</a:t>
            </a:r>
            <a:r>
              <a:rPr lang="en-US" altLang="ja-JP" sz="2600" dirty="0">
                <a:solidFill>
                  <a:prstClr val="black"/>
                </a:solidFill>
              </a:rPr>
              <a:t>) reaction on </a:t>
            </a:r>
            <a:r>
              <a:rPr lang="en-US" altLang="ja-JP" sz="2600" dirty="0" smtClean="0">
                <a:solidFill>
                  <a:prstClr val="black"/>
                </a:solidFill>
              </a:rPr>
              <a:t>deuteron target.</a:t>
            </a:r>
          </a:p>
          <a:p>
            <a:pPr marL="457200" lvl="0" indent="-457200">
              <a:buSzPct val="80000"/>
              <a:buFont typeface="Wingdings" panose="05000000000000000000" pitchFamily="2" charset="2"/>
              <a:buChar char="ü"/>
            </a:pPr>
            <a:r>
              <a:rPr lang="en-US" altLang="ja-JP" sz="2600" dirty="0" smtClean="0">
                <a:solidFill>
                  <a:prstClr val="black"/>
                </a:solidFill>
              </a:rPr>
              <a:t>We can access below the </a:t>
            </a:r>
            <a:r>
              <a:rPr lang="en-US" altLang="ja-JP" sz="2600" i="1" dirty="0" err="1" smtClean="0">
                <a:solidFill>
                  <a:prstClr val="black"/>
                </a:solidFill>
              </a:rPr>
              <a:t>K</a:t>
            </a:r>
            <a:r>
              <a:rPr lang="en-US" altLang="ja-JP" sz="2600" i="1" baseline="30000" dirty="0" err="1" smtClean="0">
                <a:solidFill>
                  <a:prstClr val="black"/>
                </a:solidFill>
              </a:rPr>
              <a:t>bar</a:t>
            </a:r>
            <a:r>
              <a:rPr lang="en-US" altLang="ja-JP" sz="2600" i="1" dirty="0" err="1" smtClean="0">
                <a:solidFill>
                  <a:prstClr val="black"/>
                </a:solidFill>
              </a:rPr>
              <a:t>N</a:t>
            </a:r>
            <a:r>
              <a:rPr lang="en-US" altLang="ja-JP" sz="2600" dirty="0" smtClean="0">
                <a:solidFill>
                  <a:prstClr val="black"/>
                </a:solidFill>
              </a:rPr>
              <a:t> threshold.</a:t>
            </a:r>
          </a:p>
          <a:p>
            <a:pPr marL="457200" lvl="0" indent="-457200">
              <a:buSzPct val="80000"/>
              <a:buFont typeface="Wingdings" panose="05000000000000000000" pitchFamily="2" charset="2"/>
              <a:buChar char="ü"/>
            </a:pPr>
            <a:r>
              <a:rPr lang="en-US" altLang="ja-JP" sz="2600" dirty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600" dirty="0">
                <a:solidFill>
                  <a:prstClr val="black"/>
                </a:solidFill>
              </a:rPr>
              <a:t>(1405</a:t>
            </a:r>
            <a:r>
              <a:rPr lang="en-US" altLang="ja-JP" sz="2600" dirty="0" smtClean="0">
                <a:solidFill>
                  <a:prstClr val="black"/>
                </a:solidFill>
              </a:rPr>
              <a:t>) in </a:t>
            </a:r>
            <a:r>
              <a:rPr lang="en-US" altLang="ja-JP" sz="2600" dirty="0" err="1" smtClean="0">
                <a:solidFill>
                  <a:prstClr val="black"/>
                </a:solidFill>
              </a:rPr>
              <a:t>K</a:t>
            </a:r>
            <a:r>
              <a:rPr lang="en-US" altLang="ja-JP" sz="2600" baseline="30000" dirty="0" err="1" smtClean="0">
                <a:solidFill>
                  <a:prstClr val="black"/>
                </a:solidFill>
              </a:rPr>
              <a:t>bar</a:t>
            </a:r>
            <a:r>
              <a:rPr lang="en-US" altLang="ja-JP" sz="2600" dirty="0" err="1" smtClean="0">
                <a:solidFill>
                  <a:prstClr val="black"/>
                </a:solidFill>
              </a:rPr>
              <a:t>N</a:t>
            </a:r>
            <a:r>
              <a:rPr lang="en-US" altLang="ja-JP" sz="2600" dirty="0" smtClean="0">
                <a:solidFill>
                  <a:prstClr val="black"/>
                </a:solidFill>
              </a:rPr>
              <a:t> channel</a:t>
            </a:r>
          </a:p>
          <a:p>
            <a:pPr marL="457200" lvl="0" indent="-457200">
              <a:buSzPct val="80000"/>
              <a:buFont typeface="Wingdings" panose="05000000000000000000" pitchFamily="2" charset="2"/>
              <a:buChar char="ü"/>
            </a:pPr>
            <a:endParaRPr lang="en-US" altLang="ja-JP" sz="2600" dirty="0">
              <a:solidFill>
                <a:prstClr val="black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6118167" y="2416623"/>
            <a:ext cx="2823620" cy="1263858"/>
            <a:chOff x="1250743" y="1401528"/>
            <a:chExt cx="2823620" cy="1263858"/>
          </a:xfrm>
        </p:grpSpPr>
        <p:cxnSp>
          <p:nvCxnSpPr>
            <p:cNvPr id="23" name="直線コネクタ 22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図 23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25" name="直線コネクタ 24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>
              <a:stCxn id="45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円/楕円 44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47" name="図 46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48" name="図 4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49" name="円/楕円 48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0" name="図 4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51" name="図 5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sp>
        <p:nvSpPr>
          <p:cNvPr id="4" name="正方形/長方形 3"/>
          <p:cNvSpPr/>
          <p:nvPr/>
        </p:nvSpPr>
        <p:spPr>
          <a:xfrm>
            <a:off x="3571328" y="1916832"/>
            <a:ext cx="438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ja-JP" i="1" dirty="0" err="1"/>
              <a:t>Jido</a:t>
            </a:r>
            <a:r>
              <a:rPr lang="en-US" altLang="ja-JP" i="1" dirty="0"/>
              <a:t>, </a:t>
            </a:r>
            <a:r>
              <a:rPr lang="en-US" altLang="ja-JP" i="1" dirty="0" err="1"/>
              <a:t>Oset</a:t>
            </a:r>
            <a:r>
              <a:rPr lang="en-US" altLang="ja-JP" i="1" dirty="0"/>
              <a:t>, </a:t>
            </a:r>
            <a:r>
              <a:rPr lang="en-US" altLang="ja-JP" i="1" dirty="0" err="1"/>
              <a:t>Sekihara</a:t>
            </a:r>
            <a:r>
              <a:rPr lang="en-US" altLang="ja-JP" i="1" dirty="0"/>
              <a:t>, EPJA42, 257(2009).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07" y="3933056"/>
            <a:ext cx="3197553" cy="15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05"/>
    </mc:Choice>
    <mc:Fallback xmlns="">
      <p:transition spd="slow" advTm="696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ja-JP" sz="3200" i="1" dirty="0" smtClean="0">
                <a:solidFill>
                  <a:srgbClr val="0070C0"/>
                </a:solidFill>
              </a:rPr>
              <a:t>Strategy of this work</a:t>
            </a:r>
            <a:endParaRPr kumimoji="1" lang="ja-JP" altLang="en-US" sz="2400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Study the cross </a:t>
            </a:r>
            <a:r>
              <a:rPr lang="en-US" altLang="ja-JP" sz="2800" dirty="0"/>
              <a:t>section for J-PARC </a:t>
            </a:r>
            <a:r>
              <a:rPr lang="en-US" altLang="ja-JP" sz="2800" dirty="0" smtClean="0"/>
              <a:t>E31 with </a:t>
            </a:r>
            <a:r>
              <a:rPr lang="en-US" altLang="ja-JP" sz="2800" i="1" dirty="0" err="1" smtClean="0"/>
              <a:t>K</a:t>
            </a:r>
            <a:r>
              <a:rPr lang="en-US" altLang="ja-JP" sz="2800" i="1" baseline="30000" dirty="0" err="1" smtClean="0"/>
              <a:t>bar</a:t>
            </a:r>
            <a:r>
              <a:rPr lang="en-US" altLang="ja-JP" sz="2800" i="1" dirty="0" err="1" smtClean="0"/>
              <a:t>NN-</a:t>
            </a:r>
            <a:r>
              <a:rPr lang="en-US" altLang="ja-JP" sz="2800" i="1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800" i="1" dirty="0" err="1" smtClean="0"/>
              <a:t>YN</a:t>
            </a:r>
            <a:r>
              <a:rPr lang="en-US" altLang="ja-JP" sz="2800" i="1" dirty="0" smtClean="0"/>
              <a:t> </a:t>
            </a:r>
            <a:r>
              <a:rPr lang="en-US" altLang="ja-JP" sz="2800" dirty="0" err="1" smtClean="0"/>
              <a:t>Faddeev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(</a:t>
            </a:r>
            <a:r>
              <a:rPr lang="en-US" altLang="ja-JP" sz="2800" dirty="0" smtClean="0"/>
              <a:t>AGS) approach based on chiral SU(3) dynamics</a:t>
            </a:r>
          </a:p>
          <a:p>
            <a:pPr lvl="1"/>
            <a:r>
              <a:rPr lang="en-US" altLang="ja-JP" sz="2400" dirty="0"/>
              <a:t>Full three-body calculation for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NN-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err="1" smtClean="0"/>
              <a:t>YN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systems with </a:t>
            </a:r>
            <a:r>
              <a:rPr lang="en-US" altLang="ja-JP" sz="2400" dirty="0" smtClean="0"/>
              <a:t>relativistic kinematics and higher </a:t>
            </a:r>
            <a:r>
              <a:rPr lang="en-US" altLang="ja-JP" sz="2400" dirty="0"/>
              <a:t>partial </a:t>
            </a:r>
            <a:r>
              <a:rPr lang="en-US" altLang="ja-JP" sz="2400" dirty="0" smtClean="0"/>
              <a:t>waves </a:t>
            </a:r>
            <a:r>
              <a:rPr lang="en-US" altLang="ja-JP" sz="2400" dirty="0"/>
              <a:t>for 1GeV incident </a:t>
            </a:r>
            <a:r>
              <a:rPr lang="en-US" altLang="ja-JP" sz="2400" dirty="0" smtClean="0"/>
              <a:t>momentum</a:t>
            </a:r>
            <a:endParaRPr lang="en-US" altLang="ja-JP" sz="2400" dirty="0"/>
          </a:p>
          <a:p>
            <a:pPr lvl="1"/>
            <a:endParaRPr lang="en-US" altLang="ja-JP" sz="2400" dirty="0" smtClean="0"/>
          </a:p>
          <a:p>
            <a:pPr lvl="1"/>
            <a:endParaRPr lang="en-US" altLang="ja-JP" sz="2400" dirty="0" smtClean="0"/>
          </a:p>
          <a:p>
            <a:pPr lvl="1"/>
            <a:endParaRPr lang="en-US" altLang="ja-JP" sz="2400" dirty="0"/>
          </a:p>
          <a:p>
            <a:r>
              <a:rPr lang="en-US" altLang="ja-JP" sz="2800" dirty="0" smtClean="0"/>
              <a:t>investigate how the signal </a:t>
            </a:r>
            <a:r>
              <a:rPr lang="en-US" altLang="ja-JP" sz="2800" dirty="0"/>
              <a:t>of </a:t>
            </a:r>
            <a:r>
              <a:rPr lang="en-US" altLang="ja-JP" sz="2800" dirty="0">
                <a:latin typeface="Symbol" panose="05050102010706020507" pitchFamily="18" charset="2"/>
              </a:rPr>
              <a:t>L</a:t>
            </a:r>
            <a:r>
              <a:rPr lang="en-US" altLang="ja-JP" sz="2800" dirty="0"/>
              <a:t>(1405) </a:t>
            </a:r>
            <a:r>
              <a:rPr lang="en-US" altLang="ja-JP" sz="2800" dirty="0" smtClean="0"/>
              <a:t>resonance appears on </a:t>
            </a:r>
            <a:r>
              <a:rPr lang="en-US" altLang="ja-JP" sz="28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800" dirty="0" smtClean="0"/>
              <a:t> mass spectrum</a:t>
            </a:r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1763688" y="3429000"/>
            <a:ext cx="6677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ja-JP" i="1" dirty="0" smtClean="0"/>
              <a:t>Two-step: </a:t>
            </a:r>
            <a:r>
              <a:rPr lang="en-US" altLang="ja-JP" i="1" dirty="0" err="1" smtClean="0"/>
              <a:t>Jido</a:t>
            </a:r>
            <a:r>
              <a:rPr lang="en-US" altLang="ja-JP" i="1" dirty="0"/>
              <a:t>, </a:t>
            </a:r>
            <a:r>
              <a:rPr lang="en-US" altLang="ja-JP" i="1" dirty="0" err="1"/>
              <a:t>Oset</a:t>
            </a:r>
            <a:r>
              <a:rPr lang="en-US" altLang="ja-JP" i="1" dirty="0"/>
              <a:t>, </a:t>
            </a:r>
            <a:r>
              <a:rPr lang="en-US" altLang="ja-JP" i="1" dirty="0" err="1"/>
              <a:t>Sekihara</a:t>
            </a:r>
            <a:r>
              <a:rPr lang="en-US" altLang="ja-JP" i="1" dirty="0"/>
              <a:t>, EPJA42, </a:t>
            </a:r>
            <a:r>
              <a:rPr lang="en-US" altLang="ja-JP" i="1" dirty="0" smtClean="0"/>
              <a:t>257(2009).</a:t>
            </a:r>
          </a:p>
          <a:p>
            <a:pPr lvl="1">
              <a:buNone/>
            </a:pPr>
            <a:r>
              <a:rPr lang="en-US" altLang="ja-JP" i="1" dirty="0"/>
              <a:t>	 </a:t>
            </a:r>
            <a:r>
              <a:rPr lang="en-US" altLang="ja-JP" i="1" dirty="0" smtClean="0"/>
              <a:t>         </a:t>
            </a:r>
            <a:r>
              <a:rPr lang="en-US" altLang="ja-JP" i="1" dirty="0" err="1" smtClean="0"/>
              <a:t>Miyagawa</a:t>
            </a:r>
            <a:r>
              <a:rPr lang="en-US" altLang="ja-JP" i="1" dirty="0"/>
              <a:t>, </a:t>
            </a:r>
            <a:r>
              <a:rPr lang="en-US" altLang="ja-JP" i="1" dirty="0" err="1"/>
              <a:t>Haidenbauer</a:t>
            </a:r>
            <a:r>
              <a:rPr lang="en-US" altLang="ja-JP" i="1" dirty="0"/>
              <a:t>, PRC85,065201(2012).</a:t>
            </a:r>
          </a:p>
          <a:p>
            <a:pPr lvl="1">
              <a:buNone/>
            </a:pPr>
            <a:r>
              <a:rPr lang="en-US" altLang="ja-JP" i="1" dirty="0" smtClean="0"/>
              <a:t>                  Yamagata-</a:t>
            </a:r>
            <a:r>
              <a:rPr lang="en-US" altLang="ja-JP" i="1" dirty="0" err="1" smtClean="0"/>
              <a:t>Sekihara</a:t>
            </a:r>
            <a:r>
              <a:rPr lang="en-US" altLang="ja-JP" i="1" dirty="0"/>
              <a:t>, </a:t>
            </a:r>
            <a:r>
              <a:rPr lang="en-US" altLang="ja-JP" i="1" dirty="0" err="1"/>
              <a:t>Sekihara</a:t>
            </a:r>
            <a:r>
              <a:rPr lang="en-US" altLang="ja-JP" i="1" dirty="0"/>
              <a:t>, </a:t>
            </a:r>
            <a:r>
              <a:rPr lang="en-US" altLang="ja-JP" i="1" dirty="0" err="1"/>
              <a:t>Jido</a:t>
            </a:r>
            <a:r>
              <a:rPr lang="en-US" altLang="ja-JP" i="1" dirty="0"/>
              <a:t>, PTEP043D02(2013).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95736" y="4263811"/>
            <a:ext cx="60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Faddeev</a:t>
            </a:r>
            <a:r>
              <a:rPr kumimoji="1" lang="en-US" altLang="ja-JP" dirty="0" smtClean="0"/>
              <a:t>: </a:t>
            </a:r>
            <a:r>
              <a:rPr kumimoji="1" lang="en-US" altLang="ja-JP" i="1" dirty="0" err="1" smtClean="0"/>
              <a:t>Miyagawa</a:t>
            </a:r>
            <a:r>
              <a:rPr kumimoji="1" lang="en-US" altLang="ja-JP" i="1" dirty="0" smtClean="0"/>
              <a:t> </a:t>
            </a:r>
            <a:r>
              <a:rPr lang="en-US" altLang="ja-JP" i="1" dirty="0" smtClean="0"/>
              <a:t>(Next talk)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75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323528" y="3247516"/>
            <a:ext cx="8712968" cy="17656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8351" y="116632"/>
            <a:ext cx="8424936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Meson-baryon potential based on chiral SU(3)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5457" y="1121627"/>
            <a:ext cx="8640960" cy="7920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Leading order of chiral perturbation theory: </a:t>
            </a:r>
          </a:p>
          <a:p>
            <a:pPr>
              <a:buNone/>
            </a:pPr>
            <a:r>
              <a:rPr lang="en-US" altLang="ja-JP" sz="2400" dirty="0" smtClean="0"/>
              <a:t>	Weinberg-</a:t>
            </a:r>
            <a:r>
              <a:rPr lang="en-US" altLang="ja-JP" sz="2400" dirty="0" err="1" smtClean="0"/>
              <a:t>Tomozawa</a:t>
            </a:r>
            <a:r>
              <a:rPr lang="en-US" altLang="ja-JP" sz="2400" dirty="0" smtClean="0"/>
              <a:t> (WT) term</a:t>
            </a:r>
            <a:endParaRPr kumimoji="1" lang="en-US" altLang="ja-JP" sz="24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8351" y="3222295"/>
            <a:ext cx="416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“energy-dependent” potentials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3131" y="4256801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E; two body scattering energy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00805" y="4596837"/>
            <a:ext cx="376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; determined by flavor SU(3) structure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2" y="4463458"/>
            <a:ext cx="302662" cy="2238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1" y="4768347"/>
            <a:ext cx="270116" cy="17426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932040" y="4352946"/>
            <a:ext cx="184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; baryon mass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24311" y="4643844"/>
            <a:ext cx="184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; </a:t>
            </a:r>
            <a:r>
              <a:rPr lang="en-US" altLang="ja-JP" dirty="0" smtClean="0"/>
              <a:t>meson</a:t>
            </a:r>
            <a:r>
              <a:rPr kumimoji="1" lang="en-US" altLang="ja-JP" dirty="0" smtClean="0"/>
              <a:t> mass</a:t>
            </a:r>
            <a:endParaRPr kumimoji="1"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6261407" y="2020109"/>
            <a:ext cx="1830876" cy="648056"/>
            <a:chOff x="6547078" y="1412776"/>
            <a:chExt cx="2227010" cy="648056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6553292" y="1988840"/>
              <a:ext cx="63867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6556960" y="1484783"/>
              <a:ext cx="1064720" cy="50405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7624640" y="1412776"/>
              <a:ext cx="1065429" cy="57606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/>
            <p:nvPr/>
          </p:nvSpPr>
          <p:spPr>
            <a:xfrm>
              <a:off x="7543160" y="191683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6547078" y="1987651"/>
              <a:ext cx="177944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6994647" y="1987651"/>
              <a:ext cx="177944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4749786" y="3247516"/>
            <a:ext cx="485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“energy-independent” potentials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876496" y="2668165"/>
            <a:ext cx="360040" cy="554129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" y="3731893"/>
            <a:ext cx="3817099" cy="4357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0" name="図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97" y="3683961"/>
            <a:ext cx="2786857" cy="46225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1" y="4696430"/>
            <a:ext cx="413385" cy="233658"/>
          </a:xfrm>
          <a:prstGeom prst="rect">
            <a:avLst/>
          </a:prstGeom>
        </p:spPr>
      </p:pic>
      <p:sp>
        <p:nvSpPr>
          <p:cNvPr id="48" name="コンテンツ プレースホルダ 2"/>
          <p:cNvSpPr txBox="1">
            <a:spLocks/>
          </p:cNvSpPr>
          <p:nvPr/>
        </p:nvSpPr>
        <p:spPr>
          <a:xfrm>
            <a:off x="1236536" y="2769577"/>
            <a:ext cx="76431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ja-JP" sz="2400" dirty="0" smtClean="0"/>
              <a:t>Derive the potentials by matching with WT amplitude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1151" y="2422871"/>
            <a:ext cx="3813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Symbol" panose="05050102010706020507" pitchFamily="18" charset="2"/>
              </a:rPr>
              <a:t>f</a:t>
            </a:r>
            <a:r>
              <a:rPr lang="en-US" altLang="ja-JP" sz="2000" dirty="0" smtClean="0"/>
              <a:t>: PS meson fields, </a:t>
            </a:r>
            <a:r>
              <a:rPr lang="en-US" altLang="ja-JP" sz="2000" i="1" dirty="0"/>
              <a:t>B</a:t>
            </a:r>
            <a:r>
              <a:rPr lang="en-US" altLang="ja-JP" sz="2000" dirty="0" smtClean="0"/>
              <a:t>: baryon fields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902494" y="4094126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Energy is fixed at threshold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8351" y="5117122"/>
            <a:ext cx="835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We introduce phenomenological dipole form factor to regularize loop integrals</a:t>
            </a:r>
            <a:endParaRPr kumimoji="1" lang="ja-JP" altLang="en-US" sz="2000" dirty="0"/>
          </a:p>
        </p:txBody>
      </p:sp>
      <p:pic>
        <p:nvPicPr>
          <p:cNvPr id="30" name="図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5" y="5631586"/>
            <a:ext cx="3200400" cy="497205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4289726" y="5418524"/>
            <a:ext cx="447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Cutoff parameters 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 are determined to reproduce the </a:t>
            </a:r>
            <a:r>
              <a:rPr kumimoji="1" lang="en-US" altLang="ja-JP" i="1" dirty="0" smtClean="0"/>
              <a:t>K</a:t>
            </a:r>
            <a:r>
              <a:rPr kumimoji="1" lang="en-US" altLang="ja-JP" i="1" baseline="30000" dirty="0" smtClean="0"/>
              <a:t>-</a:t>
            </a:r>
            <a:r>
              <a:rPr kumimoji="1" lang="en-US" altLang="ja-JP" i="1" dirty="0" smtClean="0"/>
              <a:t> p </a:t>
            </a:r>
            <a:r>
              <a:rPr kumimoji="1" lang="en-US" altLang="ja-JP" smtClean="0"/>
              <a:t>cross section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847561"/>
            <a:ext cx="2998470" cy="575310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5637569" y="1316914"/>
            <a:ext cx="3506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/>
              <a:t>Weinberg, PRL 17, 616 (1966).</a:t>
            </a:r>
          </a:p>
          <a:p>
            <a:r>
              <a:rPr lang="en-US" altLang="ja-JP" sz="1600" i="1" dirty="0" err="1"/>
              <a:t>Tomozawa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Nuov</a:t>
            </a:r>
            <a:r>
              <a:rPr lang="en-US" altLang="ja-JP" sz="1600" i="1" dirty="0"/>
              <a:t>. </a:t>
            </a:r>
            <a:r>
              <a:rPr lang="en-US" altLang="ja-JP" sz="1600" i="1" dirty="0" err="1"/>
              <a:t>Cim</a:t>
            </a:r>
            <a:r>
              <a:rPr lang="en-US" altLang="ja-JP" sz="1600" i="1" dirty="0"/>
              <a:t>. 46A, 707 (1966).</a:t>
            </a:r>
            <a:endParaRPr lang="ja-JP" altLang="en-US" sz="16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9053" y="652626"/>
            <a:ext cx="8218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NG boson associated with spontaneous breaking of chiral SU(3) </a:t>
            </a:r>
            <a:r>
              <a:rPr lang="en-US" altLang="ja-JP" sz="2000" dirty="0" smtClean="0"/>
              <a:t>symmetry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3846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0"/>
    </mc:Choice>
    <mc:Fallback xmlns="">
      <p:transition spd="slow" advTm="518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076" y="74597"/>
            <a:ext cx="4474840" cy="85010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cutoff (model parameters)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9898" y="754478"/>
            <a:ext cx="93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determine the cutoff parameters to reproduce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K</a:t>
            </a:r>
            <a:r>
              <a:rPr lang="en-US" altLang="ja-JP" sz="2400" i="1" baseline="30000" dirty="0" smtClean="0"/>
              <a:t>-</a:t>
            </a:r>
            <a:r>
              <a:rPr lang="en-US" altLang="ja-JP" sz="2400" i="1" dirty="0" smtClean="0"/>
              <a:t>p </a:t>
            </a:r>
            <a:r>
              <a:rPr lang="en-US" altLang="ja-JP" sz="2400" dirty="0" smtClean="0"/>
              <a:t>cross sections. </a:t>
            </a:r>
            <a:endParaRPr kumimoji="1" lang="ja-JP" altLang="en-US" sz="24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3" y="1305889"/>
            <a:ext cx="8148529" cy="88825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348882"/>
            <a:ext cx="2952327" cy="207103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094" y="2348881"/>
            <a:ext cx="2952327" cy="207103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2348881"/>
            <a:ext cx="2952327" cy="207103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926" y="4483101"/>
            <a:ext cx="2952327" cy="207103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8537" y="4509120"/>
            <a:ext cx="2952327" cy="20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643192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200" i="1" dirty="0" err="1" smtClean="0">
                <a:solidFill>
                  <a:srgbClr val="0000FF"/>
                </a:solidFill>
              </a:rPr>
              <a:t>K</a:t>
            </a:r>
            <a:r>
              <a:rPr lang="en-US" altLang="ja-JP" sz="3200" i="1" baseline="30000" dirty="0" err="1" smtClean="0">
                <a:solidFill>
                  <a:srgbClr val="0000FF"/>
                </a:solidFill>
              </a:rPr>
              <a:t>bar</a:t>
            </a:r>
            <a:r>
              <a:rPr lang="en-US" altLang="ja-JP" sz="3200" i="1" dirty="0" err="1" smtClean="0">
                <a:solidFill>
                  <a:srgbClr val="0000FF"/>
                </a:solidFill>
              </a:rPr>
              <a:t>N</a:t>
            </a:r>
            <a:r>
              <a:rPr lang="en-US" altLang="ja-JP" sz="3200" i="1" dirty="0" smtClean="0">
                <a:solidFill>
                  <a:srgbClr val="0000FF"/>
                </a:solidFill>
              </a:rPr>
              <a:t> amplitude and scattering length (output)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653074"/>
            <a:ext cx="3190875" cy="22383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647" y="686569"/>
            <a:ext cx="3190875" cy="22383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121" y="2852936"/>
            <a:ext cx="3190875" cy="223837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2515" y="2852937"/>
            <a:ext cx="3190875" cy="2238375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1666973" y="5247198"/>
            <a:ext cx="5848001" cy="1323439"/>
            <a:chOff x="1550009" y="5185492"/>
            <a:chExt cx="5848001" cy="1323439"/>
          </a:xfrm>
        </p:grpSpPr>
        <p:pic>
          <p:nvPicPr>
            <p:cNvPr id="28" name="図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101" y="5877272"/>
              <a:ext cx="2780083" cy="268694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560" y="5229828"/>
              <a:ext cx="3981450" cy="274320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1550009" y="5185492"/>
              <a:ext cx="167052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SIDDHARTA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err="1" smtClean="0"/>
                <a:t>xSU</a:t>
              </a:r>
              <a:r>
                <a:rPr lang="en-US" altLang="ja-JP" sz="2000" dirty="0" smtClean="0"/>
                <a:t>(3) NLO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smtClean="0">
                  <a:solidFill>
                    <a:srgbClr val="FF0000"/>
                  </a:solidFill>
                </a:rPr>
                <a:t>E-dep.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smtClean="0">
                  <a:solidFill>
                    <a:srgbClr val="0070C0"/>
                  </a:solidFill>
                </a:rPr>
                <a:t>E-</a:t>
              </a:r>
              <a:r>
                <a:rPr lang="en-US" altLang="ja-JP" sz="2000" dirty="0" err="1" smtClean="0">
                  <a:solidFill>
                    <a:srgbClr val="0070C0"/>
                  </a:solidFill>
                </a:rPr>
                <a:t>indep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.</a:t>
              </a:r>
              <a:endParaRPr lang="en-US" altLang="ja-JP" sz="2000" dirty="0">
                <a:solidFill>
                  <a:srgbClr val="0070C0"/>
                </a:solidFill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560" y="5546216"/>
              <a:ext cx="2686476" cy="259048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102" y="6184641"/>
              <a:ext cx="2780083" cy="268694"/>
            </a:xfrm>
            <a:prstGeom prst="rect">
              <a:avLst/>
            </a:prstGeom>
          </p:spPr>
        </p:pic>
      </p:grpSp>
      <p:sp>
        <p:nvSpPr>
          <p:cNvPr id="15" name="正方形/長方形 14"/>
          <p:cNvSpPr/>
          <p:nvPr/>
        </p:nvSpPr>
        <p:spPr>
          <a:xfrm>
            <a:off x="5580112" y="4941168"/>
            <a:ext cx="3491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/>
              <a:t>Ikeda, </a:t>
            </a:r>
            <a:r>
              <a:rPr lang="en-US" altLang="ja-JP" sz="1600" i="1" dirty="0" err="1"/>
              <a:t>Hyodo</a:t>
            </a:r>
            <a:r>
              <a:rPr lang="en-US" altLang="ja-JP" sz="1600" i="1" dirty="0"/>
              <a:t>, Weise </a:t>
            </a:r>
            <a:r>
              <a:rPr lang="en-US" altLang="ja-JP" sz="1600" i="1" dirty="0" smtClean="0"/>
              <a:t>NPA </a:t>
            </a:r>
            <a:r>
              <a:rPr lang="en-US" altLang="ja-JP" sz="1600" i="1" dirty="0"/>
              <a:t>881 (2012) 98.</a:t>
            </a:r>
            <a:endParaRPr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141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グループ化 73"/>
          <p:cNvGrpSpPr/>
          <p:nvPr/>
        </p:nvGrpSpPr>
        <p:grpSpPr>
          <a:xfrm>
            <a:off x="457901" y="1455261"/>
            <a:ext cx="2226209" cy="1025267"/>
            <a:chOff x="6194227" y="408645"/>
            <a:chExt cx="1730943" cy="813509"/>
          </a:xfrm>
        </p:grpSpPr>
        <p:grpSp>
          <p:nvGrpSpPr>
            <p:cNvPr id="75" name="グループ化 74"/>
            <p:cNvGrpSpPr/>
            <p:nvPr/>
          </p:nvGrpSpPr>
          <p:grpSpPr>
            <a:xfrm>
              <a:off x="6194227" y="408645"/>
              <a:ext cx="1730943" cy="813509"/>
              <a:chOff x="1250743" y="1401528"/>
              <a:chExt cx="2333269" cy="1045106"/>
            </a:xfrm>
          </p:grpSpPr>
          <p:cxnSp>
            <p:nvCxnSpPr>
              <p:cNvPr id="88" name="直線コネクタ 87"/>
              <p:cNvCxnSpPr/>
              <p:nvPr/>
            </p:nvCxnSpPr>
            <p:spPr>
              <a:xfrm flipV="1">
                <a:off x="2178885" y="1961070"/>
                <a:ext cx="1106131" cy="18824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" name="図 80" descr="txp_fig.png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82" name="直線コネクタ 81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28310" y="2275508"/>
                <a:ext cx="9463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円/楕円 86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0" name="図 89" descr="txp_fig.png"/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87337" y="1867707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91" name="図 90" descr="txp_fig.png"/>
              <p:cNvPicPr>
                <a:picLocks noChangeAspect="1"/>
              </p:cNvPicPr>
              <p:nvPr>
                <p:custDataLst>
                  <p:tags r:id="rId36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58786" y="2153292"/>
                <a:ext cx="177884" cy="232022"/>
              </a:xfrm>
              <a:prstGeom prst="rect">
                <a:avLst/>
              </a:prstGeom>
              <a:noFill/>
            </p:spPr>
          </p:pic>
          <p:pic>
            <p:nvPicPr>
              <p:cNvPr id="92" name="図 91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94" name="図 93"/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6722" y="1401528"/>
                <a:ext cx="257290" cy="211472"/>
              </a:xfrm>
              <a:prstGeom prst="rect">
                <a:avLst/>
              </a:prstGeom>
            </p:spPr>
          </p:pic>
        </p:grpSp>
        <p:cxnSp>
          <p:nvCxnSpPr>
            <p:cNvPr id="76" name="直線矢印コネクタ 75"/>
            <p:cNvCxnSpPr/>
            <p:nvPr/>
          </p:nvCxnSpPr>
          <p:spPr>
            <a:xfrm>
              <a:off x="6588224" y="685931"/>
              <a:ext cx="0" cy="366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6321178" y="697667"/>
              <a:ext cx="827584" cy="29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角丸四角形 108"/>
          <p:cNvSpPr/>
          <p:nvPr/>
        </p:nvSpPr>
        <p:spPr>
          <a:xfrm>
            <a:off x="810890" y="5056837"/>
            <a:ext cx="7513495" cy="12524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84399" y="4978926"/>
            <a:ext cx="678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Alt-Grassberger-Sandhas(AGS) eq. </a:t>
            </a:r>
            <a:r>
              <a:rPr lang="en-US" altLang="ja-JP" dirty="0">
                <a:solidFill>
                  <a:srgbClr val="002060"/>
                </a:solidFill>
              </a:rPr>
              <a:t>: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r>
              <a:rPr lang="en-US" altLang="ja-JP" i="1" dirty="0" err="1" smtClean="0">
                <a:solidFill>
                  <a:srgbClr val="002060"/>
                </a:solidFill>
              </a:rPr>
              <a:t>X</a:t>
            </a:r>
            <a:r>
              <a:rPr lang="en-US" altLang="ja-JP" sz="1400" i="1" dirty="0" err="1" smtClean="0">
                <a:solidFill>
                  <a:srgbClr val="002060"/>
                </a:solidFill>
              </a:rPr>
              <a:t>ij</a:t>
            </a:r>
            <a:r>
              <a:rPr lang="ja-JP" altLang="en-US" dirty="0" smtClean="0">
                <a:solidFill>
                  <a:srgbClr val="002060"/>
                </a:solidFill>
              </a:rPr>
              <a:t>；</a:t>
            </a:r>
            <a:r>
              <a:rPr lang="en-US" altLang="ja-JP" dirty="0" smtClean="0">
                <a:solidFill>
                  <a:srgbClr val="002060"/>
                </a:solidFill>
              </a:rPr>
              <a:t>quasi two-body amplitude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K</a:t>
            </a:r>
            <a:r>
              <a:rPr kumimoji="1" lang="en-US" altLang="ja-JP" sz="3200" i="1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d -&gt; </a:t>
            </a:r>
            <a:r>
              <a:rPr kumimoji="1" lang="en-US" altLang="ja-JP" sz="3200" i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err="1" smtClean="0">
                <a:solidFill>
                  <a:srgbClr val="0000FF"/>
                </a:solidFill>
              </a:rPr>
              <a:t>n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 reaction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696768" y="1601375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5868144" y="1700086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pic>
        <p:nvPicPr>
          <p:cNvPr id="246" name="図 2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17" y="4113270"/>
            <a:ext cx="1160145" cy="255270"/>
          </a:xfrm>
          <a:prstGeom prst="rect">
            <a:avLst/>
          </a:prstGeom>
        </p:spPr>
      </p:pic>
      <p:pic>
        <p:nvPicPr>
          <p:cNvPr id="68" name="図 6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12120" y="4178799"/>
            <a:ext cx="2028527" cy="273756"/>
          </a:xfrm>
          <a:prstGeom prst="rect">
            <a:avLst/>
          </a:prstGeom>
          <a:noFill/>
        </p:spPr>
      </p:pic>
      <p:pic>
        <p:nvPicPr>
          <p:cNvPr id="69" name="図 6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47664" y="5373216"/>
            <a:ext cx="6190284" cy="865167"/>
          </a:xfrm>
          <a:prstGeom prst="rect">
            <a:avLst/>
          </a:prstGeom>
          <a:noFill/>
        </p:spPr>
      </p:pic>
      <p:pic>
        <p:nvPicPr>
          <p:cNvPr id="70" name="図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5" y="4562840"/>
            <a:ext cx="3903345" cy="2705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07" y="836712"/>
            <a:ext cx="2949065" cy="264303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266150" y="1485427"/>
            <a:ext cx="2747272" cy="1206713"/>
            <a:chOff x="6266150" y="1485427"/>
            <a:chExt cx="2747272" cy="120671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6266150" y="1485427"/>
              <a:ext cx="2747272" cy="1206713"/>
              <a:chOff x="5515427" y="2492612"/>
              <a:chExt cx="2747272" cy="1206713"/>
            </a:xfrm>
          </p:grpSpPr>
          <p:pic>
            <p:nvPicPr>
              <p:cNvPr id="193" name="図 192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5632" y="3444055"/>
                <a:ext cx="466725" cy="255270"/>
              </a:xfrm>
              <a:prstGeom prst="rect">
                <a:avLst/>
              </a:prstGeom>
            </p:spPr>
          </p:pic>
          <p:grpSp>
            <p:nvGrpSpPr>
              <p:cNvPr id="259" name="グループ化 258"/>
              <p:cNvGrpSpPr/>
              <p:nvPr/>
            </p:nvGrpSpPr>
            <p:grpSpPr>
              <a:xfrm>
                <a:off x="5515427" y="2492612"/>
                <a:ext cx="2747272" cy="1182091"/>
                <a:chOff x="2483768" y="2495280"/>
                <a:chExt cx="2747272" cy="1182091"/>
              </a:xfrm>
            </p:grpSpPr>
            <p:cxnSp>
              <p:nvCxnSpPr>
                <p:cNvPr id="260" name="直線コネクタ 259"/>
                <p:cNvCxnSpPr/>
                <p:nvPr/>
              </p:nvCxnSpPr>
              <p:spPr>
                <a:xfrm flipV="1">
                  <a:off x="3570120" y="2663232"/>
                  <a:ext cx="1199419" cy="2660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線コネクタ 260"/>
                <p:cNvCxnSpPr/>
                <p:nvPr/>
              </p:nvCxnSpPr>
              <p:spPr>
                <a:xfrm>
                  <a:off x="3520276" y="3246707"/>
                  <a:ext cx="110938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線コネクタ 261"/>
                <p:cNvCxnSpPr/>
                <p:nvPr/>
              </p:nvCxnSpPr>
              <p:spPr>
                <a:xfrm>
                  <a:off x="3612504" y="3306254"/>
                  <a:ext cx="1347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線コネクタ 262"/>
                <p:cNvCxnSpPr/>
                <p:nvPr/>
              </p:nvCxnSpPr>
              <p:spPr>
                <a:xfrm>
                  <a:off x="3027225" y="2758937"/>
                  <a:ext cx="477569" cy="16103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線コネクタ 263"/>
                <p:cNvCxnSpPr/>
                <p:nvPr/>
              </p:nvCxnSpPr>
              <p:spPr>
                <a:xfrm>
                  <a:off x="3027225" y="3260755"/>
                  <a:ext cx="52187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線コネクタ 264"/>
                <p:cNvCxnSpPr/>
                <p:nvPr/>
              </p:nvCxnSpPr>
              <p:spPr>
                <a:xfrm flipV="1">
                  <a:off x="4727418" y="3003737"/>
                  <a:ext cx="232333" cy="156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線コネクタ 265"/>
                <p:cNvCxnSpPr/>
                <p:nvPr/>
              </p:nvCxnSpPr>
              <p:spPr>
                <a:xfrm>
                  <a:off x="3027225" y="3303825"/>
                  <a:ext cx="52187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7" name="角丸四角形 266"/>
                <p:cNvSpPr/>
                <p:nvPr/>
              </p:nvSpPr>
              <p:spPr>
                <a:xfrm>
                  <a:off x="3304068" y="2649959"/>
                  <a:ext cx="504482" cy="762844"/>
                </a:xfrm>
                <a:prstGeom prst="roundRect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8" name="角丸四角形 267"/>
                <p:cNvSpPr/>
                <p:nvPr/>
              </p:nvSpPr>
              <p:spPr>
                <a:xfrm>
                  <a:off x="4197270" y="3162900"/>
                  <a:ext cx="198129" cy="266100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円/楕円 268"/>
                <p:cNvSpPr/>
                <p:nvPr/>
              </p:nvSpPr>
              <p:spPr>
                <a:xfrm>
                  <a:off x="4629662" y="3092510"/>
                  <a:ext cx="207800" cy="33649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0" name="図 269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3768" y="3146196"/>
                  <a:ext cx="516255" cy="255270"/>
                </a:xfrm>
                <a:prstGeom prst="rect">
                  <a:avLst/>
                </a:prstGeom>
              </p:spPr>
            </p:pic>
            <p:pic>
              <p:nvPicPr>
                <p:cNvPr id="271" name="図 270" descr="txp_fig.png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5095294" y="2906031"/>
                  <a:ext cx="135746" cy="1757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2" name="図 271" descr="txp_fig.png"/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4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5067797" y="3211645"/>
                  <a:ext cx="156559" cy="2350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3" name="図 272" descr="txp_fig.png"/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5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4945937" y="2495280"/>
                  <a:ext cx="171534" cy="195122"/>
                </a:xfrm>
                <a:prstGeom prst="rect">
                  <a:avLst/>
                </a:prstGeom>
                <a:noFill/>
              </p:spPr>
            </p:pic>
            <p:sp>
              <p:nvSpPr>
                <p:cNvPr id="274" name="テキスト ボックス 273"/>
                <p:cNvSpPr txBox="1"/>
                <p:nvPr/>
              </p:nvSpPr>
              <p:spPr>
                <a:xfrm>
                  <a:off x="3341540" y="2776384"/>
                  <a:ext cx="457161" cy="442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200" dirty="0" smtClean="0"/>
                    <a:t>X</a:t>
                  </a:r>
                  <a:endParaRPr kumimoji="1" lang="ja-JP" altLang="en-US" sz="3200" dirty="0"/>
                </a:p>
              </p:txBody>
            </p:sp>
            <p:sp>
              <p:nvSpPr>
                <p:cNvPr id="275" name="テキスト ボックス 274"/>
                <p:cNvSpPr txBox="1"/>
                <p:nvPr/>
              </p:nvSpPr>
              <p:spPr>
                <a:xfrm>
                  <a:off x="4097909" y="2944664"/>
                  <a:ext cx="636166" cy="442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200" dirty="0" smtClean="0">
                      <a:latin typeface="Symbol" pitchFamily="18" charset="2"/>
                    </a:rPr>
                    <a:t>t</a:t>
                  </a:r>
                  <a:endParaRPr kumimoji="1" lang="ja-JP" altLang="en-US" sz="3200" dirty="0">
                    <a:latin typeface="Symbol" pitchFamily="18" charset="2"/>
                  </a:endParaRPr>
                </a:p>
              </p:txBody>
            </p:sp>
            <p:sp>
              <p:nvSpPr>
                <p:cNvPr id="276" name="テキスト ボックス 275"/>
                <p:cNvSpPr txBox="1"/>
                <p:nvPr/>
              </p:nvSpPr>
              <p:spPr>
                <a:xfrm>
                  <a:off x="4579328" y="3023720"/>
                  <a:ext cx="380423" cy="349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g</a:t>
                  </a:r>
                  <a:endParaRPr kumimoji="1" lang="ja-JP" altLang="en-US" sz="2400" dirty="0"/>
                </a:p>
              </p:txBody>
            </p:sp>
            <p:pic>
              <p:nvPicPr>
                <p:cNvPr id="278" name="図 277"/>
                <p:cNvPicPr>
                  <a:picLocks noChangeAspect="1"/>
                </p:cNvPicPr>
                <p:nvPr>
                  <p:custDataLst>
                    <p:tags r:id="rId32"/>
                  </p:custDataLst>
                </p:nvPr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3992" y="3441571"/>
                  <a:ext cx="425547" cy="235800"/>
                </a:xfrm>
                <a:prstGeom prst="rect">
                  <a:avLst/>
                </a:prstGeom>
              </p:spPr>
            </p:pic>
            <p:pic>
              <p:nvPicPr>
                <p:cNvPr id="279" name="図 278"/>
                <p:cNvPicPr>
                  <a:picLocks noChangeAspect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1895" y="2601005"/>
                  <a:ext cx="229935" cy="25628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9" name="直線矢印コネクタ 98"/>
            <p:cNvCxnSpPr/>
            <p:nvPr/>
          </p:nvCxnSpPr>
          <p:spPr>
            <a:xfrm>
              <a:off x="6834849" y="1795183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7899828" y="1766684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6491395" y="1809974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7902989" y="1774953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87" name="テキスト ボックス 186"/>
          <p:cNvSpPr txBox="1"/>
          <p:nvPr/>
        </p:nvSpPr>
        <p:spPr>
          <a:xfrm>
            <a:off x="5675194" y="3010342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985465" y="1510049"/>
            <a:ext cx="2775838" cy="1184759"/>
            <a:chOff x="2985465" y="1510049"/>
            <a:chExt cx="2775838" cy="1184759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985465" y="1510049"/>
              <a:ext cx="2747272" cy="1184759"/>
              <a:chOff x="2483768" y="2495280"/>
              <a:chExt cx="2747272" cy="1184759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 flipV="1">
                <a:off x="3570120" y="2663232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3520276" y="3246707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3612504" y="3306254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3027225" y="2758937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3027225" y="326075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4727418" y="3003737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3027225" y="330382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角丸四角形 117"/>
              <p:cNvSpPr/>
              <p:nvPr/>
            </p:nvSpPr>
            <p:spPr>
              <a:xfrm>
                <a:off x="3304068" y="2649959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角丸四角形 118"/>
              <p:cNvSpPr/>
              <p:nvPr/>
            </p:nvSpPr>
            <p:spPr>
              <a:xfrm>
                <a:off x="4197270" y="3162900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4629662" y="3092510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" name="図 2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146196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123" name="図 122" descr="txp_fig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95294" y="2906031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124" name="図 123" descr="txp_fig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67797" y="3211645"/>
                <a:ext cx="156559" cy="235078"/>
              </a:xfrm>
              <a:prstGeom prst="rect">
                <a:avLst/>
              </a:prstGeom>
              <a:noFill/>
            </p:spPr>
          </p:pic>
          <p:pic>
            <p:nvPicPr>
              <p:cNvPr id="125" name="図 124" descr="txp_fig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945937" y="2495280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126" name="テキスト ボックス 125"/>
              <p:cNvSpPr txBox="1"/>
              <p:nvPr/>
            </p:nvSpPr>
            <p:spPr>
              <a:xfrm>
                <a:off x="3341540" y="2776384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4097909" y="2944664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4579328" y="3023720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138" name="図 137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906" y="3429000"/>
                <a:ext cx="476000" cy="251039"/>
              </a:xfrm>
              <a:prstGeom prst="rect">
                <a:avLst/>
              </a:prstGeom>
            </p:spPr>
          </p:pic>
          <p:pic>
            <p:nvPicPr>
              <p:cNvPr id="140" name="図 139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992" y="3441571"/>
                <a:ext cx="425547" cy="235800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95" y="2601005"/>
                <a:ext cx="229935" cy="256282"/>
              </a:xfrm>
              <a:prstGeom prst="rect">
                <a:avLst/>
              </a:prstGeom>
            </p:spPr>
          </p:pic>
        </p:grpSp>
        <p:cxnSp>
          <p:nvCxnSpPr>
            <p:cNvPr id="95" name="直線矢印コネクタ 94"/>
            <p:cNvCxnSpPr/>
            <p:nvPr/>
          </p:nvCxnSpPr>
          <p:spPr>
            <a:xfrm>
              <a:off x="3590944" y="183907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/>
            <p:cNvCxnSpPr/>
            <p:nvPr/>
          </p:nvCxnSpPr>
          <p:spPr>
            <a:xfrm>
              <a:off x="4645815" y="1826315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96"/>
            <p:cNvSpPr txBox="1"/>
            <p:nvPr/>
          </p:nvSpPr>
          <p:spPr>
            <a:xfrm>
              <a:off x="3247490" y="1853866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4696927" y="1793969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40" name="テキスト ボックス 239"/>
          <p:cNvSpPr txBox="1"/>
          <p:nvPr/>
        </p:nvSpPr>
        <p:spPr>
          <a:xfrm>
            <a:off x="2438626" y="2968717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792515" y="2875504"/>
            <a:ext cx="2775838" cy="1126892"/>
            <a:chOff x="2792515" y="2875504"/>
            <a:chExt cx="2775838" cy="1126892"/>
          </a:xfrm>
        </p:grpSpPr>
        <p:pic>
          <p:nvPicPr>
            <p:cNvPr id="202" name="図 201" descr="txp_fig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376842" y="2875504"/>
              <a:ext cx="156559" cy="235078"/>
            </a:xfrm>
            <a:prstGeom prst="rect">
              <a:avLst/>
            </a:prstGeom>
            <a:noFill/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2792515" y="2926030"/>
              <a:ext cx="2775838" cy="1076366"/>
              <a:chOff x="2792515" y="2926030"/>
              <a:chExt cx="2775838" cy="1076366"/>
            </a:xfrm>
          </p:grpSpPr>
          <p:cxnSp>
            <p:nvCxnSpPr>
              <p:cNvPr id="189" name="直線コネクタ 188"/>
              <p:cNvCxnSpPr/>
              <p:nvPr/>
            </p:nvCxnSpPr>
            <p:spPr>
              <a:xfrm flipV="1">
                <a:off x="3878867" y="2988257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/>
              <p:nvPr/>
            </p:nvCxnSpPr>
            <p:spPr>
              <a:xfrm>
                <a:off x="3829023" y="3571732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/>
              <p:nvPr/>
            </p:nvCxnSpPr>
            <p:spPr>
              <a:xfrm>
                <a:off x="3921251" y="3631279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/>
              <p:cNvCxnSpPr/>
              <p:nvPr/>
            </p:nvCxnSpPr>
            <p:spPr>
              <a:xfrm>
                <a:off x="3335972" y="3083962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/>
              <p:nvPr/>
            </p:nvCxnSpPr>
            <p:spPr>
              <a:xfrm>
                <a:off x="3335972" y="3585780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 flipV="1">
                <a:off x="5036165" y="3328762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>
                <a:off x="3335972" y="3628850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角丸四角形 196"/>
              <p:cNvSpPr/>
              <p:nvPr/>
            </p:nvSpPr>
            <p:spPr>
              <a:xfrm>
                <a:off x="3612815" y="2974984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角丸四角形 197"/>
              <p:cNvSpPr/>
              <p:nvPr/>
            </p:nvSpPr>
            <p:spPr>
              <a:xfrm>
                <a:off x="4506017" y="3487925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4938409" y="3417535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0" name="図 199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2515" y="3471221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201" name="図 200" descr="txp_fig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404041" y="3231056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203" name="図 202" descr="txp_fig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361867" y="3552004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204" name="テキスト ボックス 203"/>
              <p:cNvSpPr txBox="1"/>
              <p:nvPr/>
            </p:nvSpPr>
            <p:spPr>
              <a:xfrm>
                <a:off x="3650287" y="3101409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205" name="テキスト ボックス 204"/>
              <p:cNvSpPr txBox="1"/>
              <p:nvPr/>
            </p:nvSpPr>
            <p:spPr>
              <a:xfrm>
                <a:off x="4406656" y="3269689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206" name="テキスト ボックス 205"/>
              <p:cNvSpPr txBox="1"/>
              <p:nvPr/>
            </p:nvSpPr>
            <p:spPr>
              <a:xfrm>
                <a:off x="4888075" y="3348745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11" name="図 10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739" y="3766596"/>
                <a:ext cx="419490" cy="217875"/>
              </a:xfrm>
              <a:prstGeom prst="rect">
                <a:avLst/>
              </a:prstGeom>
            </p:spPr>
          </p:pic>
          <p:pic>
            <p:nvPicPr>
              <p:cNvPr id="209" name="図 208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642" y="2926030"/>
                <a:ext cx="229935" cy="256282"/>
              </a:xfrm>
              <a:prstGeom prst="rect">
                <a:avLst/>
              </a:prstGeom>
            </p:spPr>
          </p:pic>
          <p:cxnSp>
            <p:nvCxnSpPr>
              <p:cNvPr id="232" name="直線矢印コネクタ 231"/>
              <p:cNvCxnSpPr/>
              <p:nvPr/>
            </p:nvCxnSpPr>
            <p:spPr>
              <a:xfrm>
                <a:off x="3397994" y="3149331"/>
                <a:ext cx="0" cy="4622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矢印コネクタ 232"/>
              <p:cNvCxnSpPr/>
              <p:nvPr/>
            </p:nvCxnSpPr>
            <p:spPr>
              <a:xfrm>
                <a:off x="4452865" y="3136571"/>
                <a:ext cx="0" cy="4622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テキスト ボックス 233"/>
              <p:cNvSpPr txBox="1"/>
              <p:nvPr/>
            </p:nvSpPr>
            <p:spPr>
              <a:xfrm>
                <a:off x="3054540" y="3164122"/>
                <a:ext cx="1064376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L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5" name="テキスト ボックス 234"/>
              <p:cNvSpPr txBox="1"/>
              <p:nvPr/>
            </p:nvSpPr>
            <p:spPr>
              <a:xfrm>
                <a:off x="4503977" y="3104225"/>
                <a:ext cx="1064376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L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41" name="図 240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502" y="3784521"/>
                <a:ext cx="419490" cy="217875"/>
              </a:xfrm>
              <a:prstGeom prst="rect">
                <a:avLst/>
              </a:prstGeom>
            </p:spPr>
          </p:pic>
        </p:grpSp>
      </p:grpSp>
      <p:grpSp>
        <p:nvGrpSpPr>
          <p:cNvPr id="10" name="グループ化 9"/>
          <p:cNvGrpSpPr/>
          <p:nvPr/>
        </p:nvGrpSpPr>
        <p:grpSpPr>
          <a:xfrm>
            <a:off x="6073200" y="2869182"/>
            <a:ext cx="2755563" cy="1139204"/>
            <a:chOff x="6073200" y="2869182"/>
            <a:chExt cx="2755563" cy="1139204"/>
          </a:xfrm>
        </p:grpSpPr>
        <p:pic>
          <p:nvPicPr>
            <p:cNvPr id="12" name="図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917" y="3747126"/>
              <a:ext cx="456978" cy="237345"/>
            </a:xfrm>
            <a:prstGeom prst="rect">
              <a:avLst/>
            </a:prstGeom>
          </p:spPr>
        </p:pic>
        <p:cxnSp>
          <p:nvCxnSpPr>
            <p:cNvPr id="213" name="直線コネクタ 212"/>
            <p:cNvCxnSpPr/>
            <p:nvPr/>
          </p:nvCxnSpPr>
          <p:spPr>
            <a:xfrm flipV="1">
              <a:off x="7159552" y="2963635"/>
              <a:ext cx="1199419" cy="266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7109708" y="3547110"/>
              <a:ext cx="11093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7201936" y="3606657"/>
              <a:ext cx="134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6616657" y="3059340"/>
              <a:ext cx="477569" cy="16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6616657" y="3561158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flipV="1">
              <a:off x="8316850" y="3304140"/>
              <a:ext cx="232333" cy="15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6616657" y="3604228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角丸四角形 219"/>
            <p:cNvSpPr/>
            <p:nvPr/>
          </p:nvSpPr>
          <p:spPr>
            <a:xfrm>
              <a:off x="6893500" y="2950362"/>
              <a:ext cx="504482" cy="7628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角丸四角形 220"/>
            <p:cNvSpPr/>
            <p:nvPr/>
          </p:nvSpPr>
          <p:spPr>
            <a:xfrm>
              <a:off x="7786702" y="3463303"/>
              <a:ext cx="198129" cy="2661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円/楕円 221"/>
            <p:cNvSpPr/>
            <p:nvPr/>
          </p:nvSpPr>
          <p:spPr>
            <a:xfrm>
              <a:off x="8219094" y="3392913"/>
              <a:ext cx="207800" cy="3364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3" name="図 2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200" y="3446599"/>
              <a:ext cx="516255" cy="255270"/>
            </a:xfrm>
            <a:prstGeom prst="rect">
              <a:avLst/>
            </a:prstGeom>
          </p:spPr>
        </p:pic>
        <p:pic>
          <p:nvPicPr>
            <p:cNvPr id="224" name="図 223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614284" y="2869182"/>
              <a:ext cx="135746" cy="175713"/>
            </a:xfrm>
            <a:prstGeom prst="rect">
              <a:avLst/>
            </a:prstGeom>
            <a:noFill/>
          </p:spPr>
        </p:pic>
        <p:pic>
          <p:nvPicPr>
            <p:cNvPr id="225" name="図 224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657229" y="3512048"/>
              <a:ext cx="156559" cy="235078"/>
            </a:xfrm>
            <a:prstGeom prst="rect">
              <a:avLst/>
            </a:prstGeom>
            <a:noFill/>
          </p:spPr>
        </p:pic>
        <p:pic>
          <p:nvPicPr>
            <p:cNvPr id="226" name="図 225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657229" y="3221351"/>
              <a:ext cx="171534" cy="195122"/>
            </a:xfrm>
            <a:prstGeom prst="rect">
              <a:avLst/>
            </a:prstGeom>
            <a:noFill/>
          </p:spPr>
        </p:pic>
        <p:sp>
          <p:nvSpPr>
            <p:cNvPr id="227" name="テキスト ボックス 226"/>
            <p:cNvSpPr txBox="1"/>
            <p:nvPr/>
          </p:nvSpPr>
          <p:spPr>
            <a:xfrm>
              <a:off x="6930972" y="3076787"/>
              <a:ext cx="457161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X</a:t>
              </a:r>
              <a:endParaRPr kumimoji="1" lang="ja-JP" altLang="en-US" sz="3200" dirty="0"/>
            </a:p>
          </p:txBody>
        </p:sp>
        <p:sp>
          <p:nvSpPr>
            <p:cNvPr id="228" name="テキスト ボックス 227"/>
            <p:cNvSpPr txBox="1"/>
            <p:nvPr/>
          </p:nvSpPr>
          <p:spPr>
            <a:xfrm>
              <a:off x="7687341" y="3245067"/>
              <a:ext cx="636166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Symbol" pitchFamily="18" charset="2"/>
                </a:rPr>
                <a:t>t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229" name="テキスト ボックス 228"/>
            <p:cNvSpPr txBox="1"/>
            <p:nvPr/>
          </p:nvSpPr>
          <p:spPr>
            <a:xfrm>
              <a:off x="8168760" y="3324123"/>
              <a:ext cx="380423" cy="34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</a:t>
              </a:r>
              <a:endParaRPr kumimoji="1" lang="ja-JP" altLang="en-US" sz="2400" dirty="0"/>
            </a:p>
          </p:txBody>
        </p:sp>
        <p:pic>
          <p:nvPicPr>
            <p:cNvPr id="231" name="図 2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327" y="2901408"/>
              <a:ext cx="229935" cy="256282"/>
            </a:xfrm>
            <a:prstGeom prst="rect">
              <a:avLst/>
            </a:prstGeom>
          </p:spPr>
        </p:pic>
        <p:cxnSp>
          <p:nvCxnSpPr>
            <p:cNvPr id="236" name="直線矢印コネクタ 235"/>
            <p:cNvCxnSpPr/>
            <p:nvPr/>
          </p:nvCxnSpPr>
          <p:spPr>
            <a:xfrm>
              <a:off x="6641899" y="3105439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矢印コネクタ 236"/>
            <p:cNvCxnSpPr/>
            <p:nvPr/>
          </p:nvCxnSpPr>
          <p:spPr>
            <a:xfrm>
              <a:off x="7706878" y="3076940"/>
              <a:ext cx="0" cy="4622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テキスト ボックス 237"/>
            <p:cNvSpPr txBox="1"/>
            <p:nvPr/>
          </p:nvSpPr>
          <p:spPr>
            <a:xfrm>
              <a:off x="6298445" y="3120230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9" name="テキスト ボックス 238"/>
            <p:cNvSpPr txBox="1"/>
            <p:nvPr/>
          </p:nvSpPr>
          <p:spPr>
            <a:xfrm>
              <a:off x="7710039" y="3085209"/>
              <a:ext cx="106437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989" y="3753116"/>
              <a:ext cx="481965" cy="255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2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3" y="1341206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5192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2015/9/8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251520" y="83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3200" i="1" dirty="0" smtClean="0">
                <a:solidFill>
                  <a:srgbClr val="0070C0"/>
                </a:solidFill>
              </a:rPr>
              <a:t> invariant mass spectrum</a:t>
            </a:r>
            <a:endParaRPr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7894" y="4444663"/>
            <a:ext cx="8591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For E-dep. </a:t>
            </a:r>
            <a:r>
              <a:rPr lang="en-US" altLang="ja-JP" sz="2400" dirty="0"/>
              <a:t>m</a:t>
            </a:r>
            <a:r>
              <a:rPr kumimoji="1" lang="en-US" altLang="ja-JP" sz="2400" dirty="0" smtClean="0"/>
              <a:t>odel, signature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(1405) </a:t>
            </a:r>
            <a:r>
              <a:rPr lang="en-US" altLang="ja-JP" sz="2400" dirty="0" smtClean="0"/>
              <a:t>appears</a:t>
            </a:r>
            <a:r>
              <a:rPr kumimoji="1" lang="en-US" altLang="ja-JP" sz="2400" dirty="0" smtClean="0"/>
              <a:t> on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400" dirty="0" smtClean="0"/>
              <a:t> invariant mass spectrum around the binding energy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(1405)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For 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 </a:t>
            </a:r>
            <a:r>
              <a:rPr lang="en-US" altLang="ja-JP" sz="2400" dirty="0"/>
              <a:t>m</a:t>
            </a:r>
            <a:r>
              <a:rPr kumimoji="1" lang="en-US" altLang="ja-JP" sz="2400" dirty="0" smtClean="0"/>
              <a:t>odel</a:t>
            </a:r>
            <a:r>
              <a:rPr lang="en-US" altLang="ja-JP" sz="2400" dirty="0"/>
              <a:t>, signature of 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(1405) </a:t>
            </a:r>
            <a:r>
              <a:rPr lang="en-US" altLang="ja-JP" sz="2400" dirty="0" smtClean="0"/>
              <a:t>is weak, and cusp appears at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smtClean="0"/>
              <a:t> threshold</a:t>
            </a:r>
            <a:endParaRPr lang="en-US" altLang="ja-JP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687" y="911851"/>
            <a:ext cx="2228585" cy="429355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6084168" y="186951"/>
            <a:ext cx="2226209" cy="1025267"/>
            <a:chOff x="6194227" y="408645"/>
            <a:chExt cx="1730943" cy="813509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194227" y="408645"/>
              <a:ext cx="1730943" cy="813509"/>
              <a:chOff x="1250743" y="1401528"/>
              <a:chExt cx="2333269" cy="1045106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 flipV="1">
                <a:off x="2178885" y="1961070"/>
                <a:ext cx="1106131" cy="18824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図 57" descr="txp_fig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60" name="直線コネクタ 59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2328310" y="2275508"/>
                <a:ext cx="9463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円/楕円 64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6" name="図 65" descr="txp_fig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87337" y="1867707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67" name="図 66" descr="txp_fig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358786" y="2153292"/>
                <a:ext cx="177884" cy="232022"/>
              </a:xfrm>
              <a:prstGeom prst="rect">
                <a:avLst/>
              </a:prstGeom>
              <a:noFill/>
            </p:spPr>
          </p:pic>
          <p:pic>
            <p:nvPicPr>
              <p:cNvPr id="68" name="図 6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69" name="図 6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6722" y="1401528"/>
                <a:ext cx="257290" cy="211472"/>
              </a:xfrm>
              <a:prstGeom prst="rect">
                <a:avLst/>
              </a:prstGeom>
            </p:spPr>
          </p:pic>
        </p:grpSp>
        <p:cxnSp>
          <p:nvCxnSpPr>
            <p:cNvPr id="38" name="直線矢印コネクタ 37"/>
            <p:cNvCxnSpPr/>
            <p:nvPr/>
          </p:nvCxnSpPr>
          <p:spPr>
            <a:xfrm>
              <a:off x="6588224" y="685931"/>
              <a:ext cx="0" cy="366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6321178" y="697667"/>
              <a:ext cx="827584" cy="29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円/楕円 1"/>
          <p:cNvSpPr/>
          <p:nvPr/>
        </p:nvSpPr>
        <p:spPr>
          <a:xfrm>
            <a:off x="7966142" y="558267"/>
            <a:ext cx="428407" cy="696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9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N$}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Y)&#10;\nonumber&#10;\end{align}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Y_\pi&amp;\equiv \pi Y\nonumber\end{align}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Y_K&amp;\equiv \bar{K}N\nonumber\end{align}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N^*&amp;\equiv \pi N\nonumber\end{align}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d_y &amp;\equiv  YN \nonumber\end{align}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816.6479"/>
  <p:tag name="LATEXADDIN" val="\documentclass{article}&#10;\usepackage{amsmath}&#10;\pagestyle{empty}&#10;\begin{document}&#10;&#10;$p_K^{lab}=800$MeV&#10;\end{document}"/>
  <p:tag name="IGUANATEXSIZE" val="20"/>
  <p:tag name="IGUANATEXCURSOR" val="9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957.6303"/>
  <p:tag name="LATEXADDIN" val="\documentclass{article}&#10;\usepackage{amsmath}&#10;\pagestyle{empty}&#10;\begin{document}&#10;\begin{align}&#10;M_{\pi\Sigma}\sim 1425 MeV&#10;\nonumber&#10;\end{align}&#10;\end{document}"/>
  <p:tag name="IGUANATEXSIZE" val="20"/>
  <p:tag name="IGUANATEXCURSOR" val="1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957.6303"/>
  <p:tag name="LATEXADDIN" val="\documentclass{article}&#10;\usepackage{amsmath}&#10;\pagestyle{empty}&#10;\begin{document}&#10;\begin{align}&#10;M_{\pi\Sigma}\sim 1450 MeV&#10;\nonumber&#10;\end{align}&#10;\end{document}"/>
  <p:tag name="IGUANATEXSIZE" val="20"/>
  <p:tag name="IGUANATEXCURSOR" val="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284.9644"/>
  <p:tag name="LATEXADDIN" val="\documentclass{article}&#10;\usepackage{amsmath}&#10;\pagestyle{empty}&#10;\begin{document}&#10;\begin{align}&#10;I=0&#10;\nonumber&#10;\end{align}&#10;\end{document}"/>
  <p:tag name="IGUANATEXSIZE" val="20"/>
  <p:tag name="IGUANATEXCURSOR" val="9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279.715"/>
  <p:tag name="LATEXADDIN" val="\documentclass{article}&#10;\usepackage{amsmath}&#10;\pagestyle{empty}&#10;\begin{document}&#10;\begin{align}&#10;I=1&#10;\nonumber&#10;\end{align}&#10;\end{document}"/>
  <p:tag name="IGUANATEXSIZE" val="20"/>
  <p:tag name="IGUANATEXCURSOR" val="9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49008"/>
  <p:tag name="ORIGINALWIDTH" val="151.4811"/>
  <p:tag name="LATEXADDIN" val="\documentclass{article}&#10;\usepackage{amsmath}&#10;\pagestyle{empty}&#10;\begin{document}&#10;\begin{align}&#10;p_N&#10;\nonumber&#10;\end{align}&#10;\end{document}"/>
  <p:tag name="IGUANATEXSIZE" val="20"/>
  <p:tag name="IGUANATEXCURSOR" val="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878.8901"/>
  <p:tag name="LATEXADDIN" val="\documentclass{article}&#10;\usepackage{amsmath}&#10;\pagestyle{empty}&#10;\begin{document}&#10;&#10;$p_K^{lab}=1000$MeV&#10;\end{document}"/>
  <p:tag name="IGUANATEXSIZE" val="20"/>
  <p:tag name="IGUANATEXCURSOR" val="9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957.6303"/>
  <p:tag name="LATEXADDIN" val="\documentclass{article}&#10;\usepackage{amsmath}&#10;\pagestyle{empty}&#10;\begin{document}&#10;\begin{align}&#10;M_{\pi\Sigma}\sim 1420 MeV&#10;\nonumber&#10;\end{align}&#10;\end{document}"/>
  <p:tag name="IGUANATEXSIZE" val="20"/>
  <p:tag name="IGUANATEXCURSOR" val="11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957.6303"/>
  <p:tag name="LATEXADDIN" val="\documentclass{article}&#10;\usepackage{amsmath}&#10;\pagestyle{empty}&#10;\begin{document}&#10;\begin{align}&#10;M_{\pi\Sigma}\sim 1450 MeV&#10;\nonumber&#10;\end{align}&#10;\end{document}"/>
  <p:tag name="IGUANATEXSIZE" val="20"/>
  <p:tag name="IGUANATEXCURSOR" val="1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284.9644"/>
  <p:tag name="LATEXADDIN" val="\documentclass{article}&#10;\usepackage{amsmath}&#10;\pagestyle{empty}&#10;\begin{document}&#10;\begin{align}&#10;I=0&#10;\nonumber&#10;\end{align}&#10;\end{document}"/>
  <p:tag name="IGUANATEXSIZE" val="20"/>
  <p:tag name="IGUANATEXCURSOR" val="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&#10;\nonumber&#10;\end{align}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279.715"/>
  <p:tag name="LATEXADDIN" val="\documentclass{article}&#10;\usepackage{amsmath}&#10;\pagestyle{empty}&#10;\begin{document}&#10;\begin{align}&#10;I=1&#10;\nonumber&#10;\end{align}&#10;\end{document}"/>
  <p:tag name="IGUANATEXSIZE" val="20"/>
  <p:tag name="IGUANATEXCURSOR" val="9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49008"/>
  <p:tag name="ORIGINALWIDTH" val="151.4811"/>
  <p:tag name="LATEXADDIN" val="\documentclass{article}&#10;\usepackage{amsmath}&#10;\pagestyle{empty}&#10;\begin{document}&#10;\begin{align}&#10;p_N&#10;\nonumber&#10;\end{align}&#10;\end{document}"/>
  <p:tag name="IGUANATEXSIZE" val="20"/>
  <p:tag name="IGUANATEXCURSOR" val="9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9572"/>
  <p:tag name="ORIGINALWIDTH" val="4398.95"/>
  <p:tag name="LATEXADDIN" val="\documentclass{article}\pagestyle{empty}&#10;\usepackage{amsmath,amssymb}&#10;\usepackage{mathrsfs}&#10;\usepackage[usenames]{color}&#10;\color{black}&#10;\begin{document}&#10;\begin{tabular}{l|c|c|c|c|c}&#10; &amp;$\Lambda ^{I=0}_{\bar{K}N}$(MeV) &amp;$\Lambda ^{I=0}_{\pi\Sigma}$(MeV) &amp;$\Lambda ^{I=1}_{\bar{K}N}$(MeV) &amp;$\Lambda ^{I=1}_{\pi\Sigma}$(MeV)&amp;$\Lambda ^{I=1}_{\pi\Lambda}$(MeV) \\[3pt]&#10;\hline&#10;E-dep.&amp;1100(50) &amp; 1100(50) &amp; 800(50)&amp;800(50)&amp;800(50) &#10;\end{tabular}&#10;\end{document}"/>
  <p:tag name="IGUANATEXSIZE" val="20"/>
  <p:tag name="IGUANATEXCURSOR" val="42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1958.755"/>
  <p:tag name="LATEXADDIN" val="\documentclass{article}&#10;\usepackage{amsmath}&#10;\usepackage{color}&#10;\pagestyle{empty}&#10;\begin{document}&#10;\textcolor{red}{&#10;$a_{K^-p}=-0.72(0.09)+i0.81(0.19)$fm}&#10;&#10;\end{document}"/>
  <p:tag name="IGUANATEXSIZE" val="20"/>
  <p:tag name="IGUANATEXCURSOR" val="14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K^-p}=-0.65(0.10)+i0.81(0.15)$fm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&#10;\nonumber&#10;\end{align}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9572"/>
  <p:tag name="ORIGINALWIDTH" val="4398.95"/>
  <p:tag name="LATEXADDIN" val="\documentclass{article}\pagestyle{empty}&#10;\usepackage{amsmath,amssymb}&#10;\usepackage{mathrsfs}&#10;\usepackage[usenames]{color}&#10;\color{black}&#10;\begin{document}&#10;\begin{tabular}{l|c|c|c|c|c}&#10; &amp;$\Lambda ^{I=0}_{\bar{K}N}$(MeV) &amp;$\Lambda ^{I=0}_{\pi\Sigma}$(MeV) &amp;$\Lambda ^{I=1}_{\bar{K}N}$(MeV) &amp;$\Lambda ^{I=1}_{\pi\Sigma}$(MeV)&amp;$\Lambda ^{I=1}_{\pi\Lambda}$(MeV) \\[3pt]&#10;\hline&#10;E-dep.&amp;1100(50) &amp; 1100(50) &amp; 800(50)&amp;800(50)&amp;800(50) &#10;\end{tabular}&#10;\end{document}"/>
  <p:tag name="IGUANATEXSIZE" val="20"/>
  <p:tag name="IGUANATEXCURSOR" val="4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Y_\pi&amp;\equiv \pi Y\nonumber\end{align}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Y_K&amp;\equiv \bar{K}N\nonumber\end{align}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N^*&amp;\equiv \pi N\nonumber\end{align}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d_y &amp;\equiv  YN \nonumber\end{align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V_{\alpha \beta}(E)= \frac{C_{\alpha\beta}}{2F_\pi^2}(2E-M_\alpha -M_\beta)$}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V_{NN}({\bf q}',{\bf q})=C_Rg_R({\bf q}')g_R({\bf q})-C_Ag_A({\bf q}')g_A({\bf q})&#10;\nonumber&#10;\end{align}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g({\bf q})=\frac{\Lambda^2}{{\bf q}^2+\Lambda^2}&#10;\nonumber&#10;\end{align}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g({\bf q})=\frac{1}{{\bf q}^2+\Lambda^2}&#10;\nonumber&#10;\end{align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V_{\alpha \beta}= \frac{C_{\alpha\beta}}{2F_\pi^2}(m_\alpha +m_\beta)$}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equation}&#10; V_{YN}({\bf q}',{\bf q})=-\frac{C_{\alpha \beta}}{2\pi^2}(\mu_\alpha\mu_\beta)^{-1/2}&#10; (\Lambda_\alpha \Lambda_\beta)^{3/2}g_\alpha({\bf q}')g_\beta({\bf q})\nonumber&#10;\end{equation}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 N$}&#10;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gma N(I=1/2)$}&#10;&#10;\end{document}"/>
  <p:tag name="IGUANATEXSIZE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gma N(I=3/2)$}&#10;&#10;\end{document}"/>
  <p:tag name="IGUANATEXSIZE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({\bf q}',{\bf q})=\lambda g({\bf q}')g({\bf q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77.8404"/>
  <p:tag name="PICTUREFILESIZE" val="188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_{i,j}({\bf p}_i,{\bf p}_j,W)&amp;=&amp;(1-\delta_{i,j})Z_{i,j}({\bf p}_i,{\bf p}_j,W)&#10;\nonumber\\&amp;+&amp;\sum_{n\ne i}\int d{\bf p}_nZ_{i,n}({\bf p}_i,{\bf p}_n,W)&#10;\tau_n(W-E_n)X_{n,j}({\bf p}_n,{\bf p}_j,W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64.9612"/>
  <p:tag name="PICTUREFILESIZE" val="931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Z_{i,j}(p_i,p_j,W)=2\pi \int^1_{-1} &#10;d(\hat{\bf p}_i\cdot \hat{\bf p}_j)\frac{g(q_i)g(q_j)}&#10;{W-E_i(p_i)-E_j(p_j)-E_k({\bf p}_i+{\bf p}_j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46.0011"/>
  <p:tag name="PICTUREFILESIZE" val="725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t_i({\bf q}',{\bf q},W-E_i)=g({\bf q}')\tau(W-E_i) g({\bf q})&#10;\nonumber&#10;\end{align}&#10;\end{document}"/>
  <p:tag name="IGUANATEXSIZE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(Y=\Lambda, \Sigma)&#10;\nonumber&#10;\end{align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C_{\alpha\beta}$}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,color}&#10;\color{black}&#10;\begin{document}&#10;\begin{align}&#10;T_i(W)=t_i(W-E_i)+\sum_{j\ne i}t_i(W-E_i)G_0(W)T_j(W)&#10;\nonumber&#10;\end{align}&#10;\end{document}"/>
  <p:tag name="IGUANATEXSIZE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Z_{i,j}(p_i,p_j,W)=2\pi \int^1_{-1} &#10;d(\hat{\bf p}_i\cdot \hat{\bf p}_j)\frac{g(q_i)g(q_j)}&#10;{W-\frac{p_i}{2m_i}-\frac{p_j}{2m_j}&#10;-\frac{p_i^2+p_j^2+2{\bf p}_i\cdot{\bf p}_j}{2m_k}&#10;+i\epsilon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47.9211"/>
  <p:tag name="PICTUREFILESIZE" val="824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overrightarrow{p_i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4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overrightarrow{p_j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43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-\overrightarrow{p_i}&#10;-\overrightarrow{p_j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73.92016"/>
  <p:tag name="PICTUREFILESIZE" val="76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-\overrightarrow{p_j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2.88008"/>
  <p:tag name="PICTUREFILESIZE" val="48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-\overrightarrow{p_i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2.88008"/>
  <p:tag name="PICTUREFILESIZE" val="44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p_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3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p_j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36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(E+i\epsilon)&amp;=&amp;\frac{X(E+i\epsilon_1)}{1+\frac{a_1(\epsilon-\epsilon_1)}{1+\cdots}}\nonumber\\&#10;&amp;=&amp;\frac{X(E+i\epsilon_1)}{1+}\frac{a_1(\epsilon-\epsilon_1)}{1+}\frac{a_2(\epsilon-\epsilon_2)}{1+}\cdots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409.9209"/>
  <p:tag name="PICTUREFILESIZE" val="65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pi\Sigma$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V_{\alpha \beta}\rightarrow V_{\alpha \beta}(\frac{\Lambda_\alpha^2}{q_\alpha^2+\Lambda_\alpha^2})^2(\frac{\Lambda_\beta^2}{q_\beta^2+\Lambda_\beta^2})^2$}&#10;&#10;\end{document}"/>
  <p:tag name="IGUANATEXSIZE" val="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a_l&amp;=&amp;\frac{1}{\epsilon_l-\epsilon_{l+1}}\bigg[ 1+&#10;\frac{a_{l-1}(\epsilon_{l+l}-\epsilon_{l-1})}{1+}\frac{a_{l-2}(\epsilon_{l+1}-\epsilon_{l-1})}{1+}&#10;\cdots\nonumber\\&#10;&amp;+&amp;\frac{a_1(\epsilon_{l+1}-\epsilon_1)}{1-[X(E+i\epsilon_1)/X(E+i\epsilon_{l+1})]}\bigg]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492.001"/>
  <p:tag name="PICTUREFILESIZE" val="74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usepackage{color}&#10;\color{black}&#10;\begin{document}&#10;\begin{align}&#10;\mathcal{L}_I = \frac{i}{8F_\pi ^2}{\rm tr }&#10;[\bar{B}\gamma_\mu [[\phi,\partial ^\mu\phi],B]&#10;]&#10;\nonumber&#10;\end{align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tabular}{l|c|c|c|c|c}&#10; &amp;$\Lambda ^{I=0}_{\bar{K}N}$(MeV) &amp;$\Lambda ^{I=0}_{\pi\Sigma}$(MeV) &amp;$\Lambda ^{I=1}_{\bar{K}N}$(MeV) &amp;$\Lambda ^{I=1}_{\pi\Sigma}$(MeV)&amp;$\Lambda ^{I=1}_{\pi\Lambda}$(MeV) \\[3pt]&#10;\hline&#10;E-dep.&amp;1100 &amp; 1100 &amp; 800&amp;800&amp;800 \\&#10;E-indep.&amp;1160 &amp;1100 &amp; 1100&amp;850&amp;1250 &#10;\end{tabular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4841"/>
  <p:tag name="ORIGINALWIDTH" val="1322.085"/>
  <p:tag name="LATEXADDIN" val="\documentclass{article}&#10;\usepackage{amsmath}&#10;\usepackage{color}&#10;\pagestyle{empty}&#10;\begin{document}&#10;\textcolor{red}{&#10;$a_{K^-p}=-0.72+i0.77$fm}&#10;&#10;\end{document}"/>
  <p:tag name="IGUANATEXSIZE" val="20"/>
  <p:tag name="IGUANATEXCURSOR" val="1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K^-p}=-0.65(0.10)+i0.81(0.15)$fm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4841"/>
  <p:tag name="ORIGINALWIDTH" val="1322.085"/>
  <p:tag name="LATEXADDIN" val="\documentclass{article}&#10;\usepackage{amsmath}&#10;\usepackage{color}&#10;\pagestyle{empty}&#10;\begin{document}&#10;\textcolor{black}{&#10;$a_{K^-p}=-0.70+i0.89$fm}&#10;&#10;\end{document}"/>
  <p:tag name="IGUANATEXSIZE" val="20"/>
  <p:tag name="IGUANATEXCURSOR" val="1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4841"/>
  <p:tag name="ORIGINALWIDTH" val="1322.085"/>
  <p:tag name="LATEXADDIN" val="\documentclass{article}&#10;\usepackage{amsmath}&#10;\usepackage{color}&#10;\pagestyle{empty}&#10;\begin{document}&#10;\textcolor{blue}{&#10;$a_{K^-p}=-0.54+i0.46$fm}&#10;&#10;\end{document}"/>
  <p:tag name="IGUANATEXSIZE" val="20"/>
  <p:tag name="IGUANATEXCURSOR" val="1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(Y=\Lambda, \Sigma)&#10;\nonumber&#10;\end{align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({\bf q}',{\bf q})=\lambda g({\bf q}')g({\bf q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77.8404"/>
  <p:tag name="PICTUREFILESIZE" val="18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_{i,j}({\bf p}_i,{\bf p}_j,W)&amp;=&amp;(1-\delta_{i,j})Z_{i,j}({\bf p}_i,{\bf p}_j,W)&#10;\nonumber\\&amp;+&amp;\sum_{n\ne i}\int d{\bf p}_nZ_{i,n}({\bf p}_i,{\bf p}_n,W)&#10;\tau_n(W-E_n)X_{n,j}({\bf p}_n,{\bf p}_j,W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64.9612"/>
  <p:tag name="PICTUREFILESIZE" val="93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qrt{s}$}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t_i({\bf q}',{\bf q},W-E_i)=g({\bf q}')\tau(W-E_i) g({\bf q})&#10;\nonumber&#10;\end{align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\bar{K}NN-\pi\Sigma N -\pi\Lambda N&#10;\nonumber&#10;\end{align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YN)&#10;\nonumber&#10;\end{align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Sigma N)&#10;\nonumber&#10;\end{align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1330$[MeV]}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1435$[MeV]}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Y)&#10;\nonumber&#10;\end{align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[\bar{K}[NN]_{I=0}]_{I=1/2}=-1/2[[\bar{K}N]_{I=0}N]_{I=1/2}+\sqrt{3}/2[[\bar{K}N]_{I=1}N]_{I=1/2}$}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(Y=\Lambda, \Sigma)&#10;\nonumber&#10;\end{align}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({\bf q}',{\bf q})=\lambda g({\bf q}')g({\bf q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77.8404"/>
  <p:tag name="PICTUREFILESIZE" val="188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_{i,j}({\bf p}_i,{\bf p}_j,W)&amp;=&amp;(1-\delta_{i,j})Z_{i,j}({\bf p}_i,{\bf p}_j,W)&#10;\nonumber\\&amp;+&amp;\sum_{n\ne i}\int d{\bf p}_nZ_{i,n}({\bf p}_i,{\bf p}_n,W)&#10;\tau_n(W-E_n)X_{n,j}({\bf p}_n,{\bf p}_j,W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64.9612"/>
  <p:tag name="PICTUREFILESIZE" val="93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t_i({\bf q}',{\bf q},W-E_i)=g({\bf q}')\tau(W-E_i) g({\bf q})&#10;\nonumber&#10;\end{align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\bar{K}NN-\pi\Sigma N -\pi\Lambda N&#10;\nonumber&#10;\end{align}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YN)&#10;\nonumber&#10;\end{align}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Sigma N)&#10;\nonumber&#10;\end{align}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1042</Words>
  <Application>Microsoft Office PowerPoint</Application>
  <PresentationFormat>画面に合わせる (4:3)</PresentationFormat>
  <Paragraphs>306</Paragraphs>
  <Slides>28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Symbol</vt:lpstr>
      <vt:lpstr>Wingdings</vt:lpstr>
      <vt:lpstr>Office テーマ</vt:lpstr>
      <vt:lpstr>Signature of L(1405)  in K-dpSn reaction</vt:lpstr>
      <vt:lpstr>PowerPoint プレゼンテーション</vt:lpstr>
      <vt:lpstr>PowerPoint プレゼンテーション</vt:lpstr>
      <vt:lpstr>Strategy of this work</vt:lpstr>
      <vt:lpstr>Meson-baryon potential based on chiral SU(3)</vt:lpstr>
      <vt:lpstr>cutoff (model parameters)</vt:lpstr>
      <vt:lpstr>KbarN amplitude and scattering length (output)</vt:lpstr>
      <vt:lpstr>K-d -&gt; pSn reaction</vt:lpstr>
      <vt:lpstr>PowerPoint プレゼンテーション</vt:lpstr>
      <vt:lpstr>PowerPoint プレゼンテーション</vt:lpstr>
      <vt:lpstr>Angular dependence</vt:lpstr>
      <vt:lpstr>Angular dependence</vt:lpstr>
      <vt:lpstr>Summary</vt:lpstr>
      <vt:lpstr>Future work</vt:lpstr>
      <vt:lpstr>Backup slides</vt:lpstr>
      <vt:lpstr>K-d -&gt; pSn reaction</vt:lpstr>
      <vt:lpstr>Contribution of each amplitude</vt:lpstr>
      <vt:lpstr>Bump structure above KN threshold</vt:lpstr>
      <vt:lpstr>Bump structure above KN threshold</vt:lpstr>
      <vt:lpstr>cutoff dependence</vt:lpstr>
      <vt:lpstr>cutoff dependence</vt:lpstr>
      <vt:lpstr>Partial wave decomposition</vt:lpstr>
      <vt:lpstr>Angular dependence</vt:lpstr>
      <vt:lpstr>Contribution of each amplitude</vt:lpstr>
      <vt:lpstr>Model of baryon-baryon interaction</vt:lpstr>
      <vt:lpstr>Coupled channel equation for </vt:lpstr>
      <vt:lpstr>Singularity of particle exchange interaction</vt:lpstr>
      <vt:lpstr>Point method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Mesic Nuclei and Neutron-Rich Nuclei with Strangeness</dc:title>
  <dc:creator>sonishi</dc:creator>
  <cp:lastModifiedBy>大西祥太</cp:lastModifiedBy>
  <cp:revision>277</cp:revision>
  <cp:lastPrinted>2015-02-23T18:07:35Z</cp:lastPrinted>
  <dcterms:created xsi:type="dcterms:W3CDTF">2014-11-18T18:21:50Z</dcterms:created>
  <dcterms:modified xsi:type="dcterms:W3CDTF">2015-09-08T03:30:32Z</dcterms:modified>
</cp:coreProperties>
</file>