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6" r:id="rId12"/>
    <p:sldId id="278" r:id="rId13"/>
    <p:sldId id="265" r:id="rId14"/>
    <p:sldId id="279" r:id="rId1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6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6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6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6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6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6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6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600"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22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1pPr>
            <a:lvl2pPr indent="2286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2pPr>
            <a:lvl3pPr indent="4572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3pPr>
            <a:lvl4pPr indent="6858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4pPr>
            <a:lvl5pPr indent="9144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タイトルテキスト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&lt;#&gt;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&lt;#&gt;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&lt;#&gt;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1pPr>
            <a:lvl2pPr indent="2286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2pPr>
            <a:lvl3pPr indent="4572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3pPr>
            <a:lvl4pPr indent="6858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4pPr>
            <a:lvl5pPr indent="9144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6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6000"/>
              <a:t>タイトルテキスト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1pPr>
            <a:lvl2pPr indent="2286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2pPr>
            <a:lvl3pPr indent="4572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3pPr>
            <a:lvl4pPr indent="6858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4pPr>
            <a:lvl5pPr indent="9144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1pPr>
            <a:lvl2pPr marL="8890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2pPr>
            <a:lvl3pPr marL="1333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3pPr>
            <a:lvl4pPr marL="17780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4pPr>
            <a:lvl5pPr marL="2222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600"/>
              <a:t>本文レベル1</a:t>
            </a:r>
          </a:p>
          <a:p>
            <a:pPr lvl="1">
              <a:defRPr sz="1800"/>
            </a:pPr>
            <a:r>
              <a:rPr sz="3600"/>
              <a:t>本文レベル2</a:t>
            </a:r>
          </a:p>
          <a:p>
            <a:pPr lvl="2">
              <a:defRPr sz="1800"/>
            </a:pPr>
            <a:r>
              <a:rPr sz="3600"/>
              <a:t>本文レベル3</a:t>
            </a:r>
          </a:p>
          <a:p>
            <a:pPr lvl="3">
              <a:defRPr sz="1800"/>
            </a:pPr>
            <a:r>
              <a:rPr sz="3600"/>
              <a:t>本文レベル4</a:t>
            </a:r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1pPr>
            <a:lvl2pPr marL="6858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2pPr>
            <a:lvl3pPr marL="10287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3pPr>
            <a:lvl4pPr marL="13716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4pPr>
            <a:lvl5pPr marL="17145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2800"/>
              <a:t>本文レベル1</a:t>
            </a:r>
          </a:p>
          <a:p>
            <a:pPr lvl="1">
              <a:defRPr sz="1800"/>
            </a:pPr>
            <a:r>
              <a:rPr sz="2800"/>
              <a:t>本文レベル2</a:t>
            </a:r>
          </a:p>
          <a:p>
            <a:pPr lvl="2">
              <a:defRPr sz="1800"/>
            </a:pPr>
            <a:r>
              <a:rPr sz="2800"/>
              <a:t>本文レベル3</a:t>
            </a:r>
          </a:p>
          <a:p>
            <a:pPr lvl="3">
              <a:defRPr sz="1800"/>
            </a:pPr>
            <a:r>
              <a:rPr sz="2800"/>
              <a:t>本文レベル4</a:t>
            </a:r>
          </a:p>
          <a:p>
            <a:pPr lvl="4">
              <a:defRPr sz="1800"/>
            </a:pPr>
            <a:r>
              <a:rPr sz="28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1pPr>
            <a:lvl2pPr marL="8890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2pPr>
            <a:lvl3pPr marL="1333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3pPr>
            <a:lvl4pPr marL="17780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4pPr>
            <a:lvl5pPr marL="2222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600"/>
              <a:t>本文レベル1</a:t>
            </a:r>
          </a:p>
          <a:p>
            <a:pPr lvl="1">
              <a:defRPr sz="1800"/>
            </a:pPr>
            <a:r>
              <a:rPr sz="3600"/>
              <a:t>本文レベル2</a:t>
            </a:r>
          </a:p>
          <a:p>
            <a:pPr lvl="2">
              <a:defRPr sz="1800"/>
            </a:pPr>
            <a:r>
              <a:rPr sz="3600"/>
              <a:t>本文レベル3</a:t>
            </a:r>
          </a:p>
          <a:p>
            <a:pPr lvl="3">
              <a:defRPr sz="1800"/>
            </a:pPr>
            <a:r>
              <a:rPr sz="3600"/>
              <a:t>本文レベル4</a:t>
            </a:r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/>
            </a:pPr>
            <a:r>
              <a:rPr sz="6200"/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7" y="9002634"/>
            <a:ext cx="3034454" cy="594306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l" defTabSz="9144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&lt;#&gt;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algn="ctr">
        <a:defRPr sz="6200">
          <a:latin typeface="Calibri"/>
          <a:ea typeface="Calibri"/>
          <a:cs typeface="Calibri"/>
          <a:sym typeface="Calibri"/>
        </a:defRPr>
      </a:lvl1pPr>
      <a:lvl2pPr algn="ctr">
        <a:defRPr sz="6200">
          <a:latin typeface="Calibri"/>
          <a:ea typeface="Calibri"/>
          <a:cs typeface="Calibri"/>
          <a:sym typeface="Calibri"/>
        </a:defRPr>
      </a:lvl2pPr>
      <a:lvl3pPr algn="ctr">
        <a:defRPr sz="6200">
          <a:latin typeface="Calibri"/>
          <a:ea typeface="Calibri"/>
          <a:cs typeface="Calibri"/>
          <a:sym typeface="Calibri"/>
        </a:defRPr>
      </a:lvl3pPr>
      <a:lvl4pPr algn="ctr">
        <a:defRPr sz="6200">
          <a:latin typeface="Calibri"/>
          <a:ea typeface="Calibri"/>
          <a:cs typeface="Calibri"/>
          <a:sym typeface="Calibri"/>
        </a:defRPr>
      </a:lvl4pPr>
      <a:lvl5pPr algn="ctr">
        <a:defRPr sz="6200">
          <a:latin typeface="Calibri"/>
          <a:ea typeface="Calibri"/>
          <a:cs typeface="Calibri"/>
          <a:sym typeface="Calibri"/>
        </a:defRPr>
      </a:lvl5pPr>
      <a:lvl6pPr algn="ctr">
        <a:defRPr sz="6200">
          <a:latin typeface="Calibri"/>
          <a:ea typeface="Calibri"/>
          <a:cs typeface="Calibri"/>
          <a:sym typeface="Calibri"/>
        </a:defRPr>
      </a:lvl6pPr>
      <a:lvl7pPr algn="ctr">
        <a:defRPr sz="6200">
          <a:latin typeface="Calibri"/>
          <a:ea typeface="Calibri"/>
          <a:cs typeface="Calibri"/>
          <a:sym typeface="Calibri"/>
        </a:defRPr>
      </a:lvl7pPr>
      <a:lvl8pPr algn="ctr">
        <a:defRPr sz="6200">
          <a:latin typeface="Calibri"/>
          <a:ea typeface="Calibri"/>
          <a:cs typeface="Calibri"/>
          <a:sym typeface="Calibri"/>
        </a:defRPr>
      </a:lvl8pPr>
      <a:lvl9pPr algn="ctr">
        <a:defRPr sz="6200">
          <a:latin typeface="Calibri"/>
          <a:ea typeface="Calibri"/>
          <a:cs typeface="Calibri"/>
          <a:sym typeface="Calibri"/>
        </a:defRPr>
      </a:lvl9pPr>
    </p:titleStyle>
    <p:bodyStyle>
      <a:lvl1pPr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1pPr>
      <a:lvl2pPr indent="457200"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2pPr>
      <a:lvl3pPr indent="914400"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3pPr>
      <a:lvl4pPr indent="1371600"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4pPr>
      <a:lvl5pPr indent="1828800"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5pPr>
      <a:lvl6pPr indent="2286000"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6pPr>
      <a:lvl7pPr indent="2743200"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7pPr>
      <a:lvl8pPr indent="3200400"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8pPr>
      <a:lvl9pPr indent="3657600" algn="ctr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9pPr>
    </p:bodyStyle>
    <p:otherStyle>
      <a:lvl1pPr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>
        <a:defRPr sz="3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631460" y="681668"/>
            <a:ext cx="11984900" cy="1724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/>
            </a:pPr>
            <a:r>
              <a:rPr sz="4400" b="1" i="1">
                <a:latin typeface="Times New Roman"/>
                <a:ea typeface="Times New Roman"/>
                <a:cs typeface="Times New Roman"/>
                <a:sym typeface="Times New Roman"/>
              </a:rPr>
              <a:t>Development of PID method in nuclear emulsion</a:t>
            </a:r>
          </a:p>
          <a:p>
            <a:pPr lvl="0" defTabSz="914400">
              <a:defRPr sz="1800"/>
            </a:pPr>
            <a:r>
              <a:rPr sz="3400" i="1">
                <a:latin typeface="Times New Roman"/>
                <a:ea typeface="Times New Roman"/>
                <a:cs typeface="Times New Roman"/>
                <a:sym typeface="Times New Roman"/>
              </a:rPr>
              <a:t>Shinji KINBARA</a:t>
            </a:r>
          </a:p>
          <a:p>
            <a:pPr lvl="0" defTabSz="914400">
              <a:defRPr sz="1800"/>
            </a:pPr>
            <a:r>
              <a:rPr sz="3400" i="1">
                <a:latin typeface="Times New Roman"/>
                <a:ea typeface="Times New Roman"/>
                <a:cs typeface="Times New Roman"/>
                <a:sym typeface="Times New Roman"/>
              </a:rPr>
              <a:t>Phys. Dept., Gifu Univ., JAPAN</a:t>
            </a:r>
          </a:p>
        </p:txBody>
      </p:sp>
      <p:sp>
        <p:nvSpPr>
          <p:cNvPr id="43" name="Shape 43"/>
          <p:cNvSpPr/>
          <p:nvPr/>
        </p:nvSpPr>
        <p:spPr>
          <a:xfrm>
            <a:off x="197234" y="5685123"/>
            <a:ext cx="12853351" cy="3561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i="1" u="sng" dirty="0"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</a:p>
          <a:p>
            <a:pPr lvl="0" algn="l" defTabSz="914400">
              <a:defRPr sz="1800"/>
            </a:pPr>
            <a:r>
              <a:rPr sz="2900" b="1" i="1" dirty="0">
                <a:latin typeface="Times New Roman"/>
                <a:ea typeface="Times New Roman"/>
                <a:cs typeface="Times New Roman"/>
                <a:sym typeface="Times New Roman"/>
              </a:rPr>
              <a:t>1. Motivation</a:t>
            </a:r>
          </a:p>
          <a:p>
            <a:pPr lvl="0" algn="l" defTabSz="914400">
              <a:defRPr sz="1800"/>
            </a:pPr>
            <a:r>
              <a:rPr sz="2900" b="1" i="1" dirty="0">
                <a:latin typeface="Times New Roman"/>
                <a:ea typeface="Times New Roman"/>
                <a:cs typeface="Times New Roman"/>
                <a:sym typeface="Times New Roman"/>
              </a:rPr>
              <a:t>2. Experiment at RIKEN (NP1406 RRC-32-02)</a:t>
            </a:r>
          </a:p>
          <a:p>
            <a:pPr lvl="0" algn="l" defTabSz="914400">
              <a:defRPr sz="1800"/>
            </a:pPr>
            <a:r>
              <a:rPr sz="2900" b="1" i="1" dirty="0">
                <a:latin typeface="Times New Roman"/>
                <a:ea typeface="Times New Roman"/>
                <a:cs typeface="Times New Roman"/>
                <a:sym typeface="Times New Roman"/>
              </a:rPr>
              <a:t>3. Method for identification of decay daughter nuclei from double-</a:t>
            </a:r>
            <a:r>
              <a:rPr sz="2900" dirty="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2900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9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hypernuclei</a:t>
            </a:r>
            <a:endParaRPr sz="29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defTabSz="914400">
              <a:defRPr sz="1800"/>
            </a:pPr>
            <a:r>
              <a:rPr sz="2900" b="1" i="1" dirty="0">
                <a:latin typeface="Times New Roman"/>
                <a:ea typeface="Times New Roman"/>
                <a:cs typeface="Times New Roman"/>
                <a:sym typeface="Times New Roman"/>
              </a:rPr>
              <a:t> 3-1. Measurement of track width</a:t>
            </a:r>
          </a:p>
          <a:p>
            <a:pPr marL="342900" lvl="0" indent="-342900" algn="l" defTabSz="914400">
              <a:defRPr sz="1800"/>
            </a:pPr>
            <a:r>
              <a:rPr sz="2900" b="1" i="1" dirty="0">
                <a:latin typeface="Times New Roman"/>
                <a:ea typeface="Times New Roman"/>
                <a:cs typeface="Times New Roman"/>
                <a:sym typeface="Times New Roman"/>
              </a:rPr>
              <a:t>4. Result</a:t>
            </a:r>
          </a:p>
          <a:p>
            <a:pPr marL="342900" lvl="0" indent="-342900" algn="l" defTabSz="914400">
              <a:defRPr sz="1800"/>
            </a:pPr>
            <a:r>
              <a:rPr sz="2900" b="1" i="1" dirty="0">
                <a:latin typeface="Times New Roman"/>
                <a:ea typeface="Times New Roman"/>
                <a:cs typeface="Times New Roman"/>
                <a:sym typeface="Times New Roman"/>
              </a:rPr>
              <a:t>5. Summary</a:t>
            </a:r>
          </a:p>
        </p:txBody>
      </p:sp>
      <p:sp>
        <p:nvSpPr>
          <p:cNvPr id="44" name="Shape 44"/>
          <p:cNvSpPr/>
          <p:nvPr/>
        </p:nvSpPr>
        <p:spPr>
          <a:xfrm>
            <a:off x="539890" y="2482225"/>
            <a:ext cx="11720240" cy="377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/>
            </a:pPr>
            <a:r>
              <a:rPr sz="2800" b="1" i="1">
                <a:latin typeface="Times New Roman"/>
                <a:ea typeface="Times New Roman"/>
                <a:cs typeface="Times New Roman"/>
                <a:sym typeface="Times New Roman"/>
              </a:rPr>
              <a:t>Collaborators</a:t>
            </a:r>
          </a:p>
          <a:p>
            <a:pPr lvl="0" defTabSz="914400">
              <a:defRPr sz="1800"/>
            </a:pPr>
            <a:r>
              <a:rPr sz="2800" i="1" u="sng">
                <a:latin typeface="Times New Roman"/>
                <a:ea typeface="Times New Roman"/>
                <a:cs typeface="Times New Roman"/>
                <a:sym typeface="Times New Roman"/>
              </a:rPr>
              <a:t>Gifu Univ.</a:t>
            </a:r>
          </a:p>
          <a:p>
            <a:pPr lvl="0" defTabSz="914400">
              <a:defRPr sz="1800"/>
            </a:pPr>
            <a:r>
              <a:rPr sz="2800" i="1">
                <a:latin typeface="Times New Roman"/>
                <a:ea typeface="Times New Roman"/>
                <a:cs typeface="Times New Roman"/>
                <a:sym typeface="Times New Roman"/>
              </a:rPr>
              <a:t>K.Nakazawa, J.Yoshida, M.K.Soe,</a:t>
            </a:r>
          </a:p>
          <a:p>
            <a:pPr lvl="0" defTabSz="914400">
              <a:defRPr sz="1800"/>
            </a:pPr>
            <a:r>
              <a:rPr sz="2800" i="1">
                <a:latin typeface="Times New Roman"/>
                <a:ea typeface="Times New Roman"/>
                <a:cs typeface="Times New Roman"/>
                <a:sym typeface="Times New Roman"/>
              </a:rPr>
              <a:t>A.M.M.Theint, H.Itoh, H.Kobayashi, R. Murai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defRPr sz="1800"/>
            </a:pPr>
            <a:r>
              <a:rPr sz="2800" i="1" u="sng">
                <a:latin typeface="Times New Roman"/>
                <a:ea typeface="Times New Roman"/>
                <a:cs typeface="Times New Roman"/>
                <a:sym typeface="Times New Roman"/>
              </a:rPr>
              <a:t>RIKEN</a:t>
            </a:r>
          </a:p>
          <a:p>
            <a:pPr lvl="0" defTabSz="914400">
              <a:defRPr sz="1800"/>
            </a:pPr>
            <a:r>
              <a:rPr sz="2800" i="1">
                <a:latin typeface="Times New Roman"/>
                <a:ea typeface="Times New Roman"/>
                <a:cs typeface="Times New Roman"/>
                <a:sym typeface="Times New Roman"/>
              </a:rPr>
              <a:t>H.Ueno, Y.Ichikawa, T. Fujita, A. Takamine, K. Imamura</a:t>
            </a:r>
          </a:p>
          <a:p>
            <a:pPr lvl="0" defTabSz="914400">
              <a:defRPr sz="1800"/>
            </a:pPr>
            <a:r>
              <a:rPr sz="2800" i="1" u="sng">
                <a:latin typeface="Times New Roman"/>
                <a:ea typeface="Times New Roman"/>
                <a:cs typeface="Times New Roman"/>
                <a:sym typeface="Times New Roman"/>
              </a:rPr>
              <a:t>JAEA</a:t>
            </a:r>
          </a:p>
          <a:p>
            <a:pPr lvl="0" defTabSz="914400">
              <a:defRPr sz="1800"/>
            </a:pPr>
            <a:r>
              <a:rPr sz="2800" i="1" u="sng">
                <a:latin typeface="Times New Roman"/>
                <a:ea typeface="Times New Roman"/>
                <a:cs typeface="Times New Roman"/>
                <a:sym typeface="Times New Roman"/>
              </a:rPr>
              <a:t>S.H.Hwang, H.Ekawa, S. Hayakawa</a:t>
            </a:r>
            <a:endParaRPr sz="2800" i="1" u="sng" baseline="3057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1/11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6"/>
          <p:cNvGrpSpPr/>
          <p:nvPr/>
        </p:nvGrpSpPr>
        <p:grpSpPr>
          <a:xfrm>
            <a:off x="2347616" y="3220616"/>
            <a:ext cx="10419480" cy="4678567"/>
            <a:chOff x="813768" y="3292624"/>
            <a:chExt cx="10419480" cy="467856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813768" y="3292624"/>
              <a:ext cx="6870760" cy="4678567"/>
              <a:chOff x="885776" y="2428528"/>
              <a:chExt cx="8136904" cy="554073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5000" contrast="30000"/>
              </a:blip>
              <a:srcRect l="25410" t="13500" r="21197" b="14847"/>
              <a:stretch>
                <a:fillRect/>
              </a:stretch>
            </p:blipFill>
            <p:spPr bwMode="auto">
              <a:xfrm>
                <a:off x="1821880" y="2428528"/>
                <a:ext cx="6947025" cy="496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885776" y="2464817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itchFamily="18" charset="0"/>
                    <a:cs typeface="Times New Roman" pitchFamily="18" charset="0"/>
                    <a:sym typeface="ヒラギノ角ゴ ProN W3"/>
                  </a:rPr>
                  <a:t>2.0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885776" y="3976985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itchFamily="18" charset="0"/>
                    <a:cs typeface="Times New Roman" pitchFamily="18" charset="0"/>
                    <a:sym typeface="ヒラギノ角ゴ ProN W3"/>
                  </a:rPr>
                  <a:t>1.5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885776" y="5480635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en-US" altLang="ja-JP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itchFamily="18" charset="0"/>
                    <a:cs typeface="Times New Roman" pitchFamily="18" charset="0"/>
                    <a:sym typeface="ヒラギノ角ゴ ProN W3"/>
                  </a:rPr>
                  <a:t>.0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885776" y="6968914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altLang="ja-JP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itchFamily="18" charset="0"/>
                    <a:cs typeface="Times New Roman" pitchFamily="18" charset="0"/>
                    <a:sym typeface="ヒラギノ角ゴ ProN W3"/>
                  </a:rPr>
                  <a:t>.5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1317824" y="7280834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2902000" y="7280834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70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4630192" y="7289353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80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358384" y="7289353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90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870552" y="7337473"/>
                <a:ext cx="1152128" cy="6317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  <a:endParaRPr kumimoji="0" lang="ja-JP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cs typeface="Times New Roman" pitchFamily="18" charset="0"/>
                  <a:sym typeface="ヒラギノ角ゴ ProN W3"/>
                </a:endParaRPr>
              </a:p>
            </p:txBody>
          </p:sp>
        </p:grpSp>
        <p:sp>
          <p:nvSpPr>
            <p:cNvPr id="14" name="Shape 372"/>
            <p:cNvSpPr/>
            <p:nvPr/>
          </p:nvSpPr>
          <p:spPr>
            <a:xfrm>
              <a:off x="2181920" y="3508648"/>
              <a:ext cx="1983543" cy="9361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/>
            <a:p>
              <a:pPr lvl="0" algn="just" defTabSz="533400">
                <a:lnSpc>
                  <a:spcPts val="3300"/>
                </a:lnSpc>
                <a:defRPr sz="1800"/>
              </a:pPr>
              <a:r>
                <a:rPr lang="ja-JP" altLang="en-US" sz="2750" dirty="0" smtClean="0">
                  <a:solidFill>
                    <a:schemeClr val="tx1"/>
                  </a:solidFill>
                  <a:uFill>
                    <a:solidFill>
                      <a:srgbClr val="00B05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■</a:t>
              </a:r>
              <a:r>
                <a:rPr sz="2750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：</a:t>
              </a:r>
              <a:r>
                <a:rPr sz="2750" baseline="31999" dirty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r>
                <a:rPr sz="2750" dirty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He</a:t>
              </a:r>
              <a:endParaRPr sz="2750" dirty="0">
                <a:solidFill>
                  <a:srgbClr val="53585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just" defTabSz="533400">
                <a:lnSpc>
                  <a:spcPts val="3300"/>
                </a:lnSpc>
                <a:defRPr sz="1800"/>
              </a:pPr>
              <a:r>
                <a:rPr sz="2750" dirty="0">
                  <a:solidFill>
                    <a:srgbClr val="0070C0"/>
                  </a:solidFill>
                  <a:uFill>
                    <a:solidFill>
                      <a:srgbClr val="0070C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■</a:t>
              </a:r>
              <a:r>
                <a:rPr sz="2750" dirty="0">
                  <a:uFill>
                    <a:solidFill/>
                  </a:uFill>
                  <a:latin typeface="Century"/>
                  <a:ea typeface="Century"/>
                  <a:cs typeface="Century"/>
                  <a:sym typeface="Century"/>
                </a:rPr>
                <a:t>：</a:t>
              </a:r>
              <a:r>
                <a:rPr sz="2750" baseline="31999" dirty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r>
                <a:rPr sz="2750" dirty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He</a:t>
              </a:r>
            </a:p>
            <a:p>
              <a:pPr lvl="0" algn="l" defTabSz="533400">
                <a:lnSpc>
                  <a:spcPts val="3300"/>
                </a:lnSpc>
                <a:defRPr sz="1800"/>
              </a:pPr>
              <a:r>
                <a:rPr sz="2750" dirty="0">
                  <a:uFill>
                    <a:solidFill/>
                  </a:uFill>
                  <a:latin typeface="Century"/>
                  <a:ea typeface="Century"/>
                  <a:cs typeface="Century"/>
                  <a:sym typeface="Century"/>
                </a:rPr>
                <a:t>　　　　</a:t>
              </a:r>
            </a:p>
          </p:txBody>
        </p:sp>
        <p:sp>
          <p:nvSpPr>
            <p:cNvPr id="15" name="Shape 372"/>
            <p:cNvSpPr/>
            <p:nvPr/>
          </p:nvSpPr>
          <p:spPr>
            <a:xfrm>
              <a:off x="7416824" y="4516761"/>
              <a:ext cx="3816424" cy="9361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/>
            <a:p>
              <a:pPr lvl="0" algn="just" defTabSz="533400">
                <a:lnSpc>
                  <a:spcPts val="3800"/>
                </a:lnSpc>
                <a:defRPr sz="1800"/>
              </a:pPr>
              <a:r>
                <a:rPr sz="3200" baseline="31999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r>
                <a:rPr sz="3200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He</a:t>
              </a:r>
              <a:r>
                <a:rPr lang="ja-JP" altLang="en-US" sz="3200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：</a:t>
              </a:r>
              <a:r>
                <a:rPr lang="en-US" altLang="ja-JP" sz="3200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1.50±0.15</a:t>
              </a:r>
              <a:endParaRPr sz="3200" dirty="0">
                <a:solidFill>
                  <a:srgbClr val="53585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just" defTabSz="533400">
                <a:lnSpc>
                  <a:spcPts val="3800"/>
                </a:lnSpc>
                <a:defRPr sz="1800"/>
              </a:pPr>
              <a:r>
                <a:rPr sz="3200" baseline="31999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r>
                <a:rPr sz="3200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He</a:t>
              </a:r>
              <a:r>
                <a:rPr lang="ja-JP" altLang="en-US" sz="3200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：</a:t>
              </a:r>
              <a:r>
                <a:rPr lang="en-US" altLang="ja-JP" sz="3200" dirty="0" smtClean="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1.35±0.08</a:t>
              </a:r>
              <a:endParaRPr sz="320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l" defTabSz="533400">
                <a:lnSpc>
                  <a:spcPts val="3800"/>
                </a:lnSpc>
                <a:defRPr sz="1800"/>
              </a:pPr>
              <a:r>
                <a:rPr sz="3200" dirty="0">
                  <a:uFill>
                    <a:solidFill/>
                  </a:uFill>
                  <a:latin typeface="Century"/>
                  <a:ea typeface="Century"/>
                  <a:cs typeface="Century"/>
                  <a:sym typeface="Century"/>
                </a:rPr>
                <a:t>　　　　</a:t>
              </a:r>
            </a:p>
          </p:txBody>
        </p:sp>
      </p:grpSp>
      <p:sp>
        <p:nvSpPr>
          <p:cNvPr id="16" name="Shape 372"/>
          <p:cNvSpPr/>
          <p:nvPr/>
        </p:nvSpPr>
        <p:spPr>
          <a:xfrm>
            <a:off x="1245816" y="8477200"/>
            <a:ext cx="10081120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 algn="just" defTabSz="533400">
              <a:lnSpc>
                <a:spcPts val="3300"/>
              </a:lnSpc>
              <a:defRPr sz="1800"/>
            </a:pPr>
            <a:r>
              <a:rPr lang="en-US" sz="3200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We try to </a:t>
            </a:r>
            <a:r>
              <a:rPr lang="en-US" sz="3200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separate </a:t>
            </a:r>
            <a:r>
              <a:rPr lang="en-US" sz="3200" baseline="31999" dirty="0" smtClean="0">
                <a:uFill>
                  <a:solidFill/>
                </a:uFill>
                <a:latin typeface="Times New Roman"/>
                <a:ea typeface="Century"/>
                <a:cs typeface="Times New Roman"/>
                <a:sym typeface="Times New Roman"/>
              </a:rPr>
              <a:t>4</a:t>
            </a:r>
            <a:r>
              <a:rPr lang="en-US" sz="3200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He and </a:t>
            </a:r>
            <a:r>
              <a:rPr lang="en-US" altLang="ja-JP" sz="3200" baseline="31999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3200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He by taking a lot of statistics and using long range.</a:t>
            </a:r>
            <a:endParaRPr lang="en-US" sz="3200" dirty="0" smtClean="0">
              <a:uFill>
                <a:solidFill/>
              </a:u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  <a:p>
            <a:pPr lvl="0" algn="just" defTabSz="533400">
              <a:lnSpc>
                <a:spcPts val="3300"/>
              </a:lnSpc>
              <a:defRPr sz="1800"/>
            </a:pPr>
            <a:endParaRPr lang="en-US" altLang="ja-JP" sz="3200" dirty="0" smtClean="0">
              <a:uFill>
                <a:solidFill/>
              </a:u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</p:txBody>
      </p:sp>
      <p:sp>
        <p:nvSpPr>
          <p:cNvPr id="18" name="Shape 372"/>
          <p:cNvSpPr/>
          <p:nvPr/>
        </p:nvSpPr>
        <p:spPr>
          <a:xfrm>
            <a:off x="3550072" y="7757120"/>
            <a:ext cx="5040560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 algn="just" defTabSz="533400">
              <a:lnSpc>
                <a:spcPts val="3300"/>
              </a:lnSpc>
              <a:defRPr sz="1800"/>
            </a:pPr>
            <a:r>
              <a:rPr lang="en-US" altLang="ja-JP" sz="2800" b="1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Range from stopping point</a:t>
            </a:r>
            <a:r>
              <a:rPr lang="ja-JP" altLang="en-US" sz="2800" b="1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</a:t>
            </a:r>
            <a:r>
              <a:rPr lang="en-US" altLang="ja-JP" sz="2800" b="1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[</a:t>
            </a:r>
            <a:r>
              <a:rPr lang="en-US" altLang="ja-JP" sz="2800" b="1" dirty="0" smtClean="0">
                <a:uFill>
                  <a:solidFill/>
                </a:uFill>
                <a:latin typeface="Symbol" pitchFamily="18" charset="2"/>
                <a:ea typeface="Century"/>
                <a:cs typeface="Times New Roman" pitchFamily="18" charset="0"/>
                <a:sym typeface="Century"/>
              </a:rPr>
              <a:t>m</a:t>
            </a:r>
            <a:r>
              <a:rPr lang="en-US" altLang="ja-JP" sz="2800" b="1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m]</a:t>
            </a:r>
            <a:endParaRPr sz="2800" b="1" dirty="0">
              <a:uFill>
                <a:solidFill/>
              </a:u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</p:txBody>
      </p:sp>
      <p:sp>
        <p:nvSpPr>
          <p:cNvPr id="19" name="Shape 369"/>
          <p:cNvSpPr/>
          <p:nvPr/>
        </p:nvSpPr>
        <p:spPr>
          <a:xfrm>
            <a:off x="885776" y="2644552"/>
            <a:ext cx="493725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lvl="0">
              <a:defRPr sz="1800"/>
            </a:pPr>
            <a:r>
              <a:rPr sz="2800" b="1" dirty="0">
                <a:latin typeface="Times New Roman"/>
                <a:ea typeface="Times New Roman"/>
                <a:cs typeface="Times New Roman"/>
                <a:sym typeface="Times New Roman"/>
              </a:rPr>
              <a:t>Ratio of volume of reference </a:t>
            </a:r>
            <a:r>
              <a:rPr sz="2800" b="1" baseline="31999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800" b="1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</a:p>
        </p:txBody>
      </p:sp>
      <p:sp>
        <p:nvSpPr>
          <p:cNvPr id="20" name="Shape 373"/>
          <p:cNvSpPr/>
          <p:nvPr/>
        </p:nvSpPr>
        <p:spPr>
          <a:xfrm>
            <a:off x="531554" y="611633"/>
            <a:ext cx="2583773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i="1">
                <a:latin typeface="Times New Roman"/>
                <a:ea typeface="Times New Roman"/>
                <a:cs typeface="Times New Roman"/>
                <a:sym typeface="Times New Roman"/>
              </a:rPr>
              <a:t>4. Result</a:t>
            </a:r>
          </a:p>
        </p:txBody>
      </p:sp>
      <p:sp>
        <p:nvSpPr>
          <p:cNvPr id="21" name="Shape 374"/>
          <p:cNvSpPr/>
          <p:nvPr/>
        </p:nvSpPr>
        <p:spPr>
          <a:xfrm>
            <a:off x="331392" y="1564432"/>
            <a:ext cx="1267340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We measured track width of </a:t>
            </a:r>
            <a:r>
              <a:rPr sz="3200" baseline="31999" dirty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He in </a:t>
            </a:r>
            <a:r>
              <a:rPr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emulsion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and compared </a:t>
            </a:r>
            <a:r>
              <a:rPr lang="en-US" altLang="ja-JP" sz="3200" baseline="31999" dirty="0" smtClean="0">
                <a:uFill>
                  <a:solidFill/>
                </a:uFill>
                <a:latin typeface="Times New Roman"/>
                <a:ea typeface="Century"/>
                <a:cs typeface="Times New Roman"/>
                <a:sym typeface="Times New Roman"/>
              </a:rPr>
              <a:t>4</a:t>
            </a:r>
            <a:r>
              <a:rPr lang="en-US" altLang="ja-JP" sz="3200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He </a:t>
            </a:r>
            <a:r>
              <a:rPr lang="en-US" altLang="ja-JP" sz="3200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with </a:t>
            </a:r>
            <a:r>
              <a:rPr lang="en-US" altLang="ja-JP" sz="3200" baseline="31999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altLang="ja-JP" sz="3200" dirty="0" smtClean="0">
                <a:uFill>
                  <a:solidFill/>
                </a:u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He.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10/11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547761" y="783459"/>
            <a:ext cx="3379576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i="1">
                <a:latin typeface="Times New Roman"/>
                <a:ea typeface="Times New Roman"/>
                <a:cs typeface="Times New Roman"/>
                <a:sym typeface="Times New Roman"/>
              </a:rPr>
              <a:t>5. Summary</a:t>
            </a:r>
          </a:p>
        </p:txBody>
      </p:sp>
      <p:sp>
        <p:nvSpPr>
          <p:cNvPr id="379" name="Shape 379"/>
          <p:cNvSpPr/>
          <p:nvPr/>
        </p:nvSpPr>
        <p:spPr>
          <a:xfrm>
            <a:off x="209516" y="1775497"/>
            <a:ext cx="13004801" cy="492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lang="ja-JP" altLang="en-US" sz="3200" dirty="0" smtClean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■</a:t>
            </a:r>
            <a:r>
              <a:rPr sz="3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sz="3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We develop PID method to identify daughter nucleus decayed from </a:t>
            </a:r>
          </a:p>
          <a:p>
            <a:pPr lvl="0" algn="l">
              <a:defRPr sz="1800"/>
            </a:pPr>
            <a:r>
              <a:rPr sz="3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</a:t>
            </a:r>
            <a:r>
              <a:rPr sz="3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double-</a:t>
            </a:r>
            <a:r>
              <a:rPr lang="en-US" sz="3200" dirty="0" smtClean="0">
                <a:latin typeface="Symbol" pitchFamily="18" charset="2"/>
                <a:ea typeface="Times New Roman"/>
                <a:cs typeface="Times New Roman" pitchFamily="18" charset="0"/>
                <a:sym typeface="Times New Roman"/>
              </a:rPr>
              <a:t>L</a:t>
            </a:r>
            <a:r>
              <a:rPr lang="en-US" sz="3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sz="3200" dirty="0" err="1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hypernuclei</a:t>
            </a:r>
            <a:r>
              <a:rPr sz="3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</a:p>
          <a:p>
            <a:pPr lvl="0" algn="l">
              <a:defRPr sz="1800"/>
            </a:pPr>
            <a:endParaRPr sz="32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algn="l">
              <a:defRPr sz="1800"/>
            </a:pPr>
            <a:r>
              <a:rPr lang="ja-JP" altLang="en-US" sz="3200" dirty="0" smtClean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■</a:t>
            </a:r>
            <a:r>
              <a:rPr sz="3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sz="3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8 isotopes were exposed to emulsion stacks with several angles and </a:t>
            </a:r>
          </a:p>
          <a:p>
            <a:pPr lvl="0" algn="l">
              <a:defRPr sz="1800"/>
            </a:pPr>
            <a:r>
              <a:rPr sz="3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</a:t>
            </a:r>
            <a:r>
              <a:rPr sz="3200" baseline="31999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</a:t>
            </a:r>
            <a:r>
              <a:rPr sz="3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 was exposed horizontally to all emulsion stacks to calibrate track width.</a:t>
            </a:r>
          </a:p>
          <a:p>
            <a:pPr lvl="0" algn="l">
              <a:defRPr sz="1800"/>
            </a:pPr>
            <a:endParaRPr sz="32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algn="l">
              <a:defRPr sz="1800"/>
            </a:pPr>
            <a:r>
              <a:rPr lang="ja-JP" altLang="en-US" sz="3200" dirty="0" smtClean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■</a:t>
            </a:r>
            <a:r>
              <a:rPr sz="3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sz="3200" baseline="31999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</a:t>
            </a:r>
            <a:r>
              <a:rPr sz="3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baseline="31999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3200" baseline="31999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He and </a:t>
            </a:r>
            <a:r>
              <a:rPr lang="en-US" altLang="ja-JP" sz="3200" baseline="31999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en-US" altLang="ja-JP" sz="3200" baseline="31999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B and </a:t>
            </a:r>
            <a:r>
              <a:rPr lang="en-US" altLang="ja-JP" sz="3200" baseline="31999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are separated at range of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l">
              <a:defRPr sz="1800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8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respectively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lvl="0" algn="l" defTabSz="914400">
              <a:defRPr sz="1800"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lvl="0" algn="l" defTabSz="914400">
              <a:defRPr sz="1800"/>
            </a:pPr>
            <a:r>
              <a:rPr lang="ja-JP" altLang="en-US" sz="3200" dirty="0" smtClean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■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We will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measure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track width depend on angles(θ) along light axis.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11/11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oup 371"/>
          <p:cNvGrpSpPr/>
          <p:nvPr/>
        </p:nvGrpSpPr>
        <p:grpSpPr>
          <a:xfrm>
            <a:off x="237704" y="2687137"/>
            <a:ext cx="12629640" cy="5280126"/>
            <a:chOff x="27297" y="-183223"/>
            <a:chExt cx="12629639" cy="5280124"/>
          </a:xfrm>
        </p:grpSpPr>
        <p:sp>
          <p:nvSpPr>
            <p:cNvPr id="335" name="Shape 335"/>
            <p:cNvSpPr/>
            <p:nvPr/>
          </p:nvSpPr>
          <p:spPr>
            <a:xfrm>
              <a:off x="7082043" y="4563422"/>
              <a:ext cx="506388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8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Range from stopping point </a:t>
              </a:r>
              <a:r>
                <a:rPr sz="2800" b="1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sz="2800" dirty="0" smtClean="0">
                  <a:latin typeface="Symbol"/>
                  <a:ea typeface="Times New Roman"/>
                  <a:cs typeface="Times New Roman"/>
                  <a:sym typeface="Symbol"/>
                </a:rPr>
                <a:t>m</a:t>
              </a:r>
              <a:r>
                <a:rPr sz="2800" b="1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sz="28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6803298" y="4244213"/>
              <a:ext cx="28213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 dirty="0"/>
                <a:t>0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7239351" y="4244214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10</a:t>
              </a:r>
            </a:p>
          </p:txBody>
        </p:sp>
        <p:sp>
          <p:nvSpPr>
            <p:cNvPr id="338" name="Shape 338"/>
            <p:cNvSpPr/>
            <p:nvPr/>
          </p:nvSpPr>
          <p:spPr>
            <a:xfrm>
              <a:off x="7764513" y="4233897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20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8289674" y="4242075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30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8833886" y="4244214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40</a:t>
              </a:r>
            </a:p>
          </p:txBody>
        </p:sp>
        <p:sp>
          <p:nvSpPr>
            <p:cNvPr id="341" name="Shape 341"/>
            <p:cNvSpPr/>
            <p:nvPr/>
          </p:nvSpPr>
          <p:spPr>
            <a:xfrm>
              <a:off x="9362221" y="4244214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50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9903258" y="4233897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60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10444294" y="4233897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70</a:t>
              </a:r>
            </a:p>
          </p:txBody>
        </p:sp>
        <p:sp>
          <p:nvSpPr>
            <p:cNvPr id="344" name="Shape 344"/>
            <p:cNvSpPr/>
            <p:nvPr/>
          </p:nvSpPr>
          <p:spPr>
            <a:xfrm>
              <a:off x="10985330" y="4233897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80</a:t>
              </a:r>
            </a:p>
          </p:txBody>
        </p:sp>
        <p:sp>
          <p:nvSpPr>
            <p:cNvPr id="345" name="Shape 345"/>
            <p:cNvSpPr/>
            <p:nvPr/>
          </p:nvSpPr>
          <p:spPr>
            <a:xfrm>
              <a:off x="11529542" y="4233897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90</a:t>
              </a:r>
            </a:p>
          </p:txBody>
        </p:sp>
        <p:sp>
          <p:nvSpPr>
            <p:cNvPr id="346" name="Shape 346"/>
            <p:cNvSpPr/>
            <p:nvPr/>
          </p:nvSpPr>
          <p:spPr>
            <a:xfrm>
              <a:off x="12015735" y="4244214"/>
              <a:ext cx="64120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100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6347786" y="426734"/>
              <a:ext cx="612375" cy="41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 dirty="0"/>
                <a:t>2.5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6344263" y="1309660"/>
              <a:ext cx="612375" cy="419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 dirty="0"/>
                <a:t>2.0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6344263" y="2184665"/>
              <a:ext cx="612375" cy="419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1.5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6347786" y="2969846"/>
              <a:ext cx="612375" cy="41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1.0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6344263" y="3891875"/>
              <a:ext cx="612375" cy="419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0.5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51880" y="432242"/>
              <a:ext cx="612375" cy="41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 dirty="0"/>
                <a:t>2.5</a:t>
              </a:r>
            </a:p>
          </p:txBody>
        </p:sp>
        <p:sp>
          <p:nvSpPr>
            <p:cNvPr id="353" name="Shape 353"/>
            <p:cNvSpPr/>
            <p:nvPr/>
          </p:nvSpPr>
          <p:spPr>
            <a:xfrm>
              <a:off x="48357" y="1353268"/>
              <a:ext cx="612375" cy="419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2.0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48357" y="2215574"/>
              <a:ext cx="612375" cy="41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1.5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51880" y="2962654"/>
              <a:ext cx="612375" cy="41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1.0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48357" y="3897383"/>
              <a:ext cx="612375" cy="41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0.5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809844" y="4563422"/>
              <a:ext cx="506388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8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Range from stopping point </a:t>
              </a:r>
              <a:r>
                <a:rPr sz="2800" b="1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sz="2800" dirty="0" smtClean="0">
                  <a:latin typeface="Symbol"/>
                  <a:ea typeface="Times New Roman"/>
                  <a:cs typeface="Times New Roman"/>
                  <a:sym typeface="Symbol"/>
                </a:rPr>
                <a:t>m</a:t>
              </a:r>
              <a:r>
                <a:rPr sz="2800" b="1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sz="28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531098" y="4244213"/>
              <a:ext cx="28213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 dirty="0"/>
                <a:t>0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967152" y="4244214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10</a:t>
              </a:r>
            </a:p>
          </p:txBody>
        </p:sp>
        <p:sp>
          <p:nvSpPr>
            <p:cNvPr id="360" name="Shape 360"/>
            <p:cNvSpPr/>
            <p:nvPr/>
          </p:nvSpPr>
          <p:spPr>
            <a:xfrm>
              <a:off x="1492314" y="4233896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20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2017475" y="4242075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30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2561686" y="4244214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40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3090022" y="4244214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50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3631059" y="4233896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60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4172095" y="4233896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70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4713131" y="4233896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80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5257343" y="4233896"/>
              <a:ext cx="4616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90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5743536" y="4244214"/>
              <a:ext cx="64120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100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27297" y="-153800"/>
              <a:ext cx="493725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8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Ratio of volume of reference </a:t>
              </a:r>
              <a:r>
                <a:rPr sz="2800" b="1" baseline="31999" dirty="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sz="28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5643921" y="-183223"/>
              <a:ext cx="493725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8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Ratio of volume of reference </a:t>
              </a:r>
              <a:r>
                <a:rPr sz="2800" b="1" baseline="31999" dirty="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sz="28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</a:p>
          </p:txBody>
        </p:sp>
      </p:grpSp>
      <p:sp>
        <p:nvSpPr>
          <p:cNvPr id="372" name="Shape 372"/>
          <p:cNvSpPr/>
          <p:nvPr/>
        </p:nvSpPr>
        <p:spPr>
          <a:xfrm>
            <a:off x="10966896" y="649645"/>
            <a:ext cx="1983543" cy="278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 algn="just" defTabSz="533400">
              <a:lnSpc>
                <a:spcPts val="3300"/>
              </a:lnSpc>
              <a:defRPr sz="1800"/>
            </a:pPr>
            <a:r>
              <a:rPr sz="2750" dirty="0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75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sz="2750" baseline="31999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11</a:t>
            </a:r>
            <a:r>
              <a:rPr sz="275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</a:p>
          <a:p>
            <a:pPr lvl="0" algn="just" defTabSz="533400">
              <a:lnSpc>
                <a:spcPts val="3300"/>
              </a:lnSpc>
              <a:defRPr sz="1800"/>
            </a:pPr>
            <a:r>
              <a:rPr sz="275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75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sz="2750" baseline="31999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9</a:t>
            </a:r>
            <a:r>
              <a:rPr sz="275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Be</a:t>
            </a:r>
            <a:endParaRPr sz="2750" dirty="0">
              <a:solidFill>
                <a:srgbClr val="00B050"/>
              </a:solidFill>
              <a:uFill>
                <a:solidFill>
                  <a:srgbClr val="00B05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defTabSz="533400">
              <a:lnSpc>
                <a:spcPts val="3300"/>
              </a:lnSpc>
              <a:defRPr sz="1800"/>
            </a:pPr>
            <a:r>
              <a:rPr sz="275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75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sz="2750" baseline="31999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7</a:t>
            </a:r>
            <a:r>
              <a:rPr sz="275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</a:p>
          <a:p>
            <a:pPr lvl="0" algn="just" defTabSz="533400">
              <a:lnSpc>
                <a:spcPts val="3300"/>
              </a:lnSpc>
              <a:defRPr sz="1800"/>
            </a:pPr>
            <a:r>
              <a:rPr lang="ja-JP" altLang="en-US" sz="275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lang="ja-JP" altLang="en-US" sz="2750" dirty="0" smtClean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5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sz="2750" baseline="31999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275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endParaRPr sz="2750" dirty="0">
              <a:solidFill>
                <a:srgbClr val="53585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defTabSz="533400">
              <a:lnSpc>
                <a:spcPts val="3300"/>
              </a:lnSpc>
              <a:defRPr sz="1800"/>
            </a:pPr>
            <a:r>
              <a:rPr sz="275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75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sz="2750" baseline="31999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275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</a:p>
          <a:p>
            <a:pPr lvl="0" algn="l" defTabSz="533400">
              <a:lnSpc>
                <a:spcPts val="3300"/>
              </a:lnSpc>
              <a:defRPr sz="1800"/>
            </a:pPr>
            <a:r>
              <a:rPr sz="27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75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sz="2750" baseline="31999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75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z="275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　　　　</a:t>
            </a:r>
          </a:p>
        </p:txBody>
      </p:sp>
      <p:sp>
        <p:nvSpPr>
          <p:cNvPr id="373" name="Shape 373"/>
          <p:cNvSpPr/>
          <p:nvPr/>
        </p:nvSpPr>
        <p:spPr>
          <a:xfrm>
            <a:off x="531554" y="611633"/>
            <a:ext cx="2583773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i="1">
                <a:latin typeface="Times New Roman"/>
                <a:ea typeface="Times New Roman"/>
                <a:cs typeface="Times New Roman"/>
                <a:sym typeface="Times New Roman"/>
              </a:rPr>
              <a:t>4. Result</a:t>
            </a:r>
          </a:p>
        </p:txBody>
      </p:sp>
      <p:sp>
        <p:nvSpPr>
          <p:cNvPr id="374" name="Shape 374"/>
          <p:cNvSpPr/>
          <p:nvPr/>
        </p:nvSpPr>
        <p:spPr>
          <a:xfrm>
            <a:off x="615886" y="1269400"/>
            <a:ext cx="9520583" cy="114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We measured track width of </a:t>
            </a:r>
            <a:r>
              <a:rPr sz="3600" baseline="31999" dirty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He in emulsion stack which </a:t>
            </a:r>
            <a:r>
              <a:rPr sz="3600" baseline="31999" dirty="0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Be was exposed.</a:t>
            </a:r>
          </a:p>
        </p:txBody>
      </p:sp>
      <p:pic>
        <p:nvPicPr>
          <p:cNvPr id="376" name="image3.png"/>
          <p:cNvPicPr/>
          <p:nvPr/>
        </p:nvPicPr>
        <p:blipFill>
          <a:blip r:embed="rId2" cstate="print">
            <a:lum bright="-15000" contrast="30000"/>
            <a:extLst/>
          </a:blip>
          <a:srcRect l="25396" t="13245" r="20635" b="15232"/>
          <a:stretch>
            <a:fillRect/>
          </a:stretch>
        </p:blipFill>
        <p:spPr>
          <a:xfrm>
            <a:off x="816603" y="3212623"/>
            <a:ext cx="5714778" cy="3978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5315" t="13654" r="21246" b="15731"/>
          <a:stretch>
            <a:fillRect/>
          </a:stretch>
        </p:blipFill>
        <p:spPr bwMode="auto">
          <a:xfrm>
            <a:off x="7150472" y="3220616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テキスト ボックス 45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10/11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30000"/>
          </a:blip>
          <a:srcRect l="25361" t="13654" r="21246" b="14693"/>
          <a:stretch>
            <a:fillRect/>
          </a:stretch>
        </p:blipFill>
        <p:spPr bwMode="auto">
          <a:xfrm>
            <a:off x="3190032" y="2356520"/>
            <a:ext cx="69470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325936" y="2716560"/>
            <a:ext cx="972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2.0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936" y="4804792"/>
            <a:ext cx="972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1.5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5936" y="6893024"/>
            <a:ext cx="972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.0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7984" y="7325072"/>
            <a:ext cx="972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14168" y="7325072"/>
            <a:ext cx="972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70352" y="7325072"/>
            <a:ext cx="972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54528" y="7325072"/>
            <a:ext cx="972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82720" y="7253064"/>
            <a:ext cx="972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12" name="Shape 372"/>
          <p:cNvSpPr/>
          <p:nvPr/>
        </p:nvSpPr>
        <p:spPr>
          <a:xfrm>
            <a:off x="3478064" y="2572544"/>
            <a:ext cx="4248472" cy="93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just" defTabSz="533400">
              <a:lnSpc>
                <a:spcPts val="3300"/>
              </a:lnSpc>
              <a:defRPr sz="1800"/>
            </a:pPr>
            <a:r>
              <a:rPr lang="en-US" altLang="ja-JP" sz="2750" dirty="0" smtClean="0">
                <a:solidFill>
                  <a:schemeClr val="accent6">
                    <a:lumMod val="60000"/>
                    <a:lumOff val="40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lang="ja-JP" altLang="en-US" sz="275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en-US" altLang="ja-JP" sz="2750" baseline="31999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US" altLang="ja-JP" sz="275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Be</a:t>
            </a:r>
            <a:r>
              <a:rPr lang="en-US" altLang="ja-JP" sz="2750" dirty="0" smtClean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ja-JP" sz="2750" dirty="0" smtClean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ja-JP" altLang="en-US" sz="2750" dirty="0" smtClean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75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sz="2750" baseline="31999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275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275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2750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75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sz="2750" baseline="31999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275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</a:p>
          <a:p>
            <a:pPr lvl="0" algn="l" defTabSz="533400">
              <a:lnSpc>
                <a:spcPts val="3300"/>
              </a:lnSpc>
              <a:defRPr sz="1800"/>
            </a:pPr>
            <a:r>
              <a:rPr sz="275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　　　　</a:t>
            </a:r>
          </a:p>
        </p:txBody>
      </p:sp>
      <p:sp>
        <p:nvSpPr>
          <p:cNvPr id="13" name="Shape 438"/>
          <p:cNvSpPr/>
          <p:nvPr/>
        </p:nvSpPr>
        <p:spPr>
          <a:xfrm>
            <a:off x="4630192" y="7901136"/>
            <a:ext cx="4293830" cy="479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1800"/>
            </a:pPr>
            <a:r>
              <a:rPr sz="2200" b="1" dirty="0">
                <a:latin typeface="Times New Roman"/>
                <a:ea typeface="Times New Roman"/>
                <a:cs typeface="Times New Roman"/>
                <a:sym typeface="Times New Roman"/>
              </a:rPr>
              <a:t>Range from stopping point </a:t>
            </a:r>
            <a:r>
              <a:rPr sz="2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2200" dirty="0" smtClean="0">
                <a:latin typeface="Symbol"/>
                <a:ea typeface="Times New Roman"/>
                <a:cs typeface="Times New Roman"/>
                <a:sym typeface="Symbol"/>
              </a:rPr>
              <a:t>m</a:t>
            </a:r>
            <a:r>
              <a:rPr sz="2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sz="2200" b="1" dirty="0"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</a:p>
        </p:txBody>
      </p:sp>
      <p:sp>
        <p:nvSpPr>
          <p:cNvPr id="14" name="Shape 452"/>
          <p:cNvSpPr/>
          <p:nvPr/>
        </p:nvSpPr>
        <p:spPr>
          <a:xfrm>
            <a:off x="885776" y="1924472"/>
            <a:ext cx="4606780" cy="454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1800"/>
            </a:pPr>
            <a:r>
              <a:rPr sz="2200" b="1" dirty="0">
                <a:latin typeface="Times New Roman"/>
                <a:ea typeface="Times New Roman"/>
                <a:cs typeface="Times New Roman"/>
                <a:sym typeface="Times New Roman"/>
              </a:rPr>
              <a:t>Ratio of volume of reference </a:t>
            </a:r>
            <a:r>
              <a:rPr sz="2200" b="1" baseline="31999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200" b="1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62539" y="473110"/>
            <a:ext cx="7168798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34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400" b="1" i="1"/>
              <a:t>1. Motivation</a:t>
            </a:r>
          </a:p>
        </p:txBody>
      </p:sp>
      <p:sp>
        <p:nvSpPr>
          <p:cNvPr id="47" name="Shape 47"/>
          <p:cNvSpPr/>
          <p:nvPr/>
        </p:nvSpPr>
        <p:spPr>
          <a:xfrm>
            <a:off x="5901511" y="6735185"/>
            <a:ext cx="7323137" cy="1562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100" dirty="0">
                <a:latin typeface="Times New Roman"/>
                <a:ea typeface="Times New Roman"/>
                <a:cs typeface="Times New Roman"/>
                <a:sym typeface="Times New Roman"/>
              </a:rPr>
              <a:t>We expect to detect about one hundred </a:t>
            </a:r>
            <a:r>
              <a:rPr sz="3100" dirty="0" smtClean="0">
                <a:latin typeface="Times New Roman"/>
                <a:ea typeface="Times New Roman"/>
                <a:cs typeface="Times New Roman"/>
                <a:sym typeface="Times New Roman"/>
              </a:rPr>
              <a:t>double-</a:t>
            </a:r>
            <a:r>
              <a:rPr lang="en-US" sz="3100" dirty="0" smtClean="0">
                <a:latin typeface="Symbol"/>
                <a:ea typeface="Times New Roman"/>
                <a:cs typeface="Times New Roman"/>
                <a:sym typeface="Symbol"/>
              </a:rPr>
              <a:t>L</a:t>
            </a:r>
            <a:r>
              <a:rPr sz="31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100" dirty="0" err="1">
                <a:latin typeface="Times New Roman"/>
                <a:ea typeface="Times New Roman"/>
                <a:cs typeface="Times New Roman"/>
                <a:sym typeface="Times New Roman"/>
              </a:rPr>
              <a:t>hypernuclei</a:t>
            </a:r>
            <a:r>
              <a:rPr sz="3100" dirty="0">
                <a:latin typeface="Times New Roman"/>
                <a:ea typeface="Times New Roman"/>
                <a:cs typeface="Times New Roman"/>
                <a:sym typeface="Times New Roman"/>
              </a:rPr>
              <a:t> in J-PARC E07 experiment.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52894" y="2828571"/>
            <a:ext cx="5427804" cy="5939862"/>
            <a:chOff x="0" y="0"/>
            <a:chExt cx="5427803" cy="5939861"/>
          </a:xfrm>
        </p:grpSpPr>
        <p:pic>
          <p:nvPicPr>
            <p:cNvPr id="48" name="image1.png"/>
            <p:cNvPicPr/>
            <p:nvPr/>
          </p:nvPicPr>
          <p:blipFill>
            <a:blip r:embed="rId2" cstate="print">
              <a:extLst/>
            </a:blip>
            <a:srcRect l="27142" t="13289" r="53999" b="37247"/>
            <a:stretch>
              <a:fillRect/>
            </a:stretch>
          </p:blipFill>
          <p:spPr>
            <a:xfrm>
              <a:off x="0" y="0"/>
              <a:ext cx="5427804" cy="5939862"/>
            </a:xfrm>
            <a:prstGeom prst="rect">
              <a:avLst/>
            </a:prstGeom>
            <a:ln w="38100" cap="flat">
              <a:solidFill>
                <a:srgbClr val="3A5E8A"/>
              </a:solidFill>
              <a:prstDash val="solid"/>
              <a:miter lim="800000"/>
            </a:ln>
            <a:effectLst/>
          </p:spPr>
        </p:pic>
        <p:sp>
          <p:nvSpPr>
            <p:cNvPr id="49" name="Shape 49"/>
            <p:cNvSpPr/>
            <p:nvPr/>
          </p:nvSpPr>
          <p:spPr>
            <a:xfrm>
              <a:off x="3744696" y="4648588"/>
              <a:ext cx="658993" cy="5213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/>
              </a:pPr>
              <a:r>
                <a:rPr sz="2800" b="1"/>
                <a:t>Ξ-</a:t>
              </a:r>
            </a:p>
          </p:txBody>
        </p:sp>
      </p:grpSp>
      <p:pic>
        <p:nvPicPr>
          <p:cNvPr id="51" name="image2.png"/>
          <p:cNvPicPr/>
          <p:nvPr/>
        </p:nvPicPr>
        <p:blipFill>
          <a:blip r:embed="rId3" cstate="print">
            <a:extLst/>
          </a:blip>
          <a:srcRect l="71638" t="29249" r="15429" b="61734"/>
          <a:stretch>
            <a:fillRect/>
          </a:stretch>
        </p:blipFill>
        <p:spPr>
          <a:xfrm>
            <a:off x="5887932" y="4569565"/>
            <a:ext cx="6656741" cy="184340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5939445" y="2873760"/>
            <a:ext cx="6042273" cy="130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“NAGARA” event (KEK E373)</a:t>
            </a:r>
          </a:p>
          <a:p>
            <a:pPr lvl="0" algn="l" defTabSz="914400">
              <a:defRPr sz="1800"/>
            </a:pPr>
            <a:r>
              <a:rPr lang="en-US" sz="1400" dirty="0" smtClean="0">
                <a:latin typeface="Symbol"/>
                <a:ea typeface="Times New Roman"/>
                <a:cs typeface="Times New Roman"/>
                <a:sym typeface="Symbol"/>
              </a:rPr>
              <a:t>LL</a:t>
            </a:r>
            <a:r>
              <a:rPr sz="2400" baseline="30500" dirty="0" smtClean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sz="2400" dirty="0">
                <a:latin typeface="Times New Roman"/>
                <a:ea typeface="Times New Roman"/>
                <a:cs typeface="Times New Roman"/>
                <a:sym typeface="Times New Roman"/>
              </a:rPr>
              <a:t>was formed at point A, and sequential weak decay was observed point B and C.</a:t>
            </a:r>
          </a:p>
        </p:txBody>
      </p:sp>
      <p:sp>
        <p:nvSpPr>
          <p:cNvPr id="53" name="Shape 53"/>
          <p:cNvSpPr/>
          <p:nvPr/>
        </p:nvSpPr>
        <p:spPr>
          <a:xfrm flipH="1">
            <a:off x="3122824" y="5696091"/>
            <a:ext cx="307235" cy="409646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3020412" y="5081622"/>
            <a:ext cx="1638584" cy="71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lang="en-US" sz="2400" dirty="0" smtClean="0"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LL</a:t>
            </a:r>
            <a:r>
              <a:rPr sz="4400" b="1" baseline="3054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3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endParaRPr sz="3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56"/>
          <p:cNvSpPr/>
          <p:nvPr/>
        </p:nvSpPr>
        <p:spPr>
          <a:xfrm flipH="1" flipV="1">
            <a:off x="3737292" y="6822614"/>
            <a:ext cx="307235" cy="716881"/>
          </a:xfrm>
          <a:prstGeom prst="line">
            <a:avLst/>
          </a:prstGeom>
          <a:ln w="25400">
            <a:solidFill>
              <a:srgbClr val="0070C0"/>
            </a:solidFill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55306" y="1189990"/>
            <a:ext cx="12749494" cy="1119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To understand </a:t>
            </a:r>
            <a:r>
              <a:rPr lang="en-US" sz="3200" dirty="0" smtClean="0">
                <a:latin typeface="Symbol"/>
                <a:ea typeface="Times New Roman"/>
                <a:cs typeface="Times New Roman"/>
                <a:sym typeface="Symbol"/>
              </a:rPr>
              <a:t>L</a:t>
            </a:r>
            <a:r>
              <a:rPr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 dirty="0" smtClean="0">
                <a:latin typeface="Symbol"/>
                <a:ea typeface="Times New Roman"/>
                <a:cs typeface="Times New Roman"/>
                <a:sym typeface="Symbol"/>
              </a:rPr>
              <a:t>L</a:t>
            </a:r>
            <a:r>
              <a:rPr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interaction,</a:t>
            </a:r>
          </a:p>
          <a:p>
            <a:pPr lvl="0" algn="l" defTabSz="914400">
              <a:defRPr sz="1800"/>
            </a:pP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it is necessary for unique identification of many </a:t>
            </a:r>
            <a:r>
              <a:rPr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double-</a:t>
            </a:r>
            <a:r>
              <a:rPr lang="en-US" sz="3200" dirty="0" smtClean="0">
                <a:latin typeface="Symbol"/>
                <a:ea typeface="Symbol"/>
                <a:cs typeface="Symbol"/>
                <a:sym typeface="Symbol"/>
              </a:rPr>
              <a:t>L</a:t>
            </a:r>
            <a:r>
              <a:rPr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hypernuclei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2/11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3.png"/>
          <p:cNvPicPr/>
          <p:nvPr/>
        </p:nvPicPr>
        <p:blipFill>
          <a:blip r:embed="rId2" cstate="print">
            <a:extLst/>
          </a:blip>
          <a:srcRect l="6914" t="17344" r="68502" b="50616"/>
          <a:stretch>
            <a:fillRect/>
          </a:stretch>
        </p:blipFill>
        <p:spPr>
          <a:xfrm>
            <a:off x="159157" y="1292403"/>
            <a:ext cx="3708881" cy="368681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562539" y="473110"/>
            <a:ext cx="7168798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34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400" b="1" i="1"/>
              <a:t>1. Motivation</a:t>
            </a:r>
          </a:p>
        </p:txBody>
      </p:sp>
      <p:sp>
        <p:nvSpPr>
          <p:cNvPr id="61" name="Shape 61"/>
          <p:cNvSpPr/>
          <p:nvPr/>
        </p:nvSpPr>
        <p:spPr>
          <a:xfrm>
            <a:off x="4249349" y="4083220"/>
            <a:ext cx="8704969" cy="84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lnSpc>
                <a:spcPct val="80000"/>
              </a:lnSpc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If track #2 is known to be triton, the mode A is identified,</a:t>
            </a:r>
          </a:p>
          <a:p>
            <a:pPr lvl="0" algn="l" defTabSz="914400">
              <a:lnSpc>
                <a:spcPct val="80000"/>
              </a:lnSpc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and the excitation energy of 2.8 </a:t>
            </a:r>
            <a:r>
              <a:rPr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MeV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 is confirmed.</a:t>
            </a:r>
          </a:p>
        </p:txBody>
      </p:sp>
      <p:pic>
        <p:nvPicPr>
          <p:cNvPr id="63" name="image3.png"/>
          <p:cNvPicPr/>
          <p:nvPr/>
        </p:nvPicPr>
        <p:blipFill>
          <a:blip r:embed="rId2" cstate="print">
            <a:extLst/>
          </a:blip>
          <a:srcRect l="33300" t="17343" r="12042" b="55956"/>
          <a:stretch>
            <a:fillRect/>
          </a:stretch>
        </p:blipFill>
        <p:spPr>
          <a:xfrm>
            <a:off x="3942115" y="1394812"/>
            <a:ext cx="9062685" cy="2662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3.png"/>
          <p:cNvPicPr/>
          <p:nvPr/>
        </p:nvPicPr>
        <p:blipFill>
          <a:blip r:embed="rId2" cstate="print">
            <a:extLst/>
          </a:blip>
          <a:srcRect l="7652" t="50353" r="69575" b="11781"/>
          <a:stretch>
            <a:fillRect/>
          </a:stretch>
        </p:blipFill>
        <p:spPr>
          <a:xfrm>
            <a:off x="152894" y="5388857"/>
            <a:ext cx="3789222" cy="3891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" name="Group 69"/>
          <p:cNvGrpSpPr/>
          <p:nvPr/>
        </p:nvGrpSpPr>
        <p:grpSpPr>
          <a:xfrm>
            <a:off x="3942115" y="5523215"/>
            <a:ext cx="9062684" cy="3757273"/>
            <a:chOff x="0" y="0"/>
            <a:chExt cx="9062683" cy="3757271"/>
          </a:xfrm>
        </p:grpSpPr>
        <p:grpSp>
          <p:nvGrpSpPr>
            <p:cNvPr id="67" name="Group 67"/>
            <p:cNvGrpSpPr/>
            <p:nvPr/>
          </p:nvGrpSpPr>
          <p:grpSpPr>
            <a:xfrm>
              <a:off x="0" y="-1"/>
              <a:ext cx="9062684" cy="2723854"/>
              <a:chOff x="0" y="0"/>
              <a:chExt cx="9062683" cy="2723852"/>
            </a:xfrm>
          </p:grpSpPr>
          <p:pic>
            <p:nvPicPr>
              <p:cNvPr id="65" name="image3.png"/>
              <p:cNvPicPr/>
              <p:nvPr/>
            </p:nvPicPr>
            <p:blipFill>
              <a:blip r:embed="rId2" cstate="print">
                <a:extLst/>
              </a:blip>
              <a:srcRect l="33039" t="50353" r="13582" b="32076"/>
              <a:stretch>
                <a:fillRect/>
              </a:stretch>
            </p:blipFill>
            <p:spPr>
              <a:xfrm>
                <a:off x="0" y="0"/>
                <a:ext cx="8704967" cy="18114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6" name="Shape 66"/>
              <p:cNvSpPr/>
              <p:nvPr/>
            </p:nvSpPr>
            <p:spPr>
              <a:xfrm>
                <a:off x="6029855" y="771828"/>
                <a:ext cx="3032829" cy="195202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" name="Shape 68"/>
            <p:cNvSpPr/>
            <p:nvPr/>
          </p:nvSpPr>
          <p:spPr>
            <a:xfrm>
              <a:off x="288609" y="3297972"/>
              <a:ext cx="8497045" cy="459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70" name="image3.png"/>
          <p:cNvPicPr/>
          <p:nvPr/>
        </p:nvPicPr>
        <p:blipFill>
          <a:blip r:embed="rId2" cstate="print">
            <a:extLst/>
          </a:blip>
          <a:srcRect l="66733" t="45070" r="6749" b="50616"/>
          <a:stretch>
            <a:fillRect/>
          </a:stretch>
        </p:blipFill>
        <p:spPr>
          <a:xfrm>
            <a:off x="8960273" y="5008388"/>
            <a:ext cx="3889613" cy="3804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" name="Group 75"/>
          <p:cNvGrpSpPr/>
          <p:nvPr/>
        </p:nvGrpSpPr>
        <p:grpSpPr>
          <a:xfrm>
            <a:off x="4466096" y="7366101"/>
            <a:ext cx="8385810" cy="1607149"/>
            <a:chOff x="0" y="0"/>
            <a:chExt cx="8385809" cy="1607148"/>
          </a:xfrm>
        </p:grpSpPr>
        <p:grpSp>
          <p:nvGrpSpPr>
            <p:cNvPr id="73" name="Group 73"/>
            <p:cNvGrpSpPr/>
            <p:nvPr/>
          </p:nvGrpSpPr>
          <p:grpSpPr>
            <a:xfrm>
              <a:off x="4903822" y="-1"/>
              <a:ext cx="3481988" cy="1197508"/>
              <a:chOff x="0" y="0"/>
              <a:chExt cx="3481987" cy="1197506"/>
            </a:xfrm>
          </p:grpSpPr>
          <p:sp>
            <p:nvSpPr>
              <p:cNvPr id="71" name="Shape 71"/>
              <p:cNvSpPr/>
              <p:nvPr/>
            </p:nvSpPr>
            <p:spPr>
              <a:xfrm>
                <a:off x="-1" y="-1"/>
                <a:ext cx="3481989" cy="11975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pic>
            <p:nvPicPr>
              <p:cNvPr id="72" name="image3.png"/>
              <p:cNvPicPr/>
              <p:nvPr/>
            </p:nvPicPr>
            <p:blipFill>
              <a:blip r:embed="rId2" cstate="print">
                <a:extLst/>
              </a:blip>
              <a:srcRect l="71340" t="76952" r="13169" b="18593"/>
              <a:stretch>
                <a:fillRect/>
              </a:stretch>
            </p:blipFill>
            <p:spPr>
              <a:xfrm>
                <a:off x="716879" y="136395"/>
                <a:ext cx="2607441" cy="4466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74" name="Shape 74"/>
            <p:cNvSpPr/>
            <p:nvPr/>
          </p:nvSpPr>
          <p:spPr>
            <a:xfrm>
              <a:off x="-1" y="1325383"/>
              <a:ext cx="7578443" cy="2817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76" name="Shape 76"/>
          <p:cNvSpPr/>
          <p:nvPr/>
        </p:nvSpPr>
        <p:spPr>
          <a:xfrm>
            <a:off x="4301277" y="8439629"/>
            <a:ext cx="9165097" cy="95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lnSpc>
                <a:spcPts val="3240"/>
              </a:lnSpc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If track #3 is identified as He (</a:t>
            </a:r>
            <a:r>
              <a:rPr sz="2700" baseline="30518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He, </a:t>
            </a:r>
            <a:r>
              <a:rPr sz="2700" baseline="30518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He or </a:t>
            </a:r>
            <a:r>
              <a:rPr sz="2700" baseline="30518" dirty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He )</a:t>
            </a:r>
            <a:r>
              <a:rPr sz="2700" dirty="0"/>
              <a:t>，</a:t>
            </a:r>
            <a:endParaRPr sz="2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914400">
              <a:lnSpc>
                <a:spcPts val="3240"/>
              </a:lnSpc>
              <a:defRPr sz="1800"/>
            </a:pPr>
            <a:r>
              <a:rPr sz="2700" dirty="0">
                <a:latin typeface="Times New Roman"/>
                <a:ea typeface="Times New Roman"/>
                <a:cs typeface="Times New Roman"/>
                <a:sym typeface="Times New Roman"/>
              </a:rPr>
              <a:t>the mode A is identified.</a:t>
            </a:r>
          </a:p>
        </p:txBody>
      </p:sp>
      <p:pic>
        <p:nvPicPr>
          <p:cNvPr id="77" name="image3.png"/>
          <p:cNvPicPr/>
          <p:nvPr/>
        </p:nvPicPr>
        <p:blipFill>
          <a:blip r:embed="rId2" cstate="print">
            <a:extLst/>
          </a:blip>
          <a:srcRect l="33039" t="68800" r="38775" b="22261"/>
          <a:stretch>
            <a:fillRect/>
          </a:stretch>
        </p:blipFill>
        <p:spPr>
          <a:xfrm>
            <a:off x="3942115" y="7539495"/>
            <a:ext cx="4596589" cy="921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3.png"/>
          <p:cNvPicPr/>
          <p:nvPr/>
        </p:nvPicPr>
        <p:blipFill>
          <a:blip r:embed="rId2" cstate="print">
            <a:extLst/>
          </a:blip>
          <a:srcRect l="49186" t="58314" r="42571" b="38851"/>
          <a:stretch>
            <a:fillRect/>
          </a:stretch>
        </p:blipFill>
        <p:spPr>
          <a:xfrm>
            <a:off x="6591843" y="7334673"/>
            <a:ext cx="1344317" cy="29224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4514420" y="7641907"/>
            <a:ext cx="334786" cy="3183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200"/>
              <a:t>B.</a:t>
            </a:r>
          </a:p>
        </p:txBody>
      </p:sp>
      <p:pic>
        <p:nvPicPr>
          <p:cNvPr id="80" name="image4.png"/>
          <p:cNvPicPr/>
          <p:nvPr/>
        </p:nvPicPr>
        <p:blipFill>
          <a:blip r:embed="rId3" cstate="print">
            <a:extLst/>
          </a:blip>
          <a:srcRect l="77072" t="44482" r="17290" b="53384"/>
          <a:stretch>
            <a:fillRect/>
          </a:stretch>
        </p:blipFill>
        <p:spPr>
          <a:xfrm>
            <a:off x="6487786" y="5990973"/>
            <a:ext cx="2294107" cy="336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図 80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600000">
            <a:off x="5358287" y="6308674"/>
            <a:ext cx="3512739" cy="76201"/>
          </a:xfrm>
          <a:prstGeom prst="rect">
            <a:avLst/>
          </a:prstGeom>
        </p:spPr>
      </p:pic>
      <p:pic>
        <p:nvPicPr>
          <p:cNvPr id="83" name="図 82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1600000">
            <a:off x="5239742" y="7321973"/>
            <a:ext cx="1344216" cy="76201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3/11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587939" y="1292401"/>
            <a:ext cx="11777310" cy="65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57200" lvl="0" indent="-457200" algn="l" defTabSz="914400">
              <a:defRPr sz="1800"/>
            </a:pP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3400"/>
              <a:t>　</a:t>
            </a:r>
            <a:r>
              <a:rPr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 isotopes (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H, 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H, 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H, 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He, 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He, 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Li, 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Be,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pic>
        <p:nvPicPr>
          <p:cNvPr id="87" name="image5.png"/>
          <p:cNvPicPr/>
          <p:nvPr/>
        </p:nvPicPr>
        <p:blipFill>
          <a:blip r:embed="rId2" cstate="print">
            <a:extLst/>
          </a:blip>
          <a:srcRect l="5807" t="56719" r="54899" b="17687"/>
          <a:stretch>
            <a:fillRect/>
          </a:stretch>
        </p:blipFill>
        <p:spPr>
          <a:xfrm>
            <a:off x="4491288" y="2987969"/>
            <a:ext cx="7578444" cy="2775206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562539" y="473110"/>
            <a:ext cx="12084544" cy="65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i="1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3400" b="1" i="1"/>
              <a:t>. </a:t>
            </a:r>
            <a:r>
              <a:rPr sz="3400" b="1" i="1">
                <a:latin typeface="Times New Roman"/>
                <a:ea typeface="Times New Roman"/>
                <a:cs typeface="Times New Roman"/>
                <a:sym typeface="Times New Roman"/>
              </a:rPr>
              <a:t>Experiment at RIKEN </a:t>
            </a:r>
            <a:r>
              <a:rPr sz="3400" b="1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3400" b="1" i="1">
                <a:latin typeface="Times New Roman"/>
                <a:ea typeface="Times New Roman"/>
                <a:cs typeface="Times New Roman"/>
                <a:sym typeface="Times New Roman"/>
              </a:rPr>
              <a:t>NP1406 RRC-32-02</a:t>
            </a:r>
            <a:r>
              <a:rPr sz="3400" b="1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89" name="Shape 89"/>
          <p:cNvSpPr/>
          <p:nvPr/>
        </p:nvSpPr>
        <p:spPr>
          <a:xfrm>
            <a:off x="4790223" y="5820908"/>
            <a:ext cx="8295324" cy="86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 dirty="0">
                <a:latin typeface="Times New Roman"/>
                <a:ea typeface="Times New Roman"/>
                <a:cs typeface="Times New Roman"/>
                <a:sym typeface="Times New Roman"/>
              </a:rPr>
              <a:t>Microscope images of Ξ-hyperons at 100 </a:t>
            </a:r>
            <a:r>
              <a:rPr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μm</a:t>
            </a:r>
            <a:r>
              <a:rPr sz="2400" dirty="0">
                <a:latin typeface="Times New Roman"/>
                <a:ea typeface="Times New Roman"/>
                <a:cs typeface="Times New Roman"/>
                <a:sym typeface="Times New Roman"/>
              </a:rPr>
              <a:t> from stopping points, where </a:t>
            </a:r>
            <a:r>
              <a:rPr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double-</a:t>
            </a:r>
            <a:r>
              <a:rPr lang="en-US" sz="2400" dirty="0" smtClean="0">
                <a:latin typeface="Symbol"/>
                <a:ea typeface="Times New Roman"/>
                <a:cs typeface="Times New Roman"/>
                <a:sym typeface="Symbol"/>
              </a:rPr>
              <a:t>L</a:t>
            </a:r>
            <a:r>
              <a:rPr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hypernuclei</a:t>
            </a:r>
            <a:r>
              <a:rPr sz="2400" dirty="0">
                <a:latin typeface="Times New Roman"/>
                <a:ea typeface="Times New Roman"/>
                <a:cs typeface="Times New Roman"/>
                <a:sym typeface="Times New Roman"/>
              </a:rPr>
              <a:t> were produced. </a:t>
            </a:r>
          </a:p>
        </p:txBody>
      </p:sp>
      <p:sp>
        <p:nvSpPr>
          <p:cNvPr id="90" name="Shape 90"/>
          <p:cNvSpPr/>
          <p:nvPr/>
        </p:nvSpPr>
        <p:spPr>
          <a:xfrm>
            <a:off x="9154401" y="823528"/>
            <a:ext cx="3519589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57200" lvl="0" indent="-457200" algn="l" defTabSz="914400">
              <a:defRPr sz="1800"/>
            </a:pPr>
            <a:r>
              <a:rPr sz="3400" b="1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3400" i="1">
                <a:latin typeface="Times New Roman"/>
                <a:ea typeface="Times New Roman"/>
                <a:cs typeface="Times New Roman"/>
                <a:sym typeface="Times New Roman"/>
              </a:rPr>
              <a:t>July.18~21, 2015</a:t>
            </a:r>
            <a:r>
              <a:rPr sz="3400" b="1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91" name="Shape 91"/>
          <p:cNvSpPr/>
          <p:nvPr/>
        </p:nvSpPr>
        <p:spPr>
          <a:xfrm>
            <a:off x="590526" y="1751782"/>
            <a:ext cx="11470076" cy="65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3400"/>
              <a:t>　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Several incident angles ( θ =</a:t>
            </a:r>
            <a:r>
              <a:rPr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0°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25°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50°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75°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1675284" y="2828739"/>
            <a:ext cx="2259717" cy="3835627"/>
            <a:chOff x="0" y="0"/>
            <a:chExt cx="2259715" cy="3835626"/>
          </a:xfrm>
        </p:grpSpPr>
        <p:pic>
          <p:nvPicPr>
            <p:cNvPr id="93" name="image6.png"/>
            <p:cNvPicPr/>
            <p:nvPr/>
          </p:nvPicPr>
          <p:blipFill>
            <a:blip r:embed="rId3" cstate="print">
              <a:extLst/>
            </a:blip>
            <a:srcRect l="4761" t="569" r="1988"/>
            <a:stretch>
              <a:fillRect/>
            </a:stretch>
          </p:blipFill>
          <p:spPr>
            <a:xfrm>
              <a:off x="0" y="372685"/>
              <a:ext cx="2148615" cy="346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" name="Shape 94"/>
            <p:cNvSpPr/>
            <p:nvPr/>
          </p:nvSpPr>
          <p:spPr>
            <a:xfrm rot="3153232">
              <a:off x="931449" y="660804"/>
              <a:ext cx="1252643" cy="4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/>
              </a:pPr>
              <a:r>
                <a:rPr sz="2400" b="1"/>
                <a:t>70mm</a:t>
              </a:r>
            </a:p>
          </p:txBody>
        </p:sp>
        <p:sp>
          <p:nvSpPr>
            <p:cNvPr id="95" name="Shape 95"/>
            <p:cNvSpPr/>
            <p:nvPr/>
          </p:nvSpPr>
          <p:spPr>
            <a:xfrm rot="16200000">
              <a:off x="1363344" y="1670742"/>
              <a:ext cx="1332744" cy="4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/>
              </a:pPr>
              <a:r>
                <a:rPr sz="2400" b="1"/>
                <a:t>30mm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194185" y="0"/>
              <a:ext cx="1123703" cy="46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/>
              </a:pPr>
              <a:r>
                <a:rPr sz="2400" b="1"/>
                <a:t>5mm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168269" y="2253050"/>
              <a:ext cx="548608" cy="594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3400" b="1" i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3400" b="1" i="1">
                  <a:solidFill>
                    <a:srgbClr val="FF0000"/>
                  </a:solidFill>
                </a:rPr>
                <a:t>θ</a:t>
              </a:r>
            </a:p>
          </p:txBody>
        </p:sp>
      </p:grpSp>
      <p:sp>
        <p:nvSpPr>
          <p:cNvPr id="99" name="Shape 99"/>
          <p:cNvSpPr/>
          <p:nvPr/>
        </p:nvSpPr>
        <p:spPr>
          <a:xfrm>
            <a:off x="688692" y="3128544"/>
            <a:ext cx="1740994" cy="92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Emulsion stack</a:t>
            </a:r>
          </a:p>
        </p:txBody>
      </p:sp>
      <p:sp>
        <p:nvSpPr>
          <p:cNvPr id="100" name="Shape 100"/>
          <p:cNvSpPr/>
          <p:nvPr/>
        </p:nvSpPr>
        <p:spPr>
          <a:xfrm>
            <a:off x="896888" y="2305124"/>
            <a:ext cx="12341924" cy="59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00" dirty="0"/>
              <a:t>A particle was exposed to </a:t>
            </a:r>
            <a:r>
              <a:rPr sz="3000" dirty="0" smtClean="0"/>
              <a:t>a</a:t>
            </a:r>
            <a:r>
              <a:rPr lang="en-US" sz="3000" dirty="0" smtClean="0"/>
              <a:t>n</a:t>
            </a:r>
            <a:r>
              <a:rPr sz="3000" dirty="0" smtClean="0"/>
              <a:t> </a:t>
            </a:r>
            <a:r>
              <a:rPr sz="3000" dirty="0"/>
              <a:t>emulsion stack with several incident angels.</a:t>
            </a:r>
          </a:p>
        </p:txBody>
      </p:sp>
      <p:sp>
        <p:nvSpPr>
          <p:cNvPr id="101" name="Shape 101"/>
          <p:cNvSpPr/>
          <p:nvPr/>
        </p:nvSpPr>
        <p:spPr>
          <a:xfrm>
            <a:off x="1502907" y="4232106"/>
            <a:ext cx="1331349" cy="52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Beam</a:t>
            </a:r>
          </a:p>
        </p:txBody>
      </p:sp>
      <p:sp>
        <p:nvSpPr>
          <p:cNvPr id="102" name="Shape 102"/>
          <p:cNvSpPr/>
          <p:nvPr/>
        </p:nvSpPr>
        <p:spPr>
          <a:xfrm>
            <a:off x="101689" y="6808135"/>
            <a:ext cx="13006245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u="sng">
                <a:latin typeface="Times New Roman"/>
                <a:ea typeface="Times New Roman"/>
                <a:cs typeface="Times New Roman"/>
                <a:sym typeface="Times New Roman"/>
              </a:rPr>
              <a:t>We measure track width depending on the angles (</a:t>
            </a:r>
            <a:r>
              <a:rPr sz="3400" b="1" i="1" u="sng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sz="3400" b="1" u="sng">
                <a:latin typeface="Times New Roman"/>
                <a:ea typeface="Times New Roman"/>
                <a:cs typeface="Times New Roman"/>
                <a:sym typeface="Times New Roman"/>
              </a:rPr>
              <a:t>) along light axis. </a:t>
            </a:r>
          </a:p>
        </p:txBody>
      </p:sp>
      <p:sp>
        <p:nvSpPr>
          <p:cNvPr id="103" name="Shape 103"/>
          <p:cNvSpPr/>
          <p:nvPr/>
        </p:nvSpPr>
        <p:spPr>
          <a:xfrm>
            <a:off x="716156" y="7444627"/>
            <a:ext cx="12341926" cy="1672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57200" lvl="0" indent="-457200" algn="l" defTabSz="914400">
              <a:defRPr sz="1800"/>
            </a:pP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3400"/>
              <a:t>　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Reference 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for calibration</a:t>
            </a:r>
          </a:p>
          <a:p>
            <a:pPr marL="457200" lvl="0" indent="-457200" algn="l" defTabSz="914400">
              <a:defRPr sz="1800"/>
            </a:pPr>
            <a:r>
              <a:rPr sz="3400"/>
              <a:t>   </a:t>
            </a:r>
            <a:r>
              <a:rPr sz="3400" b="1" baseline="30352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</a:t>
            </a:r>
            <a:r>
              <a:rPr sz="3400">
                <a:latin typeface="Times New Roman"/>
                <a:ea typeface="Times New Roman"/>
                <a:cs typeface="Times New Roman"/>
                <a:sym typeface="Times New Roman"/>
              </a:rPr>
              <a:t>was exposed horizontally(θ = 90°) to all emulsion stacks to calibrate width depending on development and optical condition.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4/11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09305" y="4057508"/>
            <a:ext cx="11467080" cy="92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For the coming J-PARC E07 experiment, we try to recognize 8 isotopes.</a:t>
            </a:r>
          </a:p>
          <a:p>
            <a:pPr lvl="0" algn="l" defTabSz="914400">
              <a:defRPr sz="1800"/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2+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 ,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2+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 ,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3+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Be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4+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sz="2800" baseline="30571">
                <a:latin typeface="Times New Roman"/>
                <a:ea typeface="Times New Roman"/>
                <a:cs typeface="Times New Roman"/>
                <a:sym typeface="Times New Roman"/>
              </a:rPr>
              <a:t>5+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pic>
        <p:nvPicPr>
          <p:cNvPr id="107" name="image7.png"/>
          <p:cNvPicPr/>
          <p:nvPr/>
        </p:nvPicPr>
        <p:blipFill>
          <a:blip r:embed="rId2" cstate="print">
            <a:extLst/>
          </a:blip>
          <a:srcRect l="80648" t="46511" r="6286" b="24351"/>
          <a:stretch>
            <a:fillRect/>
          </a:stretch>
        </p:blipFill>
        <p:spPr>
          <a:xfrm>
            <a:off x="5422280" y="5184034"/>
            <a:ext cx="4146793" cy="3647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8.png"/>
          <p:cNvPicPr/>
          <p:nvPr/>
        </p:nvPicPr>
        <p:blipFill>
          <a:blip r:embed="rId3" cstate="print">
            <a:extLst/>
          </a:blip>
          <a:srcRect l="80102" t="27035" r="7144" b="43022"/>
          <a:stretch>
            <a:fillRect/>
          </a:stretch>
        </p:blipFill>
        <p:spPr>
          <a:xfrm>
            <a:off x="1019145" y="5164832"/>
            <a:ext cx="3907362" cy="35697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Group 111"/>
          <p:cNvGrpSpPr/>
          <p:nvPr/>
        </p:nvGrpSpPr>
        <p:grpSpPr>
          <a:xfrm>
            <a:off x="9726330" y="7672465"/>
            <a:ext cx="3277888" cy="1472493"/>
            <a:chOff x="0" y="0"/>
            <a:chExt cx="3277886" cy="1472492"/>
          </a:xfrm>
        </p:grpSpPr>
        <p:sp>
          <p:nvSpPr>
            <p:cNvPr id="109" name="Shape 109"/>
            <p:cNvSpPr/>
            <p:nvPr/>
          </p:nvSpPr>
          <p:spPr>
            <a:xfrm>
              <a:off x="0" y="0"/>
              <a:ext cx="3277887" cy="92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lvl="0" algn="l" defTabSz="914400">
                <a:defRPr sz="1800"/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sum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b="1" baseline="30444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He) /  E</a:t>
              </a:r>
              <a:r>
                <a:rPr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sum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b="1" baseline="30444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He) = 1.1</a:t>
              </a:r>
            </a:p>
            <a:p>
              <a:pPr lvl="0" algn="l" defTabSz="914400">
                <a:defRPr sz="1800"/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sum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b="1" baseline="30444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H)  /  E</a:t>
              </a:r>
              <a:r>
                <a:rPr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sum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b="1" baseline="30444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H) = 1.6</a:t>
              </a:r>
            </a:p>
            <a:p>
              <a:pPr lvl="0" algn="l" defTabSz="914400">
                <a:defRPr sz="1800"/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sum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b="1" baseline="30444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H)  /  E</a:t>
              </a:r>
              <a:r>
                <a:rPr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sum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b="1" baseline="30444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H) = 1.3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819290" y="1024113"/>
              <a:ext cx="1865296" cy="448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2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/>
              </a:pPr>
              <a:r>
                <a:rPr sz="2200" b="1"/>
                <a:t>Challenge!!</a:t>
              </a:r>
            </a:p>
          </p:txBody>
        </p:sp>
      </p:grpSp>
      <p:pic>
        <p:nvPicPr>
          <p:cNvPr id="112" name="image9.jpg" descr="G:\IMG.jpg"/>
          <p:cNvPicPr/>
          <p:nvPr/>
        </p:nvPicPr>
        <p:blipFill>
          <a:blip r:embed="rId4" cstate="print">
            <a:extLst/>
          </a:blip>
          <a:srcRect l="14762" t="346" r="13124" b="52932"/>
          <a:stretch>
            <a:fillRect/>
          </a:stretch>
        </p:blipFill>
        <p:spPr>
          <a:xfrm rot="16200000">
            <a:off x="8034302" y="-657685"/>
            <a:ext cx="2560285" cy="646045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9062684" y="3852686"/>
            <a:ext cx="3481988" cy="3256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1400"/>
              <a:t>「宇宙線」小田稔著，裳華房</a:t>
            </a: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(1985)p.113</a:t>
            </a:r>
          </a:p>
        </p:txBody>
      </p:sp>
      <p:sp>
        <p:nvSpPr>
          <p:cNvPr id="114" name="Shape 114"/>
          <p:cNvSpPr/>
          <p:nvPr/>
        </p:nvSpPr>
        <p:spPr>
          <a:xfrm>
            <a:off x="152894" y="3006139"/>
            <a:ext cx="5939861" cy="668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 width reflect </a:t>
            </a:r>
            <a:r>
              <a:rPr sz="38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dE/dx.</a:t>
            </a:r>
          </a:p>
        </p:txBody>
      </p:sp>
      <p:sp>
        <p:nvSpPr>
          <p:cNvPr id="115" name="Shape 115"/>
          <p:cNvSpPr/>
          <p:nvPr/>
        </p:nvSpPr>
        <p:spPr>
          <a:xfrm>
            <a:off x="9382720" y="4948808"/>
            <a:ext cx="3635605" cy="160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b="1" baseline="30545" dirty="0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B) /  </a:t>
            </a: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b="1" baseline="30545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H) = 17</a:t>
            </a:r>
          </a:p>
          <a:p>
            <a:pPr lvl="0" algn="l" defTabSz="914400">
              <a:defRPr sz="1800"/>
            </a:pP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b="1" baseline="30545" dirty="0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Be) /  </a:t>
            </a: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b="1" baseline="30545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H) = 12</a:t>
            </a:r>
          </a:p>
          <a:p>
            <a:pPr lvl="0" algn="l" defTabSz="914400">
              <a:defRPr sz="1800"/>
            </a:pP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b="1" baseline="30545" dirty="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Li)  /  </a:t>
            </a: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b="1" baseline="30545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H) = 8</a:t>
            </a:r>
          </a:p>
          <a:p>
            <a:pPr lvl="0" algn="l" defTabSz="914400">
              <a:defRPr sz="1800"/>
            </a:pP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b="1" baseline="30545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He)  /  </a:t>
            </a: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sum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b="1" baseline="30545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H) = 4</a:t>
            </a:r>
          </a:p>
        </p:txBody>
      </p:sp>
      <p:sp>
        <p:nvSpPr>
          <p:cNvPr id="116" name="Shape 116"/>
          <p:cNvSpPr/>
          <p:nvPr/>
        </p:nvSpPr>
        <p:spPr>
          <a:xfrm>
            <a:off x="9454728" y="6532984"/>
            <a:ext cx="3550071" cy="99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 algn="l" defTabSz="914400">
              <a:defRPr sz="2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0000"/>
                </a:solidFill>
              </a:rPr>
              <a:t>We expect to 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sz="2800" b="1" dirty="0" smtClean="0">
                <a:solidFill>
                  <a:srgbClr val="FF0000"/>
                </a:solidFill>
              </a:rPr>
              <a:t>eparate </a:t>
            </a:r>
            <a:r>
              <a:rPr sz="2800" b="1" dirty="0">
                <a:solidFill>
                  <a:srgbClr val="FF0000"/>
                </a:solidFill>
              </a:rPr>
              <a:t>them well!!</a:t>
            </a:r>
          </a:p>
        </p:txBody>
      </p:sp>
      <p:sp>
        <p:nvSpPr>
          <p:cNvPr id="117" name="Shape 117"/>
          <p:cNvSpPr/>
          <p:nvPr/>
        </p:nvSpPr>
        <p:spPr>
          <a:xfrm>
            <a:off x="562539" y="447710"/>
            <a:ext cx="11060431" cy="116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i="1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400" b="1" i="1" dirty="0"/>
              <a:t>. </a:t>
            </a:r>
            <a:r>
              <a:rPr sz="3400" b="1" i="1" dirty="0">
                <a:latin typeface="Times New Roman"/>
                <a:ea typeface="Times New Roman"/>
                <a:cs typeface="Times New Roman"/>
                <a:sym typeface="Times New Roman"/>
              </a:rPr>
              <a:t>Method for identification of decay daughter nuclei from </a:t>
            </a:r>
            <a:r>
              <a:rPr sz="34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double-</a:t>
            </a:r>
            <a:r>
              <a:rPr lang="en-US" sz="3400" dirty="0" smtClean="0">
                <a:latin typeface="Symbol"/>
                <a:ea typeface="Times New Roman"/>
                <a:cs typeface="Times New Roman"/>
                <a:sym typeface="Symbol"/>
              </a:rPr>
              <a:t>L</a:t>
            </a:r>
            <a:r>
              <a:rPr sz="34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hypernuclei</a:t>
            </a:r>
            <a:endParaRPr sz="3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767362" y="1821801"/>
            <a:ext cx="4710925" cy="1076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400"/>
              <a:t>We measure track width in the emulsion.</a:t>
            </a:r>
          </a:p>
        </p:txBody>
      </p:sp>
      <p:sp>
        <p:nvSpPr>
          <p:cNvPr id="119" name="Shape 119"/>
          <p:cNvSpPr/>
          <p:nvPr/>
        </p:nvSpPr>
        <p:spPr>
          <a:xfrm rot="16200000">
            <a:off x="-1824501" y="6490204"/>
            <a:ext cx="4096456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 b="1" i="1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24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r>
              <a:rPr sz="2400" b="1" i="1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24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dx</a:t>
            </a:r>
            <a:r>
              <a:rPr sz="2400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MeV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/mg/cm</a:t>
            </a:r>
            <a:r>
              <a:rPr sz="2400" b="1" baseline="305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2400" b="1" dirty="0"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</a:p>
        </p:txBody>
      </p:sp>
      <p:sp>
        <p:nvSpPr>
          <p:cNvPr id="120" name="Shape 120"/>
          <p:cNvSpPr/>
          <p:nvPr/>
        </p:nvSpPr>
        <p:spPr>
          <a:xfrm rot="16200000">
            <a:off x="2622186" y="6823403"/>
            <a:ext cx="4658995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 b="1">
                <a:latin typeface="Times New Roman"/>
                <a:ea typeface="Times New Roman"/>
                <a:cs typeface="Times New Roman"/>
                <a:sym typeface="Times New Roman"/>
              </a:rPr>
              <a:t>Ratio of energy-loss sum to </a:t>
            </a:r>
            <a:r>
              <a:rPr sz="2400" b="1" baseline="305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400" b="1">
                <a:latin typeface="Times New Roman"/>
                <a:ea typeface="Times New Roman"/>
                <a:cs typeface="Times New Roman"/>
                <a:sym typeface="Times New Roman"/>
              </a:rPr>
              <a:t>H </a:t>
            </a:r>
          </a:p>
        </p:txBody>
      </p:sp>
      <p:sp>
        <p:nvSpPr>
          <p:cNvPr id="121" name="Shape 121"/>
          <p:cNvSpPr/>
          <p:nvPr/>
        </p:nvSpPr>
        <p:spPr>
          <a:xfrm>
            <a:off x="625228" y="8461198"/>
            <a:ext cx="512058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0</a:t>
            </a:r>
          </a:p>
        </p:txBody>
      </p:sp>
      <p:sp>
        <p:nvSpPr>
          <p:cNvPr id="122" name="Shape 122"/>
          <p:cNvSpPr/>
          <p:nvPr/>
        </p:nvSpPr>
        <p:spPr>
          <a:xfrm>
            <a:off x="420405" y="7846729"/>
            <a:ext cx="807368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0.5</a:t>
            </a:r>
          </a:p>
        </p:txBody>
      </p:sp>
      <p:sp>
        <p:nvSpPr>
          <p:cNvPr id="123" name="Shape 123"/>
          <p:cNvSpPr/>
          <p:nvPr/>
        </p:nvSpPr>
        <p:spPr>
          <a:xfrm>
            <a:off x="420405" y="7334673"/>
            <a:ext cx="807368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1.0</a:t>
            </a:r>
          </a:p>
        </p:txBody>
      </p:sp>
      <p:sp>
        <p:nvSpPr>
          <p:cNvPr id="124" name="Shape 124"/>
          <p:cNvSpPr/>
          <p:nvPr/>
        </p:nvSpPr>
        <p:spPr>
          <a:xfrm>
            <a:off x="420405" y="6720205"/>
            <a:ext cx="807368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1.5</a:t>
            </a:r>
          </a:p>
        </p:txBody>
      </p:sp>
      <p:sp>
        <p:nvSpPr>
          <p:cNvPr id="125" name="Shape 125"/>
          <p:cNvSpPr/>
          <p:nvPr/>
        </p:nvSpPr>
        <p:spPr>
          <a:xfrm>
            <a:off x="420405" y="6208148"/>
            <a:ext cx="807368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2.0</a:t>
            </a:r>
          </a:p>
        </p:txBody>
      </p:sp>
      <p:sp>
        <p:nvSpPr>
          <p:cNvPr id="126" name="Shape 126"/>
          <p:cNvSpPr/>
          <p:nvPr/>
        </p:nvSpPr>
        <p:spPr>
          <a:xfrm>
            <a:off x="420405" y="5593679"/>
            <a:ext cx="807368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2.5</a:t>
            </a:r>
          </a:p>
        </p:txBody>
      </p:sp>
      <p:sp>
        <p:nvSpPr>
          <p:cNvPr id="127" name="Shape 127"/>
          <p:cNvSpPr/>
          <p:nvPr/>
        </p:nvSpPr>
        <p:spPr>
          <a:xfrm>
            <a:off x="420405" y="5081622"/>
            <a:ext cx="807368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3.0</a:t>
            </a:r>
          </a:p>
        </p:txBody>
      </p:sp>
      <p:sp>
        <p:nvSpPr>
          <p:cNvPr id="128" name="Shape 128"/>
          <p:cNvSpPr/>
          <p:nvPr/>
        </p:nvSpPr>
        <p:spPr>
          <a:xfrm>
            <a:off x="5131329" y="8550394"/>
            <a:ext cx="512057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0</a:t>
            </a:r>
          </a:p>
        </p:txBody>
      </p:sp>
      <p:sp>
        <p:nvSpPr>
          <p:cNvPr id="129" name="Shape 129"/>
          <p:cNvSpPr/>
          <p:nvPr/>
        </p:nvSpPr>
        <p:spPr>
          <a:xfrm>
            <a:off x="5131329" y="7731103"/>
            <a:ext cx="512057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5</a:t>
            </a:r>
          </a:p>
        </p:txBody>
      </p:sp>
      <p:sp>
        <p:nvSpPr>
          <p:cNvPr id="130" name="Shape 130"/>
          <p:cNvSpPr/>
          <p:nvPr/>
        </p:nvSpPr>
        <p:spPr>
          <a:xfrm>
            <a:off x="5028917" y="6822616"/>
            <a:ext cx="614470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10</a:t>
            </a:r>
          </a:p>
        </p:txBody>
      </p:sp>
      <p:sp>
        <p:nvSpPr>
          <p:cNvPr id="131" name="Shape 131"/>
          <p:cNvSpPr/>
          <p:nvPr/>
        </p:nvSpPr>
        <p:spPr>
          <a:xfrm>
            <a:off x="5028917" y="5900913"/>
            <a:ext cx="614470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15</a:t>
            </a:r>
          </a:p>
        </p:txBody>
      </p:sp>
      <p:sp>
        <p:nvSpPr>
          <p:cNvPr id="132" name="Shape 132"/>
          <p:cNvSpPr/>
          <p:nvPr/>
        </p:nvSpPr>
        <p:spPr>
          <a:xfrm>
            <a:off x="5028917" y="5081622"/>
            <a:ext cx="614470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20</a:t>
            </a:r>
          </a:p>
        </p:txBody>
      </p:sp>
      <p:sp>
        <p:nvSpPr>
          <p:cNvPr id="133" name="Shape 133"/>
          <p:cNvSpPr/>
          <p:nvPr/>
        </p:nvSpPr>
        <p:spPr>
          <a:xfrm>
            <a:off x="522817" y="8973255"/>
            <a:ext cx="4915747" cy="48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Range from stopping point [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m]</a:t>
            </a:r>
          </a:p>
        </p:txBody>
      </p:sp>
      <p:sp>
        <p:nvSpPr>
          <p:cNvPr id="134" name="Shape 134"/>
          <p:cNvSpPr/>
          <p:nvPr/>
        </p:nvSpPr>
        <p:spPr>
          <a:xfrm>
            <a:off x="5233740" y="8973255"/>
            <a:ext cx="4915747" cy="48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Range from stopping point [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m]</a:t>
            </a:r>
          </a:p>
        </p:txBody>
      </p:sp>
      <p:sp>
        <p:nvSpPr>
          <p:cNvPr id="135" name="Shape 135"/>
          <p:cNvSpPr/>
          <p:nvPr/>
        </p:nvSpPr>
        <p:spPr>
          <a:xfrm>
            <a:off x="830051" y="8666020"/>
            <a:ext cx="616816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sz="2400" baseline="30500"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</a:p>
        </p:txBody>
      </p:sp>
      <p:sp>
        <p:nvSpPr>
          <p:cNvPr id="136" name="Shape 136"/>
          <p:cNvSpPr/>
          <p:nvPr/>
        </p:nvSpPr>
        <p:spPr>
          <a:xfrm>
            <a:off x="1870681" y="8652805"/>
            <a:ext cx="549149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sz="2400" baseline="30500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137" name="Shape 137"/>
          <p:cNvSpPr/>
          <p:nvPr/>
        </p:nvSpPr>
        <p:spPr>
          <a:xfrm>
            <a:off x="2997206" y="8666020"/>
            <a:ext cx="549149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sz="2400" baseline="305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138" name="Shape 138"/>
          <p:cNvSpPr/>
          <p:nvPr/>
        </p:nvSpPr>
        <p:spPr>
          <a:xfrm>
            <a:off x="4107215" y="8666020"/>
            <a:ext cx="549149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sz="2400" baseline="30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139" name="Shape 139"/>
          <p:cNvSpPr/>
          <p:nvPr/>
        </p:nvSpPr>
        <p:spPr>
          <a:xfrm>
            <a:off x="5233740" y="8742002"/>
            <a:ext cx="549149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sz="2400" baseline="30500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140" name="Shape 140"/>
          <p:cNvSpPr/>
          <p:nvPr/>
        </p:nvSpPr>
        <p:spPr>
          <a:xfrm>
            <a:off x="6872323" y="8755216"/>
            <a:ext cx="549149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sz="2400" baseline="305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141" name="Shape 141"/>
          <p:cNvSpPr/>
          <p:nvPr/>
        </p:nvSpPr>
        <p:spPr>
          <a:xfrm>
            <a:off x="8527421" y="8755216"/>
            <a:ext cx="549149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sz="2400" baseline="30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142" name="Shape 142"/>
          <p:cNvSpPr/>
          <p:nvPr/>
        </p:nvSpPr>
        <p:spPr>
          <a:xfrm>
            <a:off x="6195165" y="1030590"/>
            <a:ext cx="512058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H</a:t>
            </a:r>
          </a:p>
        </p:txBody>
      </p:sp>
      <p:sp>
        <p:nvSpPr>
          <p:cNvPr id="143" name="Shape 143"/>
          <p:cNvSpPr/>
          <p:nvPr/>
        </p:nvSpPr>
        <p:spPr>
          <a:xfrm>
            <a:off x="6923969" y="1030590"/>
            <a:ext cx="807368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He</a:t>
            </a:r>
          </a:p>
        </p:txBody>
      </p:sp>
      <p:sp>
        <p:nvSpPr>
          <p:cNvPr id="144" name="Shape 144"/>
          <p:cNvSpPr/>
          <p:nvPr/>
        </p:nvSpPr>
        <p:spPr>
          <a:xfrm>
            <a:off x="7743260" y="1030590"/>
            <a:ext cx="807368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Li</a:t>
            </a:r>
          </a:p>
        </p:txBody>
      </p:sp>
      <p:sp>
        <p:nvSpPr>
          <p:cNvPr id="145" name="Shape 145"/>
          <p:cNvSpPr/>
          <p:nvPr/>
        </p:nvSpPr>
        <p:spPr>
          <a:xfrm>
            <a:off x="8562551" y="1030590"/>
            <a:ext cx="807368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Be</a:t>
            </a:r>
          </a:p>
        </p:txBody>
      </p:sp>
      <p:sp>
        <p:nvSpPr>
          <p:cNvPr id="146" name="Shape 146"/>
          <p:cNvSpPr/>
          <p:nvPr/>
        </p:nvSpPr>
        <p:spPr>
          <a:xfrm>
            <a:off x="9472330" y="1030590"/>
            <a:ext cx="488210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B</a:t>
            </a:r>
          </a:p>
        </p:txBody>
      </p:sp>
      <p:sp>
        <p:nvSpPr>
          <p:cNvPr id="147" name="Shape 147"/>
          <p:cNvSpPr/>
          <p:nvPr/>
        </p:nvSpPr>
        <p:spPr>
          <a:xfrm>
            <a:off x="10213058" y="1030590"/>
            <a:ext cx="488210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C</a:t>
            </a:r>
          </a:p>
        </p:txBody>
      </p:sp>
      <p:sp>
        <p:nvSpPr>
          <p:cNvPr id="148" name="Shape 148"/>
          <p:cNvSpPr/>
          <p:nvPr/>
        </p:nvSpPr>
        <p:spPr>
          <a:xfrm>
            <a:off x="11032349" y="1030590"/>
            <a:ext cx="488210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N</a:t>
            </a:r>
          </a:p>
        </p:txBody>
      </p:sp>
      <p:sp>
        <p:nvSpPr>
          <p:cNvPr id="149" name="Shape 149"/>
          <p:cNvSpPr/>
          <p:nvPr/>
        </p:nvSpPr>
        <p:spPr>
          <a:xfrm>
            <a:off x="11851640" y="1030590"/>
            <a:ext cx="488210" cy="521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O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5/11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0.png"/>
          <p:cNvPicPr/>
          <p:nvPr/>
        </p:nvPicPr>
        <p:blipFill>
          <a:blip r:embed="rId2" cstate="print">
            <a:extLst/>
          </a:blip>
          <a:srcRect l="71473" t="43109" r="4618" b="30313"/>
          <a:stretch>
            <a:fillRect/>
          </a:stretch>
        </p:blipFill>
        <p:spPr>
          <a:xfrm>
            <a:off x="562539" y="6144140"/>
            <a:ext cx="5939861" cy="334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972185" y="1497224"/>
            <a:ext cx="10701268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2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u="none"/>
            </a:pPr>
            <a:r>
              <a:rPr sz="2200" u="sng"/>
              <a:t>K.Nakazawa, et al., Ann. Rep. Tandem V.D.G.Lab. Kyoto Univ. 1996-1997 (1998) p.141</a:t>
            </a:r>
          </a:p>
        </p:txBody>
      </p:sp>
      <p:sp>
        <p:nvSpPr>
          <p:cNvPr id="153" name="Shape 153"/>
          <p:cNvSpPr/>
          <p:nvPr/>
        </p:nvSpPr>
        <p:spPr>
          <a:xfrm>
            <a:off x="6809633" y="7819474"/>
            <a:ext cx="4710925" cy="668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38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800" b="1" i="1">
                <a:solidFill>
                  <a:srgbClr val="FF0000"/>
                </a:solidFill>
              </a:rPr>
              <a:t>Good recognition</a:t>
            </a:r>
          </a:p>
        </p:txBody>
      </p:sp>
      <p:sp>
        <p:nvSpPr>
          <p:cNvPr id="154" name="Shape 154"/>
          <p:cNvSpPr/>
          <p:nvPr/>
        </p:nvSpPr>
        <p:spPr>
          <a:xfrm>
            <a:off x="6707223" y="6664867"/>
            <a:ext cx="6349507" cy="1177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dirty="0">
                <a:latin typeface="Times New Roman"/>
                <a:ea typeface="Times New Roman"/>
                <a:cs typeface="Times New Roman"/>
                <a:sym typeface="Times New Roman"/>
              </a:rPr>
              <a:t>We separated well </a:t>
            </a:r>
            <a:r>
              <a:rPr sz="3400" baseline="30588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4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z="3400" baseline="30588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sz="3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400" baseline="30588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3400" dirty="0"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sz="3400" baseline="30588" dirty="0">
                <a:latin typeface="Times New Roman"/>
                <a:ea typeface="Times New Roman"/>
                <a:cs typeface="Times New Roman"/>
                <a:sym typeface="Times New Roman"/>
              </a:rPr>
              <a:t>2+</a:t>
            </a:r>
            <a:r>
              <a:rPr sz="340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sz="3400" baseline="30588" dirty="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400" dirty="0"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  <a:r>
              <a:rPr sz="3400" baseline="30588" dirty="0">
                <a:latin typeface="Times New Roman"/>
                <a:ea typeface="Times New Roman"/>
                <a:cs typeface="Times New Roman"/>
                <a:sym typeface="Times New Roman"/>
              </a:rPr>
              <a:t>3+</a:t>
            </a:r>
            <a:r>
              <a:rPr sz="3400" dirty="0">
                <a:latin typeface="Times New Roman"/>
                <a:ea typeface="Times New Roman"/>
                <a:cs typeface="Times New Roman"/>
                <a:sym typeface="Times New Roman"/>
              </a:rPr>
              <a:t> in use of 60 </a:t>
            </a:r>
            <a:r>
              <a:rPr lang="en-US" sz="3400" dirty="0" smtClean="0">
                <a:latin typeface="Symbol"/>
                <a:ea typeface="Times New Roman"/>
                <a:cs typeface="Times New Roman"/>
                <a:sym typeface="Symbol"/>
              </a:rPr>
              <a:t>m</a:t>
            </a:r>
            <a:r>
              <a:rPr sz="3400" dirty="0" smtClean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sz="3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grpSp>
        <p:nvGrpSpPr>
          <p:cNvPr id="158" name="Group 158"/>
          <p:cNvGrpSpPr/>
          <p:nvPr/>
        </p:nvGrpSpPr>
        <p:grpSpPr>
          <a:xfrm>
            <a:off x="572700" y="5081622"/>
            <a:ext cx="7977928" cy="857209"/>
            <a:chOff x="0" y="0"/>
            <a:chExt cx="7977926" cy="857207"/>
          </a:xfrm>
        </p:grpSpPr>
        <p:sp>
          <p:nvSpPr>
            <p:cNvPr id="156" name="Shape 156"/>
            <p:cNvSpPr/>
            <p:nvPr/>
          </p:nvSpPr>
          <p:spPr>
            <a:xfrm>
              <a:off x="4231613" y="3228"/>
              <a:ext cx="3746314" cy="846220"/>
            </a:xfrm>
            <a:prstGeom prst="rect">
              <a:avLst/>
            </a:prstGeom>
            <a:solidFill>
              <a:srgbClr val="E46C0A">
                <a:alpha val="52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lvl="0" defTabSz="914400">
                <a:lnSpc>
                  <a:spcPts val="2800"/>
                </a:lnSpc>
                <a:defRPr sz="1800"/>
              </a:pPr>
              <a:r>
                <a:rPr sz="2400">
                  <a:latin typeface="Times New Roman"/>
                  <a:ea typeface="Times New Roman"/>
                  <a:cs typeface="Times New Roman"/>
                  <a:sym typeface="Times New Roman"/>
                </a:rPr>
                <a:t>Pick up edge of track with </a:t>
              </a:r>
            </a:p>
            <a:p>
              <a:pPr lvl="0" defTabSz="914400">
                <a:lnSpc>
                  <a:spcPts val="2800"/>
                </a:lnSpc>
                <a:defRPr sz="1800"/>
              </a:pPr>
              <a:r>
                <a:rPr sz="2400">
                  <a:latin typeface="Times New Roman"/>
                  <a:ea typeface="Times New Roman"/>
                  <a:cs typeface="Times New Roman"/>
                  <a:sym typeface="Times New Roman"/>
                </a:rPr>
                <a:t>image processing method</a:t>
              </a:r>
              <a:r>
                <a:rPr sz="2200"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0"/>
              <a:ext cx="3992749" cy="857208"/>
            </a:xfrm>
            <a:prstGeom prst="rect">
              <a:avLst/>
            </a:prstGeom>
            <a:solidFill>
              <a:srgbClr val="E46C0A">
                <a:alpha val="52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lvl="0" defTabSz="914400">
                <a:lnSpc>
                  <a:spcPts val="2800"/>
                </a:lnSpc>
                <a:defRPr sz="1800"/>
              </a:pPr>
              <a:r>
                <a:rPr sz="2800">
                  <a:latin typeface="Times New Roman"/>
                  <a:ea typeface="Times New Roman"/>
                  <a:cs typeface="Times New Roman"/>
                  <a:sym typeface="Times New Roman"/>
                </a:rPr>
                <a:t>A superimposed image of </a:t>
              </a:r>
            </a:p>
            <a:p>
              <a:pPr lvl="0" defTabSz="914400">
                <a:lnSpc>
                  <a:spcPts val="2800"/>
                </a:lnSpc>
                <a:defRPr sz="1800"/>
              </a:pPr>
              <a:r>
                <a:rPr sz="2800">
                  <a:latin typeface="Times New Roman"/>
                  <a:ea typeface="Times New Roman"/>
                  <a:cs typeface="Times New Roman"/>
                  <a:sym typeface="Times New Roman"/>
                </a:rPr>
                <a:t>a track at focal planes.</a:t>
              </a:r>
            </a:p>
          </p:txBody>
        </p:sp>
      </p:grpSp>
      <p:pic>
        <p:nvPicPr>
          <p:cNvPr id="159" name="image11.png"/>
          <p:cNvPicPr/>
          <p:nvPr/>
        </p:nvPicPr>
        <p:blipFill>
          <a:blip r:embed="rId3" cstate="print">
            <a:extLst/>
          </a:blip>
          <a:srcRect l="10856" t="34699" r="78286" b="51274"/>
          <a:stretch>
            <a:fillRect/>
          </a:stretch>
        </p:blipFill>
        <p:spPr>
          <a:xfrm>
            <a:off x="558101" y="2967651"/>
            <a:ext cx="3994045" cy="21506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oup 166"/>
          <p:cNvGrpSpPr/>
          <p:nvPr/>
        </p:nvGrpSpPr>
        <p:grpSpPr>
          <a:xfrm>
            <a:off x="4818380" y="2828572"/>
            <a:ext cx="7623881" cy="2459130"/>
            <a:chOff x="0" y="0"/>
            <a:chExt cx="7623879" cy="2459128"/>
          </a:xfrm>
        </p:grpSpPr>
        <p:pic>
          <p:nvPicPr>
            <p:cNvPr id="160" name="image11.png"/>
            <p:cNvPicPr/>
            <p:nvPr/>
          </p:nvPicPr>
          <p:blipFill>
            <a:blip r:embed="rId3" cstate="print">
              <a:extLst/>
            </a:blip>
            <a:srcRect l="31428" t="56763" r="59734" b="34321"/>
            <a:stretch>
              <a:fillRect/>
            </a:stretch>
          </p:blipFill>
          <p:spPr>
            <a:xfrm>
              <a:off x="0" y="153685"/>
              <a:ext cx="3732247" cy="2140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age10.png"/>
            <p:cNvPicPr/>
            <p:nvPr/>
          </p:nvPicPr>
          <p:blipFill>
            <a:blip r:embed="rId2" cstate="print">
              <a:extLst/>
            </a:blip>
            <a:srcRect l="25367" t="42938" r="55453" b="33438"/>
            <a:stretch>
              <a:fillRect/>
            </a:stretch>
          </p:blipFill>
          <p:spPr>
            <a:xfrm>
              <a:off x="4198866" y="-1"/>
              <a:ext cx="3425014" cy="2459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Shape 162"/>
            <p:cNvSpPr/>
            <p:nvPr/>
          </p:nvSpPr>
          <p:spPr>
            <a:xfrm>
              <a:off x="1941711" y="169029"/>
              <a:ext cx="1" cy="971587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flipH="1" flipV="1">
              <a:off x="1976085" y="1403259"/>
              <a:ext cx="15169" cy="877252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1890006" y="409645"/>
              <a:ext cx="2456709" cy="720496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945816" y="1467749"/>
              <a:ext cx="2400900" cy="78530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67" name="Shape 167"/>
          <p:cNvSpPr/>
          <p:nvPr/>
        </p:nvSpPr>
        <p:spPr>
          <a:xfrm>
            <a:off x="562539" y="1894480"/>
            <a:ext cx="11572487" cy="99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1996~1997, </a:t>
            </a:r>
            <a:r>
              <a:rPr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isotopes 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sz="2800" baseline="30571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z="2800" baseline="30571" dirty="0"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baseline="30571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sz="2800" baseline="30571" dirty="0">
                <a:latin typeface="Times New Roman"/>
                <a:ea typeface="Times New Roman"/>
                <a:cs typeface="Times New Roman"/>
                <a:sym typeface="Times New Roman"/>
              </a:rPr>
              <a:t>2+  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sz="2800" baseline="30571" dirty="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  <a:r>
              <a:rPr sz="2800" baseline="30571" dirty="0">
                <a:latin typeface="Times New Roman"/>
                <a:ea typeface="Times New Roman"/>
                <a:cs typeface="Times New Roman"/>
                <a:sym typeface="Times New Roman"/>
              </a:rPr>
              <a:t>3+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  were exposed</a:t>
            </a:r>
            <a:r>
              <a:rPr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horizontally</a:t>
            </a:r>
            <a:r>
              <a:rPr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to the emulsion at Tandem V.D.G Lab. Kyoto Univ.</a:t>
            </a:r>
          </a:p>
        </p:txBody>
      </p:sp>
      <p:sp>
        <p:nvSpPr>
          <p:cNvPr id="168" name="Shape 168"/>
          <p:cNvSpPr/>
          <p:nvPr/>
        </p:nvSpPr>
        <p:spPr>
          <a:xfrm>
            <a:off x="562539" y="473110"/>
            <a:ext cx="11060431" cy="1152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lnSpc>
                <a:spcPts val="4080"/>
              </a:lnSpc>
              <a:defRPr sz="1800"/>
            </a:pPr>
            <a:r>
              <a:rPr sz="3400" b="1" i="1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400" b="1" i="1" dirty="0"/>
              <a:t>．</a:t>
            </a:r>
            <a:r>
              <a:rPr sz="3400" b="1" i="1" dirty="0">
                <a:latin typeface="Times New Roman"/>
                <a:ea typeface="Times New Roman"/>
                <a:cs typeface="Times New Roman"/>
                <a:sym typeface="Times New Roman"/>
              </a:rPr>
              <a:t>Method for identification of decay daughter nuclei from </a:t>
            </a:r>
            <a:r>
              <a:rPr sz="34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double-</a:t>
            </a:r>
            <a:r>
              <a:rPr lang="en-US" sz="3400" dirty="0" smtClean="0">
                <a:latin typeface="Symbol"/>
                <a:ea typeface="Times New Roman"/>
                <a:cs typeface="Times New Roman"/>
                <a:sym typeface="Symbol"/>
              </a:rPr>
              <a:t>L</a:t>
            </a:r>
            <a:r>
              <a:rPr sz="34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hypernuclei</a:t>
            </a:r>
            <a:endParaRPr sz="3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6/11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460128" y="268287"/>
            <a:ext cx="6349507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i="1">
                <a:latin typeface="Times New Roman"/>
                <a:ea typeface="Times New Roman"/>
                <a:cs typeface="Times New Roman"/>
                <a:sym typeface="Times New Roman"/>
              </a:rPr>
              <a:t>3-1. Measurement of track width</a:t>
            </a:r>
          </a:p>
        </p:txBody>
      </p:sp>
      <p:sp>
        <p:nvSpPr>
          <p:cNvPr id="171" name="Shape 171"/>
          <p:cNvSpPr/>
          <p:nvPr/>
        </p:nvSpPr>
        <p:spPr>
          <a:xfrm>
            <a:off x="402052" y="4759381"/>
            <a:ext cx="6247095" cy="1085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100" i="1" dirty="0">
                <a:latin typeface="Times New Roman"/>
                <a:ea typeface="Times New Roman"/>
                <a:cs typeface="Times New Roman"/>
                <a:sym typeface="Times New Roman"/>
              </a:rPr>
              <a:t>F(x) = </a:t>
            </a:r>
            <a:r>
              <a:rPr sz="31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A*</a:t>
            </a:r>
            <a:r>
              <a:rPr sz="3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tanh</a:t>
            </a:r>
            <a:r>
              <a:rPr sz="3100" dirty="0" smtClean="0">
                <a:latin typeface="Times New Roman"/>
                <a:ea typeface="Times New Roman"/>
                <a:cs typeface="Times New Roman"/>
                <a:sym typeface="Times New Roman"/>
              </a:rPr>
              <a:t>(Gauss(</a:t>
            </a:r>
            <a:r>
              <a:rPr sz="3100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x,μ,</a:t>
            </a:r>
            <a:r>
              <a:rPr lang="en-US" sz="3100" dirty="0" err="1" smtClean="0">
                <a:latin typeface="Symbol"/>
                <a:ea typeface="Times New Roman"/>
                <a:cs typeface="Times New Roman"/>
                <a:sym typeface="Symbol"/>
              </a:rPr>
              <a:t>s</a:t>
            </a:r>
            <a:r>
              <a:rPr sz="3100" dirty="0" smtClean="0">
                <a:latin typeface="Times New Roman"/>
                <a:ea typeface="Times New Roman"/>
                <a:cs typeface="Times New Roman"/>
                <a:sym typeface="Times New Roman"/>
              </a:rPr>
              <a:t>))</a:t>
            </a:r>
            <a:endParaRPr sz="3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914400">
              <a:defRPr sz="1800"/>
            </a:pPr>
            <a:r>
              <a:rPr sz="3100" dirty="0">
                <a:latin typeface="Times New Roman"/>
                <a:ea typeface="Times New Roman"/>
                <a:cs typeface="Times New Roman"/>
                <a:sym typeface="Times New Roman"/>
              </a:rPr>
              <a:t>is applicable to fitting both tracks.</a:t>
            </a:r>
          </a:p>
        </p:txBody>
      </p:sp>
      <p:grpSp>
        <p:nvGrpSpPr>
          <p:cNvPr id="205" name="Group 205"/>
          <p:cNvGrpSpPr/>
          <p:nvPr/>
        </p:nvGrpSpPr>
        <p:grpSpPr>
          <a:xfrm>
            <a:off x="1529663" y="5673785"/>
            <a:ext cx="5894443" cy="3903870"/>
            <a:chOff x="-2" y="182514"/>
            <a:chExt cx="5894442" cy="3903869"/>
          </a:xfrm>
        </p:grpSpPr>
        <p:grpSp>
          <p:nvGrpSpPr>
            <p:cNvPr id="201" name="Group 201"/>
            <p:cNvGrpSpPr/>
            <p:nvPr/>
          </p:nvGrpSpPr>
          <p:grpSpPr>
            <a:xfrm>
              <a:off x="-2" y="182514"/>
              <a:ext cx="5894442" cy="3903869"/>
              <a:chOff x="-1" y="182514"/>
              <a:chExt cx="5894440" cy="3903868"/>
            </a:xfrm>
          </p:grpSpPr>
          <p:grpSp>
            <p:nvGrpSpPr>
              <p:cNvPr id="198" name="Group 198"/>
              <p:cNvGrpSpPr/>
              <p:nvPr/>
            </p:nvGrpSpPr>
            <p:grpSpPr>
              <a:xfrm>
                <a:off x="508632" y="182514"/>
                <a:ext cx="5077297" cy="3891087"/>
                <a:chOff x="76200" y="182514"/>
                <a:chExt cx="5077295" cy="3891086"/>
              </a:xfrm>
            </p:grpSpPr>
            <p:grpSp>
              <p:nvGrpSpPr>
                <p:cNvPr id="196" name="Group 196"/>
                <p:cNvGrpSpPr/>
                <p:nvPr/>
              </p:nvGrpSpPr>
              <p:grpSpPr>
                <a:xfrm>
                  <a:off x="76200" y="387376"/>
                  <a:ext cx="5077295" cy="3686224"/>
                  <a:chOff x="76200" y="387376"/>
                  <a:chExt cx="5077294" cy="3686223"/>
                </a:xfrm>
              </p:grpSpPr>
              <p:grpSp>
                <p:nvGrpSpPr>
                  <p:cNvPr id="178" name="Group 178"/>
                  <p:cNvGrpSpPr/>
                  <p:nvPr/>
                </p:nvGrpSpPr>
                <p:grpSpPr>
                  <a:xfrm>
                    <a:off x="605534" y="387376"/>
                    <a:ext cx="4547960" cy="3256837"/>
                    <a:chOff x="4" y="387376"/>
                    <a:chExt cx="4547958" cy="3256836"/>
                  </a:xfrm>
                </p:grpSpPr>
                <p:grpSp>
                  <p:nvGrpSpPr>
                    <p:cNvPr id="174" name="Group 174"/>
                    <p:cNvGrpSpPr/>
                    <p:nvPr/>
                  </p:nvGrpSpPr>
                  <p:grpSpPr>
                    <a:xfrm>
                      <a:off x="4" y="819358"/>
                      <a:ext cx="4547958" cy="2824854"/>
                      <a:chOff x="4" y="165100"/>
                      <a:chExt cx="4547956" cy="2824853"/>
                    </a:xfrm>
                  </p:grpSpPr>
                  <p:pic>
                    <p:nvPicPr>
                      <p:cNvPr id="172" name="image12.png" descr="C:\Users\kinbara\Desktop\Particle ID\test\test\width\fit\1-9_beam_1_tate_tanH+Gaus.png"/>
                      <p:cNvPicPr/>
                      <p:nvPr/>
                    </p:nvPicPr>
                    <p:blipFill>
                      <a:blip r:embed="rId2" cstate="print">
                        <a:extLst/>
                      </a:blip>
                      <a:srcRect l="9777" t="8995" r="9714" b="9393"/>
                      <a:stretch>
                        <a:fillRect/>
                      </a:stretch>
                    </p:blipFill>
                    <p:spPr>
                      <a:xfrm>
                        <a:off x="4" y="316225"/>
                        <a:ext cx="4005864" cy="2673729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sp>
                    <p:nvSpPr>
                      <p:cNvPr id="173" name="Shape 173"/>
                      <p:cNvSpPr/>
                      <p:nvPr/>
                    </p:nvSpPr>
                    <p:spPr>
                      <a:xfrm>
                        <a:off x="2509814" y="165100"/>
                        <a:ext cx="2038148" cy="11872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65023" tIns="65023" rIns="65023" bIns="65023" numCol="1" anchor="ctr">
                        <a:noAutofit/>
                      </a:bodyPr>
                      <a:lstStyle/>
                      <a:p>
                        <a:pPr lvl="0" defTabSz="914400">
                          <a:defRPr sz="24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/>
                      </a:p>
                    </p:txBody>
                  </p:sp>
                </p:grpSp>
                <p:pic>
                  <p:nvPicPr>
                    <p:cNvPr id="175" name="image13.png" descr="C:\Users\kinbara\Desktop\beam\beam\fast proton_beam\1-9_smooth_window.bmp"/>
                    <p:cNvPicPr/>
                    <p:nvPr/>
                  </p:nvPicPr>
                  <p:blipFill>
                    <a:blip r:embed="rId3" cstate="print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3345455" y="387376"/>
                      <a:ext cx="610330" cy="552122"/>
                    </a:xfrm>
                    <a:prstGeom prst="rect">
                      <a:avLst/>
                    </a:prstGeom>
                    <a:ln w="25400" cap="flat">
                      <a:solidFill>
                        <a:srgbClr val="558ED5"/>
                      </a:solidFill>
                      <a:prstDash val="solid"/>
                      <a:miter lim="800000"/>
                    </a:ln>
                    <a:effectLst/>
                  </p:spPr>
                </p:pic>
                <p:sp>
                  <p:nvSpPr>
                    <p:cNvPr id="176" name="Shape 176"/>
                    <p:cNvSpPr/>
                    <p:nvPr/>
                  </p:nvSpPr>
                  <p:spPr>
                    <a:xfrm>
                      <a:off x="43137" y="402766"/>
                      <a:ext cx="3099542" cy="623757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lang="en-US" altLang="ja-JP" sz="3200" b="1" dirty="0" smtClean="0"/>
                        <a:t>θ=0°</a:t>
                      </a:r>
                      <a:r>
                        <a:rPr sz="3200" b="1" dirty="0" smtClean="0"/>
                        <a:t> </a:t>
                      </a:r>
                      <a:r>
                        <a:rPr lang="en-US" sz="2800" dirty="0" smtClean="0"/>
                        <a:t>(</a:t>
                      </a:r>
                      <a:r>
                        <a:rPr sz="2800" dirty="0" smtClean="0"/>
                        <a:t>K-beam</a:t>
                      </a:r>
                      <a:r>
                        <a:rPr lang="en-US" sz="2800" dirty="0" smtClean="0"/>
                        <a:t>)</a:t>
                      </a:r>
                      <a:endParaRPr sz="2800" dirty="0"/>
                    </a:p>
                  </p:txBody>
                </p:sp>
                <p:sp>
                  <p:nvSpPr>
                    <p:cNvPr id="177" name="Shape 177"/>
                    <p:cNvSpPr/>
                    <p:nvPr/>
                  </p:nvSpPr>
                  <p:spPr>
                    <a:xfrm>
                      <a:off x="11957" y="1002150"/>
                      <a:ext cx="3974526" cy="2606357"/>
                    </a:xfrm>
                    <a:prstGeom prst="rect">
                      <a:avLst/>
                    </a:prstGeom>
                    <a:noFill/>
                    <a:ln w="25400" cap="flat">
                      <a:solidFill>
                        <a:srgbClr val="A6AAA9"/>
                      </a:solidFill>
                      <a:prstDash val="solid"/>
                      <a:miter lim="400000"/>
                    </a:ln>
                    <a:effectLst>
                      <a:outerShdw blurRad="38100" dist="25400" dir="5400000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2400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95" name="Group 195"/>
                  <p:cNvGrpSpPr/>
                  <p:nvPr/>
                </p:nvGrpSpPr>
                <p:grpSpPr>
                  <a:xfrm>
                    <a:off x="76200" y="815225"/>
                    <a:ext cx="4847537" cy="3258374"/>
                    <a:chOff x="0" y="0"/>
                    <a:chExt cx="4847536" cy="3258373"/>
                  </a:xfrm>
                </p:grpSpPr>
                <p:grpSp>
                  <p:nvGrpSpPr>
                    <p:cNvPr id="186" name="Group 186"/>
                    <p:cNvGrpSpPr/>
                    <p:nvPr/>
                  </p:nvGrpSpPr>
                  <p:grpSpPr>
                    <a:xfrm>
                      <a:off x="0" y="0"/>
                      <a:ext cx="1327007" cy="2953561"/>
                      <a:chOff x="0" y="0"/>
                      <a:chExt cx="1327006" cy="2953560"/>
                    </a:xfrm>
                  </p:grpSpPr>
                  <p:sp>
                    <p:nvSpPr>
                      <p:cNvPr id="179" name="Shape 179"/>
                      <p:cNvSpPr/>
                      <p:nvPr/>
                    </p:nvSpPr>
                    <p:spPr>
                      <a:xfrm>
                        <a:off x="10686" y="0"/>
                        <a:ext cx="1139218" cy="44837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120</a:t>
                        </a:r>
                      </a:p>
                    </p:txBody>
                  </p:sp>
                  <p:sp>
                    <p:nvSpPr>
                      <p:cNvPr id="180" name="Shape 180"/>
                      <p:cNvSpPr/>
                      <p:nvPr/>
                    </p:nvSpPr>
                    <p:spPr>
                      <a:xfrm>
                        <a:off x="0" y="405961"/>
                        <a:ext cx="1139218" cy="44837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100</a:t>
                        </a:r>
                      </a:p>
                    </p:txBody>
                  </p:sp>
                  <p:sp>
                    <p:nvSpPr>
                      <p:cNvPr id="181" name="Shape 181"/>
                      <p:cNvSpPr/>
                      <p:nvPr/>
                    </p:nvSpPr>
                    <p:spPr>
                      <a:xfrm>
                        <a:off x="66752" y="819853"/>
                        <a:ext cx="1139218" cy="44838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80</a:t>
                        </a:r>
                      </a:p>
                    </p:txBody>
                  </p:sp>
                  <p:sp>
                    <p:nvSpPr>
                      <p:cNvPr id="182" name="Shape 182"/>
                      <p:cNvSpPr/>
                      <p:nvPr/>
                    </p:nvSpPr>
                    <p:spPr>
                      <a:xfrm>
                        <a:off x="76303" y="1184191"/>
                        <a:ext cx="1139218" cy="44838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60</a:t>
                        </a:r>
                      </a:p>
                    </p:txBody>
                  </p:sp>
                  <p:sp>
                    <p:nvSpPr>
                      <p:cNvPr id="183" name="Shape 183"/>
                      <p:cNvSpPr/>
                      <p:nvPr/>
                    </p:nvSpPr>
                    <p:spPr>
                      <a:xfrm>
                        <a:off x="80279" y="1640994"/>
                        <a:ext cx="1139218" cy="44838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40</a:t>
                        </a:r>
                      </a:p>
                    </p:txBody>
                  </p:sp>
                  <p:sp>
                    <p:nvSpPr>
                      <p:cNvPr id="184" name="Shape 184"/>
                      <p:cNvSpPr/>
                      <p:nvPr/>
                    </p:nvSpPr>
                    <p:spPr>
                      <a:xfrm>
                        <a:off x="71918" y="2089730"/>
                        <a:ext cx="1139218" cy="44838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20</a:t>
                        </a:r>
                      </a:p>
                    </p:txBody>
                  </p:sp>
                  <p:sp>
                    <p:nvSpPr>
                      <p:cNvPr id="185" name="Shape 185"/>
                      <p:cNvSpPr/>
                      <p:nvPr/>
                    </p:nvSpPr>
                    <p:spPr>
                      <a:xfrm>
                        <a:off x="187789" y="2505181"/>
                        <a:ext cx="1139218" cy="44838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0</a:t>
                        </a:r>
                      </a:p>
                    </p:txBody>
                  </p:sp>
                </p:grpSp>
                <p:grpSp>
                  <p:nvGrpSpPr>
                    <p:cNvPr id="194" name="Group 194"/>
                    <p:cNvGrpSpPr/>
                    <p:nvPr/>
                  </p:nvGrpSpPr>
                  <p:grpSpPr>
                    <a:xfrm>
                      <a:off x="341434" y="2781867"/>
                      <a:ext cx="4506103" cy="476507"/>
                      <a:chOff x="0" y="0"/>
                      <a:chExt cx="4506101" cy="476505"/>
                    </a:xfrm>
                  </p:grpSpPr>
                  <p:sp>
                    <p:nvSpPr>
                      <p:cNvPr id="187" name="Shape 187"/>
                      <p:cNvSpPr/>
                      <p:nvPr/>
                    </p:nvSpPr>
                    <p:spPr>
                      <a:xfrm>
                        <a:off x="0" y="28126"/>
                        <a:ext cx="571870" cy="44838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0</a:t>
                        </a:r>
                      </a:p>
                    </p:txBody>
                  </p:sp>
                  <p:sp>
                    <p:nvSpPr>
                      <p:cNvPr id="188" name="Shape 188"/>
                      <p:cNvSpPr/>
                      <p:nvPr/>
                    </p:nvSpPr>
                    <p:spPr>
                      <a:xfrm>
                        <a:off x="473537" y="0"/>
                        <a:ext cx="857807" cy="44837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0.4</a:t>
                        </a:r>
                      </a:p>
                    </p:txBody>
                  </p:sp>
                  <p:sp>
                    <p:nvSpPr>
                      <p:cNvPr id="189" name="Shape 189"/>
                      <p:cNvSpPr/>
                      <p:nvPr/>
                    </p:nvSpPr>
                    <p:spPr>
                      <a:xfrm>
                        <a:off x="1150590" y="0"/>
                        <a:ext cx="847979" cy="44837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0.8</a:t>
                        </a:r>
                      </a:p>
                    </p:txBody>
                  </p:sp>
                  <p:sp>
                    <p:nvSpPr>
                      <p:cNvPr id="190" name="Shape 190"/>
                      <p:cNvSpPr/>
                      <p:nvPr/>
                    </p:nvSpPr>
                    <p:spPr>
                      <a:xfrm>
                        <a:off x="1814719" y="0"/>
                        <a:ext cx="847980" cy="44837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1.2</a:t>
                        </a:r>
                      </a:p>
                    </p:txBody>
                  </p:sp>
                  <p:sp>
                    <p:nvSpPr>
                      <p:cNvPr id="191" name="Shape 191"/>
                      <p:cNvSpPr/>
                      <p:nvPr/>
                    </p:nvSpPr>
                    <p:spPr>
                      <a:xfrm>
                        <a:off x="2429186" y="0"/>
                        <a:ext cx="847979" cy="44837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1.6</a:t>
                        </a:r>
                      </a:p>
                    </p:txBody>
                  </p:sp>
                  <p:sp>
                    <p:nvSpPr>
                      <p:cNvPr id="192" name="Shape 192"/>
                      <p:cNvSpPr/>
                      <p:nvPr/>
                    </p:nvSpPr>
                    <p:spPr>
                      <a:xfrm>
                        <a:off x="3072342" y="0"/>
                        <a:ext cx="847980" cy="44837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2.0</a:t>
                        </a:r>
                      </a:p>
                    </p:txBody>
                  </p:sp>
                  <p:sp>
                    <p:nvSpPr>
                      <p:cNvPr id="193" name="Shape 193"/>
                      <p:cNvSpPr/>
                      <p:nvPr/>
                    </p:nvSpPr>
                    <p:spPr>
                      <a:xfrm>
                        <a:off x="3658122" y="2"/>
                        <a:ext cx="847980" cy="44838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65023" tIns="65023" rIns="65023" bIns="65023" numCol="1" anchor="t">
                        <a:spAutoFit/>
                      </a:bodyPr>
                      <a:lstStyle>
                        <a:lvl1pPr algn="l" defTabSz="914400">
                          <a:defRPr sz="2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 lvl="0">
                          <a:defRPr sz="1800"/>
                        </a:pPr>
                        <a:r>
                          <a:rPr sz="2200"/>
                          <a:t>2.4</a:t>
                        </a:r>
                      </a:p>
                    </p:txBody>
                  </p:sp>
                </p:grpSp>
              </p:grpSp>
            </p:grpSp>
            <p:sp>
              <p:nvSpPr>
                <p:cNvPr id="197" name="Shape 197"/>
                <p:cNvSpPr/>
                <p:nvPr/>
              </p:nvSpPr>
              <p:spPr>
                <a:xfrm flipH="1">
                  <a:off x="4264187" y="182514"/>
                  <a:ext cx="20099" cy="1094388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bevel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lvl="0" algn="l" defTabSz="457200">
                    <a:defRPr sz="16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199" name="Shape 199"/>
              <p:cNvSpPr/>
              <p:nvPr/>
            </p:nvSpPr>
            <p:spPr>
              <a:xfrm rot="16200000">
                <a:off x="-900810" y="1752588"/>
                <a:ext cx="2322961" cy="5213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algn="l" defTabSz="914400">
                  <a:defRPr sz="2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brightness</a:t>
                </a: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4864998" y="3614946"/>
                <a:ext cx="1029441" cy="4714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/>
              <a:p>
                <a:pPr lvl="0" algn="l" defTabSz="914400">
                  <a:defRPr sz="1800"/>
                </a:pPr>
                <a:r>
                  <a:rPr sz="2200" dirty="0" smtClean="0">
                    <a:latin typeface="Symbol"/>
                    <a:ea typeface="Symbol"/>
                    <a:cs typeface="Symbol"/>
                    <a:sym typeface="Symbol"/>
                  </a:rPr>
                  <a:t>[</a:t>
                </a:r>
                <a:r>
                  <a:rPr lang="en-US" sz="2200" dirty="0" smtClean="0"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rPr sz="2200" dirty="0" smtClean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sz="22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]</a:t>
                </a:r>
              </a:p>
            </p:txBody>
          </p:sp>
        </p:grpSp>
        <p:sp>
          <p:nvSpPr>
            <p:cNvPr id="202" name="Shape 202"/>
            <p:cNvSpPr/>
            <p:nvPr/>
          </p:nvSpPr>
          <p:spPr>
            <a:xfrm>
              <a:off x="2416916" y="2591289"/>
              <a:ext cx="1002820" cy="4791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ysDash"/>
              <a:bevel/>
              <a:headEnd type="triangle" w="med" len="med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300150" y="1407643"/>
              <a:ext cx="1319327" cy="1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ysDash"/>
              <a:bevel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223422" y="2620809"/>
              <a:ext cx="1451260" cy="653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914400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/>
              <a:r>
                <a:t>Inflection points</a:t>
              </a:r>
            </a:p>
          </p:txBody>
        </p:sp>
      </p:grpSp>
      <p:pic>
        <p:nvPicPr>
          <p:cNvPr id="206" name="image14.png" descr="C:\Users\kinbara\Desktop\beam\beam\fast proton_beam\1-9_smooth.bmp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631414" y="1393979"/>
            <a:ext cx="3606024" cy="3098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15.png" descr="C:\Users\kinbara\Desktop\beam\beam\fast proton_beam\1-9_contrast.bmp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95140" y="1326819"/>
            <a:ext cx="3654210" cy="3140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16.png" descr="C:\Users\kinbara\Desktop\beam\beam\fast proton_beam\1-9_Gaussian.tif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58995" y="1360395"/>
            <a:ext cx="3584399" cy="30803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931963" y="5909226"/>
            <a:ext cx="5612712" cy="3663343"/>
            <a:chOff x="0" y="417960"/>
            <a:chExt cx="5612710" cy="3663341"/>
          </a:xfrm>
        </p:grpSpPr>
        <p:grpSp>
          <p:nvGrpSpPr>
            <p:cNvPr id="231" name="Group 231"/>
            <p:cNvGrpSpPr/>
            <p:nvPr/>
          </p:nvGrpSpPr>
          <p:grpSpPr>
            <a:xfrm>
              <a:off x="492134" y="417960"/>
              <a:ext cx="5120576" cy="3663341"/>
              <a:chOff x="409642" y="417961"/>
              <a:chExt cx="5120574" cy="3663339"/>
            </a:xfrm>
          </p:grpSpPr>
          <p:grpSp>
            <p:nvGrpSpPr>
              <p:cNvPr id="226" name="Group 226"/>
              <p:cNvGrpSpPr/>
              <p:nvPr/>
            </p:nvGrpSpPr>
            <p:grpSpPr>
              <a:xfrm>
                <a:off x="409642" y="417961"/>
                <a:ext cx="5120574" cy="3663339"/>
                <a:chOff x="409642" y="417962"/>
                <a:chExt cx="5120573" cy="3663337"/>
              </a:xfrm>
            </p:grpSpPr>
            <p:grpSp>
              <p:nvGrpSpPr>
                <p:cNvPr id="224" name="Group 224"/>
                <p:cNvGrpSpPr/>
                <p:nvPr/>
              </p:nvGrpSpPr>
              <p:grpSpPr>
                <a:xfrm>
                  <a:off x="409642" y="417962"/>
                  <a:ext cx="4643031" cy="3663337"/>
                  <a:chOff x="409642" y="417963"/>
                  <a:chExt cx="4643030" cy="3663335"/>
                </a:xfrm>
              </p:grpSpPr>
              <p:grpSp>
                <p:nvGrpSpPr>
                  <p:cNvPr id="215" name="Group 215"/>
                  <p:cNvGrpSpPr/>
                  <p:nvPr/>
                </p:nvGrpSpPr>
                <p:grpSpPr>
                  <a:xfrm>
                    <a:off x="409642" y="417963"/>
                    <a:ext cx="4643030" cy="3218201"/>
                    <a:chOff x="409642" y="417963"/>
                    <a:chExt cx="4643029" cy="3218200"/>
                  </a:xfrm>
                </p:grpSpPr>
                <p:grpSp>
                  <p:nvGrpSpPr>
                    <p:cNvPr id="212" name="Group 212"/>
                    <p:cNvGrpSpPr/>
                    <p:nvPr/>
                  </p:nvGrpSpPr>
                  <p:grpSpPr>
                    <a:xfrm>
                      <a:off x="545861" y="727715"/>
                      <a:ext cx="4506810" cy="2908448"/>
                      <a:chOff x="0" y="0"/>
                      <a:chExt cx="4506809" cy="2908447"/>
                    </a:xfrm>
                  </p:grpSpPr>
                  <p:pic>
                    <p:nvPicPr>
                      <p:cNvPr id="209" name="image17.png" descr="C:\Users\kinbara\Desktop\Particle ID\test\test\width\fit\1-9_proton_tanh_gauss.png"/>
                      <p:cNvPicPr/>
                      <p:nvPr/>
                    </p:nvPicPr>
                    <p:blipFill>
                      <a:blip r:embed="rId7" cstate="print">
                        <a:extLst/>
                      </a:blip>
                      <a:srcRect l="9348" t="9091" r="9433" b="9304"/>
                      <a:stretch>
                        <a:fillRect/>
                      </a:stretch>
                    </p:blipFill>
                    <p:spPr>
                      <a:xfrm>
                        <a:off x="0" y="269868"/>
                        <a:ext cx="3963001" cy="2638580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sp>
                    <p:nvSpPr>
                      <p:cNvPr id="210" name="Shape 210"/>
                      <p:cNvSpPr/>
                      <p:nvPr/>
                    </p:nvSpPr>
                    <p:spPr>
                      <a:xfrm>
                        <a:off x="2502799" y="-1"/>
                        <a:ext cx="2004011" cy="12181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65023" tIns="65023" rIns="65023" bIns="65023" numCol="1" anchor="ctr">
                        <a:noAutofit/>
                      </a:bodyPr>
                      <a:lstStyle/>
                      <a:p>
                        <a:pPr lvl="0" defTabSz="914400">
                          <a:defRPr sz="24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211" name="Shape 211"/>
                      <p:cNvSpPr/>
                      <p:nvPr/>
                    </p:nvSpPr>
                    <p:spPr>
                      <a:xfrm>
                        <a:off x="18988" y="296961"/>
                        <a:ext cx="3916921" cy="2580626"/>
                      </a:xfrm>
                      <a:prstGeom prst="rect">
                        <a:avLst/>
                      </a:prstGeom>
                      <a:noFill/>
                      <a:ln w="3175" cap="flat">
                        <a:solidFill>
                          <a:srgbClr val="808080"/>
                        </a:solidFill>
                        <a:prstDash val="solid"/>
                        <a:bevel/>
                      </a:ln>
                      <a:effectLst/>
                    </p:spPr>
                    <p:txBody>
                      <a:bodyPr wrap="square" lIns="65023" tIns="65023" rIns="65023" bIns="65023" numCol="1" anchor="ctr">
                        <a:noAutofit/>
                      </a:bodyPr>
                      <a:lstStyle/>
                      <a:p>
                        <a:pPr lvl="0" defTabSz="914400">
                          <a:defRPr sz="240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endParaRPr/>
                      </a:p>
                    </p:txBody>
                  </p:sp>
                </p:grpSp>
                <p:pic>
                  <p:nvPicPr>
                    <p:cNvPr id="213" name="image18.png" descr="C:\Users\kinbara\Desktop\beam\beam\fast proton_beam\1-9_track_window .bmp"/>
                    <p:cNvPicPr/>
                    <p:nvPr/>
                  </p:nvPicPr>
                  <p:blipFill>
                    <a:blip r:embed="rId8" cstate="print">
                      <a:extLst/>
                    </a:blip>
                    <a:srcRect l="9082" t="13065" r="13725"/>
                    <a:stretch>
                      <a:fillRect/>
                    </a:stretch>
                  </p:blipFill>
                  <p:spPr>
                    <a:xfrm>
                      <a:off x="2687243" y="470286"/>
                      <a:ext cx="2228506" cy="553829"/>
                    </a:xfrm>
                    <a:prstGeom prst="rect">
                      <a:avLst/>
                    </a:prstGeom>
                    <a:ln w="25400" cap="flat">
                      <a:solidFill>
                        <a:srgbClr val="00B050"/>
                      </a:solidFill>
                      <a:prstDash val="solid"/>
                      <a:miter lim="800000"/>
                    </a:ln>
                    <a:effectLst/>
                  </p:spPr>
                </p:pic>
                <p:sp>
                  <p:nvSpPr>
                    <p:cNvPr id="214" name="Shape 214"/>
                    <p:cNvSpPr/>
                    <p:nvPr/>
                  </p:nvSpPr>
                  <p:spPr>
                    <a:xfrm>
                      <a:off x="409642" y="417963"/>
                      <a:ext cx="3686809" cy="623756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>
                        <a:defRPr sz="1800"/>
                      </a:pPr>
                      <a:r>
                        <a:rPr lang="en-US" altLang="ja-JP" sz="3200" b="1" dirty="0" smtClean="0"/>
                        <a:t>θ=90°(</a:t>
                      </a:r>
                      <a:r>
                        <a:rPr lang="en-US" altLang="ja-JP" sz="2800" dirty="0" smtClean="0"/>
                        <a:t>Proton)</a:t>
                      </a:r>
                      <a:endParaRPr sz="2800" dirty="0"/>
                    </a:p>
                  </p:txBody>
                </p:sp>
              </p:grpSp>
              <p:grpSp>
                <p:nvGrpSpPr>
                  <p:cNvPr id="223" name="Group 223"/>
                  <p:cNvGrpSpPr/>
                  <p:nvPr/>
                </p:nvGrpSpPr>
                <p:grpSpPr>
                  <a:xfrm>
                    <a:off x="426170" y="3614956"/>
                    <a:ext cx="4260058" cy="466342"/>
                    <a:chOff x="0" y="0"/>
                    <a:chExt cx="4260057" cy="466340"/>
                  </a:xfrm>
                </p:grpSpPr>
                <p:sp>
                  <p:nvSpPr>
                    <p:cNvPr id="216" name="Shape 216"/>
                    <p:cNvSpPr/>
                    <p:nvPr/>
                  </p:nvSpPr>
                  <p:spPr>
                    <a:xfrm>
                      <a:off x="0" y="0"/>
                      <a:ext cx="575339" cy="44837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2200"/>
                        <a:t>0</a:t>
                      </a:r>
                    </a:p>
                  </p:txBody>
                </p:sp>
                <p:sp>
                  <p:nvSpPr>
                    <p:cNvPr id="217" name="Shape 217"/>
                    <p:cNvSpPr/>
                    <p:nvPr/>
                  </p:nvSpPr>
                  <p:spPr>
                    <a:xfrm>
                      <a:off x="383526" y="0"/>
                      <a:ext cx="863011" cy="44837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2200"/>
                        <a:t>0.4</a:t>
                      </a:r>
                    </a:p>
                  </p:txBody>
                </p:sp>
                <p:sp>
                  <p:nvSpPr>
                    <p:cNvPr id="218" name="Shape 218"/>
                    <p:cNvSpPr/>
                    <p:nvPr/>
                  </p:nvSpPr>
                  <p:spPr>
                    <a:xfrm>
                      <a:off x="1109999" y="0"/>
                      <a:ext cx="716881" cy="44837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2200"/>
                        <a:t>0.8</a:t>
                      </a:r>
                    </a:p>
                  </p:txBody>
                </p:sp>
                <p:sp>
                  <p:nvSpPr>
                    <p:cNvPr id="219" name="Shape 219"/>
                    <p:cNvSpPr/>
                    <p:nvPr/>
                  </p:nvSpPr>
                  <p:spPr>
                    <a:xfrm>
                      <a:off x="1733880" y="17961"/>
                      <a:ext cx="863011" cy="44838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2200"/>
                        <a:t>1.2</a:t>
                      </a:r>
                    </a:p>
                  </p:txBody>
                </p:sp>
                <p:sp>
                  <p:nvSpPr>
                    <p:cNvPr id="220" name="Shape 220"/>
                    <p:cNvSpPr/>
                    <p:nvPr/>
                  </p:nvSpPr>
                  <p:spPr>
                    <a:xfrm>
                      <a:off x="2342812" y="17961"/>
                      <a:ext cx="863011" cy="44838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2200"/>
                        <a:t>1.6</a:t>
                      </a:r>
                    </a:p>
                  </p:txBody>
                </p:sp>
                <p:sp>
                  <p:nvSpPr>
                    <p:cNvPr id="221" name="Shape 221"/>
                    <p:cNvSpPr/>
                    <p:nvPr/>
                  </p:nvSpPr>
                  <p:spPr>
                    <a:xfrm>
                      <a:off x="3048308" y="17961"/>
                      <a:ext cx="863011" cy="44838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2200"/>
                        <a:t>2.0</a:t>
                      </a:r>
                    </a:p>
                  </p:txBody>
                </p:sp>
                <p:sp>
                  <p:nvSpPr>
                    <p:cNvPr id="222" name="Shape 222"/>
                    <p:cNvSpPr/>
                    <p:nvPr/>
                  </p:nvSpPr>
                  <p:spPr>
                    <a:xfrm>
                      <a:off x="3631456" y="11311"/>
                      <a:ext cx="628602" cy="44837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65023" tIns="65023" rIns="65023" bIns="65023" numCol="1" anchor="t">
                      <a:spAutoFit/>
                    </a:bodyPr>
                    <a:lstStyle>
                      <a:lvl1pPr algn="l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 lvl="0">
                        <a:defRPr sz="1800"/>
                      </a:pPr>
                      <a:r>
                        <a:rPr sz="2200"/>
                        <a:t>2.4</a:t>
                      </a:r>
                    </a:p>
                  </p:txBody>
                </p:sp>
              </p:grpSp>
            </p:grpSp>
            <p:sp>
              <p:nvSpPr>
                <p:cNvPr id="225" name="Shape 225"/>
                <p:cNvSpPr/>
                <p:nvPr/>
              </p:nvSpPr>
              <p:spPr>
                <a:xfrm>
                  <a:off x="4506100" y="3584398"/>
                  <a:ext cx="1024115" cy="471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65023" tIns="65023" rIns="65023" bIns="65023" numCol="1" anchor="t">
                  <a:spAutoFit/>
                </a:bodyPr>
                <a:lstStyle/>
                <a:p>
                  <a:pPr lvl="0" algn="l" defTabSz="914400">
                    <a:defRPr sz="1800"/>
                  </a:pPr>
                  <a:r>
                    <a:rPr sz="2200" dirty="0" smtClean="0">
                      <a:latin typeface="Symbol"/>
                      <a:ea typeface="Symbol"/>
                      <a:cs typeface="Symbol"/>
                      <a:sym typeface="Symbol"/>
                    </a:rPr>
                    <a:t>[</a:t>
                  </a:r>
                  <a:r>
                    <a:rPr lang="en-US" sz="2200" dirty="0" smtClean="0">
                      <a:latin typeface="Symbol"/>
                      <a:ea typeface="Symbol"/>
                      <a:cs typeface="Symbol"/>
                      <a:sym typeface="Symbol"/>
                    </a:rPr>
                    <a:t>m</a:t>
                  </a:r>
                  <a:r>
                    <a:rPr sz="2200" dirty="0" smtClean="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m</a:t>
                  </a:r>
                  <a:r>
                    <a:rPr sz="2200" dirty="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]</a:t>
                  </a:r>
                </a:p>
              </p:txBody>
            </p:sp>
          </p:grpSp>
          <p:grpSp>
            <p:nvGrpSpPr>
              <p:cNvPr id="230" name="Group 230"/>
              <p:cNvGrpSpPr/>
              <p:nvPr/>
            </p:nvGrpSpPr>
            <p:grpSpPr>
              <a:xfrm>
                <a:off x="1908534" y="1121794"/>
                <a:ext cx="1336469" cy="1994866"/>
                <a:chOff x="-41095" y="0"/>
                <a:chExt cx="1336467" cy="1994865"/>
              </a:xfrm>
            </p:grpSpPr>
            <p:sp>
              <p:nvSpPr>
                <p:cNvPr id="227" name="Shape 227"/>
                <p:cNvSpPr/>
                <p:nvPr/>
              </p:nvSpPr>
              <p:spPr>
                <a:xfrm>
                  <a:off x="0" y="0"/>
                  <a:ext cx="1214971" cy="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ysDash"/>
                  <a:bevel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lvl="0" algn="l" defTabSz="457200">
                    <a:defRPr sz="16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>
                  <a:off x="126629" y="1303697"/>
                  <a:ext cx="950615" cy="8040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ysDash"/>
                  <a:bevel/>
                  <a:headEnd type="triangle" w="med" len="med"/>
                  <a:tailEnd type="triangle" w="med" len="med"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lvl="0" algn="l" defTabSz="457200">
                    <a:defRPr sz="16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9" name="Shape 229"/>
                <p:cNvSpPr/>
                <p:nvPr/>
              </p:nvSpPr>
              <p:spPr>
                <a:xfrm>
                  <a:off x="-41096" y="1341128"/>
                  <a:ext cx="1336469" cy="6537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65023" tIns="65023" rIns="65023" bIns="65023" numCol="1" anchor="t">
                  <a:spAutoFit/>
                </a:bodyPr>
                <a:lstStyle>
                  <a:lvl1pPr defTabSz="914400">
                    <a:defRPr sz="18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 lvl="0"/>
                  <a:r>
                    <a:t>Inflection points</a:t>
                  </a:r>
                </a:p>
              </p:txBody>
            </p:sp>
          </p:grpSp>
        </p:grpSp>
        <p:sp>
          <p:nvSpPr>
            <p:cNvPr id="232" name="Shape 232"/>
            <p:cNvSpPr/>
            <p:nvPr/>
          </p:nvSpPr>
          <p:spPr>
            <a:xfrm>
              <a:off x="8782" y="865894"/>
              <a:ext cx="935814" cy="448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200"/>
                <a:t>120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1281082"/>
              <a:ext cx="935814" cy="448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200"/>
                <a:t>100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68381" y="1730147"/>
              <a:ext cx="935815" cy="448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200"/>
                <a:t>80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49133" y="2150348"/>
              <a:ext cx="935815" cy="448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200"/>
                <a:t>60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38855" y="2568408"/>
              <a:ext cx="935814" cy="448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200"/>
                <a:t>40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59080" y="3010446"/>
              <a:ext cx="935815" cy="448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200"/>
                <a:t>20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89986" y="3379577"/>
              <a:ext cx="623875" cy="46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0</a:t>
              </a:r>
            </a:p>
          </p:txBody>
        </p:sp>
      </p:grpSp>
      <p:sp>
        <p:nvSpPr>
          <p:cNvPr id="240" name="Shape 240"/>
          <p:cNvSpPr/>
          <p:nvPr/>
        </p:nvSpPr>
        <p:spPr>
          <a:xfrm>
            <a:off x="9511202" y="2525792"/>
            <a:ext cx="370774" cy="370775"/>
          </a:xfrm>
          <a:prstGeom prst="rect">
            <a:avLst/>
          </a:prstGeom>
          <a:ln w="38100">
            <a:solidFill>
              <a:srgbClr val="3A5E8A"/>
            </a:solidFill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20906613">
            <a:off x="10515283" y="2917503"/>
            <a:ext cx="1263404" cy="31593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 flipH="1">
            <a:off x="6502399" y="2896566"/>
            <a:ext cx="3194191" cy="2901935"/>
          </a:xfrm>
          <a:prstGeom prst="line">
            <a:avLst/>
          </a:prstGeom>
          <a:ln w="50800">
            <a:solidFill>
              <a:srgbClr val="4A7EBB"/>
            </a:solidFill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0598855" y="3340629"/>
            <a:ext cx="1" cy="2662697"/>
          </a:xfrm>
          <a:prstGeom prst="line">
            <a:avLst/>
          </a:prstGeom>
          <a:ln w="50800">
            <a:solidFill>
              <a:srgbClr val="00B050"/>
            </a:solidFill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177008" y="780344"/>
            <a:ext cx="2662697" cy="52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① Raw image</a:t>
            </a:r>
          </a:p>
        </p:txBody>
      </p:sp>
      <p:sp>
        <p:nvSpPr>
          <p:cNvPr id="245" name="Shape 245"/>
          <p:cNvSpPr/>
          <p:nvPr/>
        </p:nvSpPr>
        <p:spPr>
          <a:xfrm>
            <a:off x="4948418" y="780344"/>
            <a:ext cx="2885329" cy="52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② blurred image</a:t>
            </a:r>
          </a:p>
        </p:txBody>
      </p:sp>
      <p:sp>
        <p:nvSpPr>
          <p:cNvPr id="246" name="Shape 246"/>
          <p:cNvSpPr/>
          <p:nvPr/>
        </p:nvSpPr>
        <p:spPr>
          <a:xfrm>
            <a:off x="8550627" y="473110"/>
            <a:ext cx="3820390" cy="892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/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To uniform background</a:t>
            </a:r>
          </a:p>
          <a:p>
            <a:pPr lvl="0" defTabSz="914400">
              <a:defRPr sz="1800"/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②</a:t>
            </a:r>
            <a:r>
              <a:rPr sz="2800"/>
              <a:t>ー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①</a:t>
            </a:r>
          </a:p>
        </p:txBody>
      </p:sp>
      <p:sp>
        <p:nvSpPr>
          <p:cNvPr id="248" name="Shape 248"/>
          <p:cNvSpPr/>
          <p:nvPr/>
        </p:nvSpPr>
        <p:spPr>
          <a:xfrm flipH="1">
            <a:off x="10803677" y="5728227"/>
            <a:ext cx="20100" cy="1094389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 rot="16200000">
            <a:off x="5628175" y="7039046"/>
            <a:ext cx="2322963" cy="52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800"/>
              <a:t>brightness</a:t>
            </a:r>
          </a:p>
        </p:txBody>
      </p:sp>
      <p:sp>
        <p:nvSpPr>
          <p:cNvPr id="250" name="Shape 250"/>
          <p:cNvSpPr/>
          <p:nvPr/>
        </p:nvSpPr>
        <p:spPr>
          <a:xfrm>
            <a:off x="7562246" y="6521175"/>
            <a:ext cx="3927135" cy="2606357"/>
          </a:xfrm>
          <a:prstGeom prst="rect">
            <a:avLst/>
          </a:prstGeom>
          <a:ln w="254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7/11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5.png"/>
          <p:cNvPicPr/>
          <p:nvPr/>
        </p:nvPicPr>
        <p:blipFill>
          <a:blip r:embed="rId2" cstate="print">
            <a:lum bright="-15000" contrast="30000"/>
            <a:extLst/>
          </a:blip>
          <a:srcRect l="25488" t="13907" r="21947" b="15231"/>
          <a:stretch>
            <a:fillRect/>
          </a:stretch>
        </p:blipFill>
        <p:spPr>
          <a:xfrm>
            <a:off x="934832" y="1787973"/>
            <a:ext cx="5566487" cy="431296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473868" y="288132"/>
            <a:ext cx="8807381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34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400" b="1" i="1"/>
              <a:t>4. Result</a:t>
            </a:r>
          </a:p>
        </p:txBody>
      </p:sp>
      <p:sp>
        <p:nvSpPr>
          <p:cNvPr id="296" name="Shape 296"/>
          <p:cNvSpPr/>
          <p:nvPr/>
        </p:nvSpPr>
        <p:spPr>
          <a:xfrm>
            <a:off x="2613968" y="7181056"/>
            <a:ext cx="7005123" cy="187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3200" b="1" baseline="31999" dirty="0" smtClean="0">
                <a:solidFill>
                  <a:srgbClr val="C8250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</a:t>
            </a:r>
            <a:r>
              <a:rPr sz="3200" b="1" dirty="0" smtClean="0">
                <a:solidFill>
                  <a:srgbClr val="C8250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sz="3200" b="1" baseline="31999" dirty="0">
                <a:solidFill>
                  <a:srgbClr val="164F8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3200" b="1" dirty="0">
                <a:solidFill>
                  <a:srgbClr val="164F86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are separated at </a:t>
            </a:r>
            <a:r>
              <a:rPr sz="3200" b="1" u="sng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sz="3200" u="sng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3200" b="1" baseline="31999" dirty="0" smtClean="0">
                <a:solidFill>
                  <a:srgbClr val="164F8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3200" b="1" dirty="0" smtClean="0">
                <a:solidFill>
                  <a:srgbClr val="164F86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b="1" baseline="31999" dirty="0">
                <a:solidFill>
                  <a:srgbClr val="0B5D18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sz="3200" b="1" dirty="0">
                <a:solidFill>
                  <a:srgbClr val="0B5D18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are separated at </a:t>
            </a:r>
            <a:r>
              <a:rPr sz="3200" b="1" u="sng" dirty="0">
                <a:latin typeface="Times New Roman" pitchFamily="18" charset="0"/>
                <a:cs typeface="Times New Roman" pitchFamily="18" charset="0"/>
              </a:rPr>
              <a:t>80</a:t>
            </a:r>
            <a:r>
              <a:rPr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u="sng" dirty="0" smtClean="0"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sz="3200" u="sng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32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3200" b="1" baseline="31999" dirty="0">
                <a:solidFill>
                  <a:srgbClr val="DE6A1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sz="3200" b="1" dirty="0">
                <a:solidFill>
                  <a:srgbClr val="DE6A1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sz="3200" b="1" baseline="31999" dirty="0">
                <a:solidFill>
                  <a:srgbClr val="5F327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sz="3200" b="1" dirty="0">
                <a:solidFill>
                  <a:srgbClr val="5F327C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are separated at </a:t>
            </a:r>
            <a:r>
              <a:rPr sz="3200" b="1" u="sng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u="sng" dirty="0" smtClean="0">
                <a:latin typeface="Symbol" pitchFamily="18" charset="2"/>
                <a:cs typeface="Times New Roman" pitchFamily="18" charset="0"/>
                <a:sym typeface="Symbol"/>
              </a:rPr>
              <a:t>m</a:t>
            </a:r>
            <a:r>
              <a:rPr sz="3200" u="sng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32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93688" y="1240141"/>
            <a:ext cx="12794247" cy="5724891"/>
            <a:chOff x="203880" y="1240141"/>
            <a:chExt cx="12794247" cy="5724891"/>
          </a:xfrm>
        </p:grpSpPr>
        <p:pic>
          <p:nvPicPr>
            <p:cNvPr id="252" name="image4.png"/>
            <p:cNvPicPr/>
            <p:nvPr/>
          </p:nvPicPr>
          <p:blipFill>
            <a:blip r:embed="rId3" cstate="print">
              <a:lum bright="-15000" contrast="30000"/>
              <a:extLst/>
            </a:blip>
            <a:srcRect l="25467" t="13907" r="20387" b="15232"/>
            <a:stretch>
              <a:fillRect/>
            </a:stretch>
          </p:blipFill>
          <p:spPr>
            <a:xfrm>
              <a:off x="7227992" y="1787973"/>
              <a:ext cx="5566733" cy="431287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94" name="Group 294"/>
            <p:cNvGrpSpPr/>
            <p:nvPr/>
          </p:nvGrpSpPr>
          <p:grpSpPr>
            <a:xfrm>
              <a:off x="203880" y="1240141"/>
              <a:ext cx="12794247" cy="5724891"/>
              <a:chOff x="-137310" y="-514750"/>
              <a:chExt cx="12794246" cy="5724889"/>
            </a:xfrm>
          </p:grpSpPr>
          <p:sp>
            <p:nvSpPr>
              <p:cNvPr id="254" name="Shape 254"/>
              <p:cNvSpPr/>
              <p:nvPr/>
            </p:nvSpPr>
            <p:spPr>
              <a:xfrm>
                <a:off x="1264666" y="164838"/>
                <a:ext cx="3141354" cy="1263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just" defTabSz="533400">
                  <a:lnSpc>
                    <a:spcPts val="2820"/>
                  </a:lnSpc>
                  <a:defRPr sz="1800"/>
                </a:pPr>
                <a:r>
                  <a:rPr sz="2800" dirty="0">
                    <a:solidFill>
                      <a:srgbClr val="F79646"/>
                    </a:solidFill>
                    <a:uFill>
                      <a:solidFill>
                        <a:srgbClr val="F79646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baseline="31999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11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    </a:t>
                </a:r>
                <a:r>
                  <a:rPr sz="2800" dirty="0">
                    <a:solidFill>
                      <a:srgbClr val="0070C0"/>
                    </a:solidFill>
                    <a:uFill>
                      <a:solidFill>
                        <a:srgbClr val="0070C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baseline="31999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</a:t>
                </a:r>
              </a:p>
              <a:p>
                <a:pPr lvl="0" algn="just" defTabSz="533400">
                  <a:lnSpc>
                    <a:spcPts val="2820"/>
                  </a:lnSpc>
                  <a:defRPr sz="1800"/>
                </a:pPr>
                <a:r>
                  <a:rPr sz="2800" dirty="0">
                    <a:solidFill>
                      <a:srgbClr val="7030A0"/>
                    </a:solidFill>
                    <a:uFill>
                      <a:solidFill>
                        <a:srgbClr val="7030A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baseline="31999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9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Be   </a:t>
                </a:r>
                <a:r>
                  <a:rPr sz="2800" dirty="0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sz="2800" baseline="31999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	</a:t>
                </a:r>
                <a:endParaRPr sz="2800" dirty="0">
                  <a:solidFill>
                    <a:srgbClr val="00B050"/>
                  </a:solidFill>
                  <a:uFill>
                    <a:solidFill>
                      <a:srgbClr val="00B05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lvl="0" algn="just" defTabSz="533400">
                  <a:lnSpc>
                    <a:spcPts val="2820"/>
                  </a:lnSpc>
                  <a:defRPr sz="1800"/>
                </a:pPr>
                <a:r>
                  <a:rPr sz="2800" dirty="0">
                    <a:solidFill>
                      <a:srgbClr val="00B050"/>
                    </a:solidFill>
                    <a:uFill>
                      <a:solidFill>
                        <a:srgbClr val="00B05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baseline="31999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7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Li</a:t>
                </a:r>
              </a:p>
              <a:p>
                <a:pPr lvl="0" algn="just" defTabSz="533400">
                  <a:lnSpc>
                    <a:spcPts val="2820"/>
                  </a:lnSpc>
                  <a:defRPr sz="1800"/>
                </a:pP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　　　　</a:t>
                </a: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7437910" y="4738215"/>
                <a:ext cx="435215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24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Range from stopping point </a:t>
                </a:r>
                <a:r>
                  <a:rPr sz="2400" b="1" dirty="0" smtClean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[</a:t>
                </a:r>
                <a:r>
                  <a:rPr lang="en-US" altLang="ja-JP" sz="2400" b="1" dirty="0" smtClean="0">
                    <a:latin typeface="Symbol" pitchFamily="18" charset="2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sz="2400" b="1" dirty="0" smtClean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sz="24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]</a:t>
                </a: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6803298" y="4244213"/>
                <a:ext cx="282130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0</a:t>
                </a: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7239351" y="4244214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10</a:t>
                </a: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7764513" y="4233897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20</a:t>
                </a: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8289674" y="4242075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30</a:t>
                </a: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8833886" y="4244214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40</a:t>
                </a: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9362221" y="4244214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50</a:t>
                </a: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9903258" y="4233897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60</a:t>
                </a:r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10444294" y="4233897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70</a:t>
                </a: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10985330" y="4233897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80</a:t>
                </a:r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11529542" y="4233897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90</a:t>
                </a:r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12015735" y="4244214"/>
                <a:ext cx="64120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100</a:t>
                </a:r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6345807" y="92061"/>
                <a:ext cx="612375" cy="41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 dirty="0"/>
                  <a:t>2.5</a:t>
                </a:r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6345807" y="975681"/>
                <a:ext cx="612375" cy="4199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 dirty="0"/>
                  <a:t>2.0</a:t>
                </a: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6345807" y="1897772"/>
                <a:ext cx="612375" cy="41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 dirty="0"/>
                  <a:t>1.5</a:t>
                </a:r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6345807" y="2833876"/>
                <a:ext cx="612375" cy="41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 dirty="0"/>
                  <a:t>1.0</a:t>
                </a:r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6344263" y="3841987"/>
                <a:ext cx="612375" cy="41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 dirty="0"/>
                  <a:t>0.5</a:t>
                </a: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51880" y="92061"/>
                <a:ext cx="612375" cy="41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 dirty="0"/>
                  <a:t>2.5</a:t>
                </a: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48357" y="1077618"/>
                <a:ext cx="612375" cy="4199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2.0</a:t>
                </a: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51880" y="1945266"/>
                <a:ext cx="612375" cy="4199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1.5</a:t>
                </a: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51880" y="2816870"/>
                <a:ext cx="612375" cy="41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1.0</a:t>
                </a: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48357" y="3841987"/>
                <a:ext cx="612375" cy="4199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 dirty="0"/>
                  <a:t>0.5</a:t>
                </a: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1165711" y="4706083"/>
                <a:ext cx="4352152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24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Range from stopping point </a:t>
                </a:r>
                <a:r>
                  <a:rPr sz="2400" b="1" dirty="0" smtClean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[</a:t>
                </a:r>
                <a:r>
                  <a:rPr lang="en-US" sz="2400" b="1" dirty="0" smtClean="0">
                    <a:latin typeface="Symbol" pitchFamily="18" charset="2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sz="2400" b="1" dirty="0" smtClean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m]</a:t>
                </a:r>
                <a:endParaRPr sz="2400" b="1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531098" y="4244213"/>
                <a:ext cx="282130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0</a:t>
                </a:r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967152" y="4244214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10</a:t>
                </a: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1492314" y="4233896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20</a:t>
                </a: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2017475" y="4242075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30</a:t>
                </a: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2561686" y="4244214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40</a:t>
                </a: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3090022" y="4244214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50</a:t>
                </a: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3631059" y="4233896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60</a:t>
                </a: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4172095" y="4233896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70</a:t>
                </a: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4713131" y="4233896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80</a:t>
                </a: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5257343" y="4233896"/>
                <a:ext cx="46166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90</a:t>
                </a: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5743536" y="4244214"/>
                <a:ext cx="64120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100</a:t>
                </a: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-137310" y="-514750"/>
                <a:ext cx="4244752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24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Ratio of volume of reference </a:t>
                </a:r>
                <a:r>
                  <a:rPr sz="2400" b="1" baseline="31999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sz="24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H</a:t>
                </a: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5623076" y="-482158"/>
                <a:ext cx="4244752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24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Ratio of volume of reference </a:t>
                </a:r>
                <a:r>
                  <a:rPr sz="2400" b="1" baseline="31999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sz="24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H</a:t>
                </a: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7273819" y="201784"/>
                <a:ext cx="2991845" cy="1263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just" defTabSz="533400">
                  <a:lnSpc>
                    <a:spcPts val="2820"/>
                  </a:lnSpc>
                  <a:defRPr sz="1800"/>
                </a:pPr>
                <a:r>
                  <a:rPr sz="2800" dirty="0">
                    <a:solidFill>
                      <a:srgbClr val="F79646"/>
                    </a:solidFill>
                    <a:uFill>
                      <a:solidFill>
                        <a:srgbClr val="F79646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baseline="31999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11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    </a:t>
                </a:r>
                <a:r>
                  <a:rPr sz="2800" dirty="0">
                    <a:solidFill>
                      <a:srgbClr val="0070C0"/>
                    </a:solidFill>
                    <a:uFill>
                      <a:solidFill>
                        <a:srgbClr val="0070C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baseline="31999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</a:t>
                </a:r>
              </a:p>
              <a:p>
                <a:pPr lvl="0" algn="just" defTabSz="533400">
                  <a:lnSpc>
                    <a:spcPts val="2820"/>
                  </a:lnSpc>
                  <a:defRPr sz="1800"/>
                </a:pPr>
                <a:r>
                  <a:rPr sz="2800" dirty="0">
                    <a:solidFill>
                      <a:srgbClr val="7030A0"/>
                    </a:solidFill>
                    <a:uFill>
                      <a:solidFill>
                        <a:srgbClr val="7030A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baseline="31999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9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Be   </a:t>
                </a:r>
                <a:r>
                  <a:rPr sz="2800" dirty="0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sz="2800" baseline="31999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	</a:t>
                </a:r>
                <a:endParaRPr sz="2800" dirty="0">
                  <a:solidFill>
                    <a:srgbClr val="00B050"/>
                  </a:solidFill>
                  <a:uFill>
                    <a:solidFill>
                      <a:srgbClr val="00B05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lvl="0" algn="just" defTabSz="533400">
                  <a:lnSpc>
                    <a:spcPts val="2820"/>
                  </a:lnSpc>
                  <a:defRPr sz="1800"/>
                </a:pPr>
                <a:r>
                  <a:rPr sz="2800" dirty="0">
                    <a:solidFill>
                      <a:srgbClr val="00B050"/>
                    </a:solidFill>
                    <a:uFill>
                      <a:solidFill>
                        <a:srgbClr val="00B05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■</a:t>
                </a: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：</a:t>
                </a:r>
                <a:r>
                  <a:rPr sz="2800" baseline="31999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7</a:t>
                </a:r>
                <a:r>
                  <a:rPr sz="2800" dirty="0">
                    <a:uFill>
                      <a:solidFill/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Li</a:t>
                </a:r>
              </a:p>
              <a:p>
                <a:pPr lvl="0" algn="just" defTabSz="533400">
                  <a:lnSpc>
                    <a:spcPts val="2820"/>
                  </a:lnSpc>
                  <a:defRPr sz="1800"/>
                </a:pPr>
                <a:r>
                  <a:rPr sz="2800" dirty="0">
                    <a:uFill>
                      <a:solidFill/>
                    </a:uFill>
                    <a:latin typeface="Century"/>
                    <a:ea typeface="Century"/>
                    <a:cs typeface="Century"/>
                    <a:sym typeface="Century"/>
                  </a:rPr>
                  <a:t>　　　　</a:t>
                </a: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10195079" y="19915"/>
                <a:ext cx="1277594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lvl="0">
                  <a:defRPr sz="1800"/>
                </a:pPr>
                <a:r>
                  <a:rPr sz="3000" u="sng" dirty="0"/>
                  <a:t>57MeV</a:t>
                </a: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10841729" y="529621"/>
                <a:ext cx="724842" cy="17728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  <p:sp>
          <p:nvSpPr>
            <p:cNvPr id="297" name="Shape 297"/>
            <p:cNvSpPr/>
            <p:nvPr/>
          </p:nvSpPr>
          <p:spPr>
            <a:xfrm>
              <a:off x="10388531" y="4116679"/>
              <a:ext cx="133555" cy="83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1408249" y="3369840"/>
              <a:ext cx="133555" cy="96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1913255" y="2316636"/>
              <a:ext cx="133555" cy="102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10102800" y="4876800"/>
              <a:ext cx="1157368" cy="5827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sz="2600" b="1" baseline="31999" dirty="0">
                  <a:solidFill>
                    <a:srgbClr val="C82506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1</a:t>
              </a:r>
              <a:r>
                <a:rPr sz="2600" b="1" dirty="0">
                  <a:solidFill>
                    <a:srgbClr val="C82506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H</a:t>
              </a:r>
              <a:r>
                <a:rPr sz="26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sz="2600" b="1" baseline="31999" dirty="0">
                  <a:solidFill>
                    <a:srgbClr val="164F8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sz="2600" b="1" dirty="0">
                  <a:solidFill>
                    <a:srgbClr val="164F86"/>
                  </a:solidFill>
                  <a:latin typeface="Times New Roman" pitchFamily="18" charset="0"/>
                  <a:cs typeface="Times New Roman" pitchFamily="18" charset="0"/>
                </a:rPr>
                <a:t>He</a:t>
              </a:r>
              <a:r>
                <a:rPr sz="2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11470952" y="3646004"/>
              <a:ext cx="1213474" cy="5827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sz="2600" b="1" baseline="31999" dirty="0">
                  <a:solidFill>
                    <a:srgbClr val="164F8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sz="2600" b="1" dirty="0">
                  <a:solidFill>
                    <a:srgbClr val="164F86"/>
                  </a:solidFill>
                  <a:latin typeface="Times New Roman" pitchFamily="18" charset="0"/>
                  <a:cs typeface="Times New Roman" pitchFamily="18" charset="0"/>
                </a:rPr>
                <a:t>He</a:t>
              </a:r>
              <a:r>
                <a:rPr sz="26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sz="2600" b="1" baseline="31999" dirty="0">
                  <a:solidFill>
                    <a:srgbClr val="0B5D18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sz="2600" b="1" dirty="0">
                  <a:solidFill>
                    <a:srgbClr val="0B5D18"/>
                  </a:solidFill>
                  <a:latin typeface="Times New Roman" pitchFamily="18" charset="0"/>
                  <a:cs typeface="Times New Roman" pitchFamily="18" charset="0"/>
                </a:rPr>
                <a:t>Li</a:t>
              </a:r>
              <a:r>
                <a:rPr sz="2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11398944" y="1348408"/>
              <a:ext cx="1189428" cy="5745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sz="2800" b="1" baseline="31999" dirty="0">
                  <a:solidFill>
                    <a:srgbClr val="DE6A1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sz="2800" b="1" dirty="0">
                  <a:solidFill>
                    <a:srgbClr val="DE6A1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sz="28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sz="2800" b="1" baseline="31999" dirty="0">
                  <a:solidFill>
                    <a:srgbClr val="5F327C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sz="2800" b="1" dirty="0">
                  <a:solidFill>
                    <a:srgbClr val="5F327C"/>
                  </a:solidFill>
                  <a:latin typeface="Times New Roman" pitchFamily="18" charset="0"/>
                  <a:cs typeface="Times New Roman" pitchFamily="18" charset="0"/>
                </a:rPr>
                <a:t>Be</a:t>
              </a: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8/11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813768" y="1564432"/>
            <a:ext cx="11881319" cy="500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 algn="l" defTabSz="914400">
              <a:defRPr sz="22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u="none"/>
            </a:pPr>
            <a:r>
              <a:rPr sz="2400" u="sng" dirty="0" err="1"/>
              <a:t>K.Nakazawa</a:t>
            </a:r>
            <a:r>
              <a:rPr sz="2400" u="sng" dirty="0"/>
              <a:t>, et al., Ann. Rep. Tandem </a:t>
            </a:r>
            <a:r>
              <a:rPr sz="2400" u="sng" dirty="0" err="1"/>
              <a:t>V.D.G.Lab</a:t>
            </a:r>
            <a:r>
              <a:rPr sz="2400" u="sng" dirty="0"/>
              <a:t>. Kyoto Univ. 1996-1997 (1998) p.141</a:t>
            </a:r>
          </a:p>
        </p:txBody>
      </p:sp>
      <p:pic>
        <p:nvPicPr>
          <p:cNvPr id="305" name="image10.png"/>
          <p:cNvPicPr/>
          <p:nvPr/>
        </p:nvPicPr>
        <p:blipFill>
          <a:blip r:embed="rId2" cstate="print">
            <a:extLst/>
          </a:blip>
          <a:srcRect l="71473" t="43109" r="4618" b="30313"/>
          <a:stretch>
            <a:fillRect/>
          </a:stretch>
        </p:blipFill>
        <p:spPr>
          <a:xfrm>
            <a:off x="6685243" y="2636224"/>
            <a:ext cx="6073690" cy="4340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3" name="Group 323"/>
          <p:cNvGrpSpPr/>
          <p:nvPr/>
        </p:nvGrpSpPr>
        <p:grpSpPr>
          <a:xfrm>
            <a:off x="-6908" y="2285081"/>
            <a:ext cx="6869348" cy="4895975"/>
            <a:chOff x="0" y="-1"/>
            <a:chExt cx="6869346" cy="4895973"/>
          </a:xfrm>
        </p:grpSpPr>
        <p:sp>
          <p:nvSpPr>
            <p:cNvPr id="306" name="Shape 306"/>
            <p:cNvSpPr/>
            <p:nvPr/>
          </p:nvSpPr>
          <p:spPr>
            <a:xfrm>
              <a:off x="1881929" y="4451087"/>
              <a:ext cx="4627377" cy="444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4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Range from stopping point </a:t>
              </a:r>
              <a:r>
                <a:rPr sz="2400" b="1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sz="2400" dirty="0" smtClean="0">
                  <a:latin typeface="Symbol"/>
                  <a:ea typeface="Times New Roman"/>
                  <a:cs typeface="Times New Roman"/>
                  <a:sym typeface="Symbol"/>
                </a:rPr>
                <a:t>m</a:t>
              </a:r>
              <a:r>
                <a:rPr sz="2400" b="1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sz="24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1603191" y="4075343"/>
              <a:ext cx="652759" cy="38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 dirty="0"/>
                <a:t>32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2297114" y="4075343"/>
              <a:ext cx="652757" cy="38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36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2991038" y="4075343"/>
              <a:ext cx="652759" cy="38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40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3636148" y="4075343"/>
              <a:ext cx="652759" cy="38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44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4281258" y="4075343"/>
              <a:ext cx="652759" cy="38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48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4926368" y="4075343"/>
              <a:ext cx="652759" cy="38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52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5571477" y="4075343"/>
              <a:ext cx="652759" cy="38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56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6216587" y="4075343"/>
              <a:ext cx="652759" cy="38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60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914906" y="332690"/>
              <a:ext cx="663220" cy="454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 dirty="0"/>
                <a:t>2.0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914906" y="881934"/>
              <a:ext cx="663220" cy="454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1.8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914906" y="1475159"/>
              <a:ext cx="663220" cy="454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1.6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914906" y="2068385"/>
              <a:ext cx="663220" cy="45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1.4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914906" y="2639619"/>
              <a:ext cx="663220" cy="454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1.2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-1"/>
              <a:ext cx="4606779" cy="45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4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Ratio of volume of reference </a:t>
              </a:r>
              <a:r>
                <a:rPr sz="2400" b="1" baseline="31999" dirty="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sz="24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914906" y="3254836"/>
              <a:ext cx="663220" cy="45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1.0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914906" y="3804079"/>
              <a:ext cx="663220" cy="454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800"/>
                <a:t>0.8</a:t>
              </a:r>
            </a:p>
          </p:txBody>
        </p:sp>
      </p:grpSp>
      <p:sp>
        <p:nvSpPr>
          <p:cNvPr id="325" name="Shape 325"/>
          <p:cNvSpPr/>
          <p:nvPr/>
        </p:nvSpPr>
        <p:spPr>
          <a:xfrm>
            <a:off x="592096" y="268288"/>
            <a:ext cx="8807381" cy="59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3400" b="1" i="1" dirty="0">
                <a:latin typeface="Times New Roman"/>
                <a:ea typeface="Times New Roman"/>
                <a:cs typeface="Times New Roman"/>
                <a:sym typeface="Times New Roman"/>
              </a:rPr>
              <a:t>4. Result</a:t>
            </a:r>
          </a:p>
        </p:txBody>
      </p:sp>
      <p:grpSp>
        <p:nvGrpSpPr>
          <p:cNvPr id="331" name="Group 331"/>
          <p:cNvGrpSpPr/>
          <p:nvPr/>
        </p:nvGrpSpPr>
        <p:grpSpPr>
          <a:xfrm>
            <a:off x="1893888" y="7973144"/>
            <a:ext cx="9706994" cy="1210588"/>
            <a:chOff x="20971" y="-30803"/>
            <a:chExt cx="9706992" cy="1210586"/>
          </a:xfrm>
        </p:grpSpPr>
        <p:grpSp>
          <p:nvGrpSpPr>
            <p:cNvPr id="329" name="Group 329"/>
            <p:cNvGrpSpPr/>
            <p:nvPr/>
          </p:nvGrpSpPr>
          <p:grpSpPr>
            <a:xfrm>
              <a:off x="20971" y="-30803"/>
              <a:ext cx="9706992" cy="1210586"/>
              <a:chOff x="20972" y="-30803"/>
              <a:chExt cx="9706990" cy="1210585"/>
            </a:xfrm>
          </p:grpSpPr>
          <p:sp>
            <p:nvSpPr>
              <p:cNvPr id="326" name="Shape 326"/>
              <p:cNvSpPr/>
              <p:nvPr/>
            </p:nvSpPr>
            <p:spPr>
              <a:xfrm>
                <a:off x="20972" y="-30803"/>
                <a:ext cx="3590727" cy="121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3600" b="1" baseline="31999" dirty="0">
                    <a:solidFill>
                      <a:schemeClr val="accent1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r>
                  <a:rPr sz="3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</a:t>
                </a:r>
                <a:r>
                  <a:rPr sz="36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/</a:t>
                </a:r>
                <a:r>
                  <a:rPr sz="3600" b="1" baseline="31999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sz="3600" b="1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</a:t>
                </a:r>
                <a:r>
                  <a:rPr sz="3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=1.28±0.08</a:t>
                </a:r>
              </a:p>
              <a:p>
                <a:pPr lvl="0">
                  <a:defRPr sz="1800"/>
                </a:pPr>
                <a:r>
                  <a:rPr sz="3600" b="1" baseline="31999" dirty="0">
                    <a:solidFill>
                      <a:schemeClr val="accent2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r>
                  <a:rPr sz="36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Li</a:t>
                </a:r>
                <a:r>
                  <a:rPr sz="3600" b="1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/</a:t>
                </a:r>
                <a:r>
                  <a:rPr sz="3600" b="1" baseline="31999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sz="3600" b="1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</a:t>
                </a:r>
                <a:r>
                  <a:rPr sz="3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=1.58±0.19</a:t>
                </a: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6095291" y="-30803"/>
                <a:ext cx="3632671" cy="11489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3600" baseline="31999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r>
                  <a:rPr sz="3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He/</a:t>
                </a:r>
                <a:r>
                  <a:rPr sz="3600" baseline="31999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sz="3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H=1.21±0.08</a:t>
                </a:r>
              </a:p>
              <a:p>
                <a:pPr lvl="0">
                  <a:defRPr sz="1800"/>
                </a:pPr>
                <a:r>
                  <a:rPr sz="3600" baseline="31999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r>
                  <a:rPr sz="3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Li/</a:t>
                </a:r>
                <a:r>
                  <a:rPr sz="3600" baseline="31999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sz="3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H=1.53±0.13</a:t>
                </a:r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4124980" y="341889"/>
                <a:ext cx="161027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  <p:sp>
          <p:nvSpPr>
            <p:cNvPr id="330" name="Shape 330"/>
            <p:cNvSpPr/>
            <p:nvPr/>
          </p:nvSpPr>
          <p:spPr>
            <a:xfrm>
              <a:off x="4124982" y="885884"/>
              <a:ext cx="161026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332" name="Shape 332"/>
          <p:cNvSpPr/>
          <p:nvPr/>
        </p:nvSpPr>
        <p:spPr>
          <a:xfrm>
            <a:off x="5782320" y="7678648"/>
            <a:ext cx="2448272" cy="65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 algn="l" defTabSz="914400">
              <a:defRPr sz="3400" b="1" i="1">
                <a:solidFill>
                  <a:srgbClr val="EC3C1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400" b="1" i="1" dirty="0">
                <a:solidFill>
                  <a:srgbClr val="FF0000"/>
                </a:solidFill>
              </a:rPr>
              <a:t>Consistent</a:t>
            </a:r>
          </a:p>
        </p:txBody>
      </p:sp>
      <p:pic>
        <p:nvPicPr>
          <p:cNvPr id="333" name="image1.png"/>
          <p:cNvPicPr/>
          <p:nvPr/>
        </p:nvPicPr>
        <p:blipFill>
          <a:blip r:embed="rId3" cstate="print">
            <a:lum bright="-20000" contrast="40000"/>
            <a:extLst/>
          </a:blip>
          <a:srcRect l="25487" t="13245" r="20544" b="15231"/>
          <a:stretch>
            <a:fillRect/>
          </a:stretch>
        </p:blipFill>
        <p:spPr>
          <a:xfrm>
            <a:off x="1494070" y="2716560"/>
            <a:ext cx="5142971" cy="363033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11326936" y="166857"/>
            <a:ext cx="1296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9/11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760" y="916360"/>
            <a:ext cx="106571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We compared our result with the data of the paper.</a:t>
            </a:r>
            <a:endParaRPr kumimoji="0" lang="ja-JP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  <p:sp>
        <p:nvSpPr>
          <p:cNvPr id="35" name="Shape 254"/>
          <p:cNvSpPr/>
          <p:nvPr/>
        </p:nvSpPr>
        <p:spPr>
          <a:xfrm>
            <a:off x="1605856" y="2892779"/>
            <a:ext cx="4824536" cy="471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/>
          <a:p>
            <a:pPr algn="just" defTabSz="533400">
              <a:lnSpc>
                <a:spcPts val="2820"/>
              </a:lnSpc>
              <a:defRPr sz="1800"/>
            </a:pPr>
            <a:r>
              <a:rPr lang="en-US" altLang="ja-JP" sz="3200" dirty="0" smtClean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lang="ja-JP" altLang="en-US" sz="2800" dirty="0" smtClean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lang="en-US" altLang="ja-JP" sz="2800" baseline="31999" dirty="0" smtClean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7</a:t>
            </a:r>
            <a:r>
              <a:rPr lang="en-US" altLang="ja-JP" sz="280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Li </a:t>
            </a:r>
            <a:r>
              <a:rPr sz="3200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80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sz="2800" baseline="31999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sz="280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280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■</a:t>
            </a:r>
            <a:r>
              <a:rPr sz="2800" dirty="0" smtClean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：</a:t>
            </a:r>
            <a:r>
              <a:rPr sz="2800" baseline="31999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2800" dirty="0" smtClean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z="2800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B050"/>
              </a:solidFill>
              <a:uFill>
                <a:solidFill>
                  <a:srgbClr val="00B05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defTabSz="533400">
              <a:lnSpc>
                <a:spcPts val="2820"/>
              </a:lnSpc>
              <a:defRPr sz="1800"/>
            </a:pPr>
            <a:r>
              <a:rPr sz="2800" dirty="0">
                <a:uFill>
                  <a:solidFill/>
                </a:uFill>
                <a:latin typeface="Century"/>
                <a:ea typeface="Century"/>
                <a:cs typeface="Century"/>
                <a:sym typeface="Century"/>
              </a:rPr>
              <a:t>　　　　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41760" y="7325072"/>
            <a:ext cx="273630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At the 60 </a:t>
            </a:r>
            <a:r>
              <a:rPr kumimoji="0" lang="en-US" altLang="ja-JP" sz="3600" b="0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itchFamily="18" charset="2"/>
                <a:cs typeface="Times New Roman" pitchFamily="18" charset="0"/>
                <a:sym typeface="ヒラギノ角ゴ ProN W3"/>
              </a:rPr>
              <a:t>m</a:t>
            </a:r>
            <a:r>
              <a:rPr kumimoji="0" lang="en-US" altLang="ja-JP" sz="3600" b="0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ヒラギノ角ゴ ProN W3"/>
              </a:rPr>
              <a:t>m,</a:t>
            </a:r>
            <a:endParaRPr kumimoji="0" lang="ja-JP" altLang="en-US" sz="36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ヒラギノ角ゴ ProN W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1125</Words>
  <Application>Microsoft Office PowerPoint</Application>
  <PresentationFormat>ユーザー設定</PresentationFormat>
  <Paragraphs>324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White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ModifiedBy>kinbara</cp:lastModifiedBy>
  <cp:revision>47</cp:revision>
  <dcterms:modified xsi:type="dcterms:W3CDTF">2015-09-07T07:03:26Z</dcterms:modified>
</cp:coreProperties>
</file>