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63" r:id="rId4"/>
    <p:sldId id="264" r:id="rId5"/>
    <p:sldId id="259" r:id="rId6"/>
    <p:sldId id="266" r:id="rId7"/>
    <p:sldId id="260" r:id="rId8"/>
    <p:sldId id="261" r:id="rId9"/>
    <p:sldId id="265" r:id="rId10"/>
    <p:sldId id="262" r:id="rId11"/>
    <p:sldId id="267" r:id="rId12"/>
    <p:sldId id="268" r:id="rId13"/>
    <p:sldId id="273" r:id="rId14"/>
    <p:sldId id="269" r:id="rId15"/>
    <p:sldId id="270" r:id="rId16"/>
    <p:sldId id="275" r:id="rId17"/>
    <p:sldId id="276" r:id="rId18"/>
    <p:sldId id="278" r:id="rId19"/>
    <p:sldId id="272" r:id="rId20"/>
    <p:sldId id="27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70E4-2087-4FB8-9733-5C75E4C11FF4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F23A-8E8E-45F2-955E-C9820524D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6C0C28E5-6F4E-48BE-A3C5-9B2FAAE88EA7@nscl.msu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mailto:rosierph@ipno.in2p3.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.flickr.com/3554/3439527134_a1d45caa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22" y="548680"/>
            <a:ext cx="355728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http://root.cern.ch/drupal/sites/default/files/HowtoConvertFromPA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2206506" cy="32213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0" name="Picture 6" descr="http://www-subatech.in2p3.fr/~photons/subatech/soft/aliroot/images/root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362450" cy="25622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764704"/>
            <a:ext cx="356219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PAW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fr-FR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ROOT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…</a:t>
            </a:r>
          </a:p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high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energy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vision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fr-FR" sz="40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fr-FR" sz="44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0" u="none" strike="noStrike" kern="1200" cap="all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experimental</a:t>
            </a:r>
            <a:r>
              <a:rPr kumimoji="0" lang="fr-FR" sz="40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0" u="none" strike="noStrike" kern="1200" cap="all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approach</a:t>
            </a:r>
            <a:r>
              <a:rPr kumimoji="0" lang="fr-FR" sz="4000" b="1" i="0" u="none" strike="noStrike" kern="1200" cap="all" normalizeH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0" u="none" strike="noStrike" kern="1200" cap="all" normalizeH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towards</a:t>
            </a:r>
            <a:r>
              <a:rPr kumimoji="0" lang="fr-FR" sz="40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FEE &amp; DAC</a:t>
            </a:r>
            <a:endParaRPr kumimoji="0" lang="fr-FR" sz="44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Scintillators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…)  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xxxxo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Scalable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(100 – 30,000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	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Portable/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Integrable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GANIL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RIKEN, NSCL, GSI …)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xxxxo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User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lvl="1" indent="-285750">
              <a:spcBef>
                <a:spcPct val="20000"/>
              </a:spcBef>
              <a:buBlip>
                <a:blip r:embed="rId2"/>
              </a:buBlip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Reliable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/Future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Proofing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under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study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		</a:t>
            </a:r>
            <a:r>
              <a:rPr lang="fr-FR" sz="2800" dirty="0" err="1" smtClean="0">
                <a:solidFill>
                  <a:schemeClr val="bg1"/>
                </a:solidFill>
              </a:rPr>
              <a:t>xxxoo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Archecture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Component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Policy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/Time/Shape 	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xxxxo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range 				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Collection 	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Adaptive  Live Control, Optimisation &amp;  Stabilisation.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Electromechanical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	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xxxoo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Emanuel POLLACCO IRFU         RNB8 May 2009</a:t>
            </a:r>
          </a:p>
        </p:txBody>
      </p:sp>
      <p:sp>
        <p:nvSpPr>
          <p:cNvPr id="2593" name="Line 3"/>
          <p:cNvSpPr>
            <a:spLocks noChangeShapeType="1"/>
          </p:cNvSpPr>
          <p:nvPr/>
        </p:nvSpPr>
        <p:spPr bwMode="auto">
          <a:xfrm flipV="1">
            <a:off x="2228850" y="4941888"/>
            <a:ext cx="6880225" cy="396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4" name="Line 4"/>
          <p:cNvSpPr>
            <a:spLocks noChangeShapeType="1"/>
          </p:cNvSpPr>
          <p:nvPr/>
        </p:nvSpPr>
        <p:spPr bwMode="auto">
          <a:xfrm>
            <a:off x="3059113" y="3211513"/>
            <a:ext cx="44656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5" name="Rectangle 86"/>
          <p:cNvSpPr>
            <a:spLocks noChangeArrowheads="1"/>
          </p:cNvSpPr>
          <p:nvPr/>
        </p:nvSpPr>
        <p:spPr bwMode="auto">
          <a:xfrm>
            <a:off x="6154738" y="4700588"/>
            <a:ext cx="7207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ADC</a:t>
            </a:r>
          </a:p>
          <a:p>
            <a:pPr algn="ctr"/>
            <a:r>
              <a:rPr lang="en-US" sz="1200" baseline="0"/>
              <a:t>Pipe-Line</a:t>
            </a:r>
          </a:p>
        </p:txBody>
      </p:sp>
      <p:sp>
        <p:nvSpPr>
          <p:cNvPr id="2596" name="Rectangle 87"/>
          <p:cNvSpPr>
            <a:spLocks noChangeArrowheads="1"/>
          </p:cNvSpPr>
          <p:nvPr/>
        </p:nvSpPr>
        <p:spPr bwMode="auto">
          <a:xfrm>
            <a:off x="7019925" y="4724400"/>
            <a:ext cx="863600" cy="554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FPGA </a:t>
            </a:r>
          </a:p>
        </p:txBody>
      </p:sp>
      <p:sp>
        <p:nvSpPr>
          <p:cNvPr id="2597" name="Rectangle 88"/>
          <p:cNvSpPr>
            <a:spLocks noChangeArrowheads="1"/>
          </p:cNvSpPr>
          <p:nvPr/>
        </p:nvSpPr>
        <p:spPr bwMode="auto">
          <a:xfrm>
            <a:off x="7883525" y="4724400"/>
            <a:ext cx="935038" cy="554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 Memory</a:t>
            </a:r>
          </a:p>
        </p:txBody>
      </p:sp>
      <p:sp>
        <p:nvSpPr>
          <p:cNvPr id="2598" name="Line 89"/>
          <p:cNvSpPr>
            <a:spLocks noChangeShapeType="1"/>
          </p:cNvSpPr>
          <p:nvPr/>
        </p:nvSpPr>
        <p:spPr bwMode="auto">
          <a:xfrm>
            <a:off x="1116013" y="38401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9" name="Line 90"/>
          <p:cNvSpPr>
            <a:spLocks noChangeShapeType="1"/>
          </p:cNvSpPr>
          <p:nvPr/>
        </p:nvSpPr>
        <p:spPr bwMode="auto">
          <a:xfrm flipV="1">
            <a:off x="1316038" y="3328988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0" name="Line 91"/>
          <p:cNvSpPr>
            <a:spLocks noChangeShapeType="1"/>
          </p:cNvSpPr>
          <p:nvPr/>
        </p:nvSpPr>
        <p:spPr bwMode="auto">
          <a:xfrm flipV="1">
            <a:off x="1995488" y="3328988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1" name="Line 92"/>
          <p:cNvSpPr>
            <a:spLocks noChangeShapeType="1"/>
          </p:cNvSpPr>
          <p:nvPr/>
        </p:nvSpPr>
        <p:spPr bwMode="auto">
          <a:xfrm>
            <a:off x="1674813" y="3235325"/>
            <a:ext cx="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2" name="Line 93"/>
          <p:cNvSpPr>
            <a:spLocks noChangeShapeType="1"/>
          </p:cNvSpPr>
          <p:nvPr/>
        </p:nvSpPr>
        <p:spPr bwMode="auto">
          <a:xfrm>
            <a:off x="1755775" y="3235325"/>
            <a:ext cx="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3" name="Line 94"/>
          <p:cNvSpPr>
            <a:spLocks noChangeShapeType="1"/>
          </p:cNvSpPr>
          <p:nvPr/>
        </p:nvSpPr>
        <p:spPr bwMode="auto">
          <a:xfrm>
            <a:off x="1316038" y="332898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4" name="Line 95"/>
          <p:cNvSpPr>
            <a:spLocks noChangeShapeType="1"/>
          </p:cNvSpPr>
          <p:nvPr/>
        </p:nvSpPr>
        <p:spPr bwMode="auto">
          <a:xfrm>
            <a:off x="1714500" y="3235325"/>
            <a:ext cx="0" cy="1857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5" name="AutoShape 96"/>
          <p:cNvSpPr>
            <a:spLocks noChangeArrowheads="1"/>
          </p:cNvSpPr>
          <p:nvPr/>
        </p:nvSpPr>
        <p:spPr bwMode="auto">
          <a:xfrm rot="5400000">
            <a:off x="1348581" y="3555207"/>
            <a:ext cx="682625" cy="5064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06" name="Line 97"/>
          <p:cNvSpPr>
            <a:spLocks noChangeShapeType="1"/>
          </p:cNvSpPr>
          <p:nvPr/>
        </p:nvSpPr>
        <p:spPr bwMode="auto">
          <a:xfrm flipV="1">
            <a:off x="1595438" y="3235325"/>
            <a:ext cx="241300" cy="185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7" name="Line 98"/>
          <p:cNvSpPr>
            <a:spLocks noChangeShapeType="1"/>
          </p:cNvSpPr>
          <p:nvPr/>
        </p:nvSpPr>
        <p:spPr bwMode="auto">
          <a:xfrm flipV="1">
            <a:off x="2773363" y="3789363"/>
            <a:ext cx="2878137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08" name="Rectangle 99"/>
          <p:cNvSpPr>
            <a:spLocks noChangeArrowheads="1"/>
          </p:cNvSpPr>
          <p:nvPr/>
        </p:nvSpPr>
        <p:spPr bwMode="auto">
          <a:xfrm>
            <a:off x="468313" y="3524250"/>
            <a:ext cx="647700" cy="5540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DET</a:t>
            </a:r>
          </a:p>
        </p:txBody>
      </p:sp>
      <p:sp>
        <p:nvSpPr>
          <p:cNvPr id="2609" name="Rectangle 100"/>
          <p:cNvSpPr>
            <a:spLocks noChangeArrowheads="1"/>
          </p:cNvSpPr>
          <p:nvPr/>
        </p:nvSpPr>
        <p:spPr bwMode="auto">
          <a:xfrm>
            <a:off x="2197100" y="3524250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Filter</a:t>
            </a:r>
          </a:p>
          <a:p>
            <a:pPr algn="ctr"/>
            <a:endParaRPr lang="en-US" sz="1200" baseline="0"/>
          </a:p>
          <a:p>
            <a:pPr algn="ctr"/>
            <a:endParaRPr lang="en-US" sz="1200" baseline="0"/>
          </a:p>
        </p:txBody>
      </p:sp>
      <p:sp>
        <p:nvSpPr>
          <p:cNvPr id="2610" name="Line 101"/>
          <p:cNvSpPr>
            <a:spLocks noChangeShapeType="1"/>
          </p:cNvSpPr>
          <p:nvPr/>
        </p:nvSpPr>
        <p:spPr bwMode="auto">
          <a:xfrm flipV="1">
            <a:off x="2332038" y="3783013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611" name="Group 102"/>
          <p:cNvGrpSpPr>
            <a:grpSpLocks/>
          </p:cNvGrpSpPr>
          <p:nvPr/>
        </p:nvGrpSpPr>
        <p:grpSpPr bwMode="auto">
          <a:xfrm>
            <a:off x="3348038" y="3357563"/>
            <a:ext cx="1511300" cy="863600"/>
            <a:chOff x="2200" y="2931"/>
            <a:chExt cx="1360" cy="726"/>
          </a:xfrm>
        </p:grpSpPr>
        <p:sp>
          <p:nvSpPr>
            <p:cNvPr id="2612" name="Rectangle 103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613" name="Group 104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2614" name="Group 105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2744" name="Group 106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8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45" name="Group 112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76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7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8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9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0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46" name="Group 118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71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47" name="Group 124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66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7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8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0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48" name="Group 130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6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49" name="Group 136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56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7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8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9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0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50" name="Group 142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5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615" name="Group 148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2702" name="Group 149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39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40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4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4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4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3" name="Group 155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34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6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8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4" name="Group 161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2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2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5" name="Group 167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2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6" name="Group 173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19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0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1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2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3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7" name="Group 179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14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5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6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7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8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8" name="Group 185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09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0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2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13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616" name="Group 191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2660" name="Group 19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9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0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0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61" name="Group 19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92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3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4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5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6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62" name="Group 20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8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9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0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1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63" name="Group 21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8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6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64" name="Group 21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7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0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1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65" name="Group 22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72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3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4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5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6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66" name="Group 22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67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68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69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0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1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617" name="Group 234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2618" name="Group 235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55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6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7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8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9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19" name="Group 241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50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2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3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4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20" name="Group 247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45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6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7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21" name="Group 253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4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1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2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3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4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22" name="Group 259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35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6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7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8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9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23" name="Group 265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30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4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24" name="Group 271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2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2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2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2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2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2786" name="Rectangle 277"/>
          <p:cNvSpPr>
            <a:spLocks noChangeArrowheads="1"/>
          </p:cNvSpPr>
          <p:nvPr/>
        </p:nvSpPr>
        <p:spPr bwMode="auto">
          <a:xfrm>
            <a:off x="3779838" y="2924175"/>
            <a:ext cx="10795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DISC   </a:t>
            </a:r>
          </a:p>
        </p:txBody>
      </p:sp>
      <p:sp>
        <p:nvSpPr>
          <p:cNvPr id="2787" name="Line 278"/>
          <p:cNvSpPr>
            <a:spLocks noChangeShapeType="1"/>
          </p:cNvSpPr>
          <p:nvPr/>
        </p:nvSpPr>
        <p:spPr bwMode="auto">
          <a:xfrm flipV="1">
            <a:off x="3059113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88" name="Rectangle 279"/>
          <p:cNvSpPr>
            <a:spLocks noChangeArrowheads="1"/>
          </p:cNvSpPr>
          <p:nvPr/>
        </p:nvSpPr>
        <p:spPr bwMode="auto">
          <a:xfrm>
            <a:off x="6013450" y="2924175"/>
            <a:ext cx="72072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aseline="0"/>
              <a:t>Hit Patter</a:t>
            </a:r>
          </a:p>
          <a:p>
            <a:pPr algn="ctr"/>
            <a:r>
              <a:rPr lang="en-US" sz="1000" baseline="0"/>
              <a:t>Multiplicity</a:t>
            </a:r>
          </a:p>
        </p:txBody>
      </p:sp>
      <p:sp>
        <p:nvSpPr>
          <p:cNvPr id="2789" name="Line 280"/>
          <p:cNvSpPr>
            <a:spLocks noChangeShapeType="1"/>
          </p:cNvSpPr>
          <p:nvPr/>
        </p:nvSpPr>
        <p:spPr bwMode="auto">
          <a:xfrm>
            <a:off x="6443663" y="3573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0" name="Line 281"/>
          <p:cNvSpPr>
            <a:spLocks noChangeShapeType="1"/>
          </p:cNvSpPr>
          <p:nvPr/>
        </p:nvSpPr>
        <p:spPr bwMode="auto">
          <a:xfrm>
            <a:off x="5724525" y="29956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1" name="Line 282"/>
          <p:cNvSpPr>
            <a:spLocks noChangeShapeType="1"/>
          </p:cNvSpPr>
          <p:nvPr/>
        </p:nvSpPr>
        <p:spPr bwMode="auto">
          <a:xfrm>
            <a:off x="5724525" y="32829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2" name="Line 283"/>
          <p:cNvSpPr>
            <a:spLocks noChangeShapeType="1"/>
          </p:cNvSpPr>
          <p:nvPr/>
        </p:nvSpPr>
        <p:spPr bwMode="auto">
          <a:xfrm>
            <a:off x="5724525" y="34274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3" name="Line 284"/>
          <p:cNvSpPr>
            <a:spLocks noChangeShapeType="1"/>
          </p:cNvSpPr>
          <p:nvPr/>
        </p:nvSpPr>
        <p:spPr bwMode="auto">
          <a:xfrm>
            <a:off x="5724525" y="31400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4" name="Line 285"/>
          <p:cNvSpPr>
            <a:spLocks noChangeShapeType="1"/>
          </p:cNvSpPr>
          <p:nvPr/>
        </p:nvSpPr>
        <p:spPr bwMode="auto">
          <a:xfrm>
            <a:off x="1098550" y="4930775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5" name="Line 286"/>
          <p:cNvSpPr>
            <a:spLocks noChangeShapeType="1"/>
          </p:cNvSpPr>
          <p:nvPr/>
        </p:nvSpPr>
        <p:spPr bwMode="auto">
          <a:xfrm flipV="1">
            <a:off x="1225550" y="45561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6" name="Line 287"/>
          <p:cNvSpPr>
            <a:spLocks noChangeShapeType="1"/>
          </p:cNvSpPr>
          <p:nvPr/>
        </p:nvSpPr>
        <p:spPr bwMode="auto">
          <a:xfrm flipV="1">
            <a:off x="1660525" y="45561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7" name="Line 288"/>
          <p:cNvSpPr>
            <a:spLocks noChangeShapeType="1"/>
          </p:cNvSpPr>
          <p:nvPr/>
        </p:nvSpPr>
        <p:spPr bwMode="auto">
          <a:xfrm>
            <a:off x="1455738" y="44878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8" name="Line 289"/>
          <p:cNvSpPr>
            <a:spLocks noChangeShapeType="1"/>
          </p:cNvSpPr>
          <p:nvPr/>
        </p:nvSpPr>
        <p:spPr bwMode="auto">
          <a:xfrm>
            <a:off x="1506538" y="44878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99" name="Line 290"/>
          <p:cNvSpPr>
            <a:spLocks noChangeShapeType="1"/>
          </p:cNvSpPr>
          <p:nvPr/>
        </p:nvSpPr>
        <p:spPr bwMode="auto">
          <a:xfrm>
            <a:off x="1225550" y="4556125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0" name="Line 291"/>
          <p:cNvSpPr>
            <a:spLocks noChangeShapeType="1"/>
          </p:cNvSpPr>
          <p:nvPr/>
        </p:nvSpPr>
        <p:spPr bwMode="auto">
          <a:xfrm>
            <a:off x="1481138" y="4487863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1" name="AutoShape 292"/>
          <p:cNvSpPr>
            <a:spLocks noChangeArrowheads="1"/>
          </p:cNvSpPr>
          <p:nvPr/>
        </p:nvSpPr>
        <p:spPr bwMode="auto">
          <a:xfrm rot="5400000">
            <a:off x="1215231" y="4745832"/>
            <a:ext cx="500063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02" name="Line 293"/>
          <p:cNvSpPr>
            <a:spLocks noChangeShapeType="1"/>
          </p:cNvSpPr>
          <p:nvPr/>
        </p:nvSpPr>
        <p:spPr bwMode="auto">
          <a:xfrm flipV="1">
            <a:off x="1404938" y="4487863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3" name="Line 294"/>
          <p:cNvSpPr>
            <a:spLocks noChangeShapeType="1"/>
          </p:cNvSpPr>
          <p:nvPr/>
        </p:nvSpPr>
        <p:spPr bwMode="auto">
          <a:xfrm flipV="1">
            <a:off x="2157413" y="4868863"/>
            <a:ext cx="3494087" cy="41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4" name="Rectangle 295"/>
          <p:cNvSpPr>
            <a:spLocks noChangeArrowheads="1"/>
          </p:cNvSpPr>
          <p:nvPr/>
        </p:nvSpPr>
        <p:spPr bwMode="auto">
          <a:xfrm>
            <a:off x="684213" y="4699000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2805" name="Rectangle 296"/>
          <p:cNvSpPr>
            <a:spLocks noChangeArrowheads="1"/>
          </p:cNvSpPr>
          <p:nvPr/>
        </p:nvSpPr>
        <p:spPr bwMode="auto">
          <a:xfrm>
            <a:off x="1789113" y="4699000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2806" name="Line 297"/>
          <p:cNvSpPr>
            <a:spLocks noChangeShapeType="1"/>
          </p:cNvSpPr>
          <p:nvPr/>
        </p:nvSpPr>
        <p:spPr bwMode="auto">
          <a:xfrm flipV="1">
            <a:off x="1874838" y="4889500"/>
            <a:ext cx="174625" cy="131763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807" name="Group 298"/>
          <p:cNvGrpSpPr>
            <a:grpSpLocks/>
          </p:cNvGrpSpPr>
          <p:nvPr/>
        </p:nvGrpSpPr>
        <p:grpSpPr bwMode="auto">
          <a:xfrm>
            <a:off x="2524125" y="4681538"/>
            <a:ext cx="919163" cy="476250"/>
            <a:chOff x="2200" y="2931"/>
            <a:chExt cx="1360" cy="726"/>
          </a:xfrm>
        </p:grpSpPr>
        <p:sp>
          <p:nvSpPr>
            <p:cNvPr id="2808" name="Rectangle 299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809" name="Group 300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2810" name="Group 301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2940" name="Group 30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7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9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8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81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1" name="Group 30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72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3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4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5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6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2" name="Group 31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67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8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9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0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1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3" name="Group 32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62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3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4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5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6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4" name="Group 32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57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8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9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0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1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5" name="Group 33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5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3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4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5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6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6" name="Group 33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47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48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49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0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1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11" name="Group 344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2898" name="Group 345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35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6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7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8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9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99" name="Group 351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30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1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2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3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00" name="Group 357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2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6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7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8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9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01" name="Group 363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20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1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2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3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4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02" name="Group 369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15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6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7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8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9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03" name="Group 375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10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1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2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3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4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04" name="Group 381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05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06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07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08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09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12" name="Group 387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2856" name="Group 388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93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4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5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6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7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57" name="Group 394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88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9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0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1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92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58" name="Group 400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83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4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5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6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7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59" name="Group 406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78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9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0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1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2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60" name="Group 412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73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4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5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6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7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61" name="Group 418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68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9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0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1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2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62" name="Group 424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63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4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5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6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7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13" name="Group 430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2814" name="Group 431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51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2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3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4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5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15" name="Group 437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46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0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16" name="Group 443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41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2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3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4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5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17" name="Group 449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36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7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8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9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0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18" name="Group 455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3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3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4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5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19" name="Group 461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26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7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8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9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0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20" name="Group 467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21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2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3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4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5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2982" name="Rectangle 473"/>
          <p:cNvSpPr>
            <a:spLocks noChangeArrowheads="1"/>
          </p:cNvSpPr>
          <p:nvPr/>
        </p:nvSpPr>
        <p:spPr bwMode="auto">
          <a:xfrm>
            <a:off x="2800350" y="4365625"/>
            <a:ext cx="598488" cy="2111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2983" name="Line 474"/>
          <p:cNvSpPr>
            <a:spLocks noChangeShapeType="1"/>
          </p:cNvSpPr>
          <p:nvPr/>
        </p:nvSpPr>
        <p:spPr bwMode="auto">
          <a:xfrm flipV="1">
            <a:off x="2339975" y="4471988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84" name="Line 475"/>
          <p:cNvSpPr>
            <a:spLocks noChangeShapeType="1"/>
          </p:cNvSpPr>
          <p:nvPr/>
        </p:nvSpPr>
        <p:spPr bwMode="auto">
          <a:xfrm>
            <a:off x="2339975" y="4471988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85" name="Line 476"/>
          <p:cNvSpPr>
            <a:spLocks noChangeShapeType="1"/>
          </p:cNvSpPr>
          <p:nvPr/>
        </p:nvSpPr>
        <p:spPr bwMode="auto">
          <a:xfrm>
            <a:off x="1169988" y="5002213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86" name="Line 477"/>
          <p:cNvSpPr>
            <a:spLocks noChangeShapeType="1"/>
          </p:cNvSpPr>
          <p:nvPr/>
        </p:nvSpPr>
        <p:spPr bwMode="auto">
          <a:xfrm flipV="1">
            <a:off x="1296988" y="46275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87" name="Line 478"/>
          <p:cNvSpPr>
            <a:spLocks noChangeShapeType="1"/>
          </p:cNvSpPr>
          <p:nvPr/>
        </p:nvSpPr>
        <p:spPr bwMode="auto">
          <a:xfrm flipV="1">
            <a:off x="1731963" y="46275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88" name="Line 479"/>
          <p:cNvSpPr>
            <a:spLocks noChangeShapeType="1"/>
          </p:cNvSpPr>
          <p:nvPr/>
        </p:nvSpPr>
        <p:spPr bwMode="auto">
          <a:xfrm>
            <a:off x="1527175" y="45593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89" name="Line 480"/>
          <p:cNvSpPr>
            <a:spLocks noChangeShapeType="1"/>
          </p:cNvSpPr>
          <p:nvPr/>
        </p:nvSpPr>
        <p:spPr bwMode="auto">
          <a:xfrm>
            <a:off x="1577975" y="45593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90" name="Line 481"/>
          <p:cNvSpPr>
            <a:spLocks noChangeShapeType="1"/>
          </p:cNvSpPr>
          <p:nvPr/>
        </p:nvSpPr>
        <p:spPr bwMode="auto">
          <a:xfrm>
            <a:off x="1296988" y="4627563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91" name="Line 482"/>
          <p:cNvSpPr>
            <a:spLocks noChangeShapeType="1"/>
          </p:cNvSpPr>
          <p:nvPr/>
        </p:nvSpPr>
        <p:spPr bwMode="auto">
          <a:xfrm>
            <a:off x="1552575" y="4559300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92" name="AutoShape 483"/>
          <p:cNvSpPr>
            <a:spLocks noChangeArrowheads="1"/>
          </p:cNvSpPr>
          <p:nvPr/>
        </p:nvSpPr>
        <p:spPr bwMode="auto">
          <a:xfrm rot="5400000">
            <a:off x="1286669" y="4817269"/>
            <a:ext cx="500062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93" name="Line 484"/>
          <p:cNvSpPr>
            <a:spLocks noChangeShapeType="1"/>
          </p:cNvSpPr>
          <p:nvPr/>
        </p:nvSpPr>
        <p:spPr bwMode="auto">
          <a:xfrm flipV="1">
            <a:off x="1476375" y="4559300"/>
            <a:ext cx="153988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94" name="Rectangle 485"/>
          <p:cNvSpPr>
            <a:spLocks noChangeArrowheads="1"/>
          </p:cNvSpPr>
          <p:nvPr/>
        </p:nvSpPr>
        <p:spPr bwMode="auto">
          <a:xfrm>
            <a:off x="755650" y="4770438"/>
            <a:ext cx="414338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2995" name="Rectangle 486"/>
          <p:cNvSpPr>
            <a:spLocks noChangeArrowheads="1"/>
          </p:cNvSpPr>
          <p:nvPr/>
        </p:nvSpPr>
        <p:spPr bwMode="auto">
          <a:xfrm>
            <a:off x="1860550" y="4770438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2996" name="Line 487"/>
          <p:cNvSpPr>
            <a:spLocks noChangeShapeType="1"/>
          </p:cNvSpPr>
          <p:nvPr/>
        </p:nvSpPr>
        <p:spPr bwMode="auto">
          <a:xfrm flipV="1">
            <a:off x="1946275" y="4960938"/>
            <a:ext cx="174625" cy="131762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997" name="Group 488"/>
          <p:cNvGrpSpPr>
            <a:grpSpLocks/>
          </p:cNvGrpSpPr>
          <p:nvPr/>
        </p:nvGrpSpPr>
        <p:grpSpPr bwMode="auto">
          <a:xfrm>
            <a:off x="2595563" y="4752975"/>
            <a:ext cx="919162" cy="476250"/>
            <a:chOff x="2200" y="2931"/>
            <a:chExt cx="1360" cy="726"/>
          </a:xfrm>
        </p:grpSpPr>
        <p:sp>
          <p:nvSpPr>
            <p:cNvPr id="2998" name="Rectangle 489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999" name="Group 490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3000" name="Group 491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3130" name="Group 49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67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8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9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70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71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1" name="Group 49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62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3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4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5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6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2" name="Group 50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57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8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9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0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1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3" name="Group 51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52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3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4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5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6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4" name="Group 51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47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8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1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5" name="Group 52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42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3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4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5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6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6" name="Group 52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37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38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39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0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1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01" name="Group 534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3088" name="Group 535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25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6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7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8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9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89" name="Group 541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20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1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2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3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4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90" name="Group 547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15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6" name="Line 54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91" name="Group 553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10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1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2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3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4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92" name="Group 559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05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6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7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8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9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93" name="Group 565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00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1" name="Line 56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2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3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4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94" name="Group 571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95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96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97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98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99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02" name="Group 577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3046" name="Group 578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83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4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5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6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7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47" name="Group 584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78" name="Line 5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0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1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2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48" name="Group 590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73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4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5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6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7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49" name="Group 596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68" name="Line 59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9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0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1" name="Line 60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2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50" name="Group 602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63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4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5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6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7" name="Line 6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51" name="Group 608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58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9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0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1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2" name="Line 6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52" name="Group 614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53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4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5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6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7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03" name="Group 620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3004" name="Group 621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41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42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43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44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45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05" name="Group 627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36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7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8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9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40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06" name="Group 633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31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2" name="Line 63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3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4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5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07" name="Group 639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26" name="Line 6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7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8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9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0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08" name="Group 645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21" name="Line 6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2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3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4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5" name="Line 6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09" name="Group 651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16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7" name="Line 65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8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9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0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10" name="Group 657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11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2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3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4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5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3172" name="Rectangle 663"/>
          <p:cNvSpPr>
            <a:spLocks noChangeArrowheads="1"/>
          </p:cNvSpPr>
          <p:nvPr/>
        </p:nvSpPr>
        <p:spPr bwMode="auto">
          <a:xfrm>
            <a:off x="2871788" y="4437063"/>
            <a:ext cx="598487" cy="2111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3173" name="Line 664"/>
          <p:cNvSpPr>
            <a:spLocks noChangeShapeType="1"/>
          </p:cNvSpPr>
          <p:nvPr/>
        </p:nvSpPr>
        <p:spPr bwMode="auto">
          <a:xfrm flipV="1">
            <a:off x="2411413" y="4543425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4" name="Line 665"/>
          <p:cNvSpPr>
            <a:spLocks noChangeShapeType="1"/>
          </p:cNvSpPr>
          <p:nvPr/>
        </p:nvSpPr>
        <p:spPr bwMode="auto">
          <a:xfrm>
            <a:off x="2411413" y="4543425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" name="Line 666"/>
          <p:cNvSpPr>
            <a:spLocks noChangeShapeType="1"/>
          </p:cNvSpPr>
          <p:nvPr/>
        </p:nvSpPr>
        <p:spPr bwMode="auto">
          <a:xfrm>
            <a:off x="1241425" y="5073650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6" name="Line 667"/>
          <p:cNvSpPr>
            <a:spLocks noChangeShapeType="1"/>
          </p:cNvSpPr>
          <p:nvPr/>
        </p:nvSpPr>
        <p:spPr bwMode="auto">
          <a:xfrm flipV="1">
            <a:off x="1368425" y="4699000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7" name="Line 668"/>
          <p:cNvSpPr>
            <a:spLocks noChangeShapeType="1"/>
          </p:cNvSpPr>
          <p:nvPr/>
        </p:nvSpPr>
        <p:spPr bwMode="auto">
          <a:xfrm flipV="1">
            <a:off x="1803400" y="4699000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8" name="Line 669"/>
          <p:cNvSpPr>
            <a:spLocks noChangeShapeType="1"/>
          </p:cNvSpPr>
          <p:nvPr/>
        </p:nvSpPr>
        <p:spPr bwMode="auto">
          <a:xfrm>
            <a:off x="1598613" y="4630738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9" name="Line 670"/>
          <p:cNvSpPr>
            <a:spLocks noChangeShapeType="1"/>
          </p:cNvSpPr>
          <p:nvPr/>
        </p:nvSpPr>
        <p:spPr bwMode="auto">
          <a:xfrm>
            <a:off x="1649413" y="4630738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80" name="Line 671"/>
          <p:cNvSpPr>
            <a:spLocks noChangeShapeType="1"/>
          </p:cNvSpPr>
          <p:nvPr/>
        </p:nvSpPr>
        <p:spPr bwMode="auto">
          <a:xfrm>
            <a:off x="1368425" y="4699000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81" name="Line 672"/>
          <p:cNvSpPr>
            <a:spLocks noChangeShapeType="1"/>
          </p:cNvSpPr>
          <p:nvPr/>
        </p:nvSpPr>
        <p:spPr bwMode="auto">
          <a:xfrm>
            <a:off x="1624013" y="4630738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82" name="AutoShape 673"/>
          <p:cNvSpPr>
            <a:spLocks noChangeArrowheads="1"/>
          </p:cNvSpPr>
          <p:nvPr/>
        </p:nvSpPr>
        <p:spPr bwMode="auto">
          <a:xfrm rot="5400000">
            <a:off x="1358106" y="4888707"/>
            <a:ext cx="500063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83" name="Line 674"/>
          <p:cNvSpPr>
            <a:spLocks noChangeShapeType="1"/>
          </p:cNvSpPr>
          <p:nvPr/>
        </p:nvSpPr>
        <p:spPr bwMode="auto">
          <a:xfrm flipV="1">
            <a:off x="1547813" y="4630738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84" name="Line 675"/>
          <p:cNvSpPr>
            <a:spLocks noChangeShapeType="1"/>
          </p:cNvSpPr>
          <p:nvPr/>
        </p:nvSpPr>
        <p:spPr bwMode="auto">
          <a:xfrm flipV="1">
            <a:off x="2300288" y="5013325"/>
            <a:ext cx="3351212" cy="39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85" name="Rectangle 676"/>
          <p:cNvSpPr>
            <a:spLocks noChangeArrowheads="1"/>
          </p:cNvSpPr>
          <p:nvPr/>
        </p:nvSpPr>
        <p:spPr bwMode="auto">
          <a:xfrm>
            <a:off x="827088" y="4841875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3186" name="Rectangle 677"/>
          <p:cNvSpPr>
            <a:spLocks noChangeArrowheads="1"/>
          </p:cNvSpPr>
          <p:nvPr/>
        </p:nvSpPr>
        <p:spPr bwMode="auto">
          <a:xfrm>
            <a:off x="1931988" y="4841875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3187" name="Line 678"/>
          <p:cNvSpPr>
            <a:spLocks noChangeShapeType="1"/>
          </p:cNvSpPr>
          <p:nvPr/>
        </p:nvSpPr>
        <p:spPr bwMode="auto">
          <a:xfrm flipV="1">
            <a:off x="2017713" y="5032375"/>
            <a:ext cx="174625" cy="131763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188" name="Group 679"/>
          <p:cNvGrpSpPr>
            <a:grpSpLocks/>
          </p:cNvGrpSpPr>
          <p:nvPr/>
        </p:nvGrpSpPr>
        <p:grpSpPr bwMode="auto">
          <a:xfrm>
            <a:off x="2667000" y="4824413"/>
            <a:ext cx="919163" cy="476250"/>
            <a:chOff x="2200" y="2931"/>
            <a:chExt cx="1360" cy="726"/>
          </a:xfrm>
        </p:grpSpPr>
        <p:sp>
          <p:nvSpPr>
            <p:cNvPr id="3189" name="Rectangle 680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90" name="Group 681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3191" name="Group 682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3321" name="Group 683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58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9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60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61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62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2" name="Group 689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53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4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5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6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7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3" name="Group 695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48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9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0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1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2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4" name="Group 701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43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4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5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6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7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5" name="Group 707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3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6" name="Group 713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33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4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5" name="Line 71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6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7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7" name="Group 719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28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29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0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1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2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192" name="Group 725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3279" name="Group 726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16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7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8" name="Line 7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9" name="Line 73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20" name="Line 7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80" name="Group 732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11" name="Line 7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2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3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4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5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81" name="Group 738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06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7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8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9" name="Line 7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10" name="Line 74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82" name="Group 744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01" name="Line 7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2" name="Line 74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3" name="Line 74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4" name="Line 7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5" name="Line 74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83" name="Group 750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96" name="Line 7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7" name="Line 75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8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9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0" name="Line 75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84" name="Group 756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91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2" name="Line 75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3" name="Line 75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4" name="Line 76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5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85" name="Group 762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86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7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8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9" name="Line 76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0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193" name="Group 768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3237" name="Group 769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74" name="Line 77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5" name="Line 77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6" name="Line 7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7" name="Line 77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8" name="Line 7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38" name="Group 775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69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0" name="Line 77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1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2" name="Line 7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3" name="Line 78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39" name="Group 781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64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5" name="Line 78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6" name="Line 78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7" name="Line 7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8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40" name="Group 787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59" name="Line 78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0" name="Line 78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1" name="Line 79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2" name="Line 79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3" name="Line 79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41" name="Group 793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54" name="Line 79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5" name="Line 79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6" name="Line 79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7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8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42" name="Group 799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49" name="Line 80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0" name="Line 80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1" name="Line 80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2" name="Line 80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3" name="Line 80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43" name="Group 805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44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45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46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47" name="Line 80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48" name="Line 81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194" name="Group 811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3195" name="Group 81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32" name="Line 8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3" name="Line 81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4" name="Line 8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5" name="Line 8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6" name="Line 8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96" name="Group 81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27" name="Line 8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8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9" name="Line 8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0" name="Line 8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1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97" name="Group 82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22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3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4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5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6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98" name="Group 83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17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8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0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1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99" name="Group 83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12" name="Line 8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3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4" name="Line 83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5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6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00" name="Group 84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07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8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9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0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1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01" name="Group 84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02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3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4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5" name="Line 85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6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3363" name="Rectangle 854"/>
          <p:cNvSpPr>
            <a:spLocks noChangeArrowheads="1"/>
          </p:cNvSpPr>
          <p:nvPr/>
        </p:nvSpPr>
        <p:spPr bwMode="auto">
          <a:xfrm>
            <a:off x="2943225" y="4508500"/>
            <a:ext cx="598488" cy="2111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3364" name="Line 855"/>
          <p:cNvSpPr>
            <a:spLocks noChangeShapeType="1"/>
          </p:cNvSpPr>
          <p:nvPr/>
        </p:nvSpPr>
        <p:spPr bwMode="auto">
          <a:xfrm flipV="1">
            <a:off x="2482850" y="4614863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65" name="Line 856"/>
          <p:cNvSpPr>
            <a:spLocks noChangeShapeType="1"/>
          </p:cNvSpPr>
          <p:nvPr/>
        </p:nvSpPr>
        <p:spPr bwMode="auto">
          <a:xfrm>
            <a:off x="2482850" y="4614863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66" name="Line 857"/>
          <p:cNvSpPr>
            <a:spLocks noChangeShapeType="1"/>
          </p:cNvSpPr>
          <p:nvPr/>
        </p:nvSpPr>
        <p:spPr bwMode="auto">
          <a:xfrm>
            <a:off x="1314450" y="5146675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67" name="Line 858"/>
          <p:cNvSpPr>
            <a:spLocks noChangeShapeType="1"/>
          </p:cNvSpPr>
          <p:nvPr/>
        </p:nvSpPr>
        <p:spPr bwMode="auto">
          <a:xfrm flipV="1">
            <a:off x="1441450" y="47720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68" name="Line 859"/>
          <p:cNvSpPr>
            <a:spLocks noChangeShapeType="1"/>
          </p:cNvSpPr>
          <p:nvPr/>
        </p:nvSpPr>
        <p:spPr bwMode="auto">
          <a:xfrm flipV="1">
            <a:off x="1876425" y="47720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69" name="Line 860"/>
          <p:cNvSpPr>
            <a:spLocks noChangeShapeType="1"/>
          </p:cNvSpPr>
          <p:nvPr/>
        </p:nvSpPr>
        <p:spPr bwMode="auto">
          <a:xfrm>
            <a:off x="1671638" y="47037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0" name="Line 861"/>
          <p:cNvSpPr>
            <a:spLocks noChangeShapeType="1"/>
          </p:cNvSpPr>
          <p:nvPr/>
        </p:nvSpPr>
        <p:spPr bwMode="auto">
          <a:xfrm>
            <a:off x="1722438" y="47037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1" name="Line 862"/>
          <p:cNvSpPr>
            <a:spLocks noChangeShapeType="1"/>
          </p:cNvSpPr>
          <p:nvPr/>
        </p:nvSpPr>
        <p:spPr bwMode="auto">
          <a:xfrm>
            <a:off x="1441450" y="4772025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2" name="Line 863"/>
          <p:cNvSpPr>
            <a:spLocks noChangeShapeType="1"/>
          </p:cNvSpPr>
          <p:nvPr/>
        </p:nvSpPr>
        <p:spPr bwMode="auto">
          <a:xfrm>
            <a:off x="1697038" y="4703763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3" name="AutoShape 864"/>
          <p:cNvSpPr>
            <a:spLocks noChangeArrowheads="1"/>
          </p:cNvSpPr>
          <p:nvPr/>
        </p:nvSpPr>
        <p:spPr bwMode="auto">
          <a:xfrm rot="5400000">
            <a:off x="1431131" y="4961732"/>
            <a:ext cx="500063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4" name="Line 865"/>
          <p:cNvSpPr>
            <a:spLocks noChangeShapeType="1"/>
          </p:cNvSpPr>
          <p:nvPr/>
        </p:nvSpPr>
        <p:spPr bwMode="auto">
          <a:xfrm flipV="1">
            <a:off x="1620838" y="4703763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5" name="Line 866"/>
          <p:cNvSpPr>
            <a:spLocks noChangeShapeType="1"/>
          </p:cNvSpPr>
          <p:nvPr/>
        </p:nvSpPr>
        <p:spPr bwMode="auto">
          <a:xfrm flipV="1">
            <a:off x="2339975" y="5084763"/>
            <a:ext cx="3311525" cy="41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76" name="Rectangle 867"/>
          <p:cNvSpPr>
            <a:spLocks noChangeArrowheads="1"/>
          </p:cNvSpPr>
          <p:nvPr/>
        </p:nvSpPr>
        <p:spPr bwMode="auto">
          <a:xfrm>
            <a:off x="900113" y="4914900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3377" name="Rectangle 868"/>
          <p:cNvSpPr>
            <a:spLocks noChangeArrowheads="1"/>
          </p:cNvSpPr>
          <p:nvPr/>
        </p:nvSpPr>
        <p:spPr bwMode="auto">
          <a:xfrm>
            <a:off x="2005013" y="4914900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3378" name="Line 869"/>
          <p:cNvSpPr>
            <a:spLocks noChangeShapeType="1"/>
          </p:cNvSpPr>
          <p:nvPr/>
        </p:nvSpPr>
        <p:spPr bwMode="auto">
          <a:xfrm flipV="1">
            <a:off x="2090738" y="5105400"/>
            <a:ext cx="174625" cy="131763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379" name="Group 870"/>
          <p:cNvGrpSpPr>
            <a:grpSpLocks/>
          </p:cNvGrpSpPr>
          <p:nvPr/>
        </p:nvGrpSpPr>
        <p:grpSpPr bwMode="auto">
          <a:xfrm>
            <a:off x="2740025" y="4897438"/>
            <a:ext cx="919163" cy="476250"/>
            <a:chOff x="2200" y="2931"/>
            <a:chExt cx="1360" cy="726"/>
          </a:xfrm>
        </p:grpSpPr>
        <p:sp>
          <p:nvSpPr>
            <p:cNvPr id="3380" name="Rectangle 871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81" name="Group 872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3382" name="Group 873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3512" name="Group 874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49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50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51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52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53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3" name="Group 880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44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5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6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7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8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4" name="Group 886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39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0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1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2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3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5" name="Group 892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34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5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6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7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8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6" name="Group 898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29" name="Line 8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0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1" name="Line 9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2" name="Line 9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3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7" name="Group 904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24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5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6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7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8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8" name="Group 910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1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0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1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2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23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383" name="Group 916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3470" name="Group 917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07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8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9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10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11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1" name="Group 923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02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3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4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5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6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2" name="Group 929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97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8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9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0" name="Line 9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1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3" name="Group 935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92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4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5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6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4" name="Group 941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87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8" name="Line 94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9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0" name="Line 9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1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5" name="Group 947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82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3" name="Line 94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4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5" name="Line 9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6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6" name="Group 953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77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78" name="Line 95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79" name="Line 9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0" name="Line 9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1" name="Line 9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384" name="Group 959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3428" name="Group 960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65" name="Line 96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6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7" name="Line 96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8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9" name="Line 96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29" name="Group 966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60" name="Line 96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1" name="Line 96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2" name="Line 96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3" name="Line 97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4" name="Line 97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30" name="Group 972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55" name="Line 97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6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7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8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9" name="Line 97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31" name="Group 978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50" name="Line 9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1" name="Line 98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2" name="Line 98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3" name="Line 9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4" name="Line 9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32" name="Group 984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45" name="Line 9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6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7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9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33" name="Group 990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40" name="Line 99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1" name="Line 99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2" name="Line 99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3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4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34" name="Group 996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35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36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37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38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39" name="Line 10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385" name="Group 1002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3386" name="Group 1003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23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4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5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6" name="Line 100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7" name="Line 100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87" name="Group 1009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18" name="Line 10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9" name="Line 101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0" name="Line 101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1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2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88" name="Group 1015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13" name="Line 10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4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5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6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7" name="Line 102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89" name="Group 1021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08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9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0" name="Line 102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1" name="Line 10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12" name="Line 102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90" name="Group 1027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03" name="Line 10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4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5" name="Line 103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6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7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91" name="Group 1033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98" name="Line 10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" name="Line 103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1" name="Line 10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2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92" name="Group 1039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93" name="Line 10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" name="Line 104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" name="Line 104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" name="Line 10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" name="Line 10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3554" name="Rectangle 1045"/>
          <p:cNvSpPr>
            <a:spLocks noChangeArrowheads="1"/>
          </p:cNvSpPr>
          <p:nvPr/>
        </p:nvSpPr>
        <p:spPr bwMode="auto">
          <a:xfrm>
            <a:off x="3016250" y="4581525"/>
            <a:ext cx="598488" cy="2111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3555" name="Line 1046"/>
          <p:cNvSpPr>
            <a:spLocks noChangeShapeType="1"/>
          </p:cNvSpPr>
          <p:nvPr/>
        </p:nvSpPr>
        <p:spPr bwMode="auto">
          <a:xfrm flipV="1">
            <a:off x="2555875" y="4687888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56" name="Line 1047"/>
          <p:cNvSpPr>
            <a:spLocks noChangeShapeType="1"/>
          </p:cNvSpPr>
          <p:nvPr/>
        </p:nvSpPr>
        <p:spPr bwMode="auto">
          <a:xfrm>
            <a:off x="2555875" y="4687888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57" name="Line 1048"/>
          <p:cNvSpPr>
            <a:spLocks noChangeShapeType="1"/>
          </p:cNvSpPr>
          <p:nvPr/>
        </p:nvSpPr>
        <p:spPr bwMode="auto">
          <a:xfrm>
            <a:off x="1457325" y="5218113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58" name="Line 1049"/>
          <p:cNvSpPr>
            <a:spLocks noChangeShapeType="1"/>
          </p:cNvSpPr>
          <p:nvPr/>
        </p:nvSpPr>
        <p:spPr bwMode="auto">
          <a:xfrm flipV="1">
            <a:off x="1584325" y="48434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59" name="Line 1050"/>
          <p:cNvSpPr>
            <a:spLocks noChangeShapeType="1"/>
          </p:cNvSpPr>
          <p:nvPr/>
        </p:nvSpPr>
        <p:spPr bwMode="auto">
          <a:xfrm flipV="1">
            <a:off x="2019300" y="48434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0" name="Line 1051"/>
          <p:cNvSpPr>
            <a:spLocks noChangeShapeType="1"/>
          </p:cNvSpPr>
          <p:nvPr/>
        </p:nvSpPr>
        <p:spPr bwMode="auto">
          <a:xfrm>
            <a:off x="1814513" y="47752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1" name="Line 1052"/>
          <p:cNvSpPr>
            <a:spLocks noChangeShapeType="1"/>
          </p:cNvSpPr>
          <p:nvPr/>
        </p:nvSpPr>
        <p:spPr bwMode="auto">
          <a:xfrm>
            <a:off x="1865313" y="47752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2" name="Line 1053"/>
          <p:cNvSpPr>
            <a:spLocks noChangeShapeType="1"/>
          </p:cNvSpPr>
          <p:nvPr/>
        </p:nvSpPr>
        <p:spPr bwMode="auto">
          <a:xfrm>
            <a:off x="1584325" y="4843463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3" name="Line 1054"/>
          <p:cNvSpPr>
            <a:spLocks noChangeShapeType="1"/>
          </p:cNvSpPr>
          <p:nvPr/>
        </p:nvSpPr>
        <p:spPr bwMode="auto">
          <a:xfrm>
            <a:off x="1839913" y="4775200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4" name="AutoShape 1055"/>
          <p:cNvSpPr>
            <a:spLocks noChangeArrowheads="1"/>
          </p:cNvSpPr>
          <p:nvPr/>
        </p:nvSpPr>
        <p:spPr bwMode="auto">
          <a:xfrm rot="5400000">
            <a:off x="1574007" y="5033169"/>
            <a:ext cx="500062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65" name="Line 1056"/>
          <p:cNvSpPr>
            <a:spLocks noChangeShapeType="1"/>
          </p:cNvSpPr>
          <p:nvPr/>
        </p:nvSpPr>
        <p:spPr bwMode="auto">
          <a:xfrm flipV="1">
            <a:off x="1763713" y="4775200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6" name="Line 1057"/>
          <p:cNvSpPr>
            <a:spLocks noChangeShapeType="1"/>
          </p:cNvSpPr>
          <p:nvPr/>
        </p:nvSpPr>
        <p:spPr bwMode="auto">
          <a:xfrm flipV="1">
            <a:off x="2516188" y="5157788"/>
            <a:ext cx="3135312" cy="396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67" name="Rectangle 1058"/>
          <p:cNvSpPr>
            <a:spLocks noChangeArrowheads="1"/>
          </p:cNvSpPr>
          <p:nvPr/>
        </p:nvSpPr>
        <p:spPr bwMode="auto">
          <a:xfrm>
            <a:off x="1042988" y="4986338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3568" name="Rectangle 1059"/>
          <p:cNvSpPr>
            <a:spLocks noChangeArrowheads="1"/>
          </p:cNvSpPr>
          <p:nvPr/>
        </p:nvSpPr>
        <p:spPr bwMode="auto">
          <a:xfrm>
            <a:off x="2147888" y="4986338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3569" name="Line 1060"/>
          <p:cNvSpPr>
            <a:spLocks noChangeShapeType="1"/>
          </p:cNvSpPr>
          <p:nvPr/>
        </p:nvSpPr>
        <p:spPr bwMode="auto">
          <a:xfrm flipV="1">
            <a:off x="2233613" y="5176838"/>
            <a:ext cx="174625" cy="131762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70" name="Rectangle 1061"/>
          <p:cNvSpPr>
            <a:spLocks noChangeArrowheads="1"/>
          </p:cNvSpPr>
          <p:nvPr/>
        </p:nvSpPr>
        <p:spPr bwMode="auto">
          <a:xfrm>
            <a:off x="2882900" y="4968875"/>
            <a:ext cx="919163" cy="47625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71" name="Group 1062"/>
          <p:cNvGrpSpPr>
            <a:grpSpLocks/>
          </p:cNvGrpSpPr>
          <p:nvPr/>
        </p:nvGrpSpPr>
        <p:grpSpPr bwMode="auto">
          <a:xfrm>
            <a:off x="2943225" y="5029200"/>
            <a:ext cx="725488" cy="104775"/>
            <a:chOff x="1791" y="2795"/>
            <a:chExt cx="1543" cy="227"/>
          </a:xfrm>
        </p:grpSpPr>
        <p:grpSp>
          <p:nvGrpSpPr>
            <p:cNvPr id="3572" name="Group 1063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3609" name="Line 1064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0" name="Line 1065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1" name="Line 1066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2" name="Line 106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3" name="Line 1068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73" name="Group 1069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3604" name="Line 107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" name="Line 107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" name="Line 107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" name="Line 107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" name="Line 107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74" name="Group 1075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3599" name="Line 1076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" name="Line 1077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" name="Line 1078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" name="Line 1079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" name="Line 1080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75" name="Group 1081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3594" name="Line 1082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" name="Line 1083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" name="Line 1084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" name="Line 1085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" name="Line 1086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76" name="Group 1087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3589" name="Line 1088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" name="Line 1089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" name="Line 1090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" name="Line 1091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" name="Line 1092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77" name="Group 1093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3584" name="Line 1094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" name="Line 1095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6" name="Line 1096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7" name="Line 109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8" name="Line 1098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78" name="Group 1099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3579" name="Line 110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0" name="Line 110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1" name="Line 110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2" name="Line 110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3" name="Line 110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614" name="Group 1105"/>
          <p:cNvGrpSpPr>
            <a:grpSpLocks/>
          </p:cNvGrpSpPr>
          <p:nvPr/>
        </p:nvGrpSpPr>
        <p:grpSpPr bwMode="auto">
          <a:xfrm>
            <a:off x="2986088" y="5113338"/>
            <a:ext cx="725487" cy="104775"/>
            <a:chOff x="1791" y="2795"/>
            <a:chExt cx="1543" cy="227"/>
          </a:xfrm>
        </p:grpSpPr>
        <p:grpSp>
          <p:nvGrpSpPr>
            <p:cNvPr id="3615" name="Group 1106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3652" name="Line 110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3" name="Line 1108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4" name="Line 1109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5" name="Line 1110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6" name="Line 1111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16" name="Group 1112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3647" name="Line 111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8" name="Line 111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9" name="Line 111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0" name="Line 111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1" name="Line 111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17" name="Group 1118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3642" name="Line 1119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3" name="Line 1120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4" name="Line 1121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5" name="Line 1122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6" name="Line 1123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18" name="Group 1124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3637" name="Line 1125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8" name="Line 1126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9" name="Line 1127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0" name="Line 1128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1" name="Line 1129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19" name="Group 1130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3632" name="Line 1131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3" name="Line 1132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4" name="Line 1133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5" name="Line 1134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6" name="Line 1135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20" name="Group 1136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3627" name="Line 113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8" name="Line 1138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9" name="Line 1139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0" name="Line 1140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1" name="Line 1141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21" name="Group 1142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3622" name="Line 114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3" name="Line 114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4" name="Line 114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5" name="Line 114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6" name="Line 114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657" name="Group 1148"/>
          <p:cNvGrpSpPr>
            <a:grpSpLocks/>
          </p:cNvGrpSpPr>
          <p:nvPr/>
        </p:nvGrpSpPr>
        <p:grpSpPr bwMode="auto">
          <a:xfrm>
            <a:off x="2943225" y="5195888"/>
            <a:ext cx="725488" cy="104775"/>
            <a:chOff x="1791" y="2795"/>
            <a:chExt cx="1543" cy="227"/>
          </a:xfrm>
        </p:grpSpPr>
        <p:grpSp>
          <p:nvGrpSpPr>
            <p:cNvPr id="3658" name="Group 1149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3695" name="Line 115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" name="Line 115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" name="Line 115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8" name="Line 115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9" name="Line 115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59" name="Group 1155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3690" name="Line 1156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1" name="Line 1157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" name="Line 1158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" name="Line 1159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4" name="Line 1160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60" name="Group 1161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3685" name="Line 1162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6" name="Line 1163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7" name="Line 1164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" name="Line 1165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" name="Line 1166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61" name="Group 1167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3680" name="Line 1168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1" name="Line 1169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2" name="Line 1170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3" name="Line 1171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4" name="Line 1172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62" name="Group 1173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3675" name="Line 1174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6" name="Line 1175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7" name="Line 1176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8" name="Line 117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9" name="Line 1178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63" name="Group 1179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3670" name="Line 118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1" name="Line 118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2" name="Line 118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3" name="Line 118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4" name="Line 118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64" name="Group 1185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3665" name="Line 1186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6" name="Line 1187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7" name="Line 1188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8" name="Line 1189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9" name="Line 1190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700" name="Group 1191"/>
          <p:cNvGrpSpPr>
            <a:grpSpLocks/>
          </p:cNvGrpSpPr>
          <p:nvPr/>
        </p:nvGrpSpPr>
        <p:grpSpPr bwMode="auto">
          <a:xfrm>
            <a:off x="2986088" y="5280025"/>
            <a:ext cx="725487" cy="104775"/>
            <a:chOff x="1791" y="2795"/>
            <a:chExt cx="1543" cy="227"/>
          </a:xfrm>
        </p:grpSpPr>
        <p:grpSp>
          <p:nvGrpSpPr>
            <p:cNvPr id="3701" name="Group 1192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3738" name="Line 119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9" name="Line 119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0" name="Line 119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1" name="Line 119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2" name="Line 119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2" name="Group 1198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3733" name="Line 1199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4" name="Line 1200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5" name="Line 1201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6" name="Line 1202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7" name="Line 1203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3" name="Group 1204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3728" name="Line 1205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9" name="Line 1206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0" name="Line 1207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1" name="Line 1208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2" name="Line 1209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4" name="Group 1210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3723" name="Line 1211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4" name="Line 1212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5" name="Line 1213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6" name="Line 1214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7" name="Line 1215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5" name="Group 1216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3718" name="Line 121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9" name="Line 1218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0" name="Line 1219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1" name="Line 1220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2" name="Line 1221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6" name="Group 1222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3713" name="Line 122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4" name="Line 122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5" name="Line 122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6" name="Line 122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7" name="Line 122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7" name="Group 1228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3708" name="Line 1229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9" name="Line 1230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0" name="Line 1231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1" name="Line 1232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2" name="Line 1233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743" name="Rectangle 1234"/>
          <p:cNvSpPr>
            <a:spLocks noChangeArrowheads="1"/>
          </p:cNvSpPr>
          <p:nvPr/>
        </p:nvSpPr>
        <p:spPr bwMode="auto">
          <a:xfrm>
            <a:off x="3159125" y="4652963"/>
            <a:ext cx="598488" cy="2111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3744" name="Line 1235"/>
          <p:cNvSpPr>
            <a:spLocks noChangeShapeType="1"/>
          </p:cNvSpPr>
          <p:nvPr/>
        </p:nvSpPr>
        <p:spPr bwMode="auto">
          <a:xfrm flipV="1">
            <a:off x="2698750" y="4759325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5" name="Line 1236"/>
          <p:cNvSpPr>
            <a:spLocks noChangeShapeType="1"/>
          </p:cNvSpPr>
          <p:nvPr/>
        </p:nvSpPr>
        <p:spPr bwMode="auto">
          <a:xfrm>
            <a:off x="2698750" y="4759325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6" name="Line 1237"/>
          <p:cNvSpPr>
            <a:spLocks noChangeShapeType="1"/>
          </p:cNvSpPr>
          <p:nvPr/>
        </p:nvSpPr>
        <p:spPr bwMode="auto">
          <a:xfrm>
            <a:off x="5651500" y="37893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7" name="Rectangle 1238"/>
          <p:cNvSpPr>
            <a:spLocks noChangeArrowheads="1"/>
          </p:cNvSpPr>
          <p:nvPr/>
        </p:nvSpPr>
        <p:spPr bwMode="auto">
          <a:xfrm>
            <a:off x="468313" y="4292600"/>
            <a:ext cx="4967287" cy="1800225"/>
          </a:xfrm>
          <a:prstGeom prst="rect">
            <a:avLst/>
          </a:prstGeom>
          <a:solidFill>
            <a:srgbClr val="FFFFFF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748" name="Line 1239"/>
          <p:cNvSpPr>
            <a:spLocks noChangeShapeType="1"/>
          </p:cNvSpPr>
          <p:nvPr/>
        </p:nvSpPr>
        <p:spPr bwMode="auto">
          <a:xfrm>
            <a:off x="75247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9" name="Line 1240"/>
          <p:cNvSpPr>
            <a:spLocks noChangeShapeType="1"/>
          </p:cNvSpPr>
          <p:nvPr/>
        </p:nvSpPr>
        <p:spPr bwMode="auto">
          <a:xfrm flipV="1">
            <a:off x="3779838" y="3571875"/>
            <a:ext cx="576262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50" name="Line 1241"/>
          <p:cNvSpPr>
            <a:spLocks noChangeShapeType="1"/>
          </p:cNvSpPr>
          <p:nvPr/>
        </p:nvSpPr>
        <p:spPr bwMode="auto">
          <a:xfrm flipV="1">
            <a:off x="4572000" y="2997200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51" name="Line 1242"/>
          <p:cNvSpPr>
            <a:spLocks noChangeShapeType="1"/>
          </p:cNvSpPr>
          <p:nvPr/>
        </p:nvSpPr>
        <p:spPr bwMode="auto">
          <a:xfrm flipH="1">
            <a:off x="4787900" y="40052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52" name="Line 1247"/>
          <p:cNvSpPr>
            <a:spLocks noChangeShapeType="1"/>
          </p:cNvSpPr>
          <p:nvPr/>
        </p:nvSpPr>
        <p:spPr bwMode="auto">
          <a:xfrm flipV="1">
            <a:off x="7669213" y="5013325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53" name="Text Box 1270"/>
          <p:cNvSpPr txBox="1">
            <a:spLocks noChangeArrowheads="1"/>
          </p:cNvSpPr>
          <p:nvPr/>
        </p:nvSpPr>
        <p:spPr bwMode="auto">
          <a:xfrm>
            <a:off x="539750" y="58769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Analog Memory Soln</a:t>
            </a:r>
          </a:p>
        </p:txBody>
      </p:sp>
      <p:sp>
        <p:nvSpPr>
          <p:cNvPr id="3754" name="AutoShape 1274"/>
          <p:cNvSpPr>
            <a:spLocks noChangeArrowheads="1"/>
          </p:cNvSpPr>
          <p:nvPr/>
        </p:nvSpPr>
        <p:spPr bwMode="auto">
          <a:xfrm>
            <a:off x="6877050" y="3644900"/>
            <a:ext cx="129540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baseline="0">
                <a:solidFill>
                  <a:schemeClr val="bg1"/>
                </a:solidFill>
              </a:rPr>
              <a:t>Trigger</a:t>
            </a:r>
          </a:p>
          <a:p>
            <a:pPr algn="ctr"/>
            <a:endParaRPr lang="en-US" baseline="0"/>
          </a:p>
        </p:txBody>
      </p:sp>
      <p:sp>
        <p:nvSpPr>
          <p:cNvPr id="3755" name="Line 1275"/>
          <p:cNvSpPr>
            <a:spLocks noChangeShapeType="1"/>
          </p:cNvSpPr>
          <p:nvPr/>
        </p:nvSpPr>
        <p:spPr bwMode="auto">
          <a:xfrm flipV="1">
            <a:off x="7380288" y="4076700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56" name="Rectangle 1276"/>
          <p:cNvSpPr>
            <a:spLocks noChangeArrowheads="1"/>
          </p:cNvSpPr>
          <p:nvPr/>
        </p:nvSpPr>
        <p:spPr bwMode="auto">
          <a:xfrm>
            <a:off x="0" y="0"/>
            <a:ext cx="9144000" cy="2636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57" name="Text Box 1277"/>
          <p:cNvSpPr txBox="1">
            <a:spLocks noChangeArrowheads="1"/>
          </p:cNvSpPr>
          <p:nvPr/>
        </p:nvSpPr>
        <p:spPr bwMode="auto">
          <a:xfrm>
            <a:off x="-36513" y="-26988"/>
            <a:ext cx="9180513" cy="266223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baseline="0" dirty="0"/>
              <a:t>Generic Aspects for </a:t>
            </a:r>
            <a:r>
              <a:rPr lang="en-US" sz="2800" b="1" baseline="0" dirty="0" err="1"/>
              <a:t>Nucl</a:t>
            </a:r>
            <a:r>
              <a:rPr lang="en-US" sz="2800" b="1" baseline="0" dirty="0"/>
              <a:t>. Phys.</a:t>
            </a:r>
          </a:p>
          <a:p>
            <a:pPr lvl="1"/>
            <a:r>
              <a:rPr lang="en-US" sz="2000" baseline="0" dirty="0"/>
              <a:t>Internal &amp; External PAC &amp; Slow Control</a:t>
            </a:r>
          </a:p>
          <a:p>
            <a:pPr lvl="1"/>
            <a:r>
              <a:rPr lang="en-US" sz="2000" baseline="0" dirty="0"/>
              <a:t>Variable Sampling (1</a:t>
            </a:r>
            <a:r>
              <a:rPr lang="en-US" sz="2000" baseline="0" dirty="0">
                <a:sym typeface="Wingdings" pitchFamily="2" charset="2"/>
              </a:rPr>
              <a:t>100MHz)</a:t>
            </a:r>
            <a:endParaRPr lang="en-US" sz="2000" baseline="0" dirty="0"/>
          </a:p>
          <a:p>
            <a:pPr lvl="1"/>
            <a:r>
              <a:rPr lang="en-US" sz="2000" baseline="0" dirty="0"/>
              <a:t>Calibration facility &amp; Low Power </a:t>
            </a:r>
          </a:p>
          <a:p>
            <a:pPr lvl="1"/>
            <a:r>
              <a:rPr lang="en-US" sz="2000" baseline="0" dirty="0"/>
              <a:t>Good </a:t>
            </a:r>
            <a:r>
              <a:rPr lang="en-US" sz="2000" baseline="0" dirty="0" err="1"/>
              <a:t>Resol</a:t>
            </a:r>
            <a:r>
              <a:rPr lang="en-US" sz="2000" baseline="30000" dirty="0" err="1"/>
              <a:t>n</a:t>
            </a:r>
            <a:r>
              <a:rPr lang="en-US" sz="2000" baseline="0" dirty="0"/>
              <a:t> &amp; Dynamic Range</a:t>
            </a:r>
          </a:p>
          <a:p>
            <a:pPr lvl="1"/>
            <a:r>
              <a:rPr lang="en-US" sz="2000" baseline="0" dirty="0"/>
              <a:t>Gain &amp; Discriminator/</a:t>
            </a:r>
            <a:r>
              <a:rPr lang="en-US" sz="2000" baseline="0" dirty="0" err="1"/>
              <a:t>ch</a:t>
            </a:r>
            <a:endParaRPr lang="en-US" sz="2000" baseline="0" dirty="0"/>
          </a:p>
          <a:p>
            <a:pPr lvl="1"/>
            <a:r>
              <a:rPr lang="en-US" sz="2000" baseline="0" dirty="0"/>
              <a:t>Numeric Trigger Modes</a:t>
            </a:r>
          </a:p>
          <a:p>
            <a:pPr lvl="1"/>
            <a:r>
              <a:rPr lang="en-US" sz="2000" baseline="0" dirty="0"/>
              <a:t>Channels/Asic = 64</a:t>
            </a:r>
          </a:p>
        </p:txBody>
      </p:sp>
      <p:sp>
        <p:nvSpPr>
          <p:cNvPr id="3758" name="Line 1280"/>
          <p:cNvSpPr>
            <a:spLocks noChangeShapeType="1"/>
          </p:cNvSpPr>
          <p:nvPr/>
        </p:nvSpPr>
        <p:spPr bwMode="auto">
          <a:xfrm flipV="1">
            <a:off x="5076825" y="3716338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759" name="Group 1281"/>
          <p:cNvGrpSpPr>
            <a:grpSpLocks/>
          </p:cNvGrpSpPr>
          <p:nvPr/>
        </p:nvGrpSpPr>
        <p:grpSpPr bwMode="auto">
          <a:xfrm>
            <a:off x="6732588" y="260350"/>
            <a:ext cx="2232025" cy="2232025"/>
            <a:chOff x="216" y="624"/>
            <a:chExt cx="2616" cy="2616"/>
          </a:xfrm>
        </p:grpSpPr>
        <p:pic>
          <p:nvPicPr>
            <p:cNvPr id="3760" name="Picture 1282" descr="lar_sign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" y="624"/>
              <a:ext cx="2616" cy="261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</p:pic>
        <p:sp>
          <p:nvSpPr>
            <p:cNvPr id="3761" name="Rectangle 1283"/>
            <p:cNvSpPr>
              <a:spLocks noChangeArrowheads="1"/>
            </p:cNvSpPr>
            <p:nvPr/>
          </p:nvSpPr>
          <p:spPr bwMode="auto">
            <a:xfrm>
              <a:off x="864" y="2196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2" name="Rectangle 1284"/>
            <p:cNvSpPr>
              <a:spLocks noChangeArrowheads="1"/>
            </p:cNvSpPr>
            <p:nvPr/>
          </p:nvSpPr>
          <p:spPr bwMode="auto">
            <a:xfrm>
              <a:off x="930" y="1680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3" name="Rectangle 1285"/>
            <p:cNvSpPr>
              <a:spLocks noChangeArrowheads="1"/>
            </p:cNvSpPr>
            <p:nvPr/>
          </p:nvSpPr>
          <p:spPr bwMode="auto">
            <a:xfrm>
              <a:off x="1002" y="1056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4" name="Rectangle 1286"/>
            <p:cNvSpPr>
              <a:spLocks noChangeArrowheads="1"/>
            </p:cNvSpPr>
            <p:nvPr/>
          </p:nvSpPr>
          <p:spPr bwMode="auto">
            <a:xfrm>
              <a:off x="1080" y="1440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5" name="Rectangle 1287"/>
            <p:cNvSpPr>
              <a:spLocks noChangeArrowheads="1"/>
            </p:cNvSpPr>
            <p:nvPr/>
          </p:nvSpPr>
          <p:spPr bwMode="auto">
            <a:xfrm>
              <a:off x="1158" y="1968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66" name="Rectangle 2"/>
          <p:cNvSpPr>
            <a:spLocks noChangeArrowheads="1"/>
          </p:cNvSpPr>
          <p:nvPr/>
        </p:nvSpPr>
        <p:spPr bwMode="auto">
          <a:xfrm>
            <a:off x="1187450" y="2781300"/>
            <a:ext cx="5616575" cy="1511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67" name="Text Box 1279"/>
          <p:cNvSpPr txBox="1">
            <a:spLocks noChangeArrowheads="1"/>
          </p:cNvSpPr>
          <p:nvPr/>
        </p:nvSpPr>
        <p:spPr bwMode="auto">
          <a:xfrm>
            <a:off x="4859338" y="3429000"/>
            <a:ext cx="646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aseline="0">
                <a:solidFill>
                  <a:schemeClr val="hlink"/>
                </a:solidFill>
                <a:sym typeface="Wingdings" pitchFamily="2" charset="2"/>
              </a:rPr>
              <a:t></a:t>
            </a:r>
          </a:p>
        </p:txBody>
      </p:sp>
      <p:grpSp>
        <p:nvGrpSpPr>
          <p:cNvPr id="3768" name="Group 1295"/>
          <p:cNvGrpSpPr>
            <a:grpSpLocks/>
          </p:cNvGrpSpPr>
          <p:nvPr/>
        </p:nvGrpSpPr>
        <p:grpSpPr bwMode="auto">
          <a:xfrm>
            <a:off x="8172450" y="260350"/>
            <a:ext cx="792163" cy="720725"/>
            <a:chOff x="0" y="0"/>
            <a:chExt cx="5760" cy="4795"/>
          </a:xfrm>
        </p:grpSpPr>
        <p:pic>
          <p:nvPicPr>
            <p:cNvPr id="3769" name="Picture 12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70" name="Text Box 1297"/>
            <p:cNvSpPr txBox="1">
              <a:spLocks noChangeArrowheads="1"/>
            </p:cNvSpPr>
            <p:nvPr/>
          </p:nvSpPr>
          <p:spPr bwMode="auto">
            <a:xfrm>
              <a:off x="1882" y="2060"/>
              <a:ext cx="2020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00" baseline="0">
                  <a:solidFill>
                    <a:schemeClr val="hlink"/>
                  </a:solidFill>
                </a:rPr>
                <a:t>ASIC</a:t>
              </a:r>
            </a:p>
            <a:p>
              <a:pPr algn="ctr"/>
              <a:r>
                <a:rPr lang="en-US" sz="300" baseline="0">
                  <a:solidFill>
                    <a:schemeClr val="hlink"/>
                  </a:solidFill>
                  <a:latin typeface="Monotype Corsiva" pitchFamily="66" charset="0"/>
                </a:rPr>
                <a:t>for</a:t>
              </a:r>
            </a:p>
            <a:p>
              <a:pPr algn="ctr"/>
              <a:r>
                <a:rPr lang="en-US" sz="300" baseline="0">
                  <a:solidFill>
                    <a:schemeClr val="hlink"/>
                  </a:solidFill>
                </a:rPr>
                <a:t>GET</a:t>
              </a:r>
            </a:p>
            <a:p>
              <a:pPr algn="ctr"/>
              <a:r>
                <a:rPr lang="en-US" sz="100" baseline="0">
                  <a:solidFill>
                    <a:schemeClr val="hlink"/>
                  </a:solidFill>
                </a:rPr>
                <a:t>Based on the T2K</a:t>
              </a:r>
            </a:p>
            <a:p>
              <a:pPr algn="ctr"/>
              <a:r>
                <a:rPr lang="en-US" sz="100" baseline="0">
                  <a:solidFill>
                    <a:schemeClr val="hlink"/>
                  </a:solidFill>
                </a:rPr>
                <a:t>Program</a:t>
              </a:r>
            </a:p>
            <a:p>
              <a:pPr algn="ctr"/>
              <a:endParaRPr lang="en-US" sz="300" baseline="0">
                <a:solidFill>
                  <a:schemeClr val="hlink"/>
                </a:solidFill>
              </a:endParaRPr>
            </a:p>
          </p:txBody>
        </p:sp>
        <p:sp>
          <p:nvSpPr>
            <p:cNvPr id="3771" name="Rectangle 1298"/>
            <p:cNvSpPr>
              <a:spLocks noChangeArrowheads="1"/>
            </p:cNvSpPr>
            <p:nvPr/>
          </p:nvSpPr>
          <p:spPr bwMode="auto">
            <a:xfrm>
              <a:off x="1069" y="351"/>
              <a:ext cx="1358" cy="34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2" name="Rectangle 1299"/>
            <p:cNvSpPr>
              <a:spLocks noChangeArrowheads="1"/>
            </p:cNvSpPr>
            <p:nvPr/>
          </p:nvSpPr>
          <p:spPr bwMode="auto">
            <a:xfrm>
              <a:off x="2411" y="346"/>
              <a:ext cx="2343" cy="33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3" name="Text Box 1300"/>
            <p:cNvSpPr txBox="1">
              <a:spLocks noChangeArrowheads="1"/>
            </p:cNvSpPr>
            <p:nvPr/>
          </p:nvSpPr>
          <p:spPr bwMode="auto">
            <a:xfrm>
              <a:off x="1581" y="549"/>
              <a:ext cx="1524" cy="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900" baseline="0">
                  <a:solidFill>
                    <a:schemeClr val="bg2"/>
                  </a:solidFill>
                </a:rPr>
                <a:t>ag</a:t>
              </a:r>
              <a:r>
                <a:rPr lang="en-US" sz="900" baseline="0">
                  <a:solidFill>
                    <a:schemeClr val="bg1"/>
                  </a:solidFill>
                </a:rPr>
                <a:t>et</a:t>
              </a:r>
            </a:p>
          </p:txBody>
        </p:sp>
        <p:pic>
          <p:nvPicPr>
            <p:cNvPr id="3774" name="Picture 13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0" y="1862"/>
              <a:ext cx="2405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75" name="Line 1302"/>
          <p:cNvSpPr>
            <a:spLocks noChangeShapeType="1"/>
          </p:cNvSpPr>
          <p:nvPr/>
        </p:nvSpPr>
        <p:spPr bwMode="auto">
          <a:xfrm>
            <a:off x="5724525" y="32131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76" name="Text Box 1304"/>
          <p:cNvSpPr txBox="1">
            <a:spLocks noChangeArrowheads="1"/>
          </p:cNvSpPr>
          <p:nvPr/>
        </p:nvSpPr>
        <p:spPr bwMode="auto">
          <a:xfrm rot="16200000">
            <a:off x="718344" y="2963069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/>
              <a:t>AGET</a:t>
            </a:r>
          </a:p>
        </p:txBody>
      </p:sp>
      <p:sp>
        <p:nvSpPr>
          <p:cNvPr id="3777" name="Line 1305"/>
          <p:cNvSpPr>
            <a:spLocks noChangeShapeType="1"/>
          </p:cNvSpPr>
          <p:nvPr/>
        </p:nvSpPr>
        <p:spPr bwMode="auto">
          <a:xfrm flipV="1">
            <a:off x="1490663" y="3789363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Emanuel POLLACCO IRFU         RNB8 May 2009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2228850" y="4941888"/>
            <a:ext cx="6880225" cy="396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59113" y="3211513"/>
            <a:ext cx="44656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6154738" y="4700588"/>
            <a:ext cx="720725" cy="576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aseline="0"/>
              <a:t>ADC</a:t>
            </a:r>
          </a:p>
          <a:p>
            <a:pPr algn="ctr"/>
            <a:r>
              <a:rPr lang="en-US" sz="1200" baseline="0"/>
              <a:t>Pipe-Line</a:t>
            </a:r>
          </a:p>
        </p:txBody>
      </p:sp>
      <p:sp>
        <p:nvSpPr>
          <p:cNvPr id="7" name="Rectangle 87"/>
          <p:cNvSpPr>
            <a:spLocks noChangeArrowheads="1"/>
          </p:cNvSpPr>
          <p:nvPr/>
        </p:nvSpPr>
        <p:spPr bwMode="auto">
          <a:xfrm>
            <a:off x="7019925" y="4724400"/>
            <a:ext cx="863600" cy="5540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aseline="0"/>
              <a:t>FPGA </a:t>
            </a:r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7883525" y="4724400"/>
            <a:ext cx="935038" cy="5540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aseline="0"/>
              <a:t> Memory</a:t>
            </a:r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1116013" y="38401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 flipV="1">
            <a:off x="1316038" y="3328988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 flipV="1">
            <a:off x="1995488" y="3328988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92"/>
          <p:cNvSpPr>
            <a:spLocks noChangeShapeType="1"/>
          </p:cNvSpPr>
          <p:nvPr/>
        </p:nvSpPr>
        <p:spPr bwMode="auto">
          <a:xfrm>
            <a:off x="1674813" y="3235325"/>
            <a:ext cx="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Line 93"/>
          <p:cNvSpPr>
            <a:spLocks noChangeShapeType="1"/>
          </p:cNvSpPr>
          <p:nvPr/>
        </p:nvSpPr>
        <p:spPr bwMode="auto">
          <a:xfrm>
            <a:off x="1755775" y="3235325"/>
            <a:ext cx="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94"/>
          <p:cNvSpPr>
            <a:spLocks noChangeShapeType="1"/>
          </p:cNvSpPr>
          <p:nvPr/>
        </p:nvSpPr>
        <p:spPr bwMode="auto">
          <a:xfrm>
            <a:off x="1316038" y="332898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Line 95"/>
          <p:cNvSpPr>
            <a:spLocks noChangeShapeType="1"/>
          </p:cNvSpPr>
          <p:nvPr/>
        </p:nvSpPr>
        <p:spPr bwMode="auto">
          <a:xfrm>
            <a:off x="1714500" y="3235325"/>
            <a:ext cx="0" cy="1857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 rot="5400000">
            <a:off x="1348581" y="3555207"/>
            <a:ext cx="682625" cy="5064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97"/>
          <p:cNvSpPr>
            <a:spLocks noChangeShapeType="1"/>
          </p:cNvSpPr>
          <p:nvPr/>
        </p:nvSpPr>
        <p:spPr bwMode="auto">
          <a:xfrm flipV="1">
            <a:off x="1595438" y="3235325"/>
            <a:ext cx="241300" cy="185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Line 98"/>
          <p:cNvSpPr>
            <a:spLocks noChangeShapeType="1"/>
          </p:cNvSpPr>
          <p:nvPr/>
        </p:nvSpPr>
        <p:spPr bwMode="auto">
          <a:xfrm flipV="1">
            <a:off x="2773363" y="3789363"/>
            <a:ext cx="2878137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Rectangle 99"/>
          <p:cNvSpPr>
            <a:spLocks noChangeArrowheads="1"/>
          </p:cNvSpPr>
          <p:nvPr/>
        </p:nvSpPr>
        <p:spPr bwMode="auto">
          <a:xfrm>
            <a:off x="179512" y="3524250"/>
            <a:ext cx="647700" cy="5540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DET</a:t>
            </a:r>
          </a:p>
        </p:txBody>
      </p:sp>
      <p:sp>
        <p:nvSpPr>
          <p:cNvPr id="20" name="Rectangle 100"/>
          <p:cNvSpPr>
            <a:spLocks noChangeArrowheads="1"/>
          </p:cNvSpPr>
          <p:nvPr/>
        </p:nvSpPr>
        <p:spPr bwMode="auto">
          <a:xfrm>
            <a:off x="2197100" y="3524250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Filter</a:t>
            </a:r>
          </a:p>
          <a:p>
            <a:pPr algn="ctr"/>
            <a:endParaRPr lang="en-US" sz="1200" baseline="0"/>
          </a:p>
          <a:p>
            <a:pPr algn="ctr"/>
            <a:endParaRPr lang="en-US" sz="1200" baseline="0"/>
          </a:p>
        </p:txBody>
      </p:sp>
      <p:sp>
        <p:nvSpPr>
          <p:cNvPr id="21" name="Line 101"/>
          <p:cNvSpPr>
            <a:spLocks noChangeShapeType="1"/>
          </p:cNvSpPr>
          <p:nvPr/>
        </p:nvSpPr>
        <p:spPr bwMode="auto">
          <a:xfrm flipV="1">
            <a:off x="2332038" y="3783013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3348038" y="3357563"/>
            <a:ext cx="1511300" cy="863600"/>
            <a:chOff x="2200" y="2931"/>
            <a:chExt cx="1360" cy="726"/>
          </a:xfrm>
        </p:grpSpPr>
        <p:sp>
          <p:nvSpPr>
            <p:cNvPr id="23" name="Rectangle 103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4" name="Group 104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25" name="Group 105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155" name="Group 106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92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3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4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6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6" name="Group 112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8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7" name="Group 118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82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3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8" name="Group 124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7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9" name="Group 130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7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60" name="Group 136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6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1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61" name="Group 142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62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3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4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5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6" name="Group 148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113" name="Group 149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50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3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4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4" name="Group 155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4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6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9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5" name="Group 161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40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1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2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3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4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6" name="Group 167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35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8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9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7" name="Group 173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3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2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3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4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8" name="Group 179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25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7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9" name="Group 185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20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1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7" name="Group 191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71" name="Group 19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0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1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" name="Group 19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103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" name="Group 20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8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9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0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1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2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4" name="Group 21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3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7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5" name="Group 21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8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6" name="Group 22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3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4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7" name="Group 22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8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9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0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" name="Group 234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29" name="Group 235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6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" name="Group 241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1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" name="Group 247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6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" name="Group 253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" name="Group 259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6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" name="Group 265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1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" name="Group 271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6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197" name="Rectangle 277"/>
          <p:cNvSpPr>
            <a:spLocks noChangeArrowheads="1"/>
          </p:cNvSpPr>
          <p:nvPr/>
        </p:nvSpPr>
        <p:spPr bwMode="auto">
          <a:xfrm>
            <a:off x="3779838" y="2924175"/>
            <a:ext cx="10795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0"/>
              <a:t>DISC   </a:t>
            </a:r>
          </a:p>
        </p:txBody>
      </p:sp>
      <p:sp>
        <p:nvSpPr>
          <p:cNvPr id="198" name="Line 278"/>
          <p:cNvSpPr>
            <a:spLocks noChangeShapeType="1"/>
          </p:cNvSpPr>
          <p:nvPr/>
        </p:nvSpPr>
        <p:spPr bwMode="auto">
          <a:xfrm flipV="1">
            <a:off x="3059113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9" name="Rectangle 279"/>
          <p:cNvSpPr>
            <a:spLocks noChangeArrowheads="1"/>
          </p:cNvSpPr>
          <p:nvPr/>
        </p:nvSpPr>
        <p:spPr bwMode="auto">
          <a:xfrm>
            <a:off x="6013450" y="2924175"/>
            <a:ext cx="72072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aseline="0"/>
              <a:t>Hit Patter</a:t>
            </a:r>
          </a:p>
          <a:p>
            <a:pPr algn="ctr"/>
            <a:r>
              <a:rPr lang="en-US" sz="1000" baseline="0"/>
              <a:t>Multiplicity</a:t>
            </a:r>
          </a:p>
        </p:txBody>
      </p:sp>
      <p:sp>
        <p:nvSpPr>
          <p:cNvPr id="200" name="Line 280"/>
          <p:cNvSpPr>
            <a:spLocks noChangeShapeType="1"/>
          </p:cNvSpPr>
          <p:nvPr/>
        </p:nvSpPr>
        <p:spPr bwMode="auto">
          <a:xfrm>
            <a:off x="6443663" y="3573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1" name="Line 281"/>
          <p:cNvSpPr>
            <a:spLocks noChangeShapeType="1"/>
          </p:cNvSpPr>
          <p:nvPr/>
        </p:nvSpPr>
        <p:spPr bwMode="auto">
          <a:xfrm>
            <a:off x="5724525" y="29956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2" name="Line 282"/>
          <p:cNvSpPr>
            <a:spLocks noChangeShapeType="1"/>
          </p:cNvSpPr>
          <p:nvPr/>
        </p:nvSpPr>
        <p:spPr bwMode="auto">
          <a:xfrm>
            <a:off x="5724525" y="32829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3" name="Line 283"/>
          <p:cNvSpPr>
            <a:spLocks noChangeShapeType="1"/>
          </p:cNvSpPr>
          <p:nvPr/>
        </p:nvSpPr>
        <p:spPr bwMode="auto">
          <a:xfrm>
            <a:off x="5724525" y="34274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" name="Line 284"/>
          <p:cNvSpPr>
            <a:spLocks noChangeShapeType="1"/>
          </p:cNvSpPr>
          <p:nvPr/>
        </p:nvSpPr>
        <p:spPr bwMode="auto">
          <a:xfrm>
            <a:off x="5724525" y="31400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" name="Line 285"/>
          <p:cNvSpPr>
            <a:spLocks noChangeShapeType="1"/>
          </p:cNvSpPr>
          <p:nvPr/>
        </p:nvSpPr>
        <p:spPr bwMode="auto">
          <a:xfrm>
            <a:off x="1098550" y="4930775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6" name="Line 286"/>
          <p:cNvSpPr>
            <a:spLocks noChangeShapeType="1"/>
          </p:cNvSpPr>
          <p:nvPr/>
        </p:nvSpPr>
        <p:spPr bwMode="auto">
          <a:xfrm flipV="1">
            <a:off x="1225550" y="45561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7" name="Line 287"/>
          <p:cNvSpPr>
            <a:spLocks noChangeShapeType="1"/>
          </p:cNvSpPr>
          <p:nvPr/>
        </p:nvSpPr>
        <p:spPr bwMode="auto">
          <a:xfrm flipV="1">
            <a:off x="1660525" y="45561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8" name="Line 288"/>
          <p:cNvSpPr>
            <a:spLocks noChangeShapeType="1"/>
          </p:cNvSpPr>
          <p:nvPr/>
        </p:nvSpPr>
        <p:spPr bwMode="auto">
          <a:xfrm>
            <a:off x="1455738" y="44878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9" name="Line 289"/>
          <p:cNvSpPr>
            <a:spLocks noChangeShapeType="1"/>
          </p:cNvSpPr>
          <p:nvPr/>
        </p:nvSpPr>
        <p:spPr bwMode="auto">
          <a:xfrm>
            <a:off x="1506538" y="44878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0" name="Line 290"/>
          <p:cNvSpPr>
            <a:spLocks noChangeShapeType="1"/>
          </p:cNvSpPr>
          <p:nvPr/>
        </p:nvSpPr>
        <p:spPr bwMode="auto">
          <a:xfrm>
            <a:off x="1225550" y="4556125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1" name="Line 291"/>
          <p:cNvSpPr>
            <a:spLocks noChangeShapeType="1"/>
          </p:cNvSpPr>
          <p:nvPr/>
        </p:nvSpPr>
        <p:spPr bwMode="auto">
          <a:xfrm>
            <a:off x="1481138" y="4487863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2" name="AutoShape 292"/>
          <p:cNvSpPr>
            <a:spLocks noChangeArrowheads="1"/>
          </p:cNvSpPr>
          <p:nvPr/>
        </p:nvSpPr>
        <p:spPr bwMode="auto">
          <a:xfrm rot="5400000">
            <a:off x="1215231" y="4745832"/>
            <a:ext cx="500063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Line 293"/>
          <p:cNvSpPr>
            <a:spLocks noChangeShapeType="1"/>
          </p:cNvSpPr>
          <p:nvPr/>
        </p:nvSpPr>
        <p:spPr bwMode="auto">
          <a:xfrm flipV="1">
            <a:off x="1404938" y="4487863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4" name="Line 294"/>
          <p:cNvSpPr>
            <a:spLocks noChangeShapeType="1"/>
          </p:cNvSpPr>
          <p:nvPr/>
        </p:nvSpPr>
        <p:spPr bwMode="auto">
          <a:xfrm flipV="1">
            <a:off x="2157413" y="4868863"/>
            <a:ext cx="3494087" cy="41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" name="Rectangle 295"/>
          <p:cNvSpPr>
            <a:spLocks noChangeArrowheads="1"/>
          </p:cNvSpPr>
          <p:nvPr/>
        </p:nvSpPr>
        <p:spPr bwMode="auto">
          <a:xfrm>
            <a:off x="684213" y="4699000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216" name="Rectangle 296"/>
          <p:cNvSpPr>
            <a:spLocks noChangeArrowheads="1"/>
          </p:cNvSpPr>
          <p:nvPr/>
        </p:nvSpPr>
        <p:spPr bwMode="auto">
          <a:xfrm>
            <a:off x="1789113" y="4699000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217" name="Line 297"/>
          <p:cNvSpPr>
            <a:spLocks noChangeShapeType="1"/>
          </p:cNvSpPr>
          <p:nvPr/>
        </p:nvSpPr>
        <p:spPr bwMode="auto">
          <a:xfrm flipV="1">
            <a:off x="1874838" y="4889500"/>
            <a:ext cx="174625" cy="131763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18" name="Group 298"/>
          <p:cNvGrpSpPr>
            <a:grpSpLocks/>
          </p:cNvGrpSpPr>
          <p:nvPr/>
        </p:nvGrpSpPr>
        <p:grpSpPr bwMode="auto">
          <a:xfrm>
            <a:off x="2524125" y="4681538"/>
            <a:ext cx="919163" cy="476250"/>
            <a:chOff x="2200" y="2931"/>
            <a:chExt cx="1360" cy="726"/>
          </a:xfrm>
        </p:grpSpPr>
        <p:sp>
          <p:nvSpPr>
            <p:cNvPr id="219" name="Rectangle 299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20" name="Group 300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221" name="Group 301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351" name="Group 30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88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9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0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1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2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2" name="Group 30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8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4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6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3" name="Group 31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7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9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0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2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4" name="Group 32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73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4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5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6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7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5" name="Group 32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68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9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0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1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2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6" name="Group 33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63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4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5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6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7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7" name="Group 33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58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9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0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1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2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22" name="Group 344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309" name="Group 345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0" name="Group 351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41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1" name="Group 357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6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7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8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2" name="Group 363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3" name="Group 369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6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4" name="Group 375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21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4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5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5" name="Group 381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16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7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8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9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23" name="Group 387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267" name="Group 388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304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7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8" name="Group 394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9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0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1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9" name="Group 400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94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5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8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0" name="Group 406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9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0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1" name="Group 412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2" name="Group 418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9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0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1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3" name="Group 424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74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7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24" name="Group 430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225" name="Group 431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62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5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6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6" name="Group 437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57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8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9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0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1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7" name="Group 443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52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3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4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5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6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8" name="Group 449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47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8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9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0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1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9" name="Group 455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42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3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4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5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6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0" name="Group 461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37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8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9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0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1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1" name="Group 467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232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3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4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5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393" name="Rectangle 473"/>
          <p:cNvSpPr>
            <a:spLocks noChangeArrowheads="1"/>
          </p:cNvSpPr>
          <p:nvPr/>
        </p:nvSpPr>
        <p:spPr bwMode="auto">
          <a:xfrm>
            <a:off x="2800350" y="4365625"/>
            <a:ext cx="598488" cy="2111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394" name="Line 474"/>
          <p:cNvSpPr>
            <a:spLocks noChangeShapeType="1"/>
          </p:cNvSpPr>
          <p:nvPr/>
        </p:nvSpPr>
        <p:spPr bwMode="auto">
          <a:xfrm flipV="1">
            <a:off x="2339975" y="4471988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5" name="Line 475"/>
          <p:cNvSpPr>
            <a:spLocks noChangeShapeType="1"/>
          </p:cNvSpPr>
          <p:nvPr/>
        </p:nvSpPr>
        <p:spPr bwMode="auto">
          <a:xfrm>
            <a:off x="2339975" y="4471988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6" name="Line 476"/>
          <p:cNvSpPr>
            <a:spLocks noChangeShapeType="1"/>
          </p:cNvSpPr>
          <p:nvPr/>
        </p:nvSpPr>
        <p:spPr bwMode="auto">
          <a:xfrm>
            <a:off x="1169988" y="5002213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7" name="Line 477"/>
          <p:cNvSpPr>
            <a:spLocks noChangeShapeType="1"/>
          </p:cNvSpPr>
          <p:nvPr/>
        </p:nvSpPr>
        <p:spPr bwMode="auto">
          <a:xfrm flipV="1">
            <a:off x="1296988" y="46275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8" name="Line 478"/>
          <p:cNvSpPr>
            <a:spLocks noChangeShapeType="1"/>
          </p:cNvSpPr>
          <p:nvPr/>
        </p:nvSpPr>
        <p:spPr bwMode="auto">
          <a:xfrm flipV="1">
            <a:off x="1731963" y="46275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" name="Line 479"/>
          <p:cNvSpPr>
            <a:spLocks noChangeShapeType="1"/>
          </p:cNvSpPr>
          <p:nvPr/>
        </p:nvSpPr>
        <p:spPr bwMode="auto">
          <a:xfrm>
            <a:off x="1527175" y="45593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0" name="Line 480"/>
          <p:cNvSpPr>
            <a:spLocks noChangeShapeType="1"/>
          </p:cNvSpPr>
          <p:nvPr/>
        </p:nvSpPr>
        <p:spPr bwMode="auto">
          <a:xfrm>
            <a:off x="1577975" y="45593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1" name="Line 481"/>
          <p:cNvSpPr>
            <a:spLocks noChangeShapeType="1"/>
          </p:cNvSpPr>
          <p:nvPr/>
        </p:nvSpPr>
        <p:spPr bwMode="auto">
          <a:xfrm>
            <a:off x="1296988" y="4627563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2" name="Line 482"/>
          <p:cNvSpPr>
            <a:spLocks noChangeShapeType="1"/>
          </p:cNvSpPr>
          <p:nvPr/>
        </p:nvSpPr>
        <p:spPr bwMode="auto">
          <a:xfrm>
            <a:off x="1552575" y="4559300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3" name="AutoShape 483"/>
          <p:cNvSpPr>
            <a:spLocks noChangeArrowheads="1"/>
          </p:cNvSpPr>
          <p:nvPr/>
        </p:nvSpPr>
        <p:spPr bwMode="auto">
          <a:xfrm rot="5400000">
            <a:off x="1286669" y="4817269"/>
            <a:ext cx="500062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4" name="Line 484"/>
          <p:cNvSpPr>
            <a:spLocks noChangeShapeType="1"/>
          </p:cNvSpPr>
          <p:nvPr/>
        </p:nvSpPr>
        <p:spPr bwMode="auto">
          <a:xfrm flipV="1">
            <a:off x="1476375" y="4559300"/>
            <a:ext cx="153988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5" name="Rectangle 485"/>
          <p:cNvSpPr>
            <a:spLocks noChangeArrowheads="1"/>
          </p:cNvSpPr>
          <p:nvPr/>
        </p:nvSpPr>
        <p:spPr bwMode="auto">
          <a:xfrm>
            <a:off x="755650" y="4770438"/>
            <a:ext cx="414338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406" name="Rectangle 486"/>
          <p:cNvSpPr>
            <a:spLocks noChangeArrowheads="1"/>
          </p:cNvSpPr>
          <p:nvPr/>
        </p:nvSpPr>
        <p:spPr bwMode="auto">
          <a:xfrm>
            <a:off x="1860550" y="4770438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407" name="Line 487"/>
          <p:cNvSpPr>
            <a:spLocks noChangeShapeType="1"/>
          </p:cNvSpPr>
          <p:nvPr/>
        </p:nvSpPr>
        <p:spPr bwMode="auto">
          <a:xfrm flipV="1">
            <a:off x="1946275" y="4960938"/>
            <a:ext cx="174625" cy="131762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408" name="Group 488"/>
          <p:cNvGrpSpPr>
            <a:grpSpLocks/>
          </p:cNvGrpSpPr>
          <p:nvPr/>
        </p:nvGrpSpPr>
        <p:grpSpPr bwMode="auto">
          <a:xfrm>
            <a:off x="2595563" y="4752975"/>
            <a:ext cx="919162" cy="476250"/>
            <a:chOff x="2200" y="2931"/>
            <a:chExt cx="1360" cy="726"/>
          </a:xfrm>
        </p:grpSpPr>
        <p:sp>
          <p:nvSpPr>
            <p:cNvPr id="409" name="Rectangle 489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10" name="Group 490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411" name="Group 491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541" name="Group 49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78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1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2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2" name="Group 49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7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3" name="Group 50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68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9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0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1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2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4" name="Group 51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6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5" name="Group 51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58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9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0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1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2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6" name="Group 52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53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7" name="Group 52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48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0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2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412" name="Group 534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499" name="Group 535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36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7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8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9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0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0" name="Group 541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31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2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3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1" name="Group 547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26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7" name="Line 54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0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2" name="Group 553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2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3" name="Group 559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16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9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0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4" name="Group 565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11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2" name="Line 56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4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5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5" name="Group 571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506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7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8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9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0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413" name="Group 577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457" name="Group 578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94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5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6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7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8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58" name="Group 584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89" name="Line 5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0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1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2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3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59" name="Group 590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84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5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6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8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60" name="Group 596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79" name="Line 59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0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1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" name="Line 60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3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61" name="Group 602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74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5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6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7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8" name="Line 6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62" name="Group 608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69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0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1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2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Line 6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63" name="Group 614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64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7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414" name="Group 620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415" name="Group 621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52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3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5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6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16" name="Group 627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47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8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9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0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1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17" name="Group 633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42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3" name="Line 63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4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5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6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18" name="Group 639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37" name="Line 6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8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0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19" name="Group 645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32" name="Line 6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3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4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5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6" name="Line 6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20" name="Group 651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27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8" name="Line 65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9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0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1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21" name="Group 657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422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3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4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5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6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583" name="Rectangle 663"/>
          <p:cNvSpPr>
            <a:spLocks noChangeArrowheads="1"/>
          </p:cNvSpPr>
          <p:nvPr/>
        </p:nvSpPr>
        <p:spPr bwMode="auto">
          <a:xfrm>
            <a:off x="2871788" y="4437063"/>
            <a:ext cx="598487" cy="2111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584" name="Line 664"/>
          <p:cNvSpPr>
            <a:spLocks noChangeShapeType="1"/>
          </p:cNvSpPr>
          <p:nvPr/>
        </p:nvSpPr>
        <p:spPr bwMode="auto">
          <a:xfrm flipV="1">
            <a:off x="2411413" y="4543425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5" name="Line 665"/>
          <p:cNvSpPr>
            <a:spLocks noChangeShapeType="1"/>
          </p:cNvSpPr>
          <p:nvPr/>
        </p:nvSpPr>
        <p:spPr bwMode="auto">
          <a:xfrm>
            <a:off x="2411413" y="4543425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6" name="Line 666"/>
          <p:cNvSpPr>
            <a:spLocks noChangeShapeType="1"/>
          </p:cNvSpPr>
          <p:nvPr/>
        </p:nvSpPr>
        <p:spPr bwMode="auto">
          <a:xfrm>
            <a:off x="1241425" y="5073650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7" name="Line 667"/>
          <p:cNvSpPr>
            <a:spLocks noChangeShapeType="1"/>
          </p:cNvSpPr>
          <p:nvPr/>
        </p:nvSpPr>
        <p:spPr bwMode="auto">
          <a:xfrm flipV="1">
            <a:off x="1368425" y="4699000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8" name="Line 668"/>
          <p:cNvSpPr>
            <a:spLocks noChangeShapeType="1"/>
          </p:cNvSpPr>
          <p:nvPr/>
        </p:nvSpPr>
        <p:spPr bwMode="auto">
          <a:xfrm flipV="1">
            <a:off x="1803400" y="4699000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9" name="Line 669"/>
          <p:cNvSpPr>
            <a:spLocks noChangeShapeType="1"/>
          </p:cNvSpPr>
          <p:nvPr/>
        </p:nvSpPr>
        <p:spPr bwMode="auto">
          <a:xfrm>
            <a:off x="1598613" y="4630738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0" name="Line 670"/>
          <p:cNvSpPr>
            <a:spLocks noChangeShapeType="1"/>
          </p:cNvSpPr>
          <p:nvPr/>
        </p:nvSpPr>
        <p:spPr bwMode="auto">
          <a:xfrm>
            <a:off x="1649413" y="4630738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1" name="Line 671"/>
          <p:cNvSpPr>
            <a:spLocks noChangeShapeType="1"/>
          </p:cNvSpPr>
          <p:nvPr/>
        </p:nvSpPr>
        <p:spPr bwMode="auto">
          <a:xfrm>
            <a:off x="1368425" y="4699000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2" name="Line 672"/>
          <p:cNvSpPr>
            <a:spLocks noChangeShapeType="1"/>
          </p:cNvSpPr>
          <p:nvPr/>
        </p:nvSpPr>
        <p:spPr bwMode="auto">
          <a:xfrm>
            <a:off x="1624013" y="4630738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3" name="AutoShape 673"/>
          <p:cNvSpPr>
            <a:spLocks noChangeArrowheads="1"/>
          </p:cNvSpPr>
          <p:nvPr/>
        </p:nvSpPr>
        <p:spPr bwMode="auto">
          <a:xfrm rot="5400000">
            <a:off x="1358106" y="4888707"/>
            <a:ext cx="500063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4" name="Line 674"/>
          <p:cNvSpPr>
            <a:spLocks noChangeShapeType="1"/>
          </p:cNvSpPr>
          <p:nvPr/>
        </p:nvSpPr>
        <p:spPr bwMode="auto">
          <a:xfrm flipV="1">
            <a:off x="1547813" y="4630738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5" name="Line 675"/>
          <p:cNvSpPr>
            <a:spLocks noChangeShapeType="1"/>
          </p:cNvSpPr>
          <p:nvPr/>
        </p:nvSpPr>
        <p:spPr bwMode="auto">
          <a:xfrm flipV="1">
            <a:off x="2300288" y="5013325"/>
            <a:ext cx="3351212" cy="39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6" name="Rectangle 676"/>
          <p:cNvSpPr>
            <a:spLocks noChangeArrowheads="1"/>
          </p:cNvSpPr>
          <p:nvPr/>
        </p:nvSpPr>
        <p:spPr bwMode="auto">
          <a:xfrm>
            <a:off x="827088" y="4841875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597" name="Rectangle 677"/>
          <p:cNvSpPr>
            <a:spLocks noChangeArrowheads="1"/>
          </p:cNvSpPr>
          <p:nvPr/>
        </p:nvSpPr>
        <p:spPr bwMode="auto">
          <a:xfrm>
            <a:off x="1931988" y="4841875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598" name="Line 678"/>
          <p:cNvSpPr>
            <a:spLocks noChangeShapeType="1"/>
          </p:cNvSpPr>
          <p:nvPr/>
        </p:nvSpPr>
        <p:spPr bwMode="auto">
          <a:xfrm flipV="1">
            <a:off x="2017713" y="5032375"/>
            <a:ext cx="174625" cy="131763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599" name="Group 679"/>
          <p:cNvGrpSpPr>
            <a:grpSpLocks/>
          </p:cNvGrpSpPr>
          <p:nvPr/>
        </p:nvGrpSpPr>
        <p:grpSpPr bwMode="auto">
          <a:xfrm>
            <a:off x="2667000" y="4824413"/>
            <a:ext cx="919163" cy="476250"/>
            <a:chOff x="2200" y="2931"/>
            <a:chExt cx="1360" cy="726"/>
          </a:xfrm>
        </p:grpSpPr>
        <p:sp>
          <p:nvSpPr>
            <p:cNvPr id="600" name="Rectangle 680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01" name="Group 681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602" name="Group 682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732" name="Group 683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69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0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1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2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3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3" name="Group 689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64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5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6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7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8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4" name="Group 695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59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0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1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2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3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5" name="Group 701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54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5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6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7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8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6" name="Group 707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49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0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1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2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3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7" name="Group 713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4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5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6" name="Line 71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7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8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8" name="Group 719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39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0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1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3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03" name="Group 725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690" name="Group 726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27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9" name="Line 7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0" name="Line 73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1" name="Line 73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1" name="Group 732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22" name="Line 7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3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5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6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2" name="Group 738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17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8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9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0" name="Line 7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1" name="Line 74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3" name="Group 744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12" name="Line 7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Line 74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Line 74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Line 7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74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4" name="Group 750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07" name="Line 7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8" name="Line 75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9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0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75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5" name="Group 756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702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3" name="Line 75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4" name="Line 75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5" name="Line 76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6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6" name="Group 762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97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8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9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0" name="Line 76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1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04" name="Group 768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648" name="Group 769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85" name="Line 77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Line 77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Line 77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Line 77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9" name="Line 77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49" name="Group 775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80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1" name="Line 77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Line 7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Line 78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50" name="Group 781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75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6" name="Line 78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7" name="Line 78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8" name="Line 7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9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51" name="Group 787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70" name="Line 78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1" name="Line 78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2" name="Line 79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3" name="Line 79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4" name="Line 79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52" name="Group 793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65" name="Line 79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6" name="Line 79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7" name="Line 79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8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9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53" name="Group 799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60" name="Line 80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1" name="Line 80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Line 80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3" name="Line 80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4" name="Line 80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54" name="Group 805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5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7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8" name="Line 80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9" name="Line 81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05" name="Group 811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606" name="Group 812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43" name="Line 8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4" name="Line 81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5" name="Line 8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6" name="Line 8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7" name="Line 81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7" name="Group 818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38" name="Line 8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9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" name="Line 82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1" name="Line 8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8" name="Group 824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33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7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9" name="Group 830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28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9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0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1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2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0" name="Group 836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23" name="Line 8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4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5" name="Line 83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7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1" name="Group 842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18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9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0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1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2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2" name="Group 848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613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5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6" name="Line 85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7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774" name="Rectangle 854"/>
          <p:cNvSpPr>
            <a:spLocks noChangeArrowheads="1"/>
          </p:cNvSpPr>
          <p:nvPr/>
        </p:nvSpPr>
        <p:spPr bwMode="auto">
          <a:xfrm>
            <a:off x="2943225" y="4508500"/>
            <a:ext cx="598488" cy="2111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775" name="Line 855"/>
          <p:cNvSpPr>
            <a:spLocks noChangeShapeType="1"/>
          </p:cNvSpPr>
          <p:nvPr/>
        </p:nvSpPr>
        <p:spPr bwMode="auto">
          <a:xfrm flipV="1">
            <a:off x="2482850" y="4614863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6" name="Line 856"/>
          <p:cNvSpPr>
            <a:spLocks noChangeShapeType="1"/>
          </p:cNvSpPr>
          <p:nvPr/>
        </p:nvSpPr>
        <p:spPr bwMode="auto">
          <a:xfrm>
            <a:off x="2482850" y="4614863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7" name="Line 857"/>
          <p:cNvSpPr>
            <a:spLocks noChangeShapeType="1"/>
          </p:cNvSpPr>
          <p:nvPr/>
        </p:nvSpPr>
        <p:spPr bwMode="auto">
          <a:xfrm>
            <a:off x="1314450" y="5146675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8" name="Line 858"/>
          <p:cNvSpPr>
            <a:spLocks noChangeShapeType="1"/>
          </p:cNvSpPr>
          <p:nvPr/>
        </p:nvSpPr>
        <p:spPr bwMode="auto">
          <a:xfrm flipV="1">
            <a:off x="1441450" y="47720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9" name="Line 859"/>
          <p:cNvSpPr>
            <a:spLocks noChangeShapeType="1"/>
          </p:cNvSpPr>
          <p:nvPr/>
        </p:nvSpPr>
        <p:spPr bwMode="auto">
          <a:xfrm flipV="1">
            <a:off x="1876425" y="4772025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0" name="Line 860"/>
          <p:cNvSpPr>
            <a:spLocks noChangeShapeType="1"/>
          </p:cNvSpPr>
          <p:nvPr/>
        </p:nvSpPr>
        <p:spPr bwMode="auto">
          <a:xfrm>
            <a:off x="1671638" y="47037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1" name="Line 861"/>
          <p:cNvSpPr>
            <a:spLocks noChangeShapeType="1"/>
          </p:cNvSpPr>
          <p:nvPr/>
        </p:nvSpPr>
        <p:spPr bwMode="auto">
          <a:xfrm>
            <a:off x="1722438" y="4703763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2" name="Line 862"/>
          <p:cNvSpPr>
            <a:spLocks noChangeShapeType="1"/>
          </p:cNvSpPr>
          <p:nvPr/>
        </p:nvSpPr>
        <p:spPr bwMode="auto">
          <a:xfrm>
            <a:off x="1441450" y="4772025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3" name="Line 863"/>
          <p:cNvSpPr>
            <a:spLocks noChangeShapeType="1"/>
          </p:cNvSpPr>
          <p:nvPr/>
        </p:nvSpPr>
        <p:spPr bwMode="auto">
          <a:xfrm>
            <a:off x="1697038" y="4703763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4" name="AutoShape 864"/>
          <p:cNvSpPr>
            <a:spLocks noChangeArrowheads="1"/>
          </p:cNvSpPr>
          <p:nvPr/>
        </p:nvSpPr>
        <p:spPr bwMode="auto">
          <a:xfrm rot="5400000">
            <a:off x="1431131" y="4961732"/>
            <a:ext cx="500063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5" name="Line 865"/>
          <p:cNvSpPr>
            <a:spLocks noChangeShapeType="1"/>
          </p:cNvSpPr>
          <p:nvPr/>
        </p:nvSpPr>
        <p:spPr bwMode="auto">
          <a:xfrm flipV="1">
            <a:off x="1620838" y="4703763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6" name="Line 866"/>
          <p:cNvSpPr>
            <a:spLocks noChangeShapeType="1"/>
          </p:cNvSpPr>
          <p:nvPr/>
        </p:nvSpPr>
        <p:spPr bwMode="auto">
          <a:xfrm flipV="1">
            <a:off x="2339975" y="5084763"/>
            <a:ext cx="3311525" cy="41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7" name="Rectangle 867"/>
          <p:cNvSpPr>
            <a:spLocks noChangeArrowheads="1"/>
          </p:cNvSpPr>
          <p:nvPr/>
        </p:nvSpPr>
        <p:spPr bwMode="auto">
          <a:xfrm>
            <a:off x="900113" y="4914900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788" name="Rectangle 868"/>
          <p:cNvSpPr>
            <a:spLocks noChangeArrowheads="1"/>
          </p:cNvSpPr>
          <p:nvPr/>
        </p:nvSpPr>
        <p:spPr bwMode="auto">
          <a:xfrm>
            <a:off x="2005013" y="4914900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789" name="Line 869"/>
          <p:cNvSpPr>
            <a:spLocks noChangeShapeType="1"/>
          </p:cNvSpPr>
          <p:nvPr/>
        </p:nvSpPr>
        <p:spPr bwMode="auto">
          <a:xfrm flipV="1">
            <a:off x="2090738" y="5105400"/>
            <a:ext cx="174625" cy="131763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790" name="Group 870"/>
          <p:cNvGrpSpPr>
            <a:grpSpLocks/>
          </p:cNvGrpSpPr>
          <p:nvPr/>
        </p:nvGrpSpPr>
        <p:grpSpPr bwMode="auto">
          <a:xfrm>
            <a:off x="2740025" y="4897438"/>
            <a:ext cx="919163" cy="476250"/>
            <a:chOff x="2200" y="2931"/>
            <a:chExt cx="1360" cy="726"/>
          </a:xfrm>
        </p:grpSpPr>
        <p:sp>
          <p:nvSpPr>
            <p:cNvPr id="791" name="Rectangle 871"/>
            <p:cNvSpPr>
              <a:spLocks noChangeArrowheads="1"/>
            </p:cNvSpPr>
            <p:nvPr/>
          </p:nvSpPr>
          <p:spPr bwMode="auto">
            <a:xfrm>
              <a:off x="2200" y="2931"/>
              <a:ext cx="1360" cy="72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92" name="Group 872"/>
            <p:cNvGrpSpPr>
              <a:grpSpLocks/>
            </p:cNvGrpSpPr>
            <p:nvPr/>
          </p:nvGrpSpPr>
          <p:grpSpPr bwMode="auto">
            <a:xfrm>
              <a:off x="2290" y="3022"/>
              <a:ext cx="1135" cy="544"/>
              <a:chOff x="1791" y="2795"/>
              <a:chExt cx="1634" cy="771"/>
            </a:xfrm>
          </p:grpSpPr>
          <p:grpSp>
            <p:nvGrpSpPr>
              <p:cNvPr id="793" name="Group 873"/>
              <p:cNvGrpSpPr>
                <a:grpSpLocks/>
              </p:cNvGrpSpPr>
              <p:nvPr/>
            </p:nvGrpSpPr>
            <p:grpSpPr bwMode="auto">
              <a:xfrm>
                <a:off x="1791" y="2795"/>
                <a:ext cx="1543" cy="227"/>
                <a:chOff x="1791" y="2795"/>
                <a:chExt cx="1543" cy="227"/>
              </a:xfrm>
            </p:grpSpPr>
            <p:grpSp>
              <p:nvGrpSpPr>
                <p:cNvPr id="923" name="Group 874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60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1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2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4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4" name="Group 880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55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7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8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9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5" name="Group 886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50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1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2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4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6" name="Group 892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45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7" name="Group 898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40" name="Line 89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1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2" name="Line 9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90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8" name="Group 904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35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6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7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8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9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9" name="Group 910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30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1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2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3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4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94" name="Group 916"/>
              <p:cNvGrpSpPr>
                <a:grpSpLocks/>
              </p:cNvGrpSpPr>
              <p:nvPr/>
            </p:nvGrpSpPr>
            <p:grpSpPr bwMode="auto">
              <a:xfrm>
                <a:off x="1882" y="2976"/>
                <a:ext cx="1543" cy="227"/>
                <a:chOff x="1791" y="2795"/>
                <a:chExt cx="1543" cy="227"/>
              </a:xfrm>
            </p:grpSpPr>
            <p:grpSp>
              <p:nvGrpSpPr>
                <p:cNvPr id="881" name="Group 917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18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2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82" name="Group 923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13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4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5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6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83" name="Group 929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08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9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0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1" name="Line 9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2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84" name="Group 935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903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4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5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6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7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85" name="Group 941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98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9" name="Line 94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0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1" name="Line 94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2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86" name="Group 947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93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4" name="Line 94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5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6" name="Line 95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87" name="Group 953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88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95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95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1" name="Line 95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2" name="Line 95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95" name="Group 959"/>
              <p:cNvGrpSpPr>
                <a:grpSpLocks/>
              </p:cNvGrpSpPr>
              <p:nvPr/>
            </p:nvGrpSpPr>
            <p:grpSpPr bwMode="auto">
              <a:xfrm>
                <a:off x="1791" y="3158"/>
                <a:ext cx="1543" cy="227"/>
                <a:chOff x="1791" y="2795"/>
                <a:chExt cx="1543" cy="227"/>
              </a:xfrm>
            </p:grpSpPr>
            <p:grpSp>
              <p:nvGrpSpPr>
                <p:cNvPr id="839" name="Group 960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76" name="Line 96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7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8" name="Line 96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9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0" name="Line 96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0" name="Group 966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71" name="Line 96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2" name="Line 96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3" name="Line 96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4" name="Line 97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5" name="Line 97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1" name="Group 972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66" name="Line 97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7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8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9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0" name="Line 97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2" name="Group 978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61" name="Line 97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2" name="Line 980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3" name="Line 98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4" name="Line 98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5" name="Line 9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3" name="Group 984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56" name="Line 98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7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8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9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60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4" name="Group 990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51" name="Line 99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2" name="Line 992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3" name="Line 99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4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5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45" name="Group 996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46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47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48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49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0" name="Line 100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96" name="Group 1002"/>
              <p:cNvGrpSpPr>
                <a:grpSpLocks/>
              </p:cNvGrpSpPr>
              <p:nvPr/>
            </p:nvGrpSpPr>
            <p:grpSpPr bwMode="auto">
              <a:xfrm>
                <a:off x="1882" y="3339"/>
                <a:ext cx="1543" cy="227"/>
                <a:chOff x="1791" y="2795"/>
                <a:chExt cx="1543" cy="227"/>
              </a:xfrm>
            </p:grpSpPr>
            <p:grpSp>
              <p:nvGrpSpPr>
                <p:cNvPr id="797" name="Group 1003"/>
                <p:cNvGrpSpPr>
                  <a:grpSpLocks/>
                </p:cNvGrpSpPr>
                <p:nvPr/>
              </p:nvGrpSpPr>
              <p:grpSpPr bwMode="auto">
                <a:xfrm>
                  <a:off x="179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34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6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Line 100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8" name="Line 100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8" name="Group 1009"/>
                <p:cNvGrpSpPr>
                  <a:grpSpLocks/>
                </p:cNvGrpSpPr>
                <p:nvPr/>
              </p:nvGrpSpPr>
              <p:grpSpPr bwMode="auto">
                <a:xfrm>
                  <a:off x="201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29" name="Line 10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0" name="Line 101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1" name="Line 101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2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3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" name="Group 1015"/>
                <p:cNvGrpSpPr>
                  <a:grpSpLocks/>
                </p:cNvGrpSpPr>
                <p:nvPr/>
              </p:nvGrpSpPr>
              <p:grpSpPr bwMode="auto">
                <a:xfrm>
                  <a:off x="2244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24" name="Line 101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5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6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7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8" name="Line 102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" name="Group 1021"/>
                <p:cNvGrpSpPr>
                  <a:grpSpLocks/>
                </p:cNvGrpSpPr>
                <p:nvPr/>
              </p:nvGrpSpPr>
              <p:grpSpPr bwMode="auto">
                <a:xfrm>
                  <a:off x="2471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19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0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1" name="Line 102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2" name="Line 1025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23" name="Line 102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1" name="Group 1027"/>
                <p:cNvGrpSpPr>
                  <a:grpSpLocks/>
                </p:cNvGrpSpPr>
                <p:nvPr/>
              </p:nvGrpSpPr>
              <p:grpSpPr bwMode="auto">
                <a:xfrm>
                  <a:off x="2698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14" name="Line 102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5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6" name="Line 103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7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8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2" name="Group 1033"/>
                <p:cNvGrpSpPr>
                  <a:grpSpLocks/>
                </p:cNvGrpSpPr>
                <p:nvPr/>
              </p:nvGrpSpPr>
              <p:grpSpPr bwMode="auto">
                <a:xfrm>
                  <a:off x="2925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09" name="Line 1034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0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1" name="Line 103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2" name="Line 10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13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3" name="Group 1039"/>
                <p:cNvGrpSpPr>
                  <a:grpSpLocks/>
                </p:cNvGrpSpPr>
                <p:nvPr/>
              </p:nvGrpSpPr>
              <p:grpSpPr bwMode="auto">
                <a:xfrm>
                  <a:off x="3152" y="2795"/>
                  <a:ext cx="182" cy="227"/>
                  <a:chOff x="1791" y="2795"/>
                  <a:chExt cx="182" cy="227"/>
                </a:xfrm>
              </p:grpSpPr>
              <p:sp>
                <p:nvSpPr>
                  <p:cNvPr id="804" name="Line 104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886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05" name="Line 104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931"/>
                    <a:ext cx="136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06" name="Line 1042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795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07" name="Line 10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18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08" name="Line 1044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931"/>
                    <a:ext cx="0" cy="91"/>
                  </a:xfrm>
                  <a:prstGeom prst="line">
                    <a:avLst/>
                  </a:prstGeom>
                  <a:no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965" name="Rectangle 1045"/>
          <p:cNvSpPr>
            <a:spLocks noChangeArrowheads="1"/>
          </p:cNvSpPr>
          <p:nvPr/>
        </p:nvSpPr>
        <p:spPr bwMode="auto">
          <a:xfrm>
            <a:off x="3016250" y="4581525"/>
            <a:ext cx="598488" cy="2111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966" name="Line 1046"/>
          <p:cNvSpPr>
            <a:spLocks noChangeShapeType="1"/>
          </p:cNvSpPr>
          <p:nvPr/>
        </p:nvSpPr>
        <p:spPr bwMode="auto">
          <a:xfrm flipV="1">
            <a:off x="2555875" y="4687888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67" name="Line 1047"/>
          <p:cNvSpPr>
            <a:spLocks noChangeShapeType="1"/>
          </p:cNvSpPr>
          <p:nvPr/>
        </p:nvSpPr>
        <p:spPr bwMode="auto">
          <a:xfrm>
            <a:off x="2555875" y="4687888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68" name="Line 1048"/>
          <p:cNvSpPr>
            <a:spLocks noChangeShapeType="1"/>
          </p:cNvSpPr>
          <p:nvPr/>
        </p:nvSpPr>
        <p:spPr bwMode="auto">
          <a:xfrm>
            <a:off x="1457325" y="5218113"/>
            <a:ext cx="688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69" name="Line 1049"/>
          <p:cNvSpPr>
            <a:spLocks noChangeShapeType="1"/>
          </p:cNvSpPr>
          <p:nvPr/>
        </p:nvSpPr>
        <p:spPr bwMode="auto">
          <a:xfrm flipV="1">
            <a:off x="1584325" y="48434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0" name="Line 1050"/>
          <p:cNvSpPr>
            <a:spLocks noChangeShapeType="1"/>
          </p:cNvSpPr>
          <p:nvPr/>
        </p:nvSpPr>
        <p:spPr bwMode="auto">
          <a:xfrm flipV="1">
            <a:off x="2019300" y="4843463"/>
            <a:ext cx="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1" name="Line 1051"/>
          <p:cNvSpPr>
            <a:spLocks noChangeShapeType="1"/>
          </p:cNvSpPr>
          <p:nvPr/>
        </p:nvSpPr>
        <p:spPr bwMode="auto">
          <a:xfrm>
            <a:off x="1814513" y="47752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2" name="Line 1052"/>
          <p:cNvSpPr>
            <a:spLocks noChangeShapeType="1"/>
          </p:cNvSpPr>
          <p:nvPr/>
        </p:nvSpPr>
        <p:spPr bwMode="auto">
          <a:xfrm>
            <a:off x="1865313" y="4775200"/>
            <a:ext cx="0" cy="136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3" name="Line 1053"/>
          <p:cNvSpPr>
            <a:spLocks noChangeShapeType="1"/>
          </p:cNvSpPr>
          <p:nvPr/>
        </p:nvSpPr>
        <p:spPr bwMode="auto">
          <a:xfrm>
            <a:off x="1584325" y="4843463"/>
            <a:ext cx="4349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4" name="Line 1054"/>
          <p:cNvSpPr>
            <a:spLocks noChangeShapeType="1"/>
          </p:cNvSpPr>
          <p:nvPr/>
        </p:nvSpPr>
        <p:spPr bwMode="auto">
          <a:xfrm>
            <a:off x="1839913" y="4775200"/>
            <a:ext cx="0" cy="1365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5" name="AutoShape 1055"/>
          <p:cNvSpPr>
            <a:spLocks noChangeArrowheads="1"/>
          </p:cNvSpPr>
          <p:nvPr/>
        </p:nvSpPr>
        <p:spPr bwMode="auto">
          <a:xfrm rot="5400000">
            <a:off x="1574007" y="5033169"/>
            <a:ext cx="500062" cy="323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76" name="Line 1056"/>
          <p:cNvSpPr>
            <a:spLocks noChangeShapeType="1"/>
          </p:cNvSpPr>
          <p:nvPr/>
        </p:nvSpPr>
        <p:spPr bwMode="auto">
          <a:xfrm flipV="1">
            <a:off x="1763713" y="4775200"/>
            <a:ext cx="153987" cy="136525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7" name="Line 1057"/>
          <p:cNvSpPr>
            <a:spLocks noChangeShapeType="1"/>
          </p:cNvSpPr>
          <p:nvPr/>
        </p:nvSpPr>
        <p:spPr bwMode="auto">
          <a:xfrm flipV="1">
            <a:off x="2516188" y="5157788"/>
            <a:ext cx="3135312" cy="396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8" name="Rectangle 1058"/>
          <p:cNvSpPr>
            <a:spLocks noChangeArrowheads="1"/>
          </p:cNvSpPr>
          <p:nvPr/>
        </p:nvSpPr>
        <p:spPr bwMode="auto">
          <a:xfrm>
            <a:off x="1042988" y="4986338"/>
            <a:ext cx="414337" cy="4064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DET</a:t>
            </a:r>
          </a:p>
        </p:txBody>
      </p:sp>
      <p:sp>
        <p:nvSpPr>
          <p:cNvPr id="979" name="Rectangle 1059"/>
          <p:cNvSpPr>
            <a:spLocks noChangeArrowheads="1"/>
          </p:cNvSpPr>
          <p:nvPr/>
        </p:nvSpPr>
        <p:spPr bwMode="auto">
          <a:xfrm>
            <a:off x="2147888" y="4986338"/>
            <a:ext cx="368300" cy="42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aseline="0"/>
              <a:t>Filter</a:t>
            </a:r>
          </a:p>
          <a:p>
            <a:pPr algn="ctr"/>
            <a:endParaRPr lang="en-US" sz="800" baseline="0"/>
          </a:p>
          <a:p>
            <a:pPr algn="ctr"/>
            <a:endParaRPr lang="en-US" sz="800" baseline="0"/>
          </a:p>
        </p:txBody>
      </p:sp>
      <p:sp>
        <p:nvSpPr>
          <p:cNvPr id="980" name="Line 1060"/>
          <p:cNvSpPr>
            <a:spLocks noChangeShapeType="1"/>
          </p:cNvSpPr>
          <p:nvPr/>
        </p:nvSpPr>
        <p:spPr bwMode="auto">
          <a:xfrm flipV="1">
            <a:off x="2233613" y="5176838"/>
            <a:ext cx="174625" cy="131762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81" name="Rectangle 1061"/>
          <p:cNvSpPr>
            <a:spLocks noChangeArrowheads="1"/>
          </p:cNvSpPr>
          <p:nvPr/>
        </p:nvSpPr>
        <p:spPr bwMode="auto">
          <a:xfrm>
            <a:off x="2882900" y="4968875"/>
            <a:ext cx="919163" cy="47625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82" name="Group 1062"/>
          <p:cNvGrpSpPr>
            <a:grpSpLocks/>
          </p:cNvGrpSpPr>
          <p:nvPr/>
        </p:nvGrpSpPr>
        <p:grpSpPr bwMode="auto">
          <a:xfrm>
            <a:off x="2943225" y="5029200"/>
            <a:ext cx="725488" cy="104775"/>
            <a:chOff x="1791" y="2795"/>
            <a:chExt cx="1543" cy="227"/>
          </a:xfrm>
        </p:grpSpPr>
        <p:grpSp>
          <p:nvGrpSpPr>
            <p:cNvPr id="983" name="Group 1063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1020" name="Line 1064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1" name="Line 1065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2" name="Line 1066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3" name="Line 106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4" name="Line 1068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4" name="Group 1069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1015" name="Line 107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6" name="Line 107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7" name="Line 107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8" name="Line 107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9" name="Line 107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5" name="Group 1075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1010" name="Line 1076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1" name="Line 1077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2" name="Line 1078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" name="Line 1079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" name="Line 1080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6" name="Group 1081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1005" name="Line 1082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6" name="Line 1083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7" name="Line 1084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8" name="Line 1085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9" name="Line 1086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7" name="Group 1087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1000" name="Line 1088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1" name="Line 1089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2" name="Line 1090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3" name="Line 1091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4" name="Line 1092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8" name="Group 1093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995" name="Line 1094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6" name="Line 1095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7" name="Line 1096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8" name="Line 109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9" name="Line 1098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9" name="Group 1099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990" name="Line 110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1" name="Line 110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2" name="Line 110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" name="Line 110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4" name="Line 110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25" name="Group 1105"/>
          <p:cNvGrpSpPr>
            <a:grpSpLocks/>
          </p:cNvGrpSpPr>
          <p:nvPr/>
        </p:nvGrpSpPr>
        <p:grpSpPr bwMode="auto">
          <a:xfrm>
            <a:off x="2986088" y="5113338"/>
            <a:ext cx="725487" cy="104775"/>
            <a:chOff x="1791" y="2795"/>
            <a:chExt cx="1543" cy="227"/>
          </a:xfrm>
        </p:grpSpPr>
        <p:grpSp>
          <p:nvGrpSpPr>
            <p:cNvPr id="1026" name="Group 1106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1063" name="Line 110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4" name="Line 1108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5" name="Line 1109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" name="Line 1110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" name="Line 1111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27" name="Group 1112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1058" name="Line 111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" name="Line 111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" name="Line 111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" name="Line 111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2" name="Line 111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28" name="Group 1118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1053" name="Line 1119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" name="Line 1120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" name="Line 1121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6" name="Line 1122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" name="Line 1123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29" name="Group 1124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1048" name="Line 1125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Line 1126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Line 1127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Line 1128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Line 1129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0" name="Group 1130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1043" name="Line 1131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Line 1132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" name="Line 1133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Line 1134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" name="Line 1135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1" name="Group 1136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1038" name="Line 113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Line 1138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Line 1139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Line 1140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Line 1141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2" name="Group 1142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1033" name="Line 114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Line 114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" name="Line 114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" name="Line 114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" name="Line 114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68" name="Group 1148"/>
          <p:cNvGrpSpPr>
            <a:grpSpLocks/>
          </p:cNvGrpSpPr>
          <p:nvPr/>
        </p:nvGrpSpPr>
        <p:grpSpPr bwMode="auto">
          <a:xfrm>
            <a:off x="2943225" y="5195888"/>
            <a:ext cx="725488" cy="104775"/>
            <a:chOff x="1791" y="2795"/>
            <a:chExt cx="1543" cy="227"/>
          </a:xfrm>
        </p:grpSpPr>
        <p:grpSp>
          <p:nvGrpSpPr>
            <p:cNvPr id="1069" name="Group 1149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1106" name="Line 115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7" name="Line 115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8" name="Line 115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9" name="Line 115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0" name="Line 115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0" name="Group 1155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1101" name="Line 1156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" name="Line 1157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" name="Line 1158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4" name="Line 1159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5" name="Line 1160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1" name="Group 1161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1096" name="Line 1162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" name="Line 1163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" name="Line 1164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" name="Line 1165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" name="Line 1166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2" name="Group 1167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1091" name="Line 1168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2" name="Line 1169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3" name="Line 1170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4" name="Line 1171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5" name="Line 1172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3" name="Group 1173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1086" name="Line 1174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" name="Line 1175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8" name="Line 1176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9" name="Line 117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0" name="Line 1178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4" name="Group 1179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1081" name="Line 1180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" name="Line 1181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" name="Line 1182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" name="Line 1183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" name="Line 1184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5" name="Group 1185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1076" name="Line 1186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" name="Line 1187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" name="Line 1188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" name="Line 1189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Line 1190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11" name="Group 1191"/>
          <p:cNvGrpSpPr>
            <a:grpSpLocks/>
          </p:cNvGrpSpPr>
          <p:nvPr/>
        </p:nvGrpSpPr>
        <p:grpSpPr bwMode="auto">
          <a:xfrm>
            <a:off x="2986088" y="5280025"/>
            <a:ext cx="725487" cy="104775"/>
            <a:chOff x="1791" y="2795"/>
            <a:chExt cx="1543" cy="227"/>
          </a:xfrm>
        </p:grpSpPr>
        <p:grpSp>
          <p:nvGrpSpPr>
            <p:cNvPr id="1112" name="Group 1192"/>
            <p:cNvGrpSpPr>
              <a:grpSpLocks/>
            </p:cNvGrpSpPr>
            <p:nvPr/>
          </p:nvGrpSpPr>
          <p:grpSpPr bwMode="auto">
            <a:xfrm>
              <a:off x="1791" y="2795"/>
              <a:ext cx="182" cy="227"/>
              <a:chOff x="1791" y="2795"/>
              <a:chExt cx="182" cy="227"/>
            </a:xfrm>
          </p:grpSpPr>
          <p:sp>
            <p:nvSpPr>
              <p:cNvPr id="1149" name="Line 119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" name="Line 119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" name="Line 119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" name="Line 119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" name="Line 119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3" name="Group 1198"/>
            <p:cNvGrpSpPr>
              <a:grpSpLocks/>
            </p:cNvGrpSpPr>
            <p:nvPr/>
          </p:nvGrpSpPr>
          <p:grpSpPr bwMode="auto">
            <a:xfrm>
              <a:off x="2018" y="2795"/>
              <a:ext cx="182" cy="227"/>
              <a:chOff x="1791" y="2795"/>
              <a:chExt cx="182" cy="227"/>
            </a:xfrm>
          </p:grpSpPr>
          <p:sp>
            <p:nvSpPr>
              <p:cNvPr id="1144" name="Line 1199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5" name="Line 1200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" name="Line 1201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" name="Line 1202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" name="Line 1203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4" name="Group 1204"/>
            <p:cNvGrpSpPr>
              <a:grpSpLocks/>
            </p:cNvGrpSpPr>
            <p:nvPr/>
          </p:nvGrpSpPr>
          <p:grpSpPr bwMode="auto">
            <a:xfrm>
              <a:off x="2244" y="2795"/>
              <a:ext cx="182" cy="227"/>
              <a:chOff x="1791" y="2795"/>
              <a:chExt cx="182" cy="227"/>
            </a:xfrm>
          </p:grpSpPr>
          <p:sp>
            <p:nvSpPr>
              <p:cNvPr id="1139" name="Line 1205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" name="Line 1206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" name="Line 1207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2" name="Line 1208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" name="Line 1209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5" name="Group 1210"/>
            <p:cNvGrpSpPr>
              <a:grpSpLocks/>
            </p:cNvGrpSpPr>
            <p:nvPr/>
          </p:nvGrpSpPr>
          <p:grpSpPr bwMode="auto">
            <a:xfrm>
              <a:off x="2471" y="2795"/>
              <a:ext cx="182" cy="227"/>
              <a:chOff x="1791" y="2795"/>
              <a:chExt cx="182" cy="227"/>
            </a:xfrm>
          </p:grpSpPr>
          <p:sp>
            <p:nvSpPr>
              <p:cNvPr id="1134" name="Line 1211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" name="Line 1212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" name="Line 1213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" name="Line 1214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" name="Line 1215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6" name="Group 1216"/>
            <p:cNvGrpSpPr>
              <a:grpSpLocks/>
            </p:cNvGrpSpPr>
            <p:nvPr/>
          </p:nvGrpSpPr>
          <p:grpSpPr bwMode="auto">
            <a:xfrm>
              <a:off x="2698" y="2795"/>
              <a:ext cx="182" cy="227"/>
              <a:chOff x="1791" y="2795"/>
              <a:chExt cx="182" cy="227"/>
            </a:xfrm>
          </p:grpSpPr>
          <p:sp>
            <p:nvSpPr>
              <p:cNvPr id="1129" name="Line 121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" name="Line 1218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1" name="Line 1219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" name="Line 1220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3" name="Line 1221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7" name="Group 1222"/>
            <p:cNvGrpSpPr>
              <a:grpSpLocks/>
            </p:cNvGrpSpPr>
            <p:nvPr/>
          </p:nvGrpSpPr>
          <p:grpSpPr bwMode="auto">
            <a:xfrm>
              <a:off x="2925" y="2795"/>
              <a:ext cx="182" cy="227"/>
              <a:chOff x="1791" y="2795"/>
              <a:chExt cx="182" cy="227"/>
            </a:xfrm>
          </p:grpSpPr>
          <p:sp>
            <p:nvSpPr>
              <p:cNvPr id="1124" name="Line 1223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5" name="Line 122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6" name="Line 1225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7" name="Line 1226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" name="Line 1227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18" name="Group 1228"/>
            <p:cNvGrpSpPr>
              <a:grpSpLocks/>
            </p:cNvGrpSpPr>
            <p:nvPr/>
          </p:nvGrpSpPr>
          <p:grpSpPr bwMode="auto">
            <a:xfrm>
              <a:off x="3152" y="2795"/>
              <a:ext cx="182" cy="227"/>
              <a:chOff x="1791" y="2795"/>
              <a:chExt cx="182" cy="227"/>
            </a:xfrm>
          </p:grpSpPr>
          <p:sp>
            <p:nvSpPr>
              <p:cNvPr id="1119" name="Line 1229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0" name="Line 1230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136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1" name="Line 1231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2" name="Line 1232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182" cy="0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3" name="Line 1233"/>
              <p:cNvSpPr>
                <a:spLocks noChangeShapeType="1"/>
              </p:cNvSpPr>
              <p:nvPr/>
            </p:nvSpPr>
            <p:spPr bwMode="auto">
              <a:xfrm>
                <a:off x="1882" y="2931"/>
                <a:ext cx="0" cy="9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154" name="Rectangle 1234"/>
          <p:cNvSpPr>
            <a:spLocks noChangeArrowheads="1"/>
          </p:cNvSpPr>
          <p:nvPr/>
        </p:nvSpPr>
        <p:spPr bwMode="auto">
          <a:xfrm>
            <a:off x="3159125" y="4652963"/>
            <a:ext cx="598488" cy="2111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DISC</a:t>
            </a:r>
          </a:p>
        </p:txBody>
      </p:sp>
      <p:sp>
        <p:nvSpPr>
          <p:cNvPr id="1155" name="Line 1235"/>
          <p:cNvSpPr>
            <a:spLocks noChangeShapeType="1"/>
          </p:cNvSpPr>
          <p:nvPr/>
        </p:nvSpPr>
        <p:spPr bwMode="auto">
          <a:xfrm flipV="1">
            <a:off x="2698750" y="4759325"/>
            <a:ext cx="0" cy="422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56" name="Line 1236"/>
          <p:cNvSpPr>
            <a:spLocks noChangeShapeType="1"/>
          </p:cNvSpPr>
          <p:nvPr/>
        </p:nvSpPr>
        <p:spPr bwMode="auto">
          <a:xfrm>
            <a:off x="2698750" y="4759325"/>
            <a:ext cx="4603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57" name="Line 1237"/>
          <p:cNvSpPr>
            <a:spLocks noChangeShapeType="1"/>
          </p:cNvSpPr>
          <p:nvPr/>
        </p:nvSpPr>
        <p:spPr bwMode="auto">
          <a:xfrm>
            <a:off x="5651500" y="37893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58" name="Rectangle 1238"/>
          <p:cNvSpPr>
            <a:spLocks noChangeArrowheads="1"/>
          </p:cNvSpPr>
          <p:nvPr/>
        </p:nvSpPr>
        <p:spPr bwMode="auto">
          <a:xfrm>
            <a:off x="468313" y="4292600"/>
            <a:ext cx="4967287" cy="1800225"/>
          </a:xfrm>
          <a:prstGeom prst="rect">
            <a:avLst/>
          </a:prstGeom>
          <a:solidFill>
            <a:srgbClr val="FFFFFF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59" name="Line 1239"/>
          <p:cNvSpPr>
            <a:spLocks noChangeShapeType="1"/>
          </p:cNvSpPr>
          <p:nvPr/>
        </p:nvSpPr>
        <p:spPr bwMode="auto">
          <a:xfrm>
            <a:off x="75247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0" name="Line 1240"/>
          <p:cNvSpPr>
            <a:spLocks noChangeShapeType="1"/>
          </p:cNvSpPr>
          <p:nvPr/>
        </p:nvSpPr>
        <p:spPr bwMode="auto">
          <a:xfrm flipV="1">
            <a:off x="3779838" y="3571875"/>
            <a:ext cx="576262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1" name="Line 1241"/>
          <p:cNvSpPr>
            <a:spLocks noChangeShapeType="1"/>
          </p:cNvSpPr>
          <p:nvPr/>
        </p:nvSpPr>
        <p:spPr bwMode="auto">
          <a:xfrm flipV="1">
            <a:off x="4572000" y="2997200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2" name="Line 1242"/>
          <p:cNvSpPr>
            <a:spLocks noChangeShapeType="1"/>
          </p:cNvSpPr>
          <p:nvPr/>
        </p:nvSpPr>
        <p:spPr bwMode="auto">
          <a:xfrm flipH="1">
            <a:off x="4787900" y="40052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3" name="Line 1247"/>
          <p:cNvSpPr>
            <a:spLocks noChangeShapeType="1"/>
          </p:cNvSpPr>
          <p:nvPr/>
        </p:nvSpPr>
        <p:spPr bwMode="auto">
          <a:xfrm flipV="1">
            <a:off x="7669213" y="5013325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4" name="Text Box 1270"/>
          <p:cNvSpPr txBox="1">
            <a:spLocks noChangeArrowheads="1"/>
          </p:cNvSpPr>
          <p:nvPr/>
        </p:nvSpPr>
        <p:spPr bwMode="auto">
          <a:xfrm>
            <a:off x="539750" y="58769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Analog Memory Soln</a:t>
            </a:r>
          </a:p>
        </p:txBody>
      </p:sp>
      <p:sp>
        <p:nvSpPr>
          <p:cNvPr id="1165" name="AutoShape 1274"/>
          <p:cNvSpPr>
            <a:spLocks noChangeArrowheads="1"/>
          </p:cNvSpPr>
          <p:nvPr/>
        </p:nvSpPr>
        <p:spPr bwMode="auto">
          <a:xfrm>
            <a:off x="6877050" y="3644900"/>
            <a:ext cx="1295400" cy="719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baseline="0">
                <a:solidFill>
                  <a:schemeClr val="bg1"/>
                </a:solidFill>
              </a:rPr>
              <a:t>Trigger</a:t>
            </a:r>
          </a:p>
          <a:p>
            <a:pPr algn="ctr"/>
            <a:endParaRPr lang="en-US" baseline="0"/>
          </a:p>
        </p:txBody>
      </p:sp>
      <p:sp>
        <p:nvSpPr>
          <p:cNvPr id="1166" name="Line 1275"/>
          <p:cNvSpPr>
            <a:spLocks noChangeShapeType="1"/>
          </p:cNvSpPr>
          <p:nvPr/>
        </p:nvSpPr>
        <p:spPr bwMode="auto">
          <a:xfrm flipV="1">
            <a:off x="7380288" y="4076700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7" name="Rectangle 1276"/>
          <p:cNvSpPr>
            <a:spLocks noChangeArrowheads="1"/>
          </p:cNvSpPr>
          <p:nvPr/>
        </p:nvSpPr>
        <p:spPr bwMode="auto">
          <a:xfrm>
            <a:off x="0" y="0"/>
            <a:ext cx="9144000" cy="2636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68" name="Text Box 1277"/>
          <p:cNvSpPr txBox="1">
            <a:spLocks noChangeArrowheads="1"/>
          </p:cNvSpPr>
          <p:nvPr/>
        </p:nvSpPr>
        <p:spPr bwMode="auto">
          <a:xfrm>
            <a:off x="-36513" y="-26988"/>
            <a:ext cx="9180513" cy="266223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baseline="0" dirty="0"/>
              <a:t>Generic Aspects for </a:t>
            </a:r>
            <a:r>
              <a:rPr lang="en-US" sz="2800" b="1" baseline="0" dirty="0" err="1"/>
              <a:t>Nucl</a:t>
            </a:r>
            <a:r>
              <a:rPr lang="en-US" sz="2800" b="1" baseline="0" dirty="0"/>
              <a:t>. Phys.</a:t>
            </a:r>
          </a:p>
          <a:p>
            <a:pPr lvl="1"/>
            <a:r>
              <a:rPr lang="en-US" sz="2000" baseline="0" dirty="0"/>
              <a:t>Internal &amp; External PAC &amp; Slow Control</a:t>
            </a:r>
          </a:p>
          <a:p>
            <a:pPr lvl="1"/>
            <a:r>
              <a:rPr lang="en-US" sz="2000" baseline="0" dirty="0"/>
              <a:t>Variable Sampling (1</a:t>
            </a:r>
            <a:r>
              <a:rPr lang="en-US" sz="2000" baseline="0" dirty="0">
                <a:sym typeface="Wingdings" pitchFamily="2" charset="2"/>
              </a:rPr>
              <a:t>100MHz)</a:t>
            </a:r>
            <a:endParaRPr lang="en-US" sz="2000" baseline="0" dirty="0"/>
          </a:p>
          <a:p>
            <a:pPr lvl="1"/>
            <a:r>
              <a:rPr lang="en-US" sz="2000" baseline="0" dirty="0"/>
              <a:t>Calibration facility &amp; Low Power </a:t>
            </a:r>
          </a:p>
          <a:p>
            <a:pPr lvl="1"/>
            <a:r>
              <a:rPr lang="en-US" sz="2000" baseline="0" dirty="0"/>
              <a:t>Good </a:t>
            </a:r>
            <a:r>
              <a:rPr lang="en-US" sz="2000" baseline="0" dirty="0" err="1"/>
              <a:t>Resol</a:t>
            </a:r>
            <a:r>
              <a:rPr lang="en-US" sz="2000" baseline="30000" dirty="0" err="1"/>
              <a:t>n</a:t>
            </a:r>
            <a:r>
              <a:rPr lang="en-US" sz="2000" baseline="0" dirty="0"/>
              <a:t> &amp; Dynamic Range</a:t>
            </a:r>
          </a:p>
          <a:p>
            <a:pPr lvl="1"/>
            <a:r>
              <a:rPr lang="en-US" sz="2000" baseline="0" dirty="0"/>
              <a:t>Gain &amp; Discriminator/</a:t>
            </a:r>
            <a:r>
              <a:rPr lang="en-US" sz="2000" baseline="0" dirty="0" err="1"/>
              <a:t>ch</a:t>
            </a:r>
            <a:endParaRPr lang="en-US" sz="2000" baseline="0" dirty="0"/>
          </a:p>
          <a:p>
            <a:pPr lvl="1"/>
            <a:r>
              <a:rPr lang="en-US" sz="2000" baseline="0" dirty="0"/>
              <a:t>Numeric Trigger Modes</a:t>
            </a:r>
          </a:p>
          <a:p>
            <a:pPr lvl="1"/>
            <a:r>
              <a:rPr lang="en-US" sz="2000" baseline="0" dirty="0"/>
              <a:t>Channels/Asic = 64</a:t>
            </a:r>
          </a:p>
        </p:txBody>
      </p:sp>
      <p:sp>
        <p:nvSpPr>
          <p:cNvPr id="1169" name="Line 1280"/>
          <p:cNvSpPr>
            <a:spLocks noChangeShapeType="1"/>
          </p:cNvSpPr>
          <p:nvPr/>
        </p:nvSpPr>
        <p:spPr bwMode="auto">
          <a:xfrm flipV="1">
            <a:off x="5076825" y="3716338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170" name="Group 1281"/>
          <p:cNvGrpSpPr>
            <a:grpSpLocks/>
          </p:cNvGrpSpPr>
          <p:nvPr/>
        </p:nvGrpSpPr>
        <p:grpSpPr bwMode="auto">
          <a:xfrm>
            <a:off x="6732588" y="260350"/>
            <a:ext cx="2232025" cy="2232025"/>
            <a:chOff x="216" y="624"/>
            <a:chExt cx="2616" cy="2616"/>
          </a:xfrm>
        </p:grpSpPr>
        <p:pic>
          <p:nvPicPr>
            <p:cNvPr id="1171" name="Picture 1282" descr="lar_sign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" y="624"/>
              <a:ext cx="2616" cy="261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</p:pic>
        <p:sp>
          <p:nvSpPr>
            <p:cNvPr id="1172" name="Rectangle 1283"/>
            <p:cNvSpPr>
              <a:spLocks noChangeArrowheads="1"/>
            </p:cNvSpPr>
            <p:nvPr/>
          </p:nvSpPr>
          <p:spPr bwMode="auto">
            <a:xfrm>
              <a:off x="864" y="2196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3" name="Rectangle 1284"/>
            <p:cNvSpPr>
              <a:spLocks noChangeArrowheads="1"/>
            </p:cNvSpPr>
            <p:nvPr/>
          </p:nvSpPr>
          <p:spPr bwMode="auto">
            <a:xfrm>
              <a:off x="930" y="1680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4" name="Rectangle 1285"/>
            <p:cNvSpPr>
              <a:spLocks noChangeArrowheads="1"/>
            </p:cNvSpPr>
            <p:nvPr/>
          </p:nvSpPr>
          <p:spPr bwMode="auto">
            <a:xfrm>
              <a:off x="1002" y="1056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5" name="Rectangle 1286"/>
            <p:cNvSpPr>
              <a:spLocks noChangeArrowheads="1"/>
            </p:cNvSpPr>
            <p:nvPr/>
          </p:nvSpPr>
          <p:spPr bwMode="auto">
            <a:xfrm>
              <a:off x="1080" y="1440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6" name="Rectangle 1287"/>
            <p:cNvSpPr>
              <a:spLocks noChangeArrowheads="1"/>
            </p:cNvSpPr>
            <p:nvPr/>
          </p:nvSpPr>
          <p:spPr bwMode="auto">
            <a:xfrm>
              <a:off x="1158" y="1968"/>
              <a:ext cx="96" cy="14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77" name="Rectangle 2"/>
          <p:cNvSpPr>
            <a:spLocks noChangeArrowheads="1"/>
          </p:cNvSpPr>
          <p:nvPr/>
        </p:nvSpPr>
        <p:spPr bwMode="auto">
          <a:xfrm>
            <a:off x="1187450" y="2781300"/>
            <a:ext cx="5616575" cy="1511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8" name="Text Box 1279"/>
          <p:cNvSpPr txBox="1">
            <a:spLocks noChangeArrowheads="1"/>
          </p:cNvSpPr>
          <p:nvPr/>
        </p:nvSpPr>
        <p:spPr bwMode="auto">
          <a:xfrm>
            <a:off x="4859338" y="3429000"/>
            <a:ext cx="646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aseline="0">
                <a:solidFill>
                  <a:schemeClr val="hlink"/>
                </a:solidFill>
                <a:sym typeface="Wingdings" pitchFamily="2" charset="2"/>
              </a:rPr>
              <a:t></a:t>
            </a:r>
          </a:p>
        </p:txBody>
      </p:sp>
      <p:grpSp>
        <p:nvGrpSpPr>
          <p:cNvPr id="1179" name="Group 1295"/>
          <p:cNvGrpSpPr>
            <a:grpSpLocks/>
          </p:cNvGrpSpPr>
          <p:nvPr/>
        </p:nvGrpSpPr>
        <p:grpSpPr bwMode="auto">
          <a:xfrm>
            <a:off x="8172450" y="260350"/>
            <a:ext cx="792163" cy="720725"/>
            <a:chOff x="0" y="0"/>
            <a:chExt cx="5760" cy="4795"/>
          </a:xfrm>
        </p:grpSpPr>
        <p:pic>
          <p:nvPicPr>
            <p:cNvPr id="1180" name="Picture 12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81" name="Text Box 1297"/>
            <p:cNvSpPr txBox="1">
              <a:spLocks noChangeArrowheads="1"/>
            </p:cNvSpPr>
            <p:nvPr/>
          </p:nvSpPr>
          <p:spPr bwMode="auto">
            <a:xfrm>
              <a:off x="1882" y="2060"/>
              <a:ext cx="2020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00" baseline="0">
                  <a:solidFill>
                    <a:schemeClr val="hlink"/>
                  </a:solidFill>
                </a:rPr>
                <a:t>ASIC</a:t>
              </a:r>
            </a:p>
            <a:p>
              <a:pPr algn="ctr"/>
              <a:r>
                <a:rPr lang="en-US" sz="300" baseline="0">
                  <a:solidFill>
                    <a:schemeClr val="hlink"/>
                  </a:solidFill>
                  <a:latin typeface="Monotype Corsiva" pitchFamily="66" charset="0"/>
                </a:rPr>
                <a:t>for</a:t>
              </a:r>
            </a:p>
            <a:p>
              <a:pPr algn="ctr"/>
              <a:r>
                <a:rPr lang="en-US" sz="300" baseline="0">
                  <a:solidFill>
                    <a:schemeClr val="hlink"/>
                  </a:solidFill>
                </a:rPr>
                <a:t>GET</a:t>
              </a:r>
            </a:p>
            <a:p>
              <a:pPr algn="ctr"/>
              <a:r>
                <a:rPr lang="en-US" sz="100" baseline="0">
                  <a:solidFill>
                    <a:schemeClr val="hlink"/>
                  </a:solidFill>
                </a:rPr>
                <a:t>Based on the T2K</a:t>
              </a:r>
            </a:p>
            <a:p>
              <a:pPr algn="ctr"/>
              <a:r>
                <a:rPr lang="en-US" sz="100" baseline="0">
                  <a:solidFill>
                    <a:schemeClr val="hlink"/>
                  </a:solidFill>
                </a:rPr>
                <a:t>Program</a:t>
              </a:r>
            </a:p>
            <a:p>
              <a:pPr algn="ctr"/>
              <a:endParaRPr lang="en-US" sz="300" baseline="0">
                <a:solidFill>
                  <a:schemeClr val="hlink"/>
                </a:solidFill>
              </a:endParaRPr>
            </a:p>
          </p:txBody>
        </p:sp>
        <p:sp>
          <p:nvSpPr>
            <p:cNvPr id="1182" name="Rectangle 1298"/>
            <p:cNvSpPr>
              <a:spLocks noChangeArrowheads="1"/>
            </p:cNvSpPr>
            <p:nvPr/>
          </p:nvSpPr>
          <p:spPr bwMode="auto">
            <a:xfrm>
              <a:off x="1069" y="351"/>
              <a:ext cx="1358" cy="34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3" name="Rectangle 1299"/>
            <p:cNvSpPr>
              <a:spLocks noChangeArrowheads="1"/>
            </p:cNvSpPr>
            <p:nvPr/>
          </p:nvSpPr>
          <p:spPr bwMode="auto">
            <a:xfrm>
              <a:off x="2411" y="346"/>
              <a:ext cx="2343" cy="33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4" name="Text Box 1300"/>
            <p:cNvSpPr txBox="1">
              <a:spLocks noChangeArrowheads="1"/>
            </p:cNvSpPr>
            <p:nvPr/>
          </p:nvSpPr>
          <p:spPr bwMode="auto">
            <a:xfrm>
              <a:off x="1581" y="549"/>
              <a:ext cx="1524" cy="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900" baseline="0">
                  <a:solidFill>
                    <a:schemeClr val="bg2"/>
                  </a:solidFill>
                </a:rPr>
                <a:t>ag</a:t>
              </a:r>
              <a:r>
                <a:rPr lang="en-US" sz="900" baseline="0">
                  <a:solidFill>
                    <a:schemeClr val="bg1"/>
                  </a:solidFill>
                </a:rPr>
                <a:t>et</a:t>
              </a:r>
            </a:p>
          </p:txBody>
        </p:sp>
        <p:pic>
          <p:nvPicPr>
            <p:cNvPr id="1185" name="Picture 13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0" y="1862"/>
              <a:ext cx="2405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86" name="Line 1302"/>
          <p:cNvSpPr>
            <a:spLocks noChangeShapeType="1"/>
          </p:cNvSpPr>
          <p:nvPr/>
        </p:nvSpPr>
        <p:spPr bwMode="auto">
          <a:xfrm>
            <a:off x="5724525" y="32131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87" name="Text Box 1304"/>
          <p:cNvSpPr txBox="1">
            <a:spLocks noChangeArrowheads="1"/>
          </p:cNvSpPr>
          <p:nvPr/>
        </p:nvSpPr>
        <p:spPr bwMode="auto">
          <a:xfrm rot="16200000">
            <a:off x="718344" y="2963069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/>
              <a:t>AGET</a:t>
            </a:r>
          </a:p>
        </p:txBody>
      </p:sp>
      <p:sp>
        <p:nvSpPr>
          <p:cNvPr id="1188" name="Line 1305"/>
          <p:cNvSpPr>
            <a:spLocks noChangeShapeType="1"/>
          </p:cNvSpPr>
          <p:nvPr/>
        </p:nvSpPr>
        <p:spPr bwMode="auto">
          <a:xfrm flipV="1">
            <a:off x="1490663" y="3789363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89" name="Rectangle à coins arrondis 1188"/>
          <p:cNvSpPr/>
          <p:nvPr/>
        </p:nvSpPr>
        <p:spPr>
          <a:xfrm>
            <a:off x="971600" y="2780928"/>
            <a:ext cx="2016224" cy="15841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0" name="Line 89"/>
          <p:cNvSpPr>
            <a:spLocks noChangeShapeType="1"/>
          </p:cNvSpPr>
          <p:nvPr/>
        </p:nvSpPr>
        <p:spPr bwMode="auto">
          <a:xfrm>
            <a:off x="1105569" y="3960937"/>
            <a:ext cx="944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1" name="Line 90"/>
          <p:cNvSpPr>
            <a:spLocks noChangeShapeType="1"/>
          </p:cNvSpPr>
          <p:nvPr/>
        </p:nvSpPr>
        <p:spPr bwMode="auto">
          <a:xfrm flipV="1">
            <a:off x="1170658" y="3449760"/>
            <a:ext cx="0" cy="468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2" name="Line 91"/>
          <p:cNvSpPr>
            <a:spLocks noChangeShapeType="1"/>
          </p:cNvSpPr>
          <p:nvPr/>
        </p:nvSpPr>
        <p:spPr bwMode="auto">
          <a:xfrm flipV="1">
            <a:off x="1850108" y="3449760"/>
            <a:ext cx="0" cy="468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3" name="Line 92"/>
          <p:cNvSpPr>
            <a:spLocks noChangeShapeType="1"/>
          </p:cNvSpPr>
          <p:nvPr/>
        </p:nvSpPr>
        <p:spPr bwMode="auto">
          <a:xfrm>
            <a:off x="1529433" y="3356099"/>
            <a:ext cx="0" cy="1702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4" name="Line 93"/>
          <p:cNvSpPr>
            <a:spLocks noChangeShapeType="1"/>
          </p:cNvSpPr>
          <p:nvPr/>
        </p:nvSpPr>
        <p:spPr bwMode="auto">
          <a:xfrm>
            <a:off x="1610395" y="3356099"/>
            <a:ext cx="0" cy="1702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5" name="Line 94"/>
          <p:cNvSpPr>
            <a:spLocks noChangeShapeType="1"/>
          </p:cNvSpPr>
          <p:nvPr/>
        </p:nvSpPr>
        <p:spPr bwMode="auto">
          <a:xfrm>
            <a:off x="1255588" y="3449762"/>
            <a:ext cx="594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6" name="Line 95"/>
          <p:cNvSpPr>
            <a:spLocks noChangeShapeType="1"/>
          </p:cNvSpPr>
          <p:nvPr/>
        </p:nvSpPr>
        <p:spPr bwMode="auto">
          <a:xfrm>
            <a:off x="1569120" y="3356099"/>
            <a:ext cx="0" cy="17026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7" name="AutoShape 96"/>
          <p:cNvSpPr>
            <a:spLocks noChangeArrowheads="1"/>
          </p:cNvSpPr>
          <p:nvPr/>
        </p:nvSpPr>
        <p:spPr bwMode="auto">
          <a:xfrm rot="5400000">
            <a:off x="1263293" y="3679190"/>
            <a:ext cx="625740" cy="44311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98" name="Line 97"/>
          <p:cNvSpPr>
            <a:spLocks noChangeShapeType="1"/>
          </p:cNvSpPr>
          <p:nvPr/>
        </p:nvSpPr>
        <p:spPr bwMode="auto">
          <a:xfrm flipV="1">
            <a:off x="1480220" y="3356099"/>
            <a:ext cx="211138" cy="17026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9" name="Rectangle 100"/>
          <p:cNvSpPr>
            <a:spLocks noChangeArrowheads="1"/>
          </p:cNvSpPr>
          <p:nvPr/>
        </p:nvSpPr>
        <p:spPr bwMode="auto">
          <a:xfrm>
            <a:off x="2123753" y="3645024"/>
            <a:ext cx="504230" cy="5282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aseline="0"/>
              <a:t>Filter</a:t>
            </a:r>
          </a:p>
          <a:p>
            <a:pPr algn="ctr"/>
            <a:endParaRPr lang="en-US" sz="1200" baseline="0"/>
          </a:p>
          <a:p>
            <a:pPr algn="ctr"/>
            <a:endParaRPr lang="en-US" sz="1200" baseline="0"/>
          </a:p>
        </p:txBody>
      </p:sp>
      <p:sp>
        <p:nvSpPr>
          <p:cNvPr id="1200" name="Line 101"/>
          <p:cNvSpPr>
            <a:spLocks noChangeShapeType="1"/>
          </p:cNvSpPr>
          <p:nvPr/>
        </p:nvSpPr>
        <p:spPr bwMode="auto">
          <a:xfrm flipV="1">
            <a:off x="2220788" y="3903786"/>
            <a:ext cx="238919" cy="1658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01" name="Text Box 1304"/>
          <p:cNvSpPr txBox="1">
            <a:spLocks noChangeArrowheads="1"/>
          </p:cNvSpPr>
          <p:nvPr/>
        </p:nvSpPr>
        <p:spPr bwMode="auto">
          <a:xfrm>
            <a:off x="1731738" y="2996952"/>
            <a:ext cx="1112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/>
              <a:t>Ext</a:t>
            </a:r>
            <a:r>
              <a:rPr lang="en-US" sz="1400" baseline="0" dirty="0" smtClean="0"/>
              <a:t> PAC</a:t>
            </a:r>
            <a:endParaRPr lang="en-US" sz="1400" baseline="0" dirty="0"/>
          </a:p>
        </p:txBody>
      </p:sp>
      <p:sp>
        <p:nvSpPr>
          <p:cNvPr id="1202" name="Line 1305"/>
          <p:cNvSpPr>
            <a:spLocks noChangeShapeType="1"/>
          </p:cNvSpPr>
          <p:nvPr/>
        </p:nvSpPr>
        <p:spPr bwMode="auto">
          <a:xfrm flipV="1">
            <a:off x="1379413" y="3910136"/>
            <a:ext cx="238919" cy="1658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Emanuel POLLACCO IRFU         RNB8 May 2009</a:t>
            </a:r>
          </a:p>
        </p:txBody>
      </p:sp>
      <p:pic>
        <p:nvPicPr>
          <p:cNvPr id="3" name="Picture 2" descr="L'image “http://www.scifair.org/images/ParticleTracks.jpg” ne peut être affichée car elle contient des erreurs."/>
          <p:cNvPicPr>
            <a:picLocks noChangeAspect="1" noChangeArrowheads="1"/>
          </p:cNvPicPr>
          <p:nvPr/>
        </p:nvPicPr>
        <p:blipFill>
          <a:blip r:embed="rId2" cstate="print">
            <a:lum bright="82000" contrast="-14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6513" y="3151188"/>
            <a:ext cx="4065588" cy="2333625"/>
            <a:chOff x="703" y="391"/>
            <a:chExt cx="5057" cy="285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03" y="391"/>
              <a:ext cx="5057" cy="28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" name="Picture 5" descr="IMG_11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391"/>
              <a:ext cx="3810" cy="2858"/>
            </a:xfrm>
            <a:prstGeom prst="rect">
              <a:avLst/>
            </a:prstGeom>
            <a:noFill/>
          </p:spPr>
        </p:pic>
      </p:grpSp>
      <p:pic>
        <p:nvPicPr>
          <p:cNvPr id="7" name="Picture 6" descr="event-of-day-0210xy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163" y="3157538"/>
            <a:ext cx="2601912" cy="2357437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10363" y="5688013"/>
            <a:ext cx="21431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i="1" baseline="0">
                <a:solidFill>
                  <a:srgbClr val="CC0066"/>
                </a:solidFill>
                <a:ea typeface="ＭＳ Ｐゴシック" charset="-128"/>
              </a:rPr>
              <a:t>15 GeV/c p-Pb  (# 20K events)</a:t>
            </a:r>
          </a:p>
          <a:p>
            <a:pPr algn="ctr"/>
            <a:r>
              <a:rPr lang="en-US" sz="1200" baseline="0">
                <a:ea typeface="ＭＳ Ｐゴシック" charset="-128"/>
              </a:rPr>
              <a:t>FE electronics </a:t>
            </a:r>
          </a:p>
          <a:p>
            <a:pPr algn="ctr"/>
            <a:r>
              <a:rPr lang="en-US" sz="1200" baseline="0">
                <a:ea typeface="ＭＳ Ｐゴシック" charset="-128"/>
              </a:rPr>
              <a:t>validated on 1728 channels</a:t>
            </a:r>
          </a:p>
        </p:txBody>
      </p:sp>
      <p:pic>
        <p:nvPicPr>
          <p:cNvPr id="9" name="Picture 8" descr="Clipboard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675" y="3074988"/>
            <a:ext cx="3276600" cy="2481262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19475" y="2852738"/>
            <a:ext cx="27638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aseline="0">
                <a:ea typeface="ＭＳ Ｐゴシック" charset="-128"/>
              </a:rPr>
              <a:t>HARP test set-up at CERN (oct 07</a:t>
            </a:r>
            <a:r>
              <a:rPr lang="en-US" sz="1200" b="1" baseline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08400" y="55895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/>
              <a:t>SEDI/IRFU</a:t>
            </a:r>
          </a:p>
        </p:txBody>
      </p:sp>
      <p:pic>
        <p:nvPicPr>
          <p:cNvPr id="12" name="Picture 11" descr="PhotoFEC 003"/>
          <p:cNvPicPr>
            <a:picLocks noChangeAspect="1" noChangeArrowheads="1"/>
          </p:cNvPicPr>
          <p:nvPr/>
        </p:nvPicPr>
        <p:blipFill>
          <a:blip r:embed="rId6" cstate="print"/>
          <a:srcRect l="546" t="9842" r="546" b="8020"/>
          <a:stretch>
            <a:fillRect/>
          </a:stretch>
        </p:blipFill>
        <p:spPr bwMode="auto">
          <a:xfrm>
            <a:off x="2411413" y="188913"/>
            <a:ext cx="46815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122555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T2K</a:t>
            </a:r>
          </a:p>
        </p:txBody>
      </p:sp>
      <p:pic>
        <p:nvPicPr>
          <p:cNvPr id="14" name="Picture 13" descr="Sigle-Irf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63" y="5661025"/>
            <a:ext cx="638175" cy="112395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1268413"/>
            <a:ext cx="6985000" cy="51784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627313" y="908050"/>
            <a:ext cx="936625" cy="865188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Emanuel POLLACCO IRFU         RNB8 May 2009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283325" y="2381250"/>
            <a:ext cx="7445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6283325" y="2441575"/>
            <a:ext cx="7445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Rectangle 4" descr="Rayures étroites verticales"/>
          <p:cNvSpPr>
            <a:spLocks noChangeArrowheads="1"/>
          </p:cNvSpPr>
          <p:nvPr/>
        </p:nvSpPr>
        <p:spPr bwMode="auto">
          <a:xfrm>
            <a:off x="5364163" y="3213100"/>
            <a:ext cx="373062" cy="1079500"/>
          </a:xfrm>
          <a:prstGeom prst="rect">
            <a:avLst/>
          </a:prstGeom>
          <a:pattFill prst="narVert">
            <a:fgClr>
              <a:srgbClr val="FF0000"/>
            </a:fgClr>
            <a:bgClr>
              <a:srgbClr val="0000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 descr="Rayures étroites horizontales"/>
          <p:cNvSpPr>
            <a:spLocks noChangeArrowheads="1"/>
          </p:cNvSpPr>
          <p:nvPr/>
        </p:nvSpPr>
        <p:spPr bwMode="auto">
          <a:xfrm>
            <a:off x="5940425" y="5805488"/>
            <a:ext cx="3203575" cy="144462"/>
          </a:xfrm>
          <a:prstGeom prst="rect">
            <a:avLst/>
          </a:prstGeom>
          <a:pattFill prst="narHorz">
            <a:fgClr>
              <a:srgbClr val="FF0000"/>
            </a:fgClr>
            <a:bgClr>
              <a:srgbClr val="0000CC"/>
            </a:bgClr>
          </a:pattFill>
          <a:ln w="9525">
            <a:pattFill prst="narHorz">
              <a:fgClr>
                <a:srgbClr val="FFFF66"/>
              </a:fgClr>
              <a:bgClr>
                <a:srgbClr val="0000CC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2700338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6238" y="56832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 </a:t>
            </a:r>
            <a:r>
              <a:rPr lang="en-US" baseline="0">
                <a:solidFill>
                  <a:srgbClr val="FFFF66"/>
                </a:solidFill>
              </a:rPr>
              <a:t>256 Pads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95288" y="3141663"/>
            <a:ext cx="669925" cy="987425"/>
            <a:chOff x="1655" y="1933"/>
            <a:chExt cx="771" cy="158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91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91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91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91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91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27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27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27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27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27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5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5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5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5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65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91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91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91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1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1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927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27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927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27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927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5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65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65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65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199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199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199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199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99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33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33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33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33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33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063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063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063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063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063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199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199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199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199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199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33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33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33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33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33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063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2063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063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063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063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791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791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927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927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65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65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199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199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33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33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063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063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96875" y="4191000"/>
            <a:ext cx="669925" cy="987425"/>
            <a:chOff x="1655" y="1933"/>
            <a:chExt cx="771" cy="1588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1791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791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1791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1791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791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927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927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927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927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927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65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65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65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65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65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791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1791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791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791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791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927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1927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1927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1927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27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165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65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65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165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199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199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2199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199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2199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233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33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233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233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233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2063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2063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2063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2063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2063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2199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2199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2199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2199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2199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233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33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233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233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233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2063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2063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2063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2063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2063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1791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1791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1927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927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65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65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2199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199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233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233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2063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2063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395288" y="981075"/>
            <a:ext cx="669925" cy="989013"/>
            <a:chOff x="1655" y="1933"/>
            <a:chExt cx="771" cy="1588"/>
          </a:xfrm>
        </p:grpSpPr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1791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1791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1791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1791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1791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1927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27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927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927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1927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165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165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165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165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165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1791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1791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1791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1791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1791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1927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1927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1927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1927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1927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165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165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165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165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2199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2199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2199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2199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2199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233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233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233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233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233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2063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2063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2063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2063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2063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2199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2199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2199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2199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2199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auto">
            <a:xfrm>
              <a:off x="233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233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233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233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233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2063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2063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2063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2063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Rectangle 214"/>
            <p:cNvSpPr>
              <a:spLocks noChangeArrowheads="1"/>
            </p:cNvSpPr>
            <p:nvPr/>
          </p:nvSpPr>
          <p:spPr bwMode="auto">
            <a:xfrm>
              <a:off x="2063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1791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Rectangle 216"/>
            <p:cNvSpPr>
              <a:spLocks noChangeArrowheads="1"/>
            </p:cNvSpPr>
            <p:nvPr/>
          </p:nvSpPr>
          <p:spPr bwMode="auto">
            <a:xfrm>
              <a:off x="1791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1927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1927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165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Rectangle 220"/>
            <p:cNvSpPr>
              <a:spLocks noChangeArrowheads="1"/>
            </p:cNvSpPr>
            <p:nvPr/>
          </p:nvSpPr>
          <p:spPr bwMode="auto">
            <a:xfrm>
              <a:off x="165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2199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Rectangle 222"/>
            <p:cNvSpPr>
              <a:spLocks noChangeArrowheads="1"/>
            </p:cNvSpPr>
            <p:nvPr/>
          </p:nvSpPr>
          <p:spPr bwMode="auto">
            <a:xfrm>
              <a:off x="2199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Rectangle 223"/>
            <p:cNvSpPr>
              <a:spLocks noChangeArrowheads="1"/>
            </p:cNvSpPr>
            <p:nvPr/>
          </p:nvSpPr>
          <p:spPr bwMode="auto">
            <a:xfrm>
              <a:off x="233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233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Rectangle 225"/>
            <p:cNvSpPr>
              <a:spLocks noChangeArrowheads="1"/>
            </p:cNvSpPr>
            <p:nvPr/>
          </p:nvSpPr>
          <p:spPr bwMode="auto">
            <a:xfrm>
              <a:off x="2063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063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8" name="Rectangle 227" descr="Rayures étroites horizontales"/>
          <p:cNvSpPr>
            <a:spLocks noChangeArrowheads="1"/>
          </p:cNvSpPr>
          <p:nvPr/>
        </p:nvSpPr>
        <p:spPr bwMode="auto">
          <a:xfrm>
            <a:off x="1547813" y="1290638"/>
            <a:ext cx="1439862" cy="369887"/>
          </a:xfrm>
          <a:prstGeom prst="rect">
            <a:avLst/>
          </a:prstGeom>
          <a:pattFill prst="narHorz">
            <a:fgClr>
              <a:srgbClr val="FFFF00"/>
            </a:fgClr>
            <a:bgClr>
              <a:srgbClr val="CC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" name="Rectangle 228" descr="Rayures étroites horizontales"/>
          <p:cNvSpPr>
            <a:spLocks noChangeArrowheads="1"/>
          </p:cNvSpPr>
          <p:nvPr/>
        </p:nvSpPr>
        <p:spPr bwMode="auto">
          <a:xfrm>
            <a:off x="1547813" y="4437063"/>
            <a:ext cx="1439862" cy="369887"/>
          </a:xfrm>
          <a:prstGeom prst="rect">
            <a:avLst/>
          </a:prstGeom>
          <a:pattFill prst="narHorz">
            <a:fgClr>
              <a:srgbClr val="FFFF00"/>
            </a:fgClr>
            <a:bgClr>
              <a:srgbClr val="CC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Rectangle 229" descr="Rayures étroites horizontales"/>
          <p:cNvSpPr>
            <a:spLocks noChangeArrowheads="1"/>
          </p:cNvSpPr>
          <p:nvPr/>
        </p:nvSpPr>
        <p:spPr bwMode="auto">
          <a:xfrm>
            <a:off x="1547813" y="3429000"/>
            <a:ext cx="1439862" cy="360363"/>
          </a:xfrm>
          <a:prstGeom prst="rect">
            <a:avLst/>
          </a:prstGeom>
          <a:pattFill prst="narHorz">
            <a:fgClr>
              <a:srgbClr val="FFFF00"/>
            </a:fgClr>
            <a:bgClr>
              <a:srgbClr val="CC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230" descr="Rayures étroites horizontales"/>
          <p:cNvSpPr>
            <a:spLocks noChangeArrowheads="1"/>
          </p:cNvSpPr>
          <p:nvPr/>
        </p:nvSpPr>
        <p:spPr bwMode="auto">
          <a:xfrm>
            <a:off x="1547813" y="2401888"/>
            <a:ext cx="1439862" cy="369887"/>
          </a:xfrm>
          <a:prstGeom prst="rect">
            <a:avLst/>
          </a:prstGeom>
          <a:pattFill prst="narHorz">
            <a:fgClr>
              <a:srgbClr val="FFFF00"/>
            </a:fgClr>
            <a:bgClr>
              <a:srgbClr val="CC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2" name="Rectangle 231"/>
          <p:cNvSpPr>
            <a:spLocks noChangeArrowheads="1"/>
          </p:cNvSpPr>
          <p:nvPr/>
        </p:nvSpPr>
        <p:spPr bwMode="auto">
          <a:xfrm rot="20156156">
            <a:off x="2259013" y="4252913"/>
            <a:ext cx="73025" cy="679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 rot="20156156">
            <a:off x="2184400" y="3263900"/>
            <a:ext cx="74613" cy="6810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4" name="Rectangle 233"/>
          <p:cNvSpPr>
            <a:spLocks noChangeArrowheads="1"/>
          </p:cNvSpPr>
          <p:nvPr/>
        </p:nvSpPr>
        <p:spPr bwMode="auto">
          <a:xfrm rot="20156156">
            <a:off x="2259013" y="2278063"/>
            <a:ext cx="73025" cy="679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Rectangle 234"/>
          <p:cNvSpPr>
            <a:spLocks noChangeArrowheads="1"/>
          </p:cNvSpPr>
          <p:nvPr/>
        </p:nvSpPr>
        <p:spPr bwMode="auto">
          <a:xfrm rot="20156156">
            <a:off x="2259013" y="1166813"/>
            <a:ext cx="73025" cy="679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" name="Rectangle 235"/>
          <p:cNvSpPr>
            <a:spLocks noChangeArrowheads="1"/>
          </p:cNvSpPr>
          <p:nvPr/>
        </p:nvSpPr>
        <p:spPr bwMode="auto">
          <a:xfrm>
            <a:off x="4859338" y="476250"/>
            <a:ext cx="1657350" cy="324008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aseline="0"/>
          </a:p>
        </p:txBody>
      </p:sp>
      <p:sp>
        <p:nvSpPr>
          <p:cNvPr id="237" name="Rectangle 236"/>
          <p:cNvSpPr>
            <a:spLocks noChangeArrowheads="1"/>
          </p:cNvSpPr>
          <p:nvPr/>
        </p:nvSpPr>
        <p:spPr bwMode="auto">
          <a:xfrm>
            <a:off x="4859338" y="4067175"/>
            <a:ext cx="1649412" cy="21701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aseline="0"/>
          </a:p>
        </p:txBody>
      </p: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5164138" y="4508500"/>
            <a:ext cx="746125" cy="481013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>
                <a:solidFill>
                  <a:schemeClr val="bg1"/>
                </a:solidFill>
              </a:rPr>
              <a:t>FPGA</a:t>
            </a:r>
          </a:p>
        </p:txBody>
      </p:sp>
      <p:sp>
        <p:nvSpPr>
          <p:cNvPr id="239" name="Text Box 238"/>
          <p:cNvSpPr txBox="1">
            <a:spLocks noChangeArrowheads="1"/>
          </p:cNvSpPr>
          <p:nvPr/>
        </p:nvSpPr>
        <p:spPr bwMode="auto">
          <a:xfrm>
            <a:off x="4932363" y="5072063"/>
            <a:ext cx="971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chemeClr val="bg1"/>
                </a:solidFill>
              </a:rPr>
              <a:t>Trigger</a:t>
            </a:r>
          </a:p>
          <a:p>
            <a:endParaRPr lang="en-US" sz="700" baseline="0">
              <a:solidFill>
                <a:schemeClr val="bg1"/>
              </a:solidFill>
            </a:endParaRPr>
          </a:p>
          <a:p>
            <a:r>
              <a:rPr lang="en-US" sz="1200" baseline="0">
                <a:solidFill>
                  <a:schemeClr val="bg1"/>
                </a:solidFill>
              </a:rPr>
              <a:t>Selective/</a:t>
            </a:r>
          </a:p>
          <a:p>
            <a:r>
              <a:rPr lang="en-US" sz="1200" baseline="0">
                <a:solidFill>
                  <a:schemeClr val="bg1"/>
                </a:solidFill>
              </a:rPr>
              <a:t>Calculated</a:t>
            </a:r>
          </a:p>
          <a:p>
            <a:r>
              <a:rPr lang="en-US" sz="1200" baseline="0">
                <a:solidFill>
                  <a:schemeClr val="bg1"/>
                </a:solidFill>
              </a:rPr>
              <a:t>-Read out</a:t>
            </a:r>
          </a:p>
        </p:txBody>
      </p:sp>
      <p:sp>
        <p:nvSpPr>
          <p:cNvPr id="240" name="Rectangle 239"/>
          <p:cNvSpPr>
            <a:spLocks noChangeArrowheads="1"/>
          </p:cNvSpPr>
          <p:nvPr/>
        </p:nvSpPr>
        <p:spPr bwMode="auto">
          <a:xfrm>
            <a:off x="7019925" y="2060575"/>
            <a:ext cx="1368425" cy="6477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aseline="0"/>
          </a:p>
        </p:txBody>
      </p:sp>
      <p:sp>
        <p:nvSpPr>
          <p:cNvPr id="241" name="Text Box 240"/>
          <p:cNvSpPr txBox="1">
            <a:spLocks noChangeArrowheads="1"/>
          </p:cNvSpPr>
          <p:nvPr/>
        </p:nvSpPr>
        <p:spPr bwMode="auto">
          <a:xfrm>
            <a:off x="5148263" y="5476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rgbClr val="FFFF00"/>
                </a:solidFill>
              </a:rPr>
              <a:t>CoBo</a:t>
            </a:r>
          </a:p>
        </p:txBody>
      </p:sp>
      <p:sp>
        <p:nvSpPr>
          <p:cNvPr id="242" name="Text Box 241"/>
          <p:cNvSpPr txBox="1">
            <a:spLocks noChangeArrowheads="1"/>
          </p:cNvSpPr>
          <p:nvPr/>
        </p:nvSpPr>
        <p:spPr bwMode="auto">
          <a:xfrm>
            <a:off x="7180263" y="21986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rgbClr val="FFFF00"/>
                </a:solidFill>
              </a:rPr>
              <a:t>Switch</a:t>
            </a:r>
          </a:p>
        </p:txBody>
      </p:sp>
      <p:sp>
        <p:nvSpPr>
          <p:cNvPr id="243" name="Text Box 242"/>
          <p:cNvSpPr txBox="1">
            <a:spLocks noChangeArrowheads="1"/>
          </p:cNvSpPr>
          <p:nvPr/>
        </p:nvSpPr>
        <p:spPr bwMode="auto">
          <a:xfrm>
            <a:off x="4859338" y="1916113"/>
            <a:ext cx="14239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aseline="0">
                <a:solidFill>
                  <a:schemeClr val="bg1"/>
                </a:solidFill>
              </a:rPr>
              <a:t>Time-Stamp</a:t>
            </a:r>
          </a:p>
          <a:p>
            <a:r>
              <a:rPr lang="en-US" sz="1400" baseline="0">
                <a:solidFill>
                  <a:schemeClr val="bg1"/>
                </a:solidFill>
              </a:rPr>
              <a:t>Zero Suppress</a:t>
            </a:r>
          </a:p>
          <a:p>
            <a:r>
              <a:rPr lang="en-US" sz="1400" baseline="0">
                <a:solidFill>
                  <a:schemeClr val="bg1"/>
                </a:solidFill>
              </a:rPr>
              <a:t>Base-Line</a:t>
            </a:r>
          </a:p>
          <a:p>
            <a:r>
              <a:rPr lang="en-US" sz="1400" baseline="0">
                <a:solidFill>
                  <a:schemeClr val="bg1"/>
                </a:solidFill>
              </a:rPr>
              <a:t>Ordering</a:t>
            </a:r>
          </a:p>
          <a:p>
            <a:r>
              <a:rPr lang="en-US" sz="1400" baseline="0">
                <a:solidFill>
                  <a:schemeClr val="bg1"/>
                </a:solidFill>
              </a:rPr>
              <a:t>Data Filtering</a:t>
            </a:r>
          </a:p>
        </p:txBody>
      </p:sp>
      <p:sp>
        <p:nvSpPr>
          <p:cNvPr id="244" name="Text Box 243"/>
          <p:cNvSpPr txBox="1">
            <a:spLocks noChangeArrowheads="1"/>
          </p:cNvSpPr>
          <p:nvPr/>
        </p:nvSpPr>
        <p:spPr bwMode="auto">
          <a:xfrm>
            <a:off x="1189038" y="429260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aseline="0">
                <a:solidFill>
                  <a:srgbClr val="FFFF00"/>
                </a:solidFill>
                <a:sym typeface="Webdings" pitchFamily="18" charset="2"/>
              </a:rPr>
              <a:t></a:t>
            </a:r>
          </a:p>
        </p:txBody>
      </p:sp>
      <p:sp>
        <p:nvSpPr>
          <p:cNvPr id="245" name="Text Box 244"/>
          <p:cNvSpPr txBox="1">
            <a:spLocks noChangeArrowheads="1"/>
          </p:cNvSpPr>
          <p:nvPr/>
        </p:nvSpPr>
        <p:spPr bwMode="auto">
          <a:xfrm>
            <a:off x="1979613" y="3860800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>
                <a:solidFill>
                  <a:srgbClr val="FFFF66"/>
                </a:solidFill>
              </a:rPr>
              <a:t>LVDS</a:t>
            </a:r>
          </a:p>
        </p:txBody>
      </p:sp>
      <p:grpSp>
        <p:nvGrpSpPr>
          <p:cNvPr id="246" name="Group 245"/>
          <p:cNvGrpSpPr>
            <a:grpSpLocks/>
          </p:cNvGrpSpPr>
          <p:nvPr/>
        </p:nvGrpSpPr>
        <p:grpSpPr bwMode="auto">
          <a:xfrm>
            <a:off x="8459788" y="2092325"/>
            <a:ext cx="600075" cy="615950"/>
            <a:chOff x="3651" y="709"/>
            <a:chExt cx="590" cy="544"/>
          </a:xfrm>
        </p:grpSpPr>
        <p:sp>
          <p:nvSpPr>
            <p:cNvPr id="247" name="Oval 246"/>
            <p:cNvSpPr>
              <a:spLocks noChangeArrowheads="1"/>
            </p:cNvSpPr>
            <p:nvPr/>
          </p:nvSpPr>
          <p:spPr bwMode="auto">
            <a:xfrm>
              <a:off x="3651" y="709"/>
              <a:ext cx="408" cy="36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" name="Oval 247"/>
            <p:cNvSpPr>
              <a:spLocks noChangeArrowheads="1"/>
            </p:cNvSpPr>
            <p:nvPr/>
          </p:nvSpPr>
          <p:spPr bwMode="auto">
            <a:xfrm>
              <a:off x="3696" y="754"/>
              <a:ext cx="408" cy="36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9" name="Oval 248"/>
            <p:cNvSpPr>
              <a:spLocks noChangeArrowheads="1"/>
            </p:cNvSpPr>
            <p:nvPr/>
          </p:nvSpPr>
          <p:spPr bwMode="auto">
            <a:xfrm>
              <a:off x="3742" y="799"/>
              <a:ext cx="408" cy="36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3787" y="845"/>
              <a:ext cx="408" cy="36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1" name="Oval 250"/>
            <p:cNvSpPr>
              <a:spLocks noChangeArrowheads="1"/>
            </p:cNvSpPr>
            <p:nvPr/>
          </p:nvSpPr>
          <p:spPr bwMode="auto">
            <a:xfrm>
              <a:off x="3833" y="891"/>
              <a:ext cx="408" cy="36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2" name="AutoShape 251"/>
          <p:cNvSpPr>
            <a:spLocks noChangeArrowheads="1"/>
          </p:cNvSpPr>
          <p:nvPr/>
        </p:nvSpPr>
        <p:spPr bwMode="auto">
          <a:xfrm>
            <a:off x="7667625" y="1739900"/>
            <a:ext cx="371475" cy="2476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53" name="Picture 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5229225"/>
            <a:ext cx="11985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54" name="Rectangle 253"/>
          <p:cNvSpPr>
            <a:spLocks noChangeArrowheads="1"/>
          </p:cNvSpPr>
          <p:nvPr/>
        </p:nvSpPr>
        <p:spPr bwMode="auto">
          <a:xfrm rot="16200000">
            <a:off x="1372394" y="3418681"/>
            <a:ext cx="801688" cy="3714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55" name="Rectangle 254"/>
          <p:cNvSpPr>
            <a:spLocks noChangeArrowheads="1"/>
          </p:cNvSpPr>
          <p:nvPr/>
        </p:nvSpPr>
        <p:spPr bwMode="auto">
          <a:xfrm rot="16200000">
            <a:off x="1010444" y="4469607"/>
            <a:ext cx="831850" cy="334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aseline="0"/>
              <a:t>ZAP- </a:t>
            </a:r>
            <a:r>
              <a:rPr lang="en-US" baseline="0">
                <a:solidFill>
                  <a:srgbClr val="FFFF66"/>
                </a:solidFill>
                <a:sym typeface="Webdings" pitchFamily="18" charset="2"/>
              </a:rPr>
              <a:t></a:t>
            </a:r>
          </a:p>
        </p:txBody>
      </p:sp>
      <p:sp>
        <p:nvSpPr>
          <p:cNvPr id="256" name="Rectangle 255"/>
          <p:cNvSpPr>
            <a:spLocks noChangeArrowheads="1"/>
          </p:cNvSpPr>
          <p:nvPr/>
        </p:nvSpPr>
        <p:spPr bwMode="auto">
          <a:xfrm rot="16200000">
            <a:off x="1316832" y="4452144"/>
            <a:ext cx="833437" cy="3714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</a:t>
            </a:r>
          </a:p>
        </p:txBody>
      </p:sp>
      <p:pic>
        <p:nvPicPr>
          <p:cNvPr id="257" name="Picture 256" descr="Sigle-Irf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5876925"/>
            <a:ext cx="517525" cy="908050"/>
          </a:xfrm>
          <a:prstGeom prst="rect">
            <a:avLst/>
          </a:prstGeom>
          <a:noFill/>
        </p:spPr>
      </p:pic>
      <p:grpSp>
        <p:nvGrpSpPr>
          <p:cNvPr id="258" name="Group 257"/>
          <p:cNvGrpSpPr>
            <a:grpSpLocks/>
          </p:cNvGrpSpPr>
          <p:nvPr/>
        </p:nvGrpSpPr>
        <p:grpSpPr bwMode="auto">
          <a:xfrm>
            <a:off x="395288" y="2060575"/>
            <a:ext cx="669925" cy="987425"/>
            <a:chOff x="1655" y="1933"/>
            <a:chExt cx="771" cy="1588"/>
          </a:xfrm>
        </p:grpSpPr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1791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1791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1791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1791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1791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1927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1927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1927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1927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1927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165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165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165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165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165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1791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1791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1791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>
              <a:off x="1791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8" name="Rectangle 277"/>
            <p:cNvSpPr>
              <a:spLocks noChangeArrowheads="1"/>
            </p:cNvSpPr>
            <p:nvPr/>
          </p:nvSpPr>
          <p:spPr bwMode="auto">
            <a:xfrm>
              <a:off x="1791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" name="Rectangle 278"/>
            <p:cNvSpPr>
              <a:spLocks noChangeArrowheads="1"/>
            </p:cNvSpPr>
            <p:nvPr/>
          </p:nvSpPr>
          <p:spPr bwMode="auto">
            <a:xfrm>
              <a:off x="1927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0" name="Rectangle 279"/>
            <p:cNvSpPr>
              <a:spLocks noChangeArrowheads="1"/>
            </p:cNvSpPr>
            <p:nvPr/>
          </p:nvSpPr>
          <p:spPr bwMode="auto">
            <a:xfrm>
              <a:off x="1927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" name="Rectangle 280"/>
            <p:cNvSpPr>
              <a:spLocks noChangeArrowheads="1"/>
            </p:cNvSpPr>
            <p:nvPr/>
          </p:nvSpPr>
          <p:spPr bwMode="auto">
            <a:xfrm>
              <a:off x="1927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2" name="Rectangle 281"/>
            <p:cNvSpPr>
              <a:spLocks noChangeArrowheads="1"/>
            </p:cNvSpPr>
            <p:nvPr/>
          </p:nvSpPr>
          <p:spPr bwMode="auto">
            <a:xfrm>
              <a:off x="1927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" name="Rectangle 282"/>
            <p:cNvSpPr>
              <a:spLocks noChangeArrowheads="1"/>
            </p:cNvSpPr>
            <p:nvPr/>
          </p:nvSpPr>
          <p:spPr bwMode="auto">
            <a:xfrm>
              <a:off x="1927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4" name="Rectangle 283"/>
            <p:cNvSpPr>
              <a:spLocks noChangeArrowheads="1"/>
            </p:cNvSpPr>
            <p:nvPr/>
          </p:nvSpPr>
          <p:spPr bwMode="auto">
            <a:xfrm>
              <a:off x="165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" name="Rectangle 284"/>
            <p:cNvSpPr>
              <a:spLocks noChangeArrowheads="1"/>
            </p:cNvSpPr>
            <p:nvPr/>
          </p:nvSpPr>
          <p:spPr bwMode="auto">
            <a:xfrm>
              <a:off x="165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165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" name="Rectangle 286"/>
            <p:cNvSpPr>
              <a:spLocks noChangeArrowheads="1"/>
            </p:cNvSpPr>
            <p:nvPr/>
          </p:nvSpPr>
          <p:spPr bwMode="auto">
            <a:xfrm>
              <a:off x="165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" name="Rectangle 287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" name="Rectangle 288"/>
            <p:cNvSpPr>
              <a:spLocks noChangeArrowheads="1"/>
            </p:cNvSpPr>
            <p:nvPr/>
          </p:nvSpPr>
          <p:spPr bwMode="auto">
            <a:xfrm>
              <a:off x="2199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0" name="Rectangle 289"/>
            <p:cNvSpPr>
              <a:spLocks noChangeArrowheads="1"/>
            </p:cNvSpPr>
            <p:nvPr/>
          </p:nvSpPr>
          <p:spPr bwMode="auto">
            <a:xfrm>
              <a:off x="2199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" name="Rectangle 290"/>
            <p:cNvSpPr>
              <a:spLocks noChangeArrowheads="1"/>
            </p:cNvSpPr>
            <p:nvPr/>
          </p:nvSpPr>
          <p:spPr bwMode="auto">
            <a:xfrm>
              <a:off x="2199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2" name="Rectangle 291"/>
            <p:cNvSpPr>
              <a:spLocks noChangeArrowheads="1"/>
            </p:cNvSpPr>
            <p:nvPr/>
          </p:nvSpPr>
          <p:spPr bwMode="auto">
            <a:xfrm>
              <a:off x="2199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3" name="Rectangle 292"/>
            <p:cNvSpPr>
              <a:spLocks noChangeArrowheads="1"/>
            </p:cNvSpPr>
            <p:nvPr/>
          </p:nvSpPr>
          <p:spPr bwMode="auto">
            <a:xfrm>
              <a:off x="2199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4" name="Rectangle 293"/>
            <p:cNvSpPr>
              <a:spLocks noChangeArrowheads="1"/>
            </p:cNvSpPr>
            <p:nvPr/>
          </p:nvSpPr>
          <p:spPr bwMode="auto">
            <a:xfrm>
              <a:off x="2335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5" name="Rectangle 294"/>
            <p:cNvSpPr>
              <a:spLocks noChangeArrowheads="1"/>
            </p:cNvSpPr>
            <p:nvPr/>
          </p:nvSpPr>
          <p:spPr bwMode="auto">
            <a:xfrm>
              <a:off x="2335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6" name="Rectangle 295"/>
            <p:cNvSpPr>
              <a:spLocks noChangeArrowheads="1"/>
            </p:cNvSpPr>
            <p:nvPr/>
          </p:nvSpPr>
          <p:spPr bwMode="auto">
            <a:xfrm>
              <a:off x="2335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" name="Rectangle 296"/>
            <p:cNvSpPr>
              <a:spLocks noChangeArrowheads="1"/>
            </p:cNvSpPr>
            <p:nvPr/>
          </p:nvSpPr>
          <p:spPr bwMode="auto">
            <a:xfrm>
              <a:off x="2335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8" name="Rectangle 297"/>
            <p:cNvSpPr>
              <a:spLocks noChangeArrowheads="1"/>
            </p:cNvSpPr>
            <p:nvPr/>
          </p:nvSpPr>
          <p:spPr bwMode="auto">
            <a:xfrm>
              <a:off x="2335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9" name="Rectangle 298"/>
            <p:cNvSpPr>
              <a:spLocks noChangeArrowheads="1"/>
            </p:cNvSpPr>
            <p:nvPr/>
          </p:nvSpPr>
          <p:spPr bwMode="auto">
            <a:xfrm>
              <a:off x="2063" y="1933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" name="Rectangle 299"/>
            <p:cNvSpPr>
              <a:spLocks noChangeArrowheads="1"/>
            </p:cNvSpPr>
            <p:nvPr/>
          </p:nvSpPr>
          <p:spPr bwMode="auto">
            <a:xfrm>
              <a:off x="2063" y="2069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2063" y="2205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2063" y="2341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" name="Rectangle 302"/>
            <p:cNvSpPr>
              <a:spLocks noChangeArrowheads="1"/>
            </p:cNvSpPr>
            <p:nvPr/>
          </p:nvSpPr>
          <p:spPr bwMode="auto">
            <a:xfrm>
              <a:off x="2063" y="247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" name="Rectangle 303"/>
            <p:cNvSpPr>
              <a:spLocks noChangeArrowheads="1"/>
            </p:cNvSpPr>
            <p:nvPr/>
          </p:nvSpPr>
          <p:spPr bwMode="auto">
            <a:xfrm>
              <a:off x="2199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" name="Rectangle 304"/>
            <p:cNvSpPr>
              <a:spLocks noChangeArrowheads="1"/>
            </p:cNvSpPr>
            <p:nvPr/>
          </p:nvSpPr>
          <p:spPr bwMode="auto">
            <a:xfrm>
              <a:off x="2199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" name="Rectangle 305"/>
            <p:cNvSpPr>
              <a:spLocks noChangeArrowheads="1"/>
            </p:cNvSpPr>
            <p:nvPr/>
          </p:nvSpPr>
          <p:spPr bwMode="auto">
            <a:xfrm>
              <a:off x="2199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" name="Rectangle 306"/>
            <p:cNvSpPr>
              <a:spLocks noChangeArrowheads="1"/>
            </p:cNvSpPr>
            <p:nvPr/>
          </p:nvSpPr>
          <p:spPr bwMode="auto">
            <a:xfrm>
              <a:off x="2199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" name="Rectangle 307"/>
            <p:cNvSpPr>
              <a:spLocks noChangeArrowheads="1"/>
            </p:cNvSpPr>
            <p:nvPr/>
          </p:nvSpPr>
          <p:spPr bwMode="auto">
            <a:xfrm>
              <a:off x="2199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" name="Rectangle 308"/>
            <p:cNvSpPr>
              <a:spLocks noChangeArrowheads="1"/>
            </p:cNvSpPr>
            <p:nvPr/>
          </p:nvSpPr>
          <p:spPr bwMode="auto">
            <a:xfrm>
              <a:off x="2335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2335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" name="Rectangle 310"/>
            <p:cNvSpPr>
              <a:spLocks noChangeArrowheads="1"/>
            </p:cNvSpPr>
            <p:nvPr/>
          </p:nvSpPr>
          <p:spPr bwMode="auto">
            <a:xfrm>
              <a:off x="2335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2335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" name="Rectangle 312"/>
            <p:cNvSpPr>
              <a:spLocks noChangeArrowheads="1"/>
            </p:cNvSpPr>
            <p:nvPr/>
          </p:nvSpPr>
          <p:spPr bwMode="auto">
            <a:xfrm>
              <a:off x="2335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2063" y="261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" name="Rectangle 314"/>
            <p:cNvSpPr>
              <a:spLocks noChangeArrowheads="1"/>
            </p:cNvSpPr>
            <p:nvPr/>
          </p:nvSpPr>
          <p:spPr bwMode="auto">
            <a:xfrm>
              <a:off x="2063" y="275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2063" y="288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" name="Rectangle 316"/>
            <p:cNvSpPr>
              <a:spLocks noChangeArrowheads="1"/>
            </p:cNvSpPr>
            <p:nvPr/>
          </p:nvSpPr>
          <p:spPr bwMode="auto">
            <a:xfrm>
              <a:off x="2063" y="302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063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1791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1791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1927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1927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165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5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99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2199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2335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2335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2063" y="329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2063" y="343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1" name="Rectangle 330"/>
          <p:cNvSpPr>
            <a:spLocks noChangeArrowheads="1"/>
          </p:cNvSpPr>
          <p:nvPr/>
        </p:nvSpPr>
        <p:spPr bwMode="auto">
          <a:xfrm rot="16200000">
            <a:off x="1371600" y="2370138"/>
            <a:ext cx="803275" cy="3714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332" name="Rectangle 331"/>
          <p:cNvSpPr>
            <a:spLocks noChangeArrowheads="1"/>
          </p:cNvSpPr>
          <p:nvPr/>
        </p:nvSpPr>
        <p:spPr bwMode="auto">
          <a:xfrm rot="16200000">
            <a:off x="1331913" y="1320800"/>
            <a:ext cx="803275" cy="3714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 </a:t>
            </a:r>
          </a:p>
        </p:txBody>
      </p:sp>
      <p:sp>
        <p:nvSpPr>
          <p:cNvPr id="333" name="Rectangle 332"/>
          <p:cNvSpPr>
            <a:spLocks noChangeArrowheads="1"/>
          </p:cNvSpPr>
          <p:nvPr/>
        </p:nvSpPr>
        <p:spPr bwMode="auto">
          <a:xfrm rot="16200000">
            <a:off x="999331" y="3417094"/>
            <a:ext cx="801688" cy="374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/>
              <a:t>ZAP- </a:t>
            </a:r>
            <a:r>
              <a:rPr lang="en-US" baseline="0">
                <a:solidFill>
                  <a:srgbClr val="FFFF66"/>
                </a:solidFill>
                <a:sym typeface="Webdings" pitchFamily="18" charset="2"/>
              </a:rPr>
              <a:t></a:t>
            </a:r>
            <a:r>
              <a:rPr lang="en-US" sz="1400" baseline="0"/>
              <a:t> </a:t>
            </a:r>
          </a:p>
        </p:txBody>
      </p:sp>
      <p:sp>
        <p:nvSpPr>
          <p:cNvPr id="334" name="Rectangle 333"/>
          <p:cNvSpPr>
            <a:spLocks noChangeArrowheads="1"/>
          </p:cNvSpPr>
          <p:nvPr/>
        </p:nvSpPr>
        <p:spPr bwMode="auto">
          <a:xfrm rot="16200000">
            <a:off x="999331" y="2367757"/>
            <a:ext cx="801687" cy="374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/>
              <a:t>ZAP </a:t>
            </a:r>
            <a:r>
              <a:rPr lang="en-US" sz="2000" baseline="0">
                <a:solidFill>
                  <a:srgbClr val="FFFF66"/>
                </a:solidFill>
                <a:sym typeface="Webdings" pitchFamily="18" charset="2"/>
              </a:rPr>
              <a:t></a:t>
            </a:r>
          </a:p>
        </p:txBody>
      </p:sp>
      <p:sp>
        <p:nvSpPr>
          <p:cNvPr id="335" name="Rectangle 334"/>
          <p:cNvSpPr>
            <a:spLocks noChangeArrowheads="1"/>
          </p:cNvSpPr>
          <p:nvPr/>
        </p:nvSpPr>
        <p:spPr bwMode="auto">
          <a:xfrm rot="16200000">
            <a:off x="973931" y="1339057"/>
            <a:ext cx="801687" cy="374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/>
              <a:t>ZAP- </a:t>
            </a:r>
            <a:r>
              <a:rPr lang="en-US" baseline="0">
                <a:solidFill>
                  <a:srgbClr val="FFFF66"/>
                </a:solidFill>
                <a:sym typeface="Webdings" pitchFamily="18" charset="2"/>
              </a:rPr>
              <a:t></a:t>
            </a:r>
          </a:p>
        </p:txBody>
      </p:sp>
      <p:sp>
        <p:nvSpPr>
          <p:cNvPr id="336" name="Rectangle 335" descr="Rayures étroites horizontales"/>
          <p:cNvSpPr>
            <a:spLocks noChangeArrowheads="1"/>
          </p:cNvSpPr>
          <p:nvPr/>
        </p:nvSpPr>
        <p:spPr bwMode="auto">
          <a:xfrm>
            <a:off x="2987675" y="2997200"/>
            <a:ext cx="1879600" cy="144463"/>
          </a:xfrm>
          <a:prstGeom prst="rect">
            <a:avLst/>
          </a:prstGeom>
          <a:pattFill prst="narHorz">
            <a:fgClr>
              <a:srgbClr val="FFFF00"/>
            </a:fgClr>
            <a:bgClr>
              <a:srgbClr val="CC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" name="Rectangle 336" descr="Rayures étroites horizontales"/>
          <p:cNvSpPr>
            <a:spLocks noChangeArrowheads="1"/>
          </p:cNvSpPr>
          <p:nvPr/>
        </p:nvSpPr>
        <p:spPr bwMode="auto">
          <a:xfrm>
            <a:off x="2987675" y="3213100"/>
            <a:ext cx="1879600" cy="144463"/>
          </a:xfrm>
          <a:prstGeom prst="rect">
            <a:avLst/>
          </a:prstGeom>
          <a:pattFill prst="narHorz">
            <a:fgClr>
              <a:srgbClr val="FF0000"/>
            </a:fgClr>
            <a:bgClr>
              <a:srgbClr val="0000CC"/>
            </a:bgClr>
          </a:pattFill>
          <a:ln w="9525">
            <a:pattFill prst="narHorz">
              <a:fgClr>
                <a:srgbClr val="FFFF66"/>
              </a:fgClr>
              <a:bgClr>
                <a:srgbClr val="0000CC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" name="Rectangle 337"/>
          <p:cNvSpPr>
            <a:spLocks noChangeArrowheads="1"/>
          </p:cNvSpPr>
          <p:nvPr/>
        </p:nvSpPr>
        <p:spPr bwMode="auto">
          <a:xfrm>
            <a:off x="2987675" y="765175"/>
            <a:ext cx="1368425" cy="50403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aseline="0"/>
          </a:p>
        </p:txBody>
      </p:sp>
      <p:sp>
        <p:nvSpPr>
          <p:cNvPr id="339" name="Rectangle 338"/>
          <p:cNvSpPr>
            <a:spLocks noChangeArrowheads="1"/>
          </p:cNvSpPr>
          <p:nvPr/>
        </p:nvSpPr>
        <p:spPr bwMode="auto">
          <a:xfrm>
            <a:off x="3135313" y="1206500"/>
            <a:ext cx="223837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0" name="Rectangle 339"/>
          <p:cNvSpPr>
            <a:spLocks noChangeArrowheads="1"/>
          </p:cNvSpPr>
          <p:nvPr/>
        </p:nvSpPr>
        <p:spPr bwMode="auto">
          <a:xfrm>
            <a:off x="3135313" y="2255838"/>
            <a:ext cx="298450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1" name="Rectangle 340"/>
          <p:cNvSpPr>
            <a:spLocks noChangeArrowheads="1"/>
          </p:cNvSpPr>
          <p:nvPr/>
        </p:nvSpPr>
        <p:spPr bwMode="auto">
          <a:xfrm rot="16200000">
            <a:off x="2914650" y="2203451"/>
            <a:ext cx="2016125" cy="577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aseline="0">
                <a:solidFill>
                  <a:schemeClr val="bg1"/>
                </a:solidFill>
              </a:rPr>
              <a:t>4 X 25Mhz </a:t>
            </a:r>
          </a:p>
          <a:p>
            <a:pPr algn="ctr"/>
            <a:r>
              <a:rPr lang="en-US" sz="1600" baseline="0">
                <a:solidFill>
                  <a:schemeClr val="bg1"/>
                </a:solidFill>
              </a:rPr>
              <a:t>-FADC – 12bits</a:t>
            </a:r>
          </a:p>
        </p:txBody>
      </p:sp>
      <p:sp>
        <p:nvSpPr>
          <p:cNvPr id="342" name="Text Box 341"/>
          <p:cNvSpPr txBox="1">
            <a:spLocks noChangeArrowheads="1"/>
          </p:cNvSpPr>
          <p:nvPr/>
        </p:nvSpPr>
        <p:spPr bwMode="auto">
          <a:xfrm>
            <a:off x="3419475" y="90963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rgbClr val="FFFF00"/>
                </a:solidFill>
              </a:rPr>
              <a:t>AsAd</a:t>
            </a:r>
          </a:p>
        </p:txBody>
      </p:sp>
      <p:sp>
        <p:nvSpPr>
          <p:cNvPr id="343" name="Rectangle 342"/>
          <p:cNvSpPr>
            <a:spLocks noChangeArrowheads="1"/>
          </p:cNvSpPr>
          <p:nvPr/>
        </p:nvSpPr>
        <p:spPr bwMode="auto">
          <a:xfrm rot="16200000">
            <a:off x="2844007" y="3140869"/>
            <a:ext cx="801687" cy="371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PA-72</a:t>
            </a:r>
          </a:p>
        </p:txBody>
      </p:sp>
      <p:sp>
        <p:nvSpPr>
          <p:cNvPr id="344" name="Rectangle 343"/>
          <p:cNvSpPr>
            <a:spLocks noChangeArrowheads="1"/>
          </p:cNvSpPr>
          <p:nvPr/>
        </p:nvSpPr>
        <p:spPr bwMode="auto">
          <a:xfrm rot="16200000">
            <a:off x="2844007" y="4220369"/>
            <a:ext cx="801687" cy="371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PA-72</a:t>
            </a:r>
          </a:p>
        </p:txBody>
      </p:sp>
      <p:sp>
        <p:nvSpPr>
          <p:cNvPr id="345" name="Rectangle 344"/>
          <p:cNvSpPr>
            <a:spLocks noChangeArrowheads="1"/>
          </p:cNvSpPr>
          <p:nvPr/>
        </p:nvSpPr>
        <p:spPr bwMode="auto">
          <a:xfrm rot="16200000">
            <a:off x="2844007" y="1124744"/>
            <a:ext cx="801687" cy="371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PA-72</a:t>
            </a:r>
          </a:p>
        </p:txBody>
      </p:sp>
      <p:sp>
        <p:nvSpPr>
          <p:cNvPr id="346" name="Rectangle 345"/>
          <p:cNvSpPr>
            <a:spLocks noChangeArrowheads="1"/>
          </p:cNvSpPr>
          <p:nvPr/>
        </p:nvSpPr>
        <p:spPr bwMode="auto">
          <a:xfrm rot="16200000">
            <a:off x="2844007" y="2132806"/>
            <a:ext cx="801688" cy="371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aseline="0">
                <a:solidFill>
                  <a:schemeClr val="bg1"/>
                </a:solidFill>
              </a:rPr>
              <a:t>PA-72</a:t>
            </a:r>
          </a:p>
        </p:txBody>
      </p:sp>
      <p:sp>
        <p:nvSpPr>
          <p:cNvPr id="347" name="Text Box 346"/>
          <p:cNvSpPr txBox="1">
            <a:spLocks noChangeArrowheads="1"/>
          </p:cNvSpPr>
          <p:nvPr/>
        </p:nvSpPr>
        <p:spPr bwMode="auto">
          <a:xfrm rot="16200000">
            <a:off x="2783681" y="4048919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>
                <a:solidFill>
                  <a:srgbClr val="000099"/>
                </a:solidFill>
              </a:rPr>
              <a:t>AGET</a:t>
            </a:r>
          </a:p>
        </p:txBody>
      </p:sp>
      <p:sp>
        <p:nvSpPr>
          <p:cNvPr id="348" name="Rectangle 347"/>
          <p:cNvSpPr>
            <a:spLocks noChangeArrowheads="1"/>
          </p:cNvSpPr>
          <p:nvPr/>
        </p:nvSpPr>
        <p:spPr bwMode="auto">
          <a:xfrm>
            <a:off x="3059113" y="4005263"/>
            <a:ext cx="73025" cy="79216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9" name="Rectangle 348"/>
          <p:cNvSpPr>
            <a:spLocks noChangeArrowheads="1"/>
          </p:cNvSpPr>
          <p:nvPr/>
        </p:nvSpPr>
        <p:spPr bwMode="auto">
          <a:xfrm>
            <a:off x="3059113" y="909638"/>
            <a:ext cx="73025" cy="79216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0" name="Rectangle 349"/>
          <p:cNvSpPr>
            <a:spLocks noChangeArrowheads="1"/>
          </p:cNvSpPr>
          <p:nvPr/>
        </p:nvSpPr>
        <p:spPr bwMode="auto">
          <a:xfrm>
            <a:off x="3059113" y="1917700"/>
            <a:ext cx="73025" cy="79216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1" name="Rectangle 350"/>
          <p:cNvSpPr>
            <a:spLocks noChangeArrowheads="1"/>
          </p:cNvSpPr>
          <p:nvPr/>
        </p:nvSpPr>
        <p:spPr bwMode="auto">
          <a:xfrm>
            <a:off x="3059113" y="2925763"/>
            <a:ext cx="73025" cy="79216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2" name="Text Box 351"/>
          <p:cNvSpPr txBox="1">
            <a:spLocks noChangeArrowheads="1"/>
          </p:cNvSpPr>
          <p:nvPr/>
        </p:nvSpPr>
        <p:spPr bwMode="auto">
          <a:xfrm>
            <a:off x="5003800" y="40767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rgbClr val="FFFF00"/>
                </a:solidFill>
              </a:rPr>
              <a:t>MUTANT</a:t>
            </a:r>
          </a:p>
        </p:txBody>
      </p:sp>
      <p:sp>
        <p:nvSpPr>
          <p:cNvPr id="353" name="Rectangle 352"/>
          <p:cNvSpPr>
            <a:spLocks noChangeArrowheads="1"/>
          </p:cNvSpPr>
          <p:nvPr/>
        </p:nvSpPr>
        <p:spPr bwMode="auto">
          <a:xfrm>
            <a:off x="6877050" y="4797425"/>
            <a:ext cx="1798638" cy="14414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aseline="0"/>
          </a:p>
        </p:txBody>
      </p:sp>
      <p:sp>
        <p:nvSpPr>
          <p:cNvPr id="354" name="Text Box 353"/>
          <p:cNvSpPr txBox="1">
            <a:spLocks noChangeArrowheads="1"/>
          </p:cNvSpPr>
          <p:nvPr/>
        </p:nvSpPr>
        <p:spPr bwMode="auto">
          <a:xfrm>
            <a:off x="7956550" y="48688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rgbClr val="FFFF00"/>
                </a:solidFill>
              </a:rPr>
              <a:t>BEM</a:t>
            </a:r>
          </a:p>
        </p:txBody>
      </p:sp>
      <p:sp>
        <p:nvSpPr>
          <p:cNvPr id="355" name="Text Box 354"/>
          <p:cNvSpPr txBox="1">
            <a:spLocks noChangeArrowheads="1"/>
          </p:cNvSpPr>
          <p:nvPr/>
        </p:nvSpPr>
        <p:spPr bwMode="auto">
          <a:xfrm>
            <a:off x="7653338" y="5302250"/>
            <a:ext cx="879475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>
                <a:solidFill>
                  <a:schemeClr val="bg1"/>
                </a:solidFill>
              </a:rPr>
              <a:t>BUTIS</a:t>
            </a:r>
          </a:p>
        </p:txBody>
      </p:sp>
      <p:sp>
        <p:nvSpPr>
          <p:cNvPr id="356" name="AutoShape 355"/>
          <p:cNvSpPr>
            <a:spLocks noChangeArrowheads="1"/>
          </p:cNvSpPr>
          <p:nvPr/>
        </p:nvSpPr>
        <p:spPr bwMode="auto">
          <a:xfrm rot="10800000">
            <a:off x="7667625" y="2852738"/>
            <a:ext cx="371475" cy="2476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57" name="Picture 356" descr="L'image “http://www.ransoftware.com/pc_graphic.gif” ne peut être affichée car elle contient des erreu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140075"/>
            <a:ext cx="647700" cy="519113"/>
          </a:xfrm>
          <a:prstGeom prst="rect">
            <a:avLst/>
          </a:prstGeom>
          <a:noFill/>
        </p:spPr>
      </p:pic>
      <p:pic>
        <p:nvPicPr>
          <p:cNvPr id="358" name="Picture 357" descr="L'image “http://www.ransoftware.com/pc_graphic.gif” ne peut être affichée car elle contient des erreu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3140075"/>
            <a:ext cx="647700" cy="519113"/>
          </a:xfrm>
          <a:prstGeom prst="rect">
            <a:avLst/>
          </a:prstGeom>
          <a:noFill/>
        </p:spPr>
      </p:pic>
      <p:pic>
        <p:nvPicPr>
          <p:cNvPr id="359" name="Picture 358" descr="L'image “http://www.ransoftware.com/pc_graphic.gif” ne peut être affichée car elle contient des erreu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109663"/>
            <a:ext cx="647700" cy="519112"/>
          </a:xfrm>
          <a:prstGeom prst="rect">
            <a:avLst/>
          </a:prstGeom>
          <a:noFill/>
        </p:spPr>
      </p:pic>
      <p:pic>
        <p:nvPicPr>
          <p:cNvPr id="360" name="Picture 359" descr="L'image “http://www.ransoftware.com/pc_graphic.gif” ne peut être affichée car elle contient des erreu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109663"/>
            <a:ext cx="647700" cy="519112"/>
          </a:xfrm>
          <a:prstGeom prst="rect">
            <a:avLst/>
          </a:prstGeom>
          <a:noFill/>
        </p:spPr>
      </p:pic>
      <p:sp>
        <p:nvSpPr>
          <p:cNvPr id="361" name="Text Box 360"/>
          <p:cNvSpPr txBox="1">
            <a:spLocks noChangeArrowheads="1"/>
          </p:cNvSpPr>
          <p:nvPr/>
        </p:nvSpPr>
        <p:spPr bwMode="auto">
          <a:xfrm>
            <a:off x="7813675" y="5607050"/>
            <a:ext cx="646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aseline="0">
                <a:solidFill>
                  <a:schemeClr val="bg1"/>
                </a:solidFill>
                <a:sym typeface="Wingdings" pitchFamily="2" charset="2"/>
              </a:rPr>
              <a:t></a:t>
            </a:r>
          </a:p>
        </p:txBody>
      </p:sp>
      <p:sp>
        <p:nvSpPr>
          <p:cNvPr id="362" name="Rectangle 361"/>
          <p:cNvSpPr>
            <a:spLocks noChangeArrowheads="1"/>
          </p:cNvSpPr>
          <p:nvPr/>
        </p:nvSpPr>
        <p:spPr bwMode="auto">
          <a:xfrm rot="16200000">
            <a:off x="3491706" y="5301457"/>
            <a:ext cx="504825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baseline="0">
                <a:solidFill>
                  <a:schemeClr val="bg1"/>
                </a:solidFill>
              </a:rPr>
              <a:t>FPGA</a:t>
            </a:r>
          </a:p>
        </p:txBody>
      </p:sp>
      <p:grpSp>
        <p:nvGrpSpPr>
          <p:cNvPr id="363" name="Group 362"/>
          <p:cNvGrpSpPr>
            <a:grpSpLocks/>
          </p:cNvGrpSpPr>
          <p:nvPr/>
        </p:nvGrpSpPr>
        <p:grpSpPr bwMode="auto">
          <a:xfrm rot="16200000">
            <a:off x="3634581" y="3645695"/>
            <a:ext cx="574675" cy="576262"/>
            <a:chOff x="2200" y="3339"/>
            <a:chExt cx="453" cy="454"/>
          </a:xfrm>
        </p:grpSpPr>
        <p:sp>
          <p:nvSpPr>
            <p:cNvPr id="364" name="Rectangle 363"/>
            <p:cNvSpPr>
              <a:spLocks noChangeArrowheads="1"/>
            </p:cNvSpPr>
            <p:nvPr/>
          </p:nvSpPr>
          <p:spPr bwMode="auto">
            <a:xfrm>
              <a:off x="2200" y="3339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aseline="0">
                  <a:solidFill>
                    <a:schemeClr val="bg1"/>
                  </a:solidFill>
                </a:rPr>
                <a:t>Temp</a:t>
              </a:r>
            </a:p>
          </p:txBody>
        </p:sp>
        <p:sp>
          <p:nvSpPr>
            <p:cNvPr id="365" name="Rectangle 364"/>
            <p:cNvSpPr>
              <a:spLocks noChangeArrowheads="1"/>
            </p:cNvSpPr>
            <p:nvPr/>
          </p:nvSpPr>
          <p:spPr bwMode="auto">
            <a:xfrm>
              <a:off x="2200" y="3566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  <a:latin typeface="Times New Roman" pitchFamily="18" charset="0"/>
                </a:rPr>
                <a:t>I/V</a:t>
              </a:r>
            </a:p>
          </p:txBody>
        </p:sp>
      </p:grpSp>
      <p:grpSp>
        <p:nvGrpSpPr>
          <p:cNvPr id="366" name="Group 365"/>
          <p:cNvGrpSpPr>
            <a:grpSpLocks/>
          </p:cNvGrpSpPr>
          <p:nvPr/>
        </p:nvGrpSpPr>
        <p:grpSpPr bwMode="auto">
          <a:xfrm>
            <a:off x="5868988" y="3068638"/>
            <a:ext cx="574675" cy="576262"/>
            <a:chOff x="2200" y="3339"/>
            <a:chExt cx="453" cy="454"/>
          </a:xfrm>
        </p:grpSpPr>
        <p:sp>
          <p:nvSpPr>
            <p:cNvPr id="367" name="Rectangle 366"/>
            <p:cNvSpPr>
              <a:spLocks noChangeArrowheads="1"/>
            </p:cNvSpPr>
            <p:nvPr/>
          </p:nvSpPr>
          <p:spPr bwMode="auto">
            <a:xfrm>
              <a:off x="2200" y="3339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</a:rPr>
                <a:t>Temp</a:t>
              </a:r>
            </a:p>
          </p:txBody>
        </p:sp>
        <p:sp>
          <p:nvSpPr>
            <p:cNvPr id="368" name="Rectangle 367"/>
            <p:cNvSpPr>
              <a:spLocks noChangeArrowheads="1"/>
            </p:cNvSpPr>
            <p:nvPr/>
          </p:nvSpPr>
          <p:spPr bwMode="auto">
            <a:xfrm>
              <a:off x="2200" y="3566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  <a:latin typeface="Times New Roman" pitchFamily="18" charset="0"/>
                </a:rPr>
                <a:t>I/V</a:t>
              </a:r>
            </a:p>
          </p:txBody>
        </p:sp>
      </p:grpSp>
      <p:grpSp>
        <p:nvGrpSpPr>
          <p:cNvPr id="369" name="Group 368"/>
          <p:cNvGrpSpPr>
            <a:grpSpLocks/>
          </p:cNvGrpSpPr>
          <p:nvPr/>
        </p:nvGrpSpPr>
        <p:grpSpPr bwMode="auto">
          <a:xfrm>
            <a:off x="5868988" y="5589588"/>
            <a:ext cx="574675" cy="576262"/>
            <a:chOff x="2200" y="3339"/>
            <a:chExt cx="453" cy="454"/>
          </a:xfrm>
        </p:grpSpPr>
        <p:sp>
          <p:nvSpPr>
            <p:cNvPr id="370" name="Rectangle 369"/>
            <p:cNvSpPr>
              <a:spLocks noChangeArrowheads="1"/>
            </p:cNvSpPr>
            <p:nvPr/>
          </p:nvSpPr>
          <p:spPr bwMode="auto">
            <a:xfrm>
              <a:off x="2200" y="3339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</a:rPr>
                <a:t>Temp</a:t>
              </a:r>
            </a:p>
          </p:txBody>
        </p:sp>
        <p:sp>
          <p:nvSpPr>
            <p:cNvPr id="371" name="Rectangle 370"/>
            <p:cNvSpPr>
              <a:spLocks noChangeArrowheads="1"/>
            </p:cNvSpPr>
            <p:nvPr/>
          </p:nvSpPr>
          <p:spPr bwMode="auto">
            <a:xfrm>
              <a:off x="2200" y="3566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  <a:latin typeface="Times New Roman" pitchFamily="18" charset="0"/>
                </a:rPr>
                <a:t>I/V</a:t>
              </a:r>
            </a:p>
          </p:txBody>
        </p:sp>
      </p:grpSp>
      <p:sp>
        <p:nvSpPr>
          <p:cNvPr id="372" name="Rectangle 371"/>
          <p:cNvSpPr>
            <a:spLocks noChangeArrowheads="1"/>
          </p:cNvSpPr>
          <p:nvPr/>
        </p:nvSpPr>
        <p:spPr bwMode="auto">
          <a:xfrm rot="16200000">
            <a:off x="3852069" y="5301456"/>
            <a:ext cx="504825" cy="360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baseline="0">
                <a:solidFill>
                  <a:schemeClr val="bg1"/>
                </a:solidFill>
              </a:rPr>
              <a:t>FPGA</a:t>
            </a:r>
          </a:p>
        </p:txBody>
      </p:sp>
      <p:sp>
        <p:nvSpPr>
          <p:cNvPr id="373" name="Rectangle 372"/>
          <p:cNvSpPr>
            <a:spLocks noChangeArrowheads="1"/>
          </p:cNvSpPr>
          <p:nvPr/>
        </p:nvSpPr>
        <p:spPr bwMode="auto">
          <a:xfrm rot="16200000">
            <a:off x="3852069" y="5301456"/>
            <a:ext cx="50482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baseline="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374" name="Rectangle 373"/>
          <p:cNvSpPr>
            <a:spLocks noChangeArrowheads="1"/>
          </p:cNvSpPr>
          <p:nvPr/>
        </p:nvSpPr>
        <p:spPr bwMode="auto">
          <a:xfrm>
            <a:off x="5003800" y="931863"/>
            <a:ext cx="746125" cy="481012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>
                <a:solidFill>
                  <a:schemeClr val="bg1"/>
                </a:solidFill>
              </a:rPr>
              <a:t>FPGA</a:t>
            </a:r>
          </a:p>
        </p:txBody>
      </p:sp>
      <p:sp>
        <p:nvSpPr>
          <p:cNvPr id="375" name="Rectangle 374"/>
          <p:cNvSpPr>
            <a:spLocks noChangeArrowheads="1"/>
          </p:cNvSpPr>
          <p:nvPr/>
        </p:nvSpPr>
        <p:spPr bwMode="auto">
          <a:xfrm>
            <a:off x="5003800" y="1412875"/>
            <a:ext cx="746125" cy="481013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376" name="Line 375"/>
          <p:cNvSpPr>
            <a:spLocks noChangeShapeType="1"/>
          </p:cNvSpPr>
          <p:nvPr/>
        </p:nvSpPr>
        <p:spPr bwMode="auto">
          <a:xfrm>
            <a:off x="4211638" y="3933825"/>
            <a:ext cx="4932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7" name="Line 376"/>
          <p:cNvSpPr>
            <a:spLocks noChangeShapeType="1"/>
          </p:cNvSpPr>
          <p:nvPr/>
        </p:nvSpPr>
        <p:spPr bwMode="auto">
          <a:xfrm>
            <a:off x="7235825" y="3933825"/>
            <a:ext cx="0" cy="16557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8" name="Line 377"/>
          <p:cNvSpPr>
            <a:spLocks noChangeShapeType="1"/>
          </p:cNvSpPr>
          <p:nvPr/>
        </p:nvSpPr>
        <p:spPr bwMode="auto">
          <a:xfrm>
            <a:off x="6300788" y="3933825"/>
            <a:ext cx="0" cy="16557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79" name="Group 378"/>
          <p:cNvGrpSpPr>
            <a:grpSpLocks/>
          </p:cNvGrpSpPr>
          <p:nvPr/>
        </p:nvGrpSpPr>
        <p:grpSpPr bwMode="auto">
          <a:xfrm>
            <a:off x="6948488" y="5589588"/>
            <a:ext cx="574675" cy="576262"/>
            <a:chOff x="2200" y="3339"/>
            <a:chExt cx="453" cy="454"/>
          </a:xfrm>
        </p:grpSpPr>
        <p:sp>
          <p:nvSpPr>
            <p:cNvPr id="380" name="Rectangle 379"/>
            <p:cNvSpPr>
              <a:spLocks noChangeArrowheads="1"/>
            </p:cNvSpPr>
            <p:nvPr/>
          </p:nvSpPr>
          <p:spPr bwMode="auto">
            <a:xfrm>
              <a:off x="2200" y="3339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</a:rPr>
                <a:t>Temp</a:t>
              </a:r>
            </a:p>
          </p:txBody>
        </p:sp>
        <p:sp>
          <p:nvSpPr>
            <p:cNvPr id="381" name="Rectangle 380"/>
            <p:cNvSpPr>
              <a:spLocks noChangeArrowheads="1"/>
            </p:cNvSpPr>
            <p:nvPr/>
          </p:nvSpPr>
          <p:spPr bwMode="auto">
            <a:xfrm>
              <a:off x="2200" y="3566"/>
              <a:ext cx="453" cy="22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aseline="0">
                  <a:solidFill>
                    <a:schemeClr val="bg1"/>
                  </a:solidFill>
                  <a:latin typeface="Times New Roman" pitchFamily="18" charset="0"/>
                </a:rPr>
                <a:t>I/V</a:t>
              </a:r>
            </a:p>
          </p:txBody>
        </p:sp>
      </p:grpSp>
      <p:sp>
        <p:nvSpPr>
          <p:cNvPr id="382" name="Line 381"/>
          <p:cNvSpPr>
            <a:spLocks noChangeShapeType="1"/>
          </p:cNvSpPr>
          <p:nvPr/>
        </p:nvSpPr>
        <p:spPr bwMode="auto">
          <a:xfrm>
            <a:off x="6300788" y="3644900"/>
            <a:ext cx="0" cy="2889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3" name="Rectangle 382"/>
          <p:cNvSpPr>
            <a:spLocks noChangeArrowheads="1"/>
          </p:cNvSpPr>
          <p:nvPr/>
        </p:nvSpPr>
        <p:spPr bwMode="auto">
          <a:xfrm>
            <a:off x="1835150" y="4868863"/>
            <a:ext cx="144463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4" name="Rectangle 383"/>
          <p:cNvSpPr>
            <a:spLocks noChangeArrowheads="1"/>
          </p:cNvSpPr>
          <p:nvPr/>
        </p:nvSpPr>
        <p:spPr bwMode="auto">
          <a:xfrm>
            <a:off x="1835150" y="2781300"/>
            <a:ext cx="144463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5" name="Rectangle 384"/>
          <p:cNvSpPr>
            <a:spLocks noChangeArrowheads="1"/>
          </p:cNvSpPr>
          <p:nvPr/>
        </p:nvSpPr>
        <p:spPr bwMode="auto">
          <a:xfrm>
            <a:off x="1835150" y="1700213"/>
            <a:ext cx="144463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6" name="Rectangle 385"/>
          <p:cNvSpPr>
            <a:spLocks noChangeArrowheads="1"/>
          </p:cNvSpPr>
          <p:nvPr/>
        </p:nvSpPr>
        <p:spPr bwMode="auto">
          <a:xfrm>
            <a:off x="1835150" y="3860800"/>
            <a:ext cx="144463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7" name="Text Box 386"/>
          <p:cNvSpPr txBox="1">
            <a:spLocks noChangeArrowheads="1"/>
          </p:cNvSpPr>
          <p:nvPr/>
        </p:nvSpPr>
        <p:spPr bwMode="auto">
          <a:xfrm>
            <a:off x="7288213" y="47625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Time Slice</a:t>
            </a:r>
          </a:p>
          <a:p>
            <a:r>
              <a:rPr lang="en-US" baseline="0"/>
              <a:t>PC Farm</a:t>
            </a:r>
          </a:p>
        </p:txBody>
      </p:sp>
      <p:sp>
        <p:nvSpPr>
          <p:cNvPr id="388" name="Line 387"/>
          <p:cNvSpPr>
            <a:spLocks noChangeShapeType="1"/>
          </p:cNvSpPr>
          <p:nvPr/>
        </p:nvSpPr>
        <p:spPr bwMode="auto">
          <a:xfrm flipV="1">
            <a:off x="2332038" y="3783013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" name="Text Box 388"/>
          <p:cNvSpPr txBox="1">
            <a:spLocks noChangeArrowheads="1"/>
          </p:cNvSpPr>
          <p:nvPr/>
        </p:nvSpPr>
        <p:spPr bwMode="auto">
          <a:xfrm>
            <a:off x="4452938" y="65088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Concentration Board</a:t>
            </a:r>
          </a:p>
        </p:txBody>
      </p:sp>
      <p:sp>
        <p:nvSpPr>
          <p:cNvPr id="390" name="Line 389"/>
          <p:cNvSpPr>
            <a:spLocks noChangeShapeType="1"/>
          </p:cNvSpPr>
          <p:nvPr/>
        </p:nvSpPr>
        <p:spPr bwMode="auto">
          <a:xfrm>
            <a:off x="7812088" y="5661025"/>
            <a:ext cx="0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1" name="Line 390"/>
          <p:cNvSpPr>
            <a:spLocks noChangeShapeType="1"/>
          </p:cNvSpPr>
          <p:nvPr/>
        </p:nvSpPr>
        <p:spPr bwMode="auto">
          <a:xfrm>
            <a:off x="7812088" y="6381750"/>
            <a:ext cx="13319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2" name="Rectangle 391"/>
          <p:cNvSpPr>
            <a:spLocks noChangeArrowheads="1"/>
          </p:cNvSpPr>
          <p:nvPr/>
        </p:nvSpPr>
        <p:spPr bwMode="auto">
          <a:xfrm>
            <a:off x="6877050" y="476250"/>
            <a:ext cx="2266950" cy="33131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3" name="Line 392"/>
          <p:cNvSpPr>
            <a:spLocks noChangeShapeType="1"/>
          </p:cNvSpPr>
          <p:nvPr/>
        </p:nvSpPr>
        <p:spPr bwMode="auto">
          <a:xfrm flipV="1">
            <a:off x="2547938" y="3998913"/>
            <a:ext cx="273050" cy="18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4" name="Rectangle 393"/>
          <p:cNvSpPr>
            <a:spLocks noChangeArrowheads="1"/>
          </p:cNvSpPr>
          <p:nvPr/>
        </p:nvSpPr>
        <p:spPr bwMode="auto">
          <a:xfrm rot="16200000">
            <a:off x="3815557" y="4760118"/>
            <a:ext cx="577850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baseline="0">
                <a:solidFill>
                  <a:schemeClr val="bg1"/>
                </a:solidFill>
              </a:rPr>
              <a:t>Pulser</a:t>
            </a:r>
          </a:p>
        </p:txBody>
      </p:sp>
      <p:sp>
        <p:nvSpPr>
          <p:cNvPr id="395" name="Rectangle 394"/>
          <p:cNvSpPr>
            <a:spLocks noChangeArrowheads="1"/>
          </p:cNvSpPr>
          <p:nvPr/>
        </p:nvSpPr>
        <p:spPr bwMode="auto">
          <a:xfrm>
            <a:off x="4572000" y="476250"/>
            <a:ext cx="4537075" cy="5976938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baseline="0" dirty="0">
                <a:solidFill>
                  <a:srgbClr val="FFFF66"/>
                </a:solidFill>
              </a:rPr>
              <a:t>TRIGGER</a:t>
            </a:r>
          </a:p>
          <a:p>
            <a:pPr algn="ctr"/>
            <a:endParaRPr lang="en-US" sz="2800" baseline="0" dirty="0">
              <a:solidFill>
                <a:srgbClr val="FFFF66"/>
              </a:solidFill>
            </a:endParaRP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Numeric (LE Disc)</a:t>
            </a: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Level 0 - External</a:t>
            </a: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Level 1-Pad </a:t>
            </a:r>
            <a:r>
              <a:rPr lang="en-US" sz="2400" baseline="0" dirty="0" smtClean="0">
                <a:solidFill>
                  <a:srgbClr val="FFFF66"/>
                </a:solidFill>
              </a:rPr>
              <a:t> hits Multiplicity</a:t>
            </a:r>
            <a:endParaRPr lang="en-US" sz="2400" baseline="0" dirty="0">
              <a:solidFill>
                <a:srgbClr val="FFFF66"/>
              </a:solidFill>
            </a:endParaRP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Level 2 – Event Topology</a:t>
            </a:r>
          </a:p>
          <a:p>
            <a:pPr algn="ctr"/>
            <a:endParaRPr lang="en-US" sz="2400" baseline="0" dirty="0">
              <a:solidFill>
                <a:srgbClr val="FFFF66"/>
              </a:solidFill>
            </a:endParaRP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Calculated read pattern</a:t>
            </a: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Sparse Channel Read</a:t>
            </a:r>
          </a:p>
          <a:p>
            <a:pPr algn="ctr"/>
            <a:r>
              <a:rPr lang="en-US" sz="2400" baseline="0" dirty="0">
                <a:solidFill>
                  <a:srgbClr val="FFFF66"/>
                </a:solidFill>
              </a:rPr>
              <a:t>Selective Read of </a:t>
            </a:r>
            <a:r>
              <a:rPr lang="en-US" sz="2400" baseline="0" dirty="0" err="1">
                <a:solidFill>
                  <a:srgbClr val="FFFF66"/>
                </a:solidFill>
              </a:rPr>
              <a:t>Capa</a:t>
            </a:r>
            <a:r>
              <a:rPr lang="en-US" sz="2400" baseline="0" dirty="0">
                <a:solidFill>
                  <a:srgbClr val="FFFF66"/>
                </a:solidFill>
              </a:rPr>
              <a:t> Array</a:t>
            </a:r>
            <a:endParaRPr lang="en-US" sz="60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6" grpId="0" animBg="1"/>
      <p:bldP spid="331" grpId="0" animBg="1"/>
      <p:bldP spid="332" grpId="0" animBg="1"/>
      <p:bldP spid="3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Emanuel POLLACCO IRFU         RNB8 May 2009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26988"/>
            <a:ext cx="9432926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1773238"/>
            <a:ext cx="684213" cy="1296987"/>
            <a:chOff x="0" y="1434"/>
            <a:chExt cx="431" cy="81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0" y="1434"/>
              <a:ext cx="431" cy="817"/>
            </a:xfrm>
            <a:prstGeom prst="downArrow">
              <a:avLst>
                <a:gd name="adj1" fmla="val 50000"/>
                <a:gd name="adj2" fmla="val 473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 rot="16200000">
              <a:off x="-81" y="164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2.5Gb/s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0"/>
          <p:cNvSpPr>
            <a:spLocks noChangeArrowheads="1"/>
          </p:cNvSpPr>
          <p:nvPr/>
        </p:nvSpPr>
        <p:spPr bwMode="auto">
          <a:xfrm>
            <a:off x="51054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588"/>
          <p:cNvSpPr>
            <a:spLocks noChangeArrowheads="1"/>
          </p:cNvSpPr>
          <p:nvPr/>
        </p:nvSpPr>
        <p:spPr bwMode="auto">
          <a:xfrm>
            <a:off x="5638800" y="3124200"/>
            <a:ext cx="2286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584"/>
          <p:cNvSpPr>
            <a:spLocks noChangeArrowheads="1"/>
          </p:cNvSpPr>
          <p:nvPr/>
        </p:nvSpPr>
        <p:spPr bwMode="auto">
          <a:xfrm>
            <a:off x="3124200" y="3124200"/>
            <a:ext cx="2286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 577"/>
          <p:cNvGrpSpPr>
            <a:grpSpLocks/>
          </p:cNvGrpSpPr>
          <p:nvPr/>
        </p:nvGrpSpPr>
        <p:grpSpPr bwMode="auto">
          <a:xfrm>
            <a:off x="3200400" y="5257800"/>
            <a:ext cx="1524000" cy="987425"/>
            <a:chOff x="2688" y="3312"/>
            <a:chExt cx="912" cy="622"/>
          </a:xfrm>
        </p:grpSpPr>
        <p:pic>
          <p:nvPicPr>
            <p:cNvPr id="7" name="Picture 578" descr="ord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3312"/>
              <a:ext cx="912" cy="622"/>
            </a:xfrm>
            <a:prstGeom prst="rect">
              <a:avLst/>
            </a:prstGeom>
            <a:noFill/>
          </p:spPr>
        </p:pic>
        <p:pic>
          <p:nvPicPr>
            <p:cNvPr id="8" name="Picture 579" descr="ACTAR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3408"/>
              <a:ext cx="480" cy="270"/>
            </a:xfrm>
            <a:prstGeom prst="rect">
              <a:avLst/>
            </a:prstGeom>
            <a:noFill/>
          </p:spPr>
        </p:pic>
      </p:grpSp>
      <p:grpSp>
        <p:nvGrpSpPr>
          <p:cNvPr id="9" name="Group 574"/>
          <p:cNvGrpSpPr>
            <a:grpSpLocks/>
          </p:cNvGrpSpPr>
          <p:nvPr/>
        </p:nvGrpSpPr>
        <p:grpSpPr bwMode="auto">
          <a:xfrm>
            <a:off x="3733800" y="5257800"/>
            <a:ext cx="1524000" cy="987425"/>
            <a:chOff x="2688" y="3312"/>
            <a:chExt cx="912" cy="622"/>
          </a:xfrm>
        </p:grpSpPr>
        <p:pic>
          <p:nvPicPr>
            <p:cNvPr id="10" name="Picture 575" descr="ord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3312"/>
              <a:ext cx="912" cy="622"/>
            </a:xfrm>
            <a:prstGeom prst="rect">
              <a:avLst/>
            </a:prstGeom>
            <a:noFill/>
          </p:spPr>
        </p:pic>
        <p:pic>
          <p:nvPicPr>
            <p:cNvPr id="11" name="Picture 576" descr="ACTAR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3408"/>
              <a:ext cx="480" cy="270"/>
            </a:xfrm>
            <a:prstGeom prst="rect">
              <a:avLst/>
            </a:prstGeom>
            <a:noFill/>
          </p:spPr>
        </p:pic>
      </p:grpSp>
      <p:sp>
        <p:nvSpPr>
          <p:cNvPr id="12" name="Rectangle 562" descr="Papier de soie rose"/>
          <p:cNvSpPr>
            <a:spLocks noChangeArrowheads="1"/>
          </p:cNvSpPr>
          <p:nvPr/>
        </p:nvSpPr>
        <p:spPr bwMode="auto">
          <a:xfrm>
            <a:off x="2895600" y="3124200"/>
            <a:ext cx="2286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561" descr="Papier de soie rose"/>
          <p:cNvSpPr>
            <a:spLocks noChangeArrowheads="1"/>
          </p:cNvSpPr>
          <p:nvPr/>
        </p:nvSpPr>
        <p:spPr bwMode="auto">
          <a:xfrm>
            <a:off x="5867400" y="3124200"/>
            <a:ext cx="2286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442"/>
          <p:cNvSpPr txBox="1">
            <a:spLocks noChangeArrowheads="1"/>
          </p:cNvSpPr>
          <p:nvPr/>
        </p:nvSpPr>
        <p:spPr bwMode="auto">
          <a:xfrm>
            <a:off x="6842125" y="5241925"/>
            <a:ext cx="21117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This module could be in</a:t>
            </a:r>
          </a:p>
          <a:p>
            <a:r>
              <a:rPr lang="en-GB" sz="1400" dirty="0">
                <a:solidFill>
                  <a:schemeClr val="tx1"/>
                </a:solidFill>
              </a:rPr>
              <a:t>the  acquisition room near</a:t>
            </a:r>
          </a:p>
          <a:p>
            <a:r>
              <a:rPr lang="en-GB" sz="1400" dirty="0">
                <a:solidFill>
                  <a:schemeClr val="tx1"/>
                </a:solidFill>
              </a:rPr>
              <a:t>the pc and the scope or</a:t>
            </a:r>
          </a:p>
          <a:p>
            <a:r>
              <a:rPr lang="en-GB" sz="1400" dirty="0">
                <a:solidFill>
                  <a:schemeClr val="tx1"/>
                </a:solidFill>
              </a:rPr>
              <a:t>inside the external trigger</a:t>
            </a:r>
          </a:p>
          <a:p>
            <a:r>
              <a:rPr lang="en-GB" sz="1400" dirty="0">
                <a:solidFill>
                  <a:schemeClr val="tx1"/>
                </a:solidFill>
              </a:rPr>
              <a:t>system (with GMT,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CENTRUM, BUTIS…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Text Box 380"/>
          <p:cNvSpPr txBox="1">
            <a:spLocks noChangeArrowheads="1"/>
          </p:cNvSpPr>
          <p:nvPr/>
        </p:nvSpPr>
        <p:spPr bwMode="auto">
          <a:xfrm>
            <a:off x="8686800" y="990600"/>
            <a:ext cx="457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16" name="AutoShape 266" descr="10 %"/>
          <p:cNvSpPr>
            <a:spLocks noChangeArrowheads="1"/>
          </p:cNvSpPr>
          <p:nvPr/>
        </p:nvSpPr>
        <p:spPr bwMode="auto">
          <a:xfrm rot="16200000" flipH="1">
            <a:off x="1714500" y="7239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7" name="AutoShape 267" descr="10 %"/>
          <p:cNvSpPr>
            <a:spLocks noChangeArrowheads="1"/>
          </p:cNvSpPr>
          <p:nvPr/>
        </p:nvSpPr>
        <p:spPr bwMode="auto">
          <a:xfrm rot="16200000" flipH="1">
            <a:off x="1866900" y="8763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8" name="AutoShape 268" descr="10 %"/>
          <p:cNvSpPr>
            <a:spLocks noChangeArrowheads="1"/>
          </p:cNvSpPr>
          <p:nvPr/>
        </p:nvSpPr>
        <p:spPr bwMode="auto">
          <a:xfrm rot="16200000" flipH="1">
            <a:off x="2019300" y="10287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9" name="AutoShape 269"/>
          <p:cNvSpPr>
            <a:spLocks noChangeArrowheads="1"/>
          </p:cNvSpPr>
          <p:nvPr/>
        </p:nvSpPr>
        <p:spPr bwMode="auto">
          <a:xfrm rot="16200000" flipH="1">
            <a:off x="609600" y="99060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AutoShape 270"/>
          <p:cNvSpPr>
            <a:spLocks noChangeArrowheads="1"/>
          </p:cNvSpPr>
          <p:nvPr/>
        </p:nvSpPr>
        <p:spPr bwMode="auto">
          <a:xfrm rot="16200000" flipH="1">
            <a:off x="762000" y="114300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AutoShape 271"/>
          <p:cNvSpPr>
            <a:spLocks noChangeArrowheads="1"/>
          </p:cNvSpPr>
          <p:nvPr/>
        </p:nvSpPr>
        <p:spPr bwMode="auto">
          <a:xfrm rot="16200000" flipH="1">
            <a:off x="914400" y="129540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AutoShape 272"/>
          <p:cNvSpPr>
            <a:spLocks noChangeArrowheads="1"/>
          </p:cNvSpPr>
          <p:nvPr/>
        </p:nvSpPr>
        <p:spPr bwMode="auto">
          <a:xfrm rot="16200000" flipH="1">
            <a:off x="1066800" y="144780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23" name="Rectangle 273"/>
          <p:cNvSpPr>
            <a:spLocks noChangeArrowheads="1"/>
          </p:cNvSpPr>
          <p:nvPr/>
        </p:nvSpPr>
        <p:spPr bwMode="auto">
          <a:xfrm>
            <a:off x="1981200" y="213360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24" name="AutoShape 274" descr="10 %"/>
          <p:cNvSpPr>
            <a:spLocks noChangeArrowheads="1"/>
          </p:cNvSpPr>
          <p:nvPr/>
        </p:nvSpPr>
        <p:spPr bwMode="auto">
          <a:xfrm rot="16200000" flipH="1">
            <a:off x="2171700" y="12573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25" name="Rectangle 275"/>
          <p:cNvSpPr>
            <a:spLocks noChangeArrowheads="1"/>
          </p:cNvSpPr>
          <p:nvPr/>
        </p:nvSpPr>
        <p:spPr bwMode="auto">
          <a:xfrm>
            <a:off x="1981200" y="182880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26" name="Rectangle 276"/>
          <p:cNvSpPr>
            <a:spLocks noChangeArrowheads="1"/>
          </p:cNvSpPr>
          <p:nvPr/>
        </p:nvSpPr>
        <p:spPr bwMode="auto">
          <a:xfrm>
            <a:off x="1981200" y="152400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27" name="Rectangle 277"/>
          <p:cNvSpPr>
            <a:spLocks noChangeArrowheads="1"/>
          </p:cNvSpPr>
          <p:nvPr/>
        </p:nvSpPr>
        <p:spPr bwMode="auto">
          <a:xfrm>
            <a:off x="1981200" y="121920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28" name="AutoShape 278" descr="10 %"/>
          <p:cNvSpPr>
            <a:spLocks noChangeArrowheads="1"/>
          </p:cNvSpPr>
          <p:nvPr/>
        </p:nvSpPr>
        <p:spPr bwMode="auto">
          <a:xfrm rot="16200000" flipH="1">
            <a:off x="2171700" y="15621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29" name="AutoShape 279" descr="10 %"/>
          <p:cNvSpPr>
            <a:spLocks noChangeArrowheads="1"/>
          </p:cNvSpPr>
          <p:nvPr/>
        </p:nvSpPr>
        <p:spPr bwMode="auto">
          <a:xfrm rot="16200000" flipH="1">
            <a:off x="2171700" y="18669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30" name="AutoShape 280" descr="10 %"/>
          <p:cNvSpPr>
            <a:spLocks noChangeArrowheads="1"/>
          </p:cNvSpPr>
          <p:nvPr/>
        </p:nvSpPr>
        <p:spPr bwMode="auto">
          <a:xfrm rot="16200000" flipH="1">
            <a:off x="2171700" y="217170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31" name="Rectangle 281"/>
          <p:cNvSpPr>
            <a:spLocks noChangeArrowheads="1"/>
          </p:cNvSpPr>
          <p:nvPr/>
        </p:nvSpPr>
        <p:spPr bwMode="auto">
          <a:xfrm>
            <a:off x="1600200" y="1676400"/>
            <a:ext cx="304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/>
              <a:t>ADC</a:t>
            </a:r>
          </a:p>
        </p:txBody>
      </p:sp>
      <p:sp>
        <p:nvSpPr>
          <p:cNvPr id="32" name="Rectangle 282"/>
          <p:cNvSpPr>
            <a:spLocks noChangeArrowheads="1"/>
          </p:cNvSpPr>
          <p:nvPr/>
        </p:nvSpPr>
        <p:spPr bwMode="auto">
          <a:xfrm>
            <a:off x="2895600" y="3124200"/>
            <a:ext cx="320040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283"/>
          <p:cNvSpPr>
            <a:spLocks noChangeShapeType="1"/>
          </p:cNvSpPr>
          <p:nvPr/>
        </p:nvSpPr>
        <p:spPr bwMode="auto">
          <a:xfrm>
            <a:off x="40386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" name="Line 284"/>
          <p:cNvSpPr>
            <a:spLocks noChangeShapeType="1"/>
          </p:cNvSpPr>
          <p:nvPr/>
        </p:nvSpPr>
        <p:spPr bwMode="auto">
          <a:xfrm>
            <a:off x="42672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285"/>
          <p:cNvSpPr>
            <a:spLocks noChangeShapeType="1"/>
          </p:cNvSpPr>
          <p:nvPr/>
        </p:nvSpPr>
        <p:spPr bwMode="auto">
          <a:xfrm>
            <a:off x="44958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Line 286"/>
          <p:cNvSpPr>
            <a:spLocks noChangeShapeType="1"/>
          </p:cNvSpPr>
          <p:nvPr/>
        </p:nvSpPr>
        <p:spPr bwMode="auto">
          <a:xfrm>
            <a:off x="47244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" name="Line 287"/>
          <p:cNvSpPr>
            <a:spLocks noChangeShapeType="1"/>
          </p:cNvSpPr>
          <p:nvPr/>
        </p:nvSpPr>
        <p:spPr bwMode="auto">
          <a:xfrm>
            <a:off x="49530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" name="Line 288"/>
          <p:cNvSpPr>
            <a:spLocks noChangeShapeType="1"/>
          </p:cNvSpPr>
          <p:nvPr/>
        </p:nvSpPr>
        <p:spPr bwMode="auto">
          <a:xfrm>
            <a:off x="51816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89"/>
          <p:cNvSpPr>
            <a:spLocks noChangeShapeType="1"/>
          </p:cNvSpPr>
          <p:nvPr/>
        </p:nvSpPr>
        <p:spPr bwMode="auto">
          <a:xfrm>
            <a:off x="54102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Line 290"/>
          <p:cNvSpPr>
            <a:spLocks noChangeShapeType="1"/>
          </p:cNvSpPr>
          <p:nvPr/>
        </p:nvSpPr>
        <p:spPr bwMode="auto">
          <a:xfrm>
            <a:off x="38100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" name="Line 291"/>
          <p:cNvSpPr>
            <a:spLocks noChangeShapeType="1"/>
          </p:cNvSpPr>
          <p:nvPr/>
        </p:nvSpPr>
        <p:spPr bwMode="auto">
          <a:xfrm>
            <a:off x="56388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Line 292"/>
          <p:cNvSpPr>
            <a:spLocks noChangeShapeType="1"/>
          </p:cNvSpPr>
          <p:nvPr/>
        </p:nvSpPr>
        <p:spPr bwMode="auto">
          <a:xfrm>
            <a:off x="3581400" y="3124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" name="Line 293"/>
          <p:cNvSpPr>
            <a:spLocks noChangeShapeType="1"/>
          </p:cNvSpPr>
          <p:nvPr/>
        </p:nvSpPr>
        <p:spPr bwMode="auto">
          <a:xfrm flipV="1">
            <a:off x="2895600" y="28194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Line 294"/>
          <p:cNvSpPr>
            <a:spLocks noChangeShapeType="1"/>
          </p:cNvSpPr>
          <p:nvPr/>
        </p:nvSpPr>
        <p:spPr bwMode="auto">
          <a:xfrm>
            <a:off x="3505200" y="28194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" name="Line 295"/>
          <p:cNvSpPr>
            <a:spLocks noChangeShapeType="1"/>
          </p:cNvSpPr>
          <p:nvPr/>
        </p:nvSpPr>
        <p:spPr bwMode="auto">
          <a:xfrm flipV="1">
            <a:off x="6096000" y="28194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6" name="Line 296"/>
          <p:cNvSpPr>
            <a:spLocks noChangeShapeType="1"/>
          </p:cNvSpPr>
          <p:nvPr/>
        </p:nvSpPr>
        <p:spPr bwMode="auto">
          <a:xfrm>
            <a:off x="6705600" y="2813050"/>
            <a:ext cx="0" cy="1766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7" name="Line 297"/>
          <p:cNvSpPr>
            <a:spLocks noChangeShapeType="1"/>
          </p:cNvSpPr>
          <p:nvPr/>
        </p:nvSpPr>
        <p:spPr bwMode="auto">
          <a:xfrm flipV="1">
            <a:off x="6096000" y="39624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8" name="Rectangle 298"/>
          <p:cNvSpPr>
            <a:spLocks noChangeArrowheads="1"/>
          </p:cNvSpPr>
          <p:nvPr/>
        </p:nvSpPr>
        <p:spPr bwMode="auto">
          <a:xfrm>
            <a:off x="990600" y="14478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Rectangle 299"/>
          <p:cNvSpPr>
            <a:spLocks noChangeArrowheads="1"/>
          </p:cNvSpPr>
          <p:nvPr/>
        </p:nvSpPr>
        <p:spPr bwMode="auto">
          <a:xfrm>
            <a:off x="1143000" y="16002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Rectangle 300"/>
          <p:cNvSpPr>
            <a:spLocks noChangeArrowheads="1"/>
          </p:cNvSpPr>
          <p:nvPr/>
        </p:nvSpPr>
        <p:spPr bwMode="auto">
          <a:xfrm>
            <a:off x="1295400" y="17526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Rectangle 301"/>
          <p:cNvSpPr>
            <a:spLocks noChangeArrowheads="1"/>
          </p:cNvSpPr>
          <p:nvPr/>
        </p:nvSpPr>
        <p:spPr bwMode="auto">
          <a:xfrm>
            <a:off x="1447800" y="19050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Rectangle 302"/>
          <p:cNvSpPr>
            <a:spLocks noChangeArrowheads="1"/>
          </p:cNvSpPr>
          <p:nvPr/>
        </p:nvSpPr>
        <p:spPr bwMode="auto">
          <a:xfrm>
            <a:off x="33528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303"/>
          <p:cNvSpPr>
            <a:spLocks noChangeArrowheads="1"/>
          </p:cNvSpPr>
          <p:nvPr/>
        </p:nvSpPr>
        <p:spPr bwMode="auto">
          <a:xfrm>
            <a:off x="35052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304"/>
          <p:cNvSpPr>
            <a:spLocks noChangeArrowheads="1"/>
          </p:cNvSpPr>
          <p:nvPr/>
        </p:nvSpPr>
        <p:spPr bwMode="auto">
          <a:xfrm>
            <a:off x="35814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Rectangle 305"/>
          <p:cNvSpPr>
            <a:spLocks noChangeArrowheads="1"/>
          </p:cNvSpPr>
          <p:nvPr/>
        </p:nvSpPr>
        <p:spPr bwMode="auto">
          <a:xfrm>
            <a:off x="37338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Rectangle 306"/>
          <p:cNvSpPr>
            <a:spLocks noChangeArrowheads="1"/>
          </p:cNvSpPr>
          <p:nvPr/>
        </p:nvSpPr>
        <p:spPr bwMode="auto">
          <a:xfrm>
            <a:off x="38100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307"/>
          <p:cNvSpPr>
            <a:spLocks noChangeArrowheads="1"/>
          </p:cNvSpPr>
          <p:nvPr/>
        </p:nvSpPr>
        <p:spPr bwMode="auto">
          <a:xfrm>
            <a:off x="40386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308"/>
          <p:cNvSpPr>
            <a:spLocks noChangeArrowheads="1"/>
          </p:cNvSpPr>
          <p:nvPr/>
        </p:nvSpPr>
        <p:spPr bwMode="auto">
          <a:xfrm>
            <a:off x="41910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309"/>
          <p:cNvSpPr>
            <a:spLocks noChangeArrowheads="1"/>
          </p:cNvSpPr>
          <p:nvPr/>
        </p:nvSpPr>
        <p:spPr bwMode="auto">
          <a:xfrm>
            <a:off x="42672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Rectangle 310"/>
          <p:cNvSpPr>
            <a:spLocks noChangeArrowheads="1"/>
          </p:cNvSpPr>
          <p:nvPr/>
        </p:nvSpPr>
        <p:spPr bwMode="auto">
          <a:xfrm>
            <a:off x="44958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311"/>
          <p:cNvSpPr>
            <a:spLocks noChangeArrowheads="1"/>
          </p:cNvSpPr>
          <p:nvPr/>
        </p:nvSpPr>
        <p:spPr bwMode="auto">
          <a:xfrm>
            <a:off x="53340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Rectangle 312"/>
          <p:cNvSpPr>
            <a:spLocks noChangeArrowheads="1"/>
          </p:cNvSpPr>
          <p:nvPr/>
        </p:nvSpPr>
        <p:spPr bwMode="auto">
          <a:xfrm>
            <a:off x="46482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Rectangle 313"/>
          <p:cNvSpPr>
            <a:spLocks noChangeArrowheads="1"/>
          </p:cNvSpPr>
          <p:nvPr/>
        </p:nvSpPr>
        <p:spPr bwMode="auto">
          <a:xfrm>
            <a:off x="49530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314"/>
          <p:cNvSpPr>
            <a:spLocks noChangeArrowheads="1"/>
          </p:cNvSpPr>
          <p:nvPr/>
        </p:nvSpPr>
        <p:spPr bwMode="auto">
          <a:xfrm>
            <a:off x="47244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Rectangle 315"/>
          <p:cNvSpPr>
            <a:spLocks noChangeArrowheads="1"/>
          </p:cNvSpPr>
          <p:nvPr/>
        </p:nvSpPr>
        <p:spPr bwMode="auto">
          <a:xfrm>
            <a:off x="39624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Rectangle 316"/>
          <p:cNvSpPr>
            <a:spLocks noChangeArrowheads="1"/>
          </p:cNvSpPr>
          <p:nvPr/>
        </p:nvSpPr>
        <p:spPr bwMode="auto">
          <a:xfrm>
            <a:off x="51816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Rectangle 317"/>
          <p:cNvSpPr>
            <a:spLocks noChangeArrowheads="1"/>
          </p:cNvSpPr>
          <p:nvPr/>
        </p:nvSpPr>
        <p:spPr bwMode="auto">
          <a:xfrm>
            <a:off x="48768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318"/>
          <p:cNvSpPr>
            <a:spLocks noChangeArrowheads="1"/>
          </p:cNvSpPr>
          <p:nvPr/>
        </p:nvSpPr>
        <p:spPr bwMode="auto">
          <a:xfrm>
            <a:off x="44196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319"/>
          <p:cNvSpPr>
            <a:spLocks noChangeArrowheads="1"/>
          </p:cNvSpPr>
          <p:nvPr/>
        </p:nvSpPr>
        <p:spPr bwMode="auto">
          <a:xfrm>
            <a:off x="33528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Rectangle 320"/>
          <p:cNvSpPr>
            <a:spLocks noChangeArrowheads="1"/>
          </p:cNvSpPr>
          <p:nvPr/>
        </p:nvSpPr>
        <p:spPr bwMode="auto">
          <a:xfrm>
            <a:off x="35052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321"/>
          <p:cNvSpPr>
            <a:spLocks noChangeArrowheads="1"/>
          </p:cNvSpPr>
          <p:nvPr/>
        </p:nvSpPr>
        <p:spPr bwMode="auto">
          <a:xfrm>
            <a:off x="35814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322"/>
          <p:cNvSpPr>
            <a:spLocks noChangeArrowheads="1"/>
          </p:cNvSpPr>
          <p:nvPr/>
        </p:nvSpPr>
        <p:spPr bwMode="auto">
          <a:xfrm>
            <a:off x="37338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Rectangle 323"/>
          <p:cNvSpPr>
            <a:spLocks noChangeArrowheads="1"/>
          </p:cNvSpPr>
          <p:nvPr/>
        </p:nvSpPr>
        <p:spPr bwMode="auto">
          <a:xfrm>
            <a:off x="38100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324"/>
          <p:cNvSpPr>
            <a:spLocks noChangeArrowheads="1"/>
          </p:cNvSpPr>
          <p:nvPr/>
        </p:nvSpPr>
        <p:spPr bwMode="auto">
          <a:xfrm>
            <a:off x="40386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325"/>
          <p:cNvSpPr>
            <a:spLocks noChangeArrowheads="1"/>
          </p:cNvSpPr>
          <p:nvPr/>
        </p:nvSpPr>
        <p:spPr bwMode="auto">
          <a:xfrm>
            <a:off x="41910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326"/>
          <p:cNvSpPr>
            <a:spLocks noChangeArrowheads="1"/>
          </p:cNvSpPr>
          <p:nvPr/>
        </p:nvSpPr>
        <p:spPr bwMode="auto">
          <a:xfrm>
            <a:off x="42672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327"/>
          <p:cNvSpPr>
            <a:spLocks noChangeArrowheads="1"/>
          </p:cNvSpPr>
          <p:nvPr/>
        </p:nvSpPr>
        <p:spPr bwMode="auto">
          <a:xfrm>
            <a:off x="44958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328"/>
          <p:cNvSpPr>
            <a:spLocks noChangeArrowheads="1"/>
          </p:cNvSpPr>
          <p:nvPr/>
        </p:nvSpPr>
        <p:spPr bwMode="auto">
          <a:xfrm>
            <a:off x="53340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Rectangle 329"/>
          <p:cNvSpPr>
            <a:spLocks noChangeArrowheads="1"/>
          </p:cNvSpPr>
          <p:nvPr/>
        </p:nvSpPr>
        <p:spPr bwMode="auto">
          <a:xfrm>
            <a:off x="46482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Rectangle 330"/>
          <p:cNvSpPr>
            <a:spLocks noChangeArrowheads="1"/>
          </p:cNvSpPr>
          <p:nvPr/>
        </p:nvSpPr>
        <p:spPr bwMode="auto">
          <a:xfrm>
            <a:off x="49530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Rectangle 331"/>
          <p:cNvSpPr>
            <a:spLocks noChangeArrowheads="1"/>
          </p:cNvSpPr>
          <p:nvPr/>
        </p:nvSpPr>
        <p:spPr bwMode="auto">
          <a:xfrm>
            <a:off x="51054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Rectangle 332"/>
          <p:cNvSpPr>
            <a:spLocks noChangeArrowheads="1"/>
          </p:cNvSpPr>
          <p:nvPr/>
        </p:nvSpPr>
        <p:spPr bwMode="auto">
          <a:xfrm>
            <a:off x="47244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333"/>
          <p:cNvSpPr>
            <a:spLocks noChangeArrowheads="1"/>
          </p:cNvSpPr>
          <p:nvPr/>
        </p:nvSpPr>
        <p:spPr bwMode="auto">
          <a:xfrm>
            <a:off x="39624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Rectangle 334"/>
          <p:cNvSpPr>
            <a:spLocks noChangeArrowheads="1"/>
          </p:cNvSpPr>
          <p:nvPr/>
        </p:nvSpPr>
        <p:spPr bwMode="auto">
          <a:xfrm>
            <a:off x="51816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Rectangle 335"/>
          <p:cNvSpPr>
            <a:spLocks noChangeArrowheads="1"/>
          </p:cNvSpPr>
          <p:nvPr/>
        </p:nvSpPr>
        <p:spPr bwMode="auto">
          <a:xfrm>
            <a:off x="48768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Rectangle 336"/>
          <p:cNvSpPr>
            <a:spLocks noChangeArrowheads="1"/>
          </p:cNvSpPr>
          <p:nvPr/>
        </p:nvSpPr>
        <p:spPr bwMode="auto">
          <a:xfrm>
            <a:off x="44196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Freeform 337"/>
          <p:cNvSpPr>
            <a:spLocks/>
          </p:cNvSpPr>
          <p:nvPr/>
        </p:nvSpPr>
        <p:spPr bwMode="auto">
          <a:xfrm>
            <a:off x="1371600" y="1981200"/>
            <a:ext cx="2057400" cy="12954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168" y="624"/>
              </a:cxn>
              <a:cxn ang="0">
                <a:pos x="1080" y="768"/>
              </a:cxn>
            </a:cxnLst>
            <a:rect l="0" t="0" r="r" b="b"/>
            <a:pathLst>
              <a:path w="1080" h="768">
                <a:moveTo>
                  <a:pt x="72" y="0"/>
                </a:moveTo>
                <a:cubicBezTo>
                  <a:pt x="36" y="248"/>
                  <a:pt x="0" y="496"/>
                  <a:pt x="168" y="624"/>
                </a:cubicBezTo>
                <a:cubicBezTo>
                  <a:pt x="336" y="752"/>
                  <a:pt x="708" y="760"/>
                  <a:pt x="1080" y="76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" name="Freeform 338"/>
          <p:cNvSpPr>
            <a:spLocks/>
          </p:cNvSpPr>
          <p:nvPr/>
        </p:nvSpPr>
        <p:spPr bwMode="auto">
          <a:xfrm>
            <a:off x="1143000" y="1981200"/>
            <a:ext cx="2438400" cy="14478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168" y="624"/>
              </a:cxn>
              <a:cxn ang="0">
                <a:pos x="1080" y="768"/>
              </a:cxn>
            </a:cxnLst>
            <a:rect l="0" t="0" r="r" b="b"/>
            <a:pathLst>
              <a:path w="1080" h="768">
                <a:moveTo>
                  <a:pt x="72" y="0"/>
                </a:moveTo>
                <a:cubicBezTo>
                  <a:pt x="36" y="248"/>
                  <a:pt x="0" y="496"/>
                  <a:pt x="168" y="624"/>
                </a:cubicBezTo>
                <a:cubicBezTo>
                  <a:pt x="336" y="752"/>
                  <a:pt x="708" y="760"/>
                  <a:pt x="1080" y="76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9" name="Freeform 339"/>
          <p:cNvSpPr>
            <a:spLocks/>
          </p:cNvSpPr>
          <p:nvPr/>
        </p:nvSpPr>
        <p:spPr bwMode="auto">
          <a:xfrm>
            <a:off x="990600" y="1828800"/>
            <a:ext cx="2438400" cy="19050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168" y="624"/>
              </a:cxn>
              <a:cxn ang="0">
                <a:pos x="1080" y="768"/>
              </a:cxn>
            </a:cxnLst>
            <a:rect l="0" t="0" r="r" b="b"/>
            <a:pathLst>
              <a:path w="1080" h="768">
                <a:moveTo>
                  <a:pt x="72" y="0"/>
                </a:moveTo>
                <a:cubicBezTo>
                  <a:pt x="36" y="248"/>
                  <a:pt x="0" y="496"/>
                  <a:pt x="168" y="624"/>
                </a:cubicBezTo>
                <a:cubicBezTo>
                  <a:pt x="336" y="752"/>
                  <a:pt x="708" y="760"/>
                  <a:pt x="1080" y="76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0" name="Freeform 340"/>
          <p:cNvSpPr>
            <a:spLocks/>
          </p:cNvSpPr>
          <p:nvPr/>
        </p:nvSpPr>
        <p:spPr bwMode="auto">
          <a:xfrm>
            <a:off x="838200" y="1676400"/>
            <a:ext cx="2743200" cy="21336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168" y="624"/>
              </a:cxn>
              <a:cxn ang="0">
                <a:pos x="1080" y="768"/>
              </a:cxn>
            </a:cxnLst>
            <a:rect l="0" t="0" r="r" b="b"/>
            <a:pathLst>
              <a:path w="1080" h="768">
                <a:moveTo>
                  <a:pt x="72" y="0"/>
                </a:moveTo>
                <a:cubicBezTo>
                  <a:pt x="36" y="248"/>
                  <a:pt x="0" y="496"/>
                  <a:pt x="168" y="624"/>
                </a:cubicBezTo>
                <a:cubicBezTo>
                  <a:pt x="336" y="752"/>
                  <a:pt x="708" y="760"/>
                  <a:pt x="1080" y="76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1" name="AutoShape 341" descr="10 %"/>
          <p:cNvSpPr>
            <a:spLocks noChangeArrowheads="1"/>
          </p:cNvSpPr>
          <p:nvPr/>
        </p:nvSpPr>
        <p:spPr bwMode="auto">
          <a:xfrm rot="16200000" flipH="1">
            <a:off x="8039100" y="8583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92" name="AutoShape 342" descr="10 %"/>
          <p:cNvSpPr>
            <a:spLocks noChangeArrowheads="1"/>
          </p:cNvSpPr>
          <p:nvPr/>
        </p:nvSpPr>
        <p:spPr bwMode="auto">
          <a:xfrm rot="16200000" flipH="1">
            <a:off x="8191500" y="10107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93" name="AutoShape 343" descr="10 %"/>
          <p:cNvSpPr>
            <a:spLocks noChangeArrowheads="1"/>
          </p:cNvSpPr>
          <p:nvPr/>
        </p:nvSpPr>
        <p:spPr bwMode="auto">
          <a:xfrm rot="16200000" flipH="1">
            <a:off x="8343900" y="11631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94" name="AutoShape 344"/>
          <p:cNvSpPr>
            <a:spLocks noChangeArrowheads="1"/>
          </p:cNvSpPr>
          <p:nvPr/>
        </p:nvSpPr>
        <p:spPr bwMode="auto">
          <a:xfrm rot="16200000" flipH="1">
            <a:off x="6934200" y="112507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AutoShape 345"/>
          <p:cNvSpPr>
            <a:spLocks noChangeArrowheads="1"/>
          </p:cNvSpPr>
          <p:nvPr/>
        </p:nvSpPr>
        <p:spPr bwMode="auto">
          <a:xfrm rot="16200000" flipH="1">
            <a:off x="7086600" y="127747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AutoShape 346"/>
          <p:cNvSpPr>
            <a:spLocks noChangeArrowheads="1"/>
          </p:cNvSpPr>
          <p:nvPr/>
        </p:nvSpPr>
        <p:spPr bwMode="auto">
          <a:xfrm rot="16200000" flipH="1">
            <a:off x="7239000" y="142987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AutoShape 347"/>
          <p:cNvSpPr>
            <a:spLocks noChangeArrowheads="1"/>
          </p:cNvSpPr>
          <p:nvPr/>
        </p:nvSpPr>
        <p:spPr bwMode="auto">
          <a:xfrm rot="16200000" flipH="1">
            <a:off x="7391400" y="1582270"/>
            <a:ext cx="1600200" cy="838200"/>
          </a:xfrm>
          <a:prstGeom prst="flowChartInputOutpu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98" name="Rectangle 348"/>
          <p:cNvSpPr>
            <a:spLocks noChangeArrowheads="1"/>
          </p:cNvSpPr>
          <p:nvPr/>
        </p:nvSpPr>
        <p:spPr bwMode="auto">
          <a:xfrm>
            <a:off x="8305800" y="226807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99" name="AutoShape 349" descr="10 %"/>
          <p:cNvSpPr>
            <a:spLocks noChangeArrowheads="1"/>
          </p:cNvSpPr>
          <p:nvPr/>
        </p:nvSpPr>
        <p:spPr bwMode="auto">
          <a:xfrm rot="16200000" flipH="1">
            <a:off x="8496300" y="13917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00" name="Rectangle 350"/>
          <p:cNvSpPr>
            <a:spLocks noChangeArrowheads="1"/>
          </p:cNvSpPr>
          <p:nvPr/>
        </p:nvSpPr>
        <p:spPr bwMode="auto">
          <a:xfrm>
            <a:off x="8305800" y="196327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101" name="Rectangle 351"/>
          <p:cNvSpPr>
            <a:spLocks noChangeArrowheads="1"/>
          </p:cNvSpPr>
          <p:nvPr/>
        </p:nvSpPr>
        <p:spPr bwMode="auto">
          <a:xfrm>
            <a:off x="8305800" y="165847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102" name="Rectangle 352"/>
          <p:cNvSpPr>
            <a:spLocks noChangeArrowheads="1"/>
          </p:cNvSpPr>
          <p:nvPr/>
        </p:nvSpPr>
        <p:spPr bwMode="auto">
          <a:xfrm>
            <a:off x="8305800" y="1353670"/>
            <a:ext cx="233363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Aget</a:t>
            </a:r>
          </a:p>
        </p:txBody>
      </p:sp>
      <p:sp>
        <p:nvSpPr>
          <p:cNvPr id="103" name="AutoShape 353" descr="10 %"/>
          <p:cNvSpPr>
            <a:spLocks noChangeArrowheads="1"/>
          </p:cNvSpPr>
          <p:nvPr/>
        </p:nvSpPr>
        <p:spPr bwMode="auto">
          <a:xfrm rot="16200000" flipH="1">
            <a:off x="8496300" y="16965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04" name="AutoShape 354" descr="10 %"/>
          <p:cNvSpPr>
            <a:spLocks noChangeArrowheads="1"/>
          </p:cNvSpPr>
          <p:nvPr/>
        </p:nvSpPr>
        <p:spPr bwMode="auto">
          <a:xfrm rot="16200000" flipH="1">
            <a:off x="8496300" y="20013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05" name="AutoShape 355" descr="10 %"/>
          <p:cNvSpPr>
            <a:spLocks noChangeArrowheads="1"/>
          </p:cNvSpPr>
          <p:nvPr/>
        </p:nvSpPr>
        <p:spPr bwMode="auto">
          <a:xfrm rot="16200000" flipH="1">
            <a:off x="8496300" y="2306170"/>
            <a:ext cx="304800" cy="76200"/>
          </a:xfrm>
          <a:prstGeom prst="flowChartInputOutput">
            <a:avLst/>
          </a:prstGeom>
          <a:pattFill prst="pct10">
            <a:fgClr>
              <a:schemeClr val="hlink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06" name="Rectangle 356"/>
          <p:cNvSpPr>
            <a:spLocks noChangeArrowheads="1"/>
          </p:cNvSpPr>
          <p:nvPr/>
        </p:nvSpPr>
        <p:spPr bwMode="auto">
          <a:xfrm>
            <a:off x="7924800" y="1810870"/>
            <a:ext cx="304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/>
              <a:t>ADC</a:t>
            </a:r>
          </a:p>
        </p:txBody>
      </p:sp>
      <p:sp>
        <p:nvSpPr>
          <p:cNvPr id="107" name="Rectangle 357"/>
          <p:cNvSpPr>
            <a:spLocks noChangeArrowheads="1"/>
          </p:cNvSpPr>
          <p:nvPr/>
        </p:nvSpPr>
        <p:spPr bwMode="auto">
          <a:xfrm>
            <a:off x="7315200" y="158227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" name="Rectangle 358"/>
          <p:cNvSpPr>
            <a:spLocks noChangeArrowheads="1"/>
          </p:cNvSpPr>
          <p:nvPr/>
        </p:nvSpPr>
        <p:spPr bwMode="auto">
          <a:xfrm>
            <a:off x="7467600" y="173467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9" name="Rectangle 359"/>
          <p:cNvSpPr>
            <a:spLocks noChangeArrowheads="1"/>
          </p:cNvSpPr>
          <p:nvPr/>
        </p:nvSpPr>
        <p:spPr bwMode="auto">
          <a:xfrm>
            <a:off x="7620000" y="188707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0" name="Rectangle 360"/>
          <p:cNvSpPr>
            <a:spLocks noChangeArrowheads="1"/>
          </p:cNvSpPr>
          <p:nvPr/>
        </p:nvSpPr>
        <p:spPr bwMode="auto">
          <a:xfrm>
            <a:off x="7772400" y="203947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1" name="Freeform 361"/>
          <p:cNvSpPr>
            <a:spLocks/>
          </p:cNvSpPr>
          <p:nvPr/>
        </p:nvSpPr>
        <p:spPr bwMode="auto">
          <a:xfrm>
            <a:off x="4857750" y="2095500"/>
            <a:ext cx="2946400" cy="1257300"/>
          </a:xfrm>
          <a:custGeom>
            <a:avLst/>
            <a:gdLst/>
            <a:ahLst/>
            <a:cxnLst>
              <a:cxn ang="0">
                <a:pos x="1856" y="72"/>
              </a:cxn>
              <a:cxn ang="0">
                <a:pos x="272" y="120"/>
              </a:cxn>
              <a:cxn ang="0">
                <a:pos x="224" y="792"/>
              </a:cxn>
            </a:cxnLst>
            <a:rect l="0" t="0" r="r" b="b"/>
            <a:pathLst>
              <a:path w="1856" h="792">
                <a:moveTo>
                  <a:pt x="1856" y="72"/>
                </a:moveTo>
                <a:cubicBezTo>
                  <a:pt x="1200" y="36"/>
                  <a:pt x="544" y="0"/>
                  <a:pt x="272" y="120"/>
                </a:cubicBezTo>
                <a:cubicBezTo>
                  <a:pt x="0" y="240"/>
                  <a:pt x="112" y="516"/>
                  <a:pt x="224" y="79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" name="Freeform 362"/>
          <p:cNvSpPr>
            <a:spLocks/>
          </p:cNvSpPr>
          <p:nvPr/>
        </p:nvSpPr>
        <p:spPr bwMode="auto">
          <a:xfrm>
            <a:off x="5257800" y="1841500"/>
            <a:ext cx="2514600" cy="1511300"/>
          </a:xfrm>
          <a:custGeom>
            <a:avLst/>
            <a:gdLst/>
            <a:ahLst/>
            <a:cxnLst>
              <a:cxn ang="0">
                <a:pos x="1544" y="136"/>
              </a:cxn>
              <a:cxn ang="0">
                <a:pos x="1592" y="136"/>
              </a:cxn>
              <a:cxn ang="0">
                <a:pos x="248" y="136"/>
              </a:cxn>
              <a:cxn ang="0">
                <a:pos x="104" y="952"/>
              </a:cxn>
            </a:cxnLst>
            <a:rect l="0" t="0" r="r" b="b"/>
            <a:pathLst>
              <a:path w="1808" h="952">
                <a:moveTo>
                  <a:pt x="1544" y="136"/>
                </a:moveTo>
                <a:cubicBezTo>
                  <a:pt x="1676" y="136"/>
                  <a:pt x="1808" y="136"/>
                  <a:pt x="1592" y="136"/>
                </a:cubicBezTo>
                <a:cubicBezTo>
                  <a:pt x="1376" y="136"/>
                  <a:pt x="496" y="0"/>
                  <a:pt x="248" y="136"/>
                </a:cubicBezTo>
                <a:cubicBezTo>
                  <a:pt x="0" y="272"/>
                  <a:pt x="52" y="612"/>
                  <a:pt x="104" y="95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" name="Freeform 363"/>
          <p:cNvSpPr>
            <a:spLocks/>
          </p:cNvSpPr>
          <p:nvPr/>
        </p:nvSpPr>
        <p:spPr bwMode="auto">
          <a:xfrm>
            <a:off x="4821238" y="1663700"/>
            <a:ext cx="2667000" cy="2146300"/>
          </a:xfrm>
          <a:custGeom>
            <a:avLst/>
            <a:gdLst/>
            <a:ahLst/>
            <a:cxnLst>
              <a:cxn ang="0">
                <a:pos x="1680" y="152"/>
              </a:cxn>
              <a:cxn ang="0">
                <a:pos x="240" y="200"/>
              </a:cxn>
              <a:cxn ang="0">
                <a:pos x="240" y="1352"/>
              </a:cxn>
            </a:cxnLst>
            <a:rect l="0" t="0" r="r" b="b"/>
            <a:pathLst>
              <a:path w="1680" h="1352">
                <a:moveTo>
                  <a:pt x="1680" y="152"/>
                </a:moveTo>
                <a:cubicBezTo>
                  <a:pt x="1080" y="76"/>
                  <a:pt x="480" y="0"/>
                  <a:pt x="240" y="200"/>
                </a:cubicBezTo>
                <a:cubicBezTo>
                  <a:pt x="0" y="400"/>
                  <a:pt x="120" y="876"/>
                  <a:pt x="240" y="135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4" name="Freeform 364"/>
          <p:cNvSpPr>
            <a:spLocks/>
          </p:cNvSpPr>
          <p:nvPr/>
        </p:nvSpPr>
        <p:spPr bwMode="auto">
          <a:xfrm>
            <a:off x="5016500" y="1295400"/>
            <a:ext cx="2298700" cy="2514600"/>
          </a:xfrm>
          <a:custGeom>
            <a:avLst/>
            <a:gdLst/>
            <a:ahLst/>
            <a:cxnLst>
              <a:cxn ang="0">
                <a:pos x="1448" y="232"/>
              </a:cxn>
              <a:cxn ang="0">
                <a:pos x="200" y="232"/>
              </a:cxn>
              <a:cxn ang="0">
                <a:pos x="248" y="1624"/>
              </a:cxn>
            </a:cxnLst>
            <a:rect l="0" t="0" r="r" b="b"/>
            <a:pathLst>
              <a:path w="1448" h="1624">
                <a:moveTo>
                  <a:pt x="1448" y="232"/>
                </a:moveTo>
                <a:cubicBezTo>
                  <a:pt x="924" y="116"/>
                  <a:pt x="400" y="0"/>
                  <a:pt x="200" y="232"/>
                </a:cubicBezTo>
                <a:cubicBezTo>
                  <a:pt x="0" y="464"/>
                  <a:pt x="124" y="1044"/>
                  <a:pt x="248" y="162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5" name="Text Box 375"/>
          <p:cNvSpPr txBox="1">
            <a:spLocks noChangeArrowheads="1"/>
          </p:cNvSpPr>
          <p:nvPr/>
        </p:nvSpPr>
        <p:spPr bwMode="auto">
          <a:xfrm>
            <a:off x="2209800" y="685800"/>
            <a:ext cx="2905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6" name="Text Box 376"/>
          <p:cNvSpPr txBox="1">
            <a:spLocks noChangeArrowheads="1"/>
          </p:cNvSpPr>
          <p:nvPr/>
        </p:nvSpPr>
        <p:spPr bwMode="auto">
          <a:xfrm>
            <a:off x="2057400" y="533400"/>
            <a:ext cx="2905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7" name="Text Box 377"/>
          <p:cNvSpPr txBox="1">
            <a:spLocks noChangeArrowheads="1"/>
          </p:cNvSpPr>
          <p:nvPr/>
        </p:nvSpPr>
        <p:spPr bwMode="auto">
          <a:xfrm>
            <a:off x="2362200" y="914400"/>
            <a:ext cx="2905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8" name="Text Box 378"/>
          <p:cNvSpPr txBox="1">
            <a:spLocks noChangeArrowheads="1"/>
          </p:cNvSpPr>
          <p:nvPr/>
        </p:nvSpPr>
        <p:spPr bwMode="auto">
          <a:xfrm>
            <a:off x="1905000" y="457200"/>
            <a:ext cx="2905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 Box 379"/>
          <p:cNvSpPr txBox="1">
            <a:spLocks noChangeArrowheads="1"/>
          </p:cNvSpPr>
          <p:nvPr/>
        </p:nvSpPr>
        <p:spPr bwMode="auto">
          <a:xfrm>
            <a:off x="8382000" y="744070"/>
            <a:ext cx="457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120" name="Text Box 381"/>
          <p:cNvSpPr txBox="1">
            <a:spLocks noChangeArrowheads="1"/>
          </p:cNvSpPr>
          <p:nvPr/>
        </p:nvSpPr>
        <p:spPr bwMode="auto">
          <a:xfrm>
            <a:off x="8534400" y="896470"/>
            <a:ext cx="457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21" name="Text Box 382"/>
          <p:cNvSpPr txBox="1">
            <a:spLocks noChangeArrowheads="1"/>
          </p:cNvSpPr>
          <p:nvPr/>
        </p:nvSpPr>
        <p:spPr bwMode="auto">
          <a:xfrm>
            <a:off x="8153400" y="591670"/>
            <a:ext cx="457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22" name="Line 383"/>
          <p:cNvSpPr>
            <a:spLocks noChangeShapeType="1"/>
          </p:cNvSpPr>
          <p:nvPr/>
        </p:nvSpPr>
        <p:spPr bwMode="auto">
          <a:xfrm flipV="1">
            <a:off x="2514600" y="40909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3" name="Line 385"/>
          <p:cNvSpPr>
            <a:spLocks noChangeShapeType="1"/>
          </p:cNvSpPr>
          <p:nvPr/>
        </p:nvSpPr>
        <p:spPr bwMode="auto">
          <a:xfrm flipH="1">
            <a:off x="6705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4" name="Text Box 386"/>
          <p:cNvSpPr txBox="1">
            <a:spLocks noChangeArrowheads="1"/>
          </p:cNvSpPr>
          <p:nvPr/>
        </p:nvSpPr>
        <p:spPr bwMode="auto">
          <a:xfrm>
            <a:off x="6729413" y="2819400"/>
            <a:ext cx="2381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14 slot µTCA Crate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2 PM, 1 MCH, 10 CoBo AMC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+ 1 MUTANT AMC</a:t>
            </a:r>
          </a:p>
        </p:txBody>
      </p:sp>
      <p:sp>
        <p:nvSpPr>
          <p:cNvPr id="125" name="AutoShape 389"/>
          <p:cNvSpPr>
            <a:spLocks noChangeArrowheads="1"/>
          </p:cNvSpPr>
          <p:nvPr/>
        </p:nvSpPr>
        <p:spPr bwMode="auto">
          <a:xfrm>
            <a:off x="2590800" y="762000"/>
            <a:ext cx="4648200" cy="609600"/>
          </a:xfrm>
          <a:prstGeom prst="hexagon">
            <a:avLst>
              <a:gd name="adj" fmla="val 190625"/>
              <a:gd name="vf" fmla="val 11547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Text Box 390"/>
          <p:cNvSpPr txBox="1">
            <a:spLocks noChangeArrowheads="1"/>
          </p:cNvSpPr>
          <p:nvPr/>
        </p:nvSpPr>
        <p:spPr bwMode="auto">
          <a:xfrm>
            <a:off x="3487271" y="766482"/>
            <a:ext cx="3276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F0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10240 channels = 160 ASICS</a:t>
            </a:r>
          </a:p>
          <a:p>
            <a:r>
              <a:rPr lang="en-GB" sz="1400" dirty="0">
                <a:solidFill>
                  <a:srgbClr val="0F0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40 ASAD boards (4 </a:t>
            </a:r>
            <a:r>
              <a:rPr lang="en-GB" sz="1400" dirty="0" err="1">
                <a:solidFill>
                  <a:srgbClr val="0F0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asics</a:t>
            </a:r>
            <a:r>
              <a:rPr lang="en-GB" sz="1400" dirty="0">
                <a:solidFill>
                  <a:srgbClr val="0F0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/ASAD)</a:t>
            </a:r>
          </a:p>
        </p:txBody>
      </p:sp>
      <p:sp>
        <p:nvSpPr>
          <p:cNvPr id="127" name="Line 391"/>
          <p:cNvSpPr>
            <a:spLocks noChangeShapeType="1"/>
          </p:cNvSpPr>
          <p:nvPr/>
        </p:nvSpPr>
        <p:spPr bwMode="auto">
          <a:xfrm flipV="1">
            <a:off x="5638800" y="4191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" name="Rectangle 406"/>
          <p:cNvSpPr>
            <a:spLocks noChangeArrowheads="1"/>
          </p:cNvSpPr>
          <p:nvPr/>
        </p:nvSpPr>
        <p:spPr bwMode="auto">
          <a:xfrm>
            <a:off x="5638800" y="32766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Rectangle 408"/>
          <p:cNvSpPr>
            <a:spLocks noChangeArrowheads="1"/>
          </p:cNvSpPr>
          <p:nvPr/>
        </p:nvSpPr>
        <p:spPr bwMode="auto">
          <a:xfrm>
            <a:off x="5791200" y="32766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Rectangle 409"/>
          <p:cNvSpPr>
            <a:spLocks noChangeArrowheads="1"/>
          </p:cNvSpPr>
          <p:nvPr/>
        </p:nvSpPr>
        <p:spPr bwMode="auto">
          <a:xfrm>
            <a:off x="5791200" y="34290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Rectangle 410"/>
          <p:cNvSpPr>
            <a:spLocks noChangeArrowheads="1"/>
          </p:cNvSpPr>
          <p:nvPr/>
        </p:nvSpPr>
        <p:spPr bwMode="auto">
          <a:xfrm>
            <a:off x="5638800" y="34290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Rectangle 411"/>
          <p:cNvSpPr>
            <a:spLocks noChangeArrowheads="1"/>
          </p:cNvSpPr>
          <p:nvPr/>
        </p:nvSpPr>
        <p:spPr bwMode="auto">
          <a:xfrm>
            <a:off x="5791200" y="35814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Rectangle 412"/>
          <p:cNvSpPr>
            <a:spLocks noChangeArrowheads="1"/>
          </p:cNvSpPr>
          <p:nvPr/>
        </p:nvSpPr>
        <p:spPr bwMode="auto">
          <a:xfrm>
            <a:off x="5791200" y="3886200"/>
            <a:ext cx="762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Rectangle 413"/>
          <p:cNvSpPr>
            <a:spLocks noChangeArrowheads="1"/>
          </p:cNvSpPr>
          <p:nvPr/>
        </p:nvSpPr>
        <p:spPr bwMode="auto">
          <a:xfrm>
            <a:off x="5715000" y="3886200"/>
            <a:ext cx="762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Rectangle 414"/>
          <p:cNvSpPr>
            <a:spLocks noChangeArrowheads="1"/>
          </p:cNvSpPr>
          <p:nvPr/>
        </p:nvSpPr>
        <p:spPr bwMode="auto">
          <a:xfrm>
            <a:off x="35052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Rectangle 415"/>
          <p:cNvSpPr>
            <a:spLocks noChangeArrowheads="1"/>
          </p:cNvSpPr>
          <p:nvPr/>
        </p:nvSpPr>
        <p:spPr bwMode="auto">
          <a:xfrm>
            <a:off x="37338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" name="Rectangle 416"/>
          <p:cNvSpPr>
            <a:spLocks noChangeArrowheads="1"/>
          </p:cNvSpPr>
          <p:nvPr/>
        </p:nvSpPr>
        <p:spPr bwMode="auto">
          <a:xfrm>
            <a:off x="39624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8" name="Rectangle 417"/>
          <p:cNvSpPr>
            <a:spLocks noChangeArrowheads="1"/>
          </p:cNvSpPr>
          <p:nvPr/>
        </p:nvSpPr>
        <p:spPr bwMode="auto">
          <a:xfrm>
            <a:off x="41910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Rectangle 418"/>
          <p:cNvSpPr>
            <a:spLocks noChangeArrowheads="1"/>
          </p:cNvSpPr>
          <p:nvPr/>
        </p:nvSpPr>
        <p:spPr bwMode="auto">
          <a:xfrm>
            <a:off x="53340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0" name="Rectangle 420"/>
          <p:cNvSpPr>
            <a:spLocks noChangeArrowheads="1"/>
          </p:cNvSpPr>
          <p:nvPr/>
        </p:nvSpPr>
        <p:spPr bwMode="auto">
          <a:xfrm>
            <a:off x="51054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1" name="Rectangle 421"/>
          <p:cNvSpPr>
            <a:spLocks noChangeArrowheads="1"/>
          </p:cNvSpPr>
          <p:nvPr/>
        </p:nvSpPr>
        <p:spPr bwMode="auto">
          <a:xfrm>
            <a:off x="48768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2" name="Rectangle 422"/>
          <p:cNvSpPr>
            <a:spLocks noChangeArrowheads="1"/>
          </p:cNvSpPr>
          <p:nvPr/>
        </p:nvSpPr>
        <p:spPr bwMode="auto">
          <a:xfrm>
            <a:off x="46482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" name="Rectangle 423"/>
          <p:cNvSpPr>
            <a:spLocks noChangeArrowheads="1"/>
          </p:cNvSpPr>
          <p:nvPr/>
        </p:nvSpPr>
        <p:spPr bwMode="auto">
          <a:xfrm>
            <a:off x="44196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4" name="Group 522"/>
          <p:cNvGrpSpPr>
            <a:grpSpLocks/>
          </p:cNvGrpSpPr>
          <p:nvPr/>
        </p:nvGrpSpPr>
        <p:grpSpPr bwMode="auto">
          <a:xfrm>
            <a:off x="4267200" y="5257800"/>
            <a:ext cx="1447800" cy="987425"/>
            <a:chOff x="2688" y="3312"/>
            <a:chExt cx="912" cy="622"/>
          </a:xfrm>
        </p:grpSpPr>
        <p:pic>
          <p:nvPicPr>
            <p:cNvPr id="145" name="Picture 425" descr="ord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3312"/>
              <a:ext cx="912" cy="622"/>
            </a:xfrm>
            <a:prstGeom prst="rect">
              <a:avLst/>
            </a:prstGeom>
            <a:noFill/>
          </p:spPr>
        </p:pic>
        <p:pic>
          <p:nvPicPr>
            <p:cNvPr id="146" name="Picture 426" descr="ACTAR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3408"/>
              <a:ext cx="480" cy="270"/>
            </a:xfrm>
            <a:prstGeom prst="rect">
              <a:avLst/>
            </a:prstGeom>
            <a:noFill/>
          </p:spPr>
        </p:pic>
      </p:grpSp>
      <p:sp>
        <p:nvSpPr>
          <p:cNvPr id="147" name="Line 427"/>
          <p:cNvSpPr>
            <a:spLocks noChangeShapeType="1"/>
          </p:cNvSpPr>
          <p:nvPr/>
        </p:nvSpPr>
        <p:spPr bwMode="auto">
          <a:xfrm flipH="1" flipV="1">
            <a:off x="5791200" y="38100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8" name="AutoShape 429"/>
          <p:cNvSpPr>
            <a:spLocks noChangeArrowheads="1"/>
          </p:cNvSpPr>
          <p:nvPr/>
        </p:nvSpPr>
        <p:spPr bwMode="auto">
          <a:xfrm>
            <a:off x="6248400" y="5181600"/>
            <a:ext cx="533400" cy="1371600"/>
          </a:xfrm>
          <a:prstGeom prst="cube">
            <a:avLst>
              <a:gd name="adj" fmla="val 6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9" name="Rectangle 430"/>
          <p:cNvSpPr>
            <a:spLocks noChangeArrowheads="1"/>
          </p:cNvSpPr>
          <p:nvPr/>
        </p:nvSpPr>
        <p:spPr bwMode="auto">
          <a:xfrm>
            <a:off x="5715000" y="411480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0" name="Rectangle 431"/>
          <p:cNvSpPr>
            <a:spLocks noChangeArrowheads="1"/>
          </p:cNvSpPr>
          <p:nvPr/>
        </p:nvSpPr>
        <p:spPr bwMode="auto">
          <a:xfrm>
            <a:off x="6248400" y="571500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Oval 433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Rectangle 434"/>
          <p:cNvSpPr>
            <a:spLocks noChangeArrowheads="1"/>
          </p:cNvSpPr>
          <p:nvPr/>
        </p:nvSpPr>
        <p:spPr bwMode="auto">
          <a:xfrm>
            <a:off x="6248400" y="6400800"/>
            <a:ext cx="152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Text Box 435"/>
          <p:cNvSpPr txBox="1">
            <a:spLocks noChangeArrowheads="1"/>
          </p:cNvSpPr>
          <p:nvPr/>
        </p:nvSpPr>
        <p:spPr bwMode="auto">
          <a:xfrm>
            <a:off x="4419600" y="6400800"/>
            <a:ext cx="10017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9900"/>
                </a:solidFill>
              </a:rPr>
              <a:t>GbE network</a:t>
            </a:r>
          </a:p>
        </p:txBody>
      </p:sp>
      <p:sp>
        <p:nvSpPr>
          <p:cNvPr id="154" name="Oval 436"/>
          <p:cNvSpPr>
            <a:spLocks noChangeArrowheads="1"/>
          </p:cNvSpPr>
          <p:nvPr/>
        </p:nvSpPr>
        <p:spPr bwMode="auto">
          <a:xfrm>
            <a:off x="6324600" y="59436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Oval 437"/>
          <p:cNvSpPr>
            <a:spLocks noChangeArrowheads="1"/>
          </p:cNvSpPr>
          <p:nvPr/>
        </p:nvSpPr>
        <p:spPr bwMode="auto">
          <a:xfrm>
            <a:off x="6324600" y="60198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Oval 438"/>
          <p:cNvSpPr>
            <a:spLocks noChangeArrowheads="1"/>
          </p:cNvSpPr>
          <p:nvPr/>
        </p:nvSpPr>
        <p:spPr bwMode="auto">
          <a:xfrm>
            <a:off x="6324600" y="60960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Oval 439"/>
          <p:cNvSpPr>
            <a:spLocks noChangeArrowheads="1"/>
          </p:cNvSpPr>
          <p:nvPr/>
        </p:nvSpPr>
        <p:spPr bwMode="auto">
          <a:xfrm>
            <a:off x="6324600" y="61722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8" name="Line 440"/>
          <p:cNvSpPr>
            <a:spLocks noChangeShapeType="1"/>
          </p:cNvSpPr>
          <p:nvPr/>
        </p:nvSpPr>
        <p:spPr bwMode="auto">
          <a:xfrm flipH="1">
            <a:off x="6400800" y="62245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9" name="Line 441"/>
          <p:cNvSpPr>
            <a:spLocks noChangeShapeType="1"/>
          </p:cNvSpPr>
          <p:nvPr/>
        </p:nvSpPr>
        <p:spPr bwMode="auto">
          <a:xfrm flipH="1">
            <a:off x="6400800" y="5973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0" name="Text Box 443"/>
          <p:cNvSpPr txBox="1">
            <a:spLocks noChangeArrowheads="1"/>
          </p:cNvSpPr>
          <p:nvPr/>
        </p:nvSpPr>
        <p:spPr bwMode="auto">
          <a:xfrm>
            <a:off x="5647764" y="4836459"/>
            <a:ext cx="201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Multiple fibbers in the same link</a:t>
            </a:r>
          </a:p>
        </p:txBody>
      </p:sp>
      <p:sp>
        <p:nvSpPr>
          <p:cNvPr id="161" name="Line 444"/>
          <p:cNvSpPr>
            <a:spLocks noChangeShapeType="1"/>
          </p:cNvSpPr>
          <p:nvPr/>
        </p:nvSpPr>
        <p:spPr bwMode="auto">
          <a:xfrm flipH="1">
            <a:off x="1600200" y="2590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" name="Text Box 445"/>
          <p:cNvSpPr txBox="1">
            <a:spLocks noChangeArrowheads="1"/>
          </p:cNvSpPr>
          <p:nvPr/>
        </p:nvSpPr>
        <p:spPr bwMode="auto">
          <a:xfrm>
            <a:off x="2286000" y="2040984"/>
            <a:ext cx="33129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LVDS readout signals @ 150Mbit/s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(ADC 12bits-25MHz) + slow control and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monitoring bus over 2 meters</a:t>
            </a:r>
          </a:p>
        </p:txBody>
      </p:sp>
      <p:sp>
        <p:nvSpPr>
          <p:cNvPr id="163" name="Line 446"/>
          <p:cNvSpPr>
            <a:spLocks noChangeShapeType="1"/>
          </p:cNvSpPr>
          <p:nvPr/>
        </p:nvSpPr>
        <p:spPr bwMode="auto">
          <a:xfrm rot="120000" flipH="1">
            <a:off x="1905000" y="1752600"/>
            <a:ext cx="838200" cy="46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" name="Text Box 447"/>
          <p:cNvSpPr txBox="1">
            <a:spLocks noChangeArrowheads="1"/>
          </p:cNvSpPr>
          <p:nvPr/>
        </p:nvSpPr>
        <p:spPr bwMode="auto">
          <a:xfrm>
            <a:off x="2743200" y="1524000"/>
            <a:ext cx="1116013" cy="347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TI ADS6422</a:t>
            </a:r>
          </a:p>
        </p:txBody>
      </p:sp>
      <p:sp>
        <p:nvSpPr>
          <p:cNvPr id="165" name="Line 456"/>
          <p:cNvSpPr>
            <a:spLocks noChangeShapeType="1"/>
          </p:cNvSpPr>
          <p:nvPr/>
        </p:nvSpPr>
        <p:spPr bwMode="auto">
          <a:xfrm flipH="1">
            <a:off x="4383088" y="6440488"/>
            <a:ext cx="18954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6" name="Line 457"/>
          <p:cNvSpPr>
            <a:spLocks noChangeShapeType="1"/>
          </p:cNvSpPr>
          <p:nvPr/>
        </p:nvSpPr>
        <p:spPr bwMode="auto">
          <a:xfrm>
            <a:off x="4572000" y="6135688"/>
            <a:ext cx="0" cy="3048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7" name="Rectangle 461"/>
          <p:cNvSpPr>
            <a:spLocks noChangeArrowheads="1"/>
          </p:cNvSpPr>
          <p:nvPr/>
        </p:nvSpPr>
        <p:spPr bwMode="auto">
          <a:xfrm>
            <a:off x="34290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8" name="Rectangle 462"/>
          <p:cNvSpPr>
            <a:spLocks noChangeArrowheads="1"/>
          </p:cNvSpPr>
          <p:nvPr/>
        </p:nvSpPr>
        <p:spPr bwMode="auto">
          <a:xfrm>
            <a:off x="36576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9" name="Rectangle 463"/>
          <p:cNvSpPr>
            <a:spLocks noChangeArrowheads="1"/>
          </p:cNvSpPr>
          <p:nvPr/>
        </p:nvSpPr>
        <p:spPr bwMode="auto">
          <a:xfrm>
            <a:off x="38862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0" name="Rectangle 464"/>
          <p:cNvSpPr>
            <a:spLocks noChangeArrowheads="1"/>
          </p:cNvSpPr>
          <p:nvPr/>
        </p:nvSpPr>
        <p:spPr bwMode="auto">
          <a:xfrm>
            <a:off x="41148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Rectangle 465"/>
          <p:cNvSpPr>
            <a:spLocks noChangeArrowheads="1"/>
          </p:cNvSpPr>
          <p:nvPr/>
        </p:nvSpPr>
        <p:spPr bwMode="auto">
          <a:xfrm>
            <a:off x="43434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2" name="Rectangle 466"/>
          <p:cNvSpPr>
            <a:spLocks noChangeArrowheads="1"/>
          </p:cNvSpPr>
          <p:nvPr/>
        </p:nvSpPr>
        <p:spPr bwMode="auto">
          <a:xfrm>
            <a:off x="45720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" name="Rectangle 467"/>
          <p:cNvSpPr>
            <a:spLocks noChangeArrowheads="1"/>
          </p:cNvSpPr>
          <p:nvPr/>
        </p:nvSpPr>
        <p:spPr bwMode="auto">
          <a:xfrm>
            <a:off x="48006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Rectangle 468"/>
          <p:cNvSpPr>
            <a:spLocks noChangeArrowheads="1"/>
          </p:cNvSpPr>
          <p:nvPr/>
        </p:nvSpPr>
        <p:spPr bwMode="auto">
          <a:xfrm>
            <a:off x="50292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5" name="Rectangle 469"/>
          <p:cNvSpPr>
            <a:spLocks noChangeArrowheads="1"/>
          </p:cNvSpPr>
          <p:nvPr/>
        </p:nvSpPr>
        <p:spPr bwMode="auto">
          <a:xfrm>
            <a:off x="52578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6" name="Text Box 483"/>
          <p:cNvSpPr txBox="1">
            <a:spLocks noChangeArrowheads="1"/>
          </p:cNvSpPr>
          <p:nvPr/>
        </p:nvSpPr>
        <p:spPr bwMode="auto">
          <a:xfrm rot="20292660">
            <a:off x="1447800" y="2286000"/>
            <a:ext cx="5969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ASAD</a:t>
            </a:r>
          </a:p>
        </p:txBody>
      </p:sp>
      <p:sp>
        <p:nvSpPr>
          <p:cNvPr id="177" name="Text Box 484"/>
          <p:cNvSpPr txBox="1">
            <a:spLocks noChangeArrowheads="1"/>
          </p:cNvSpPr>
          <p:nvPr/>
        </p:nvSpPr>
        <p:spPr bwMode="auto">
          <a:xfrm rot="19102383">
            <a:off x="6310313" y="5461000"/>
            <a:ext cx="52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B</a:t>
            </a:r>
            <a:r>
              <a:rPr lang="en-GB" sz="1400">
                <a:solidFill>
                  <a:srgbClr val="FF0000"/>
                </a:solidFill>
              </a:rPr>
              <a:t>E</a:t>
            </a:r>
            <a:r>
              <a:rPr lang="en-GB" sz="12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78" name="Text Box 485"/>
          <p:cNvSpPr txBox="1">
            <a:spLocks noChangeArrowheads="1"/>
          </p:cNvSpPr>
          <p:nvPr/>
        </p:nvSpPr>
        <p:spPr bwMode="auto">
          <a:xfrm>
            <a:off x="6781800" y="3657600"/>
            <a:ext cx="12731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0000"/>
                </a:solidFill>
              </a:rPr>
              <a:t>MUTANT </a:t>
            </a:r>
            <a:r>
              <a:rPr lang="en-GB" sz="1400">
                <a:solidFill>
                  <a:schemeClr val="tx1"/>
                </a:solidFill>
              </a:rPr>
              <a:t>for</a:t>
            </a:r>
          </a:p>
          <a:p>
            <a:pPr>
              <a:buFontTx/>
              <a:buChar char="-"/>
            </a:pPr>
            <a:r>
              <a:rPr lang="en-GB" sz="1600">
                <a:solidFill>
                  <a:srgbClr val="FF0000"/>
                </a:solidFill>
              </a:rPr>
              <a:t>MU</a:t>
            </a:r>
            <a:r>
              <a:rPr lang="en-GB" sz="1600">
                <a:solidFill>
                  <a:schemeClr val="tx1"/>
                </a:solidFill>
              </a:rPr>
              <a:t>ltiplicity</a:t>
            </a:r>
          </a:p>
          <a:p>
            <a:pPr>
              <a:buFontTx/>
              <a:buChar char="-"/>
            </a:pPr>
            <a:r>
              <a:rPr lang="en-GB" sz="1400">
                <a:solidFill>
                  <a:srgbClr val="FF0000"/>
                </a:solidFill>
              </a:rPr>
              <a:t>T</a:t>
            </a:r>
            <a:r>
              <a:rPr lang="en-GB" sz="1400">
                <a:solidFill>
                  <a:schemeClr val="tx1"/>
                </a:solidFill>
              </a:rPr>
              <a:t>rigger(s)</a:t>
            </a:r>
          </a:p>
          <a:p>
            <a:pPr>
              <a:buFontTx/>
              <a:buChar char="-"/>
            </a:pPr>
            <a:r>
              <a:rPr lang="en-GB" sz="1400">
                <a:solidFill>
                  <a:srgbClr val="FF0000"/>
                </a:solidFill>
              </a:rPr>
              <a:t>AN</a:t>
            </a:r>
            <a:r>
              <a:rPr lang="en-GB" sz="1400">
                <a:solidFill>
                  <a:schemeClr val="tx1"/>
                </a:solidFill>
              </a:rPr>
              <a:t>d</a:t>
            </a:r>
          </a:p>
          <a:p>
            <a:pPr>
              <a:buFontTx/>
              <a:buChar char="-"/>
            </a:pPr>
            <a:r>
              <a:rPr lang="en-GB" sz="1400">
                <a:solidFill>
                  <a:srgbClr val="FF0000"/>
                </a:solidFill>
              </a:rPr>
              <a:t>T</a:t>
            </a:r>
            <a:r>
              <a:rPr lang="en-GB" sz="1400">
                <a:solidFill>
                  <a:schemeClr val="tx1"/>
                </a:solidFill>
              </a:rPr>
              <a:t>ime</a:t>
            </a:r>
          </a:p>
        </p:txBody>
      </p:sp>
      <p:sp>
        <p:nvSpPr>
          <p:cNvPr id="179" name="Text Box 486"/>
          <p:cNvSpPr txBox="1">
            <a:spLocks noChangeArrowheads="1"/>
          </p:cNvSpPr>
          <p:nvPr/>
        </p:nvSpPr>
        <p:spPr bwMode="auto">
          <a:xfrm rot="20292660">
            <a:off x="7772400" y="2420470"/>
            <a:ext cx="5969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ASAD</a:t>
            </a:r>
          </a:p>
        </p:txBody>
      </p:sp>
      <p:sp>
        <p:nvSpPr>
          <p:cNvPr id="180" name="Text Box 487"/>
          <p:cNvSpPr txBox="1">
            <a:spLocks noChangeArrowheads="1"/>
          </p:cNvSpPr>
          <p:nvPr/>
        </p:nvSpPr>
        <p:spPr bwMode="auto">
          <a:xfrm>
            <a:off x="3845860" y="1362635"/>
            <a:ext cx="1493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Counting Rate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1 KHz</a:t>
            </a:r>
          </a:p>
        </p:txBody>
      </p:sp>
      <p:sp>
        <p:nvSpPr>
          <p:cNvPr id="181" name="Line 529"/>
          <p:cNvSpPr>
            <a:spLocks noChangeShapeType="1"/>
          </p:cNvSpPr>
          <p:nvPr/>
        </p:nvSpPr>
        <p:spPr bwMode="auto">
          <a:xfrm>
            <a:off x="56388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2" name="Line 530"/>
          <p:cNvSpPr>
            <a:spLocks noChangeShapeType="1"/>
          </p:cNvSpPr>
          <p:nvPr/>
        </p:nvSpPr>
        <p:spPr bwMode="auto">
          <a:xfrm>
            <a:off x="54102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3" name="Rectangle 531"/>
          <p:cNvSpPr>
            <a:spLocks noChangeArrowheads="1"/>
          </p:cNvSpPr>
          <p:nvPr/>
        </p:nvSpPr>
        <p:spPr bwMode="auto">
          <a:xfrm>
            <a:off x="54102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Rectangle 532"/>
          <p:cNvSpPr>
            <a:spLocks noChangeArrowheads="1"/>
          </p:cNvSpPr>
          <p:nvPr/>
        </p:nvSpPr>
        <p:spPr bwMode="auto">
          <a:xfrm>
            <a:off x="5562600" y="32004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5" name="Rectangle 533"/>
          <p:cNvSpPr>
            <a:spLocks noChangeArrowheads="1"/>
          </p:cNvSpPr>
          <p:nvPr/>
        </p:nvSpPr>
        <p:spPr bwMode="auto">
          <a:xfrm>
            <a:off x="54102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6" name="Rectangle 534"/>
          <p:cNvSpPr>
            <a:spLocks noChangeArrowheads="1"/>
          </p:cNvSpPr>
          <p:nvPr/>
        </p:nvSpPr>
        <p:spPr bwMode="auto">
          <a:xfrm>
            <a:off x="5562600" y="3619500"/>
            <a:ext cx="76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7" name="Rectangle 536"/>
          <p:cNvSpPr>
            <a:spLocks noChangeArrowheads="1"/>
          </p:cNvSpPr>
          <p:nvPr/>
        </p:nvSpPr>
        <p:spPr bwMode="auto">
          <a:xfrm>
            <a:off x="5562600" y="401955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Rectangle 537"/>
          <p:cNvSpPr>
            <a:spLocks noChangeArrowheads="1"/>
          </p:cNvSpPr>
          <p:nvPr/>
        </p:nvSpPr>
        <p:spPr bwMode="auto">
          <a:xfrm>
            <a:off x="5486400" y="4019550"/>
            <a:ext cx="76200" cy="15240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9" name="Line 538"/>
          <p:cNvSpPr>
            <a:spLocks noChangeShapeType="1"/>
          </p:cNvSpPr>
          <p:nvPr/>
        </p:nvSpPr>
        <p:spPr bwMode="auto">
          <a:xfrm>
            <a:off x="58674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0" name="Oval 539"/>
          <p:cNvSpPr>
            <a:spLocks noChangeArrowheads="1"/>
          </p:cNvSpPr>
          <p:nvPr/>
        </p:nvSpPr>
        <p:spPr bwMode="auto">
          <a:xfrm>
            <a:off x="5638800" y="36576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1" name="Oval 541"/>
          <p:cNvSpPr>
            <a:spLocks noChangeArrowheads="1"/>
          </p:cNvSpPr>
          <p:nvPr/>
        </p:nvSpPr>
        <p:spPr bwMode="auto">
          <a:xfrm>
            <a:off x="5638800" y="38100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2" name="Oval 542"/>
          <p:cNvSpPr>
            <a:spLocks noChangeArrowheads="1"/>
          </p:cNvSpPr>
          <p:nvPr/>
        </p:nvSpPr>
        <p:spPr bwMode="auto">
          <a:xfrm flipH="1">
            <a:off x="5638800" y="3733800"/>
            <a:ext cx="76200" cy="76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3" name="Line 543"/>
          <p:cNvSpPr>
            <a:spLocks noChangeShapeType="1"/>
          </p:cNvSpPr>
          <p:nvPr/>
        </p:nvSpPr>
        <p:spPr bwMode="auto">
          <a:xfrm>
            <a:off x="3352800" y="3124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" name="Line 544"/>
          <p:cNvSpPr>
            <a:spLocks noChangeShapeType="1"/>
          </p:cNvSpPr>
          <p:nvPr/>
        </p:nvSpPr>
        <p:spPr bwMode="auto">
          <a:xfrm>
            <a:off x="3124200" y="3124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5" name="Line 546"/>
          <p:cNvSpPr>
            <a:spLocks noChangeShapeType="1"/>
          </p:cNvSpPr>
          <p:nvPr/>
        </p:nvSpPr>
        <p:spPr bwMode="auto">
          <a:xfrm>
            <a:off x="3352800" y="2895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6" name="Line 548"/>
          <p:cNvSpPr>
            <a:spLocks noChangeShapeType="1"/>
          </p:cNvSpPr>
          <p:nvPr/>
        </p:nvSpPr>
        <p:spPr bwMode="auto">
          <a:xfrm>
            <a:off x="3352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7" name="Text Box 550"/>
          <p:cNvSpPr txBox="1">
            <a:spLocks noChangeArrowheads="1"/>
          </p:cNvSpPr>
          <p:nvPr/>
        </p:nvSpPr>
        <p:spPr bwMode="auto">
          <a:xfrm>
            <a:off x="5791200" y="3124200"/>
            <a:ext cx="228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GB" sz="16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8" name="Text Box 551"/>
          <p:cNvSpPr txBox="1">
            <a:spLocks noChangeArrowheads="1"/>
          </p:cNvSpPr>
          <p:nvPr/>
        </p:nvSpPr>
        <p:spPr bwMode="auto">
          <a:xfrm>
            <a:off x="2819400" y="3124200"/>
            <a:ext cx="228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GB" sz="16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9" name="Text Box 552"/>
          <p:cNvSpPr txBox="1">
            <a:spLocks noChangeArrowheads="1"/>
          </p:cNvSpPr>
          <p:nvPr/>
        </p:nvSpPr>
        <p:spPr bwMode="auto">
          <a:xfrm>
            <a:off x="3048000" y="3124200"/>
            <a:ext cx="228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MCH</a:t>
            </a:r>
          </a:p>
        </p:txBody>
      </p:sp>
      <p:sp>
        <p:nvSpPr>
          <p:cNvPr id="200" name="Rectangle 553" descr="Petits carreaux"/>
          <p:cNvSpPr>
            <a:spLocks noChangeArrowheads="1"/>
          </p:cNvSpPr>
          <p:nvPr/>
        </p:nvSpPr>
        <p:spPr bwMode="auto">
          <a:xfrm>
            <a:off x="2895600" y="4267200"/>
            <a:ext cx="3200400" cy="304800"/>
          </a:xfrm>
          <a:prstGeom prst="rect">
            <a:avLst/>
          </a:prstGeom>
          <a:pattFill prst="smGrid">
            <a:fgClr>
              <a:schemeClr val="folHlink"/>
            </a:fgClr>
            <a:bgClr>
              <a:srgbClr val="333333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FRU</a:t>
            </a:r>
          </a:p>
        </p:txBody>
      </p:sp>
      <p:sp>
        <p:nvSpPr>
          <p:cNvPr id="201" name="Line 554"/>
          <p:cNvSpPr>
            <a:spLocks noChangeShapeType="1"/>
          </p:cNvSpPr>
          <p:nvPr/>
        </p:nvSpPr>
        <p:spPr bwMode="auto">
          <a:xfrm flipV="1">
            <a:off x="6096000" y="45720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2" name="Rectangle 555" descr="Papier de soie rose"/>
          <p:cNvSpPr>
            <a:spLocks noChangeArrowheads="1"/>
          </p:cNvSpPr>
          <p:nvPr/>
        </p:nvSpPr>
        <p:spPr bwMode="auto">
          <a:xfrm>
            <a:off x="2971800" y="4724400"/>
            <a:ext cx="228600" cy="762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557"/>
          <p:cNvSpPr>
            <a:spLocks noChangeShapeType="1"/>
          </p:cNvSpPr>
          <p:nvPr/>
        </p:nvSpPr>
        <p:spPr bwMode="auto">
          <a:xfrm>
            <a:off x="2895600" y="48768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" name="Line 558"/>
          <p:cNvSpPr>
            <a:spLocks noChangeShapeType="1"/>
          </p:cNvSpPr>
          <p:nvPr/>
        </p:nvSpPr>
        <p:spPr bwMode="auto">
          <a:xfrm flipV="1">
            <a:off x="2895600" y="45878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" name="Freeform 432"/>
          <p:cNvSpPr>
            <a:spLocks/>
          </p:cNvSpPr>
          <p:nvPr/>
        </p:nvSpPr>
        <p:spPr bwMode="auto">
          <a:xfrm>
            <a:off x="5410200" y="4191000"/>
            <a:ext cx="914400" cy="1600200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45" y="144"/>
              </a:cxn>
              <a:cxn ang="0">
                <a:pos x="27" y="198"/>
              </a:cxn>
              <a:cxn ang="0">
                <a:pos x="15" y="234"/>
              </a:cxn>
              <a:cxn ang="0">
                <a:pos x="39" y="708"/>
              </a:cxn>
              <a:cxn ang="0">
                <a:pos x="237" y="1224"/>
              </a:cxn>
              <a:cxn ang="0">
                <a:pos x="243" y="1278"/>
              </a:cxn>
              <a:cxn ang="0">
                <a:pos x="321" y="1428"/>
              </a:cxn>
            </a:cxnLst>
            <a:rect l="0" t="0" r="r" b="b"/>
            <a:pathLst>
              <a:path w="321" h="1428">
                <a:moveTo>
                  <a:pt x="135" y="0"/>
                </a:moveTo>
                <a:cubicBezTo>
                  <a:pt x="117" y="55"/>
                  <a:pt x="87" y="102"/>
                  <a:pt x="45" y="144"/>
                </a:cubicBezTo>
                <a:cubicBezTo>
                  <a:pt x="39" y="162"/>
                  <a:pt x="33" y="180"/>
                  <a:pt x="27" y="198"/>
                </a:cubicBezTo>
                <a:cubicBezTo>
                  <a:pt x="23" y="210"/>
                  <a:pt x="15" y="234"/>
                  <a:pt x="15" y="234"/>
                </a:cubicBezTo>
                <a:cubicBezTo>
                  <a:pt x="0" y="387"/>
                  <a:pt x="1" y="556"/>
                  <a:pt x="39" y="708"/>
                </a:cubicBezTo>
                <a:cubicBezTo>
                  <a:pt x="84" y="889"/>
                  <a:pt x="192" y="1043"/>
                  <a:pt x="237" y="1224"/>
                </a:cubicBezTo>
                <a:cubicBezTo>
                  <a:pt x="239" y="1242"/>
                  <a:pt x="241" y="1260"/>
                  <a:pt x="243" y="1278"/>
                </a:cubicBezTo>
                <a:cubicBezTo>
                  <a:pt x="248" y="1320"/>
                  <a:pt x="255" y="1428"/>
                  <a:pt x="321" y="1428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6" name="Line 559"/>
          <p:cNvSpPr>
            <a:spLocks noChangeShapeType="1"/>
          </p:cNvSpPr>
          <p:nvPr/>
        </p:nvSpPr>
        <p:spPr bwMode="auto">
          <a:xfrm flipV="1">
            <a:off x="6096000" y="4572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7" name="Rectangle 563"/>
          <p:cNvSpPr>
            <a:spLocks noChangeArrowheads="1"/>
          </p:cNvSpPr>
          <p:nvPr/>
        </p:nvSpPr>
        <p:spPr bwMode="auto">
          <a:xfrm>
            <a:off x="3352800" y="4648200"/>
            <a:ext cx="914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tx1"/>
                </a:solidFill>
              </a:rPr>
              <a:t>    Power supply</a:t>
            </a:r>
          </a:p>
        </p:txBody>
      </p:sp>
      <p:sp>
        <p:nvSpPr>
          <p:cNvPr id="208" name="Rectangle 565" descr="Papier de soie rose"/>
          <p:cNvSpPr>
            <a:spLocks noChangeArrowheads="1"/>
          </p:cNvSpPr>
          <p:nvPr/>
        </p:nvSpPr>
        <p:spPr bwMode="auto">
          <a:xfrm flipV="1">
            <a:off x="5791200" y="4724400"/>
            <a:ext cx="228600" cy="762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9" name="Rectangle 567"/>
          <p:cNvSpPr>
            <a:spLocks noChangeArrowheads="1"/>
          </p:cNvSpPr>
          <p:nvPr/>
        </p:nvSpPr>
        <p:spPr bwMode="auto">
          <a:xfrm>
            <a:off x="4419600" y="4648200"/>
            <a:ext cx="914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tx1"/>
                </a:solidFill>
              </a:rPr>
              <a:t>     Power supply</a:t>
            </a:r>
          </a:p>
        </p:txBody>
      </p:sp>
      <p:sp>
        <p:nvSpPr>
          <p:cNvPr id="210" name="Rectangle 569"/>
          <p:cNvSpPr>
            <a:spLocks noChangeArrowheads="1"/>
          </p:cNvSpPr>
          <p:nvPr/>
        </p:nvSpPr>
        <p:spPr bwMode="auto">
          <a:xfrm>
            <a:off x="3352800" y="46482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1" name="Rectangle 570"/>
          <p:cNvSpPr>
            <a:spLocks noChangeArrowheads="1"/>
          </p:cNvSpPr>
          <p:nvPr/>
        </p:nvSpPr>
        <p:spPr bwMode="auto">
          <a:xfrm>
            <a:off x="4419600" y="46482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2" name="Freeform 571"/>
          <p:cNvSpPr>
            <a:spLocks/>
          </p:cNvSpPr>
          <p:nvPr/>
        </p:nvSpPr>
        <p:spPr bwMode="auto">
          <a:xfrm>
            <a:off x="2971800" y="3962400"/>
            <a:ext cx="152400" cy="850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92" y="336"/>
              </a:cxn>
            </a:cxnLst>
            <a:rect l="0" t="0" r="r" b="b"/>
            <a:pathLst>
              <a:path w="192" h="344">
                <a:moveTo>
                  <a:pt x="0" y="0"/>
                </a:moveTo>
                <a:cubicBezTo>
                  <a:pt x="32" y="116"/>
                  <a:pt x="64" y="232"/>
                  <a:pt x="96" y="288"/>
                </a:cubicBezTo>
                <a:cubicBezTo>
                  <a:pt x="128" y="344"/>
                  <a:pt x="176" y="328"/>
                  <a:pt x="192" y="336"/>
                </a:cubicBez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3" name="Freeform 572"/>
          <p:cNvSpPr>
            <a:spLocks/>
          </p:cNvSpPr>
          <p:nvPr/>
        </p:nvSpPr>
        <p:spPr bwMode="auto">
          <a:xfrm flipH="1">
            <a:off x="5943600" y="4038600"/>
            <a:ext cx="762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92" y="336"/>
              </a:cxn>
            </a:cxnLst>
            <a:rect l="0" t="0" r="r" b="b"/>
            <a:pathLst>
              <a:path w="192" h="344">
                <a:moveTo>
                  <a:pt x="0" y="0"/>
                </a:moveTo>
                <a:cubicBezTo>
                  <a:pt x="32" y="116"/>
                  <a:pt x="64" y="232"/>
                  <a:pt x="96" y="288"/>
                </a:cubicBezTo>
                <a:cubicBezTo>
                  <a:pt x="128" y="344"/>
                  <a:pt x="176" y="328"/>
                  <a:pt x="192" y="336"/>
                </a:cubicBez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4" name="Rectangle 573"/>
          <p:cNvSpPr>
            <a:spLocks noChangeArrowheads="1"/>
          </p:cNvSpPr>
          <p:nvPr/>
        </p:nvSpPr>
        <p:spPr bwMode="auto">
          <a:xfrm>
            <a:off x="2940050" y="3886200"/>
            <a:ext cx="76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15" name="Picture 5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343400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" name="Rectangle 582"/>
          <p:cNvSpPr>
            <a:spLocks noChangeArrowheads="1"/>
          </p:cNvSpPr>
          <p:nvPr/>
        </p:nvSpPr>
        <p:spPr bwMode="auto">
          <a:xfrm>
            <a:off x="5973763" y="3962400"/>
            <a:ext cx="76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Text Box 583"/>
          <p:cNvSpPr txBox="1">
            <a:spLocks noChangeArrowheads="1"/>
          </p:cNvSpPr>
          <p:nvPr/>
        </p:nvSpPr>
        <p:spPr bwMode="auto">
          <a:xfrm>
            <a:off x="3074894" y="6136341"/>
            <a:ext cx="12080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PC farm</a:t>
            </a:r>
          </a:p>
        </p:txBody>
      </p:sp>
      <p:sp>
        <p:nvSpPr>
          <p:cNvPr id="218" name="Rectangle 586"/>
          <p:cNvSpPr>
            <a:spLocks noChangeArrowheads="1"/>
          </p:cNvSpPr>
          <p:nvPr/>
        </p:nvSpPr>
        <p:spPr bwMode="auto">
          <a:xfrm>
            <a:off x="3124200" y="4130675"/>
            <a:ext cx="1524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9" name="Freeform 585"/>
          <p:cNvSpPr>
            <a:spLocks/>
          </p:cNvSpPr>
          <p:nvPr/>
        </p:nvSpPr>
        <p:spPr bwMode="auto">
          <a:xfrm>
            <a:off x="2590800" y="4191000"/>
            <a:ext cx="698500" cy="14478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72" y="336"/>
              </a:cxn>
              <a:cxn ang="0">
                <a:pos x="576" y="624"/>
              </a:cxn>
              <a:cxn ang="0">
                <a:pos x="96" y="672"/>
              </a:cxn>
              <a:cxn ang="0">
                <a:pos x="0" y="768"/>
              </a:cxn>
            </a:cxnLst>
            <a:rect l="0" t="0" r="r" b="b"/>
            <a:pathLst>
              <a:path w="680" h="768">
                <a:moveTo>
                  <a:pt x="624" y="0"/>
                </a:moveTo>
                <a:cubicBezTo>
                  <a:pt x="652" y="116"/>
                  <a:pt x="680" y="232"/>
                  <a:pt x="672" y="336"/>
                </a:cubicBezTo>
                <a:cubicBezTo>
                  <a:pt x="664" y="440"/>
                  <a:pt x="672" y="568"/>
                  <a:pt x="576" y="624"/>
                </a:cubicBezTo>
                <a:cubicBezTo>
                  <a:pt x="480" y="680"/>
                  <a:pt x="192" y="648"/>
                  <a:pt x="96" y="672"/>
                </a:cubicBezTo>
                <a:cubicBezTo>
                  <a:pt x="0" y="696"/>
                  <a:pt x="16" y="752"/>
                  <a:pt x="0" y="768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0" name="Text Box 587"/>
          <p:cNvSpPr txBox="1">
            <a:spLocks noChangeArrowheads="1"/>
          </p:cNvSpPr>
          <p:nvPr/>
        </p:nvSpPr>
        <p:spPr bwMode="auto">
          <a:xfrm>
            <a:off x="1640541" y="4876800"/>
            <a:ext cx="2321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MCH  uplink</a:t>
            </a:r>
          </a:p>
        </p:txBody>
      </p:sp>
      <p:sp>
        <p:nvSpPr>
          <p:cNvPr id="221" name="Freeform 589"/>
          <p:cNvSpPr>
            <a:spLocks/>
          </p:cNvSpPr>
          <p:nvPr/>
        </p:nvSpPr>
        <p:spPr bwMode="auto">
          <a:xfrm>
            <a:off x="2514600" y="5638800"/>
            <a:ext cx="685800" cy="4572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2" y="192"/>
              </a:cxn>
              <a:cxn ang="0">
                <a:pos x="224" y="240"/>
              </a:cxn>
              <a:cxn ang="0">
                <a:pos x="272" y="240"/>
              </a:cxn>
            </a:cxnLst>
            <a:rect l="0" t="0" r="r" b="b"/>
            <a:pathLst>
              <a:path w="272" h="248">
                <a:moveTo>
                  <a:pt x="32" y="0"/>
                </a:moveTo>
                <a:cubicBezTo>
                  <a:pt x="16" y="76"/>
                  <a:pt x="0" y="152"/>
                  <a:pt x="32" y="192"/>
                </a:cubicBezTo>
                <a:cubicBezTo>
                  <a:pt x="64" y="232"/>
                  <a:pt x="184" y="232"/>
                  <a:pt x="224" y="240"/>
                </a:cubicBezTo>
                <a:cubicBezTo>
                  <a:pt x="264" y="248"/>
                  <a:pt x="268" y="244"/>
                  <a:pt x="272" y="2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2" name="Text Box 549"/>
          <p:cNvSpPr txBox="1">
            <a:spLocks noChangeArrowheads="1"/>
          </p:cNvSpPr>
          <p:nvPr/>
        </p:nvSpPr>
        <p:spPr bwMode="auto">
          <a:xfrm>
            <a:off x="3352800" y="2819400"/>
            <a:ext cx="2781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GbE  dual  star carrier          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Global architecture for the full version </a:t>
            </a:r>
            <a:r>
              <a:rPr lang="en-GB" sz="2000" dirty="0" smtClean="0"/>
              <a:t>(3 crates)</a:t>
            </a:r>
            <a:br>
              <a:rPr lang="en-GB" sz="2000" dirty="0" smtClean="0"/>
            </a:br>
            <a:endParaRPr lang="fr-FR" dirty="0"/>
          </a:p>
        </p:txBody>
      </p:sp>
      <p:sp>
        <p:nvSpPr>
          <p:cNvPr id="3" name="AutoShape 1481"/>
          <p:cNvSpPr>
            <a:spLocks noChangeArrowheads="1"/>
          </p:cNvSpPr>
          <p:nvPr/>
        </p:nvSpPr>
        <p:spPr bwMode="auto">
          <a:xfrm rot="5412502">
            <a:off x="5809456" y="286544"/>
            <a:ext cx="2898775" cy="3544888"/>
          </a:xfrm>
          <a:custGeom>
            <a:avLst/>
            <a:gdLst>
              <a:gd name="G0" fmla="+- 5408 0 0"/>
              <a:gd name="G1" fmla="+- 21600 0 5408"/>
              <a:gd name="G2" fmla="*/ 5408 1 2"/>
              <a:gd name="G3" fmla="+- 21600 0 G2"/>
              <a:gd name="G4" fmla="+/ 5408 21600 2"/>
              <a:gd name="G5" fmla="+/ G1 0 2"/>
              <a:gd name="G6" fmla="*/ 21600 21600 5408"/>
              <a:gd name="G7" fmla="*/ G6 1 2"/>
              <a:gd name="G8" fmla="+- 21600 0 G7"/>
              <a:gd name="G9" fmla="*/ 21600 1 2"/>
              <a:gd name="G10" fmla="+- 5408 0 G9"/>
              <a:gd name="G11" fmla="?: G10 G8 0"/>
              <a:gd name="G12" fmla="?: G10 G7 21600"/>
              <a:gd name="T0" fmla="*/ 18896 w 21600"/>
              <a:gd name="T1" fmla="*/ 10800 h 21600"/>
              <a:gd name="T2" fmla="*/ 10800 w 21600"/>
              <a:gd name="T3" fmla="*/ 21600 h 21600"/>
              <a:gd name="T4" fmla="*/ 2704 w 21600"/>
              <a:gd name="T5" fmla="*/ 10800 h 21600"/>
              <a:gd name="T6" fmla="*/ 10800 w 21600"/>
              <a:gd name="T7" fmla="*/ 0 h 21600"/>
              <a:gd name="T8" fmla="*/ 4504 w 21600"/>
              <a:gd name="T9" fmla="*/ 4504 h 21600"/>
              <a:gd name="T10" fmla="*/ 17096 w 21600"/>
              <a:gd name="T11" fmla="*/ 1709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8" y="21600"/>
                </a:lnTo>
                <a:lnTo>
                  <a:pt x="1619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AEAEA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123"/>
          <p:cNvGrpSpPr>
            <a:grpSpLocks/>
          </p:cNvGrpSpPr>
          <p:nvPr/>
        </p:nvGrpSpPr>
        <p:grpSpPr bwMode="auto">
          <a:xfrm>
            <a:off x="5486400" y="1604963"/>
            <a:ext cx="1524000" cy="987425"/>
            <a:chOff x="2688" y="3312"/>
            <a:chExt cx="912" cy="622"/>
          </a:xfrm>
        </p:grpSpPr>
        <p:pic>
          <p:nvPicPr>
            <p:cNvPr id="5" name="Picture 2124" descr="ord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3312"/>
              <a:ext cx="912" cy="622"/>
            </a:xfrm>
            <a:prstGeom prst="rect">
              <a:avLst/>
            </a:prstGeom>
            <a:noFill/>
          </p:spPr>
        </p:pic>
        <p:pic>
          <p:nvPicPr>
            <p:cNvPr id="6" name="Picture 2125" descr="ACTAR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3408"/>
              <a:ext cx="480" cy="270"/>
            </a:xfrm>
            <a:prstGeom prst="rect">
              <a:avLst/>
            </a:prstGeom>
            <a:noFill/>
          </p:spPr>
        </p:pic>
      </p:grpSp>
      <p:grpSp>
        <p:nvGrpSpPr>
          <p:cNvPr id="7" name="Group 2094"/>
          <p:cNvGrpSpPr>
            <a:grpSpLocks/>
          </p:cNvGrpSpPr>
          <p:nvPr/>
        </p:nvGrpSpPr>
        <p:grpSpPr bwMode="auto">
          <a:xfrm>
            <a:off x="5943600" y="1604963"/>
            <a:ext cx="1524000" cy="987425"/>
            <a:chOff x="2688" y="3312"/>
            <a:chExt cx="912" cy="622"/>
          </a:xfrm>
        </p:grpSpPr>
        <p:pic>
          <p:nvPicPr>
            <p:cNvPr id="8" name="Picture 2095" descr="ord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3312"/>
              <a:ext cx="912" cy="622"/>
            </a:xfrm>
            <a:prstGeom prst="rect">
              <a:avLst/>
            </a:prstGeom>
            <a:noFill/>
          </p:spPr>
        </p:pic>
        <p:pic>
          <p:nvPicPr>
            <p:cNvPr id="9" name="Picture 2096" descr="ACTAR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3408"/>
              <a:ext cx="480" cy="270"/>
            </a:xfrm>
            <a:prstGeom prst="rect">
              <a:avLst/>
            </a:prstGeom>
            <a:noFill/>
          </p:spPr>
        </p:pic>
      </p:grpSp>
      <p:sp>
        <p:nvSpPr>
          <p:cNvPr id="10" name="Rectangle 1451"/>
          <p:cNvSpPr txBox="1">
            <a:spLocks noChangeArrowheads="1"/>
          </p:cNvSpPr>
          <p:nvPr/>
        </p:nvSpPr>
        <p:spPr>
          <a:xfrm>
            <a:off x="2438400" y="76200"/>
            <a:ext cx="6629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effectLst>
                <a:outerShdw blurRad="25400" dist="127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grpSp>
        <p:nvGrpSpPr>
          <p:cNvPr id="11" name="Group 1487"/>
          <p:cNvGrpSpPr>
            <a:grpSpLocks/>
          </p:cNvGrpSpPr>
          <p:nvPr/>
        </p:nvGrpSpPr>
        <p:grpSpPr bwMode="auto">
          <a:xfrm>
            <a:off x="3657600" y="3048000"/>
            <a:ext cx="2438400" cy="944563"/>
            <a:chOff x="0" y="4320"/>
            <a:chExt cx="1536" cy="649"/>
          </a:xfrm>
        </p:grpSpPr>
        <p:sp>
          <p:nvSpPr>
            <p:cNvPr id="12" name="AutoShape 1462"/>
            <p:cNvSpPr>
              <a:spLocks noChangeArrowheads="1"/>
            </p:cNvSpPr>
            <p:nvPr/>
          </p:nvSpPr>
          <p:spPr bwMode="auto">
            <a:xfrm>
              <a:off x="14" y="4368"/>
              <a:ext cx="1488" cy="528"/>
            </a:xfrm>
            <a:prstGeom prst="hexagon">
              <a:avLst>
                <a:gd name="adj" fmla="val 42051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Text Box 1463"/>
            <p:cNvSpPr txBox="1">
              <a:spLocks noChangeArrowheads="1"/>
            </p:cNvSpPr>
            <p:nvPr/>
          </p:nvSpPr>
          <p:spPr bwMode="auto">
            <a:xfrm>
              <a:off x="0" y="4320"/>
              <a:ext cx="153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Up to 30720 channels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 with 480 AGET (asics)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on </a:t>
              </a:r>
              <a:r>
                <a:rPr lang="en-GB" sz="1400">
                  <a:solidFill>
                    <a:schemeClr val="tx1"/>
                  </a:solidFill>
                </a:rPr>
                <a:t>120 ASAD boards</a:t>
              </a:r>
              <a:endParaRPr lang="en-GB" sz="1400"/>
            </a:p>
          </p:txBody>
        </p:sp>
      </p:grpSp>
      <p:grpSp>
        <p:nvGrpSpPr>
          <p:cNvPr id="14" name="Group 1026"/>
          <p:cNvGrpSpPr>
            <a:grpSpLocks/>
          </p:cNvGrpSpPr>
          <p:nvPr/>
        </p:nvGrpSpPr>
        <p:grpSpPr bwMode="auto">
          <a:xfrm>
            <a:off x="6477000" y="1528763"/>
            <a:ext cx="2514600" cy="1522412"/>
            <a:chOff x="3936" y="1584"/>
            <a:chExt cx="1584" cy="959"/>
          </a:xfrm>
        </p:grpSpPr>
        <p:grpSp>
          <p:nvGrpSpPr>
            <p:cNvPr id="15" name="Group 1027"/>
            <p:cNvGrpSpPr>
              <a:grpSpLocks/>
            </p:cNvGrpSpPr>
            <p:nvPr/>
          </p:nvGrpSpPr>
          <p:grpSpPr bwMode="auto">
            <a:xfrm>
              <a:off x="3936" y="1632"/>
              <a:ext cx="912" cy="622"/>
              <a:chOff x="2688" y="3312"/>
              <a:chExt cx="912" cy="622"/>
            </a:xfrm>
          </p:grpSpPr>
          <p:pic>
            <p:nvPicPr>
              <p:cNvPr id="26" name="Picture 1028" descr="ordi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88" y="3312"/>
                <a:ext cx="912" cy="622"/>
              </a:xfrm>
              <a:prstGeom prst="rect">
                <a:avLst/>
              </a:prstGeom>
              <a:noFill/>
            </p:spPr>
          </p:pic>
          <p:pic>
            <p:nvPicPr>
              <p:cNvPr id="27" name="Picture 1029" descr="ACTAR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72" y="3408"/>
                <a:ext cx="480" cy="27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AutoShape 1030"/>
            <p:cNvSpPr>
              <a:spLocks noChangeArrowheads="1"/>
            </p:cNvSpPr>
            <p:nvPr/>
          </p:nvSpPr>
          <p:spPr bwMode="auto">
            <a:xfrm>
              <a:off x="5184" y="1584"/>
              <a:ext cx="336" cy="864"/>
            </a:xfrm>
            <a:prstGeom prst="cube">
              <a:avLst>
                <a:gd name="adj" fmla="val 6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031"/>
            <p:cNvSpPr>
              <a:spLocks noChangeArrowheads="1"/>
            </p:cNvSpPr>
            <p:nvPr/>
          </p:nvSpPr>
          <p:spPr bwMode="auto">
            <a:xfrm>
              <a:off x="5184" y="1920"/>
              <a:ext cx="96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032"/>
            <p:cNvSpPr>
              <a:spLocks noChangeArrowheads="1"/>
            </p:cNvSpPr>
            <p:nvPr/>
          </p:nvSpPr>
          <p:spPr bwMode="auto">
            <a:xfrm>
              <a:off x="5184" y="2352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033"/>
            <p:cNvSpPr txBox="1">
              <a:spLocks noChangeArrowheads="1"/>
            </p:cNvSpPr>
            <p:nvPr/>
          </p:nvSpPr>
          <p:spPr bwMode="auto">
            <a:xfrm>
              <a:off x="3936" y="2352"/>
              <a:ext cx="80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9900"/>
                  </a:solidFill>
                </a:rPr>
                <a:t>Ethernet Network</a:t>
              </a:r>
            </a:p>
          </p:txBody>
        </p:sp>
        <p:sp>
          <p:nvSpPr>
            <p:cNvPr id="20" name="Oval 1034"/>
            <p:cNvSpPr>
              <a:spLocks noChangeArrowheads="1"/>
            </p:cNvSpPr>
            <p:nvPr/>
          </p:nvSpPr>
          <p:spPr bwMode="auto">
            <a:xfrm>
              <a:off x="5232" y="2064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1035"/>
            <p:cNvSpPr>
              <a:spLocks noChangeArrowheads="1"/>
            </p:cNvSpPr>
            <p:nvPr/>
          </p:nvSpPr>
          <p:spPr bwMode="auto">
            <a:xfrm>
              <a:off x="5232" y="2112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036"/>
            <p:cNvSpPr>
              <a:spLocks noChangeArrowheads="1"/>
            </p:cNvSpPr>
            <p:nvPr/>
          </p:nvSpPr>
          <p:spPr bwMode="auto">
            <a:xfrm>
              <a:off x="5232" y="2160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1037"/>
            <p:cNvSpPr>
              <a:spLocks noChangeArrowheads="1"/>
            </p:cNvSpPr>
            <p:nvPr/>
          </p:nvSpPr>
          <p:spPr bwMode="auto">
            <a:xfrm>
              <a:off x="5232" y="2208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1038"/>
            <p:cNvSpPr>
              <a:spLocks noChangeShapeType="1"/>
            </p:cNvSpPr>
            <p:nvPr/>
          </p:nvSpPr>
          <p:spPr bwMode="auto">
            <a:xfrm flipH="1">
              <a:off x="4009" y="2377"/>
              <a:ext cx="119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039"/>
            <p:cNvSpPr>
              <a:spLocks noChangeShapeType="1"/>
            </p:cNvSpPr>
            <p:nvPr/>
          </p:nvSpPr>
          <p:spPr bwMode="auto">
            <a:xfrm>
              <a:off x="4128" y="2185"/>
              <a:ext cx="0" cy="19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Text Box 1156"/>
          <p:cNvSpPr txBox="1">
            <a:spLocks noChangeArrowheads="1"/>
          </p:cNvSpPr>
          <p:nvPr/>
        </p:nvSpPr>
        <p:spPr bwMode="auto">
          <a:xfrm>
            <a:off x="4495800" y="1676400"/>
            <a:ext cx="94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Master</a:t>
            </a:r>
          </a:p>
          <a:p>
            <a:pPr algn="ctr"/>
            <a:r>
              <a:rPr lang="en-GB" sz="1400">
                <a:solidFill>
                  <a:srgbClr val="FF0000"/>
                </a:solidFill>
              </a:rPr>
              <a:t>MUTANT</a:t>
            </a:r>
          </a:p>
        </p:txBody>
      </p:sp>
      <p:sp>
        <p:nvSpPr>
          <p:cNvPr id="29" name="Text Box 1292"/>
          <p:cNvSpPr txBox="1">
            <a:spLocks noChangeArrowheads="1"/>
          </p:cNvSpPr>
          <p:nvPr/>
        </p:nvSpPr>
        <p:spPr bwMode="auto">
          <a:xfrm>
            <a:off x="6858000" y="6248400"/>
            <a:ext cx="94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Slave</a:t>
            </a:r>
          </a:p>
          <a:p>
            <a:pPr algn="ctr"/>
            <a:r>
              <a:rPr lang="en-GB" sz="1400">
                <a:solidFill>
                  <a:srgbClr val="FF0000"/>
                </a:solidFill>
              </a:rPr>
              <a:t>MUTANT</a:t>
            </a:r>
          </a:p>
        </p:txBody>
      </p:sp>
      <p:sp>
        <p:nvSpPr>
          <p:cNvPr id="30" name="Text Box 1428"/>
          <p:cNvSpPr txBox="1">
            <a:spLocks noChangeArrowheads="1"/>
          </p:cNvSpPr>
          <p:nvPr/>
        </p:nvSpPr>
        <p:spPr bwMode="auto">
          <a:xfrm>
            <a:off x="3962400" y="6096000"/>
            <a:ext cx="94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Slave</a:t>
            </a:r>
          </a:p>
          <a:p>
            <a:pPr algn="ctr"/>
            <a:r>
              <a:rPr lang="en-GB" sz="1400">
                <a:solidFill>
                  <a:srgbClr val="FF0000"/>
                </a:solidFill>
              </a:rPr>
              <a:t>MUTANT</a:t>
            </a:r>
          </a:p>
        </p:txBody>
      </p:sp>
      <p:sp>
        <p:nvSpPr>
          <p:cNvPr id="31" name="Text Box 1464"/>
          <p:cNvSpPr txBox="1">
            <a:spLocks noChangeArrowheads="1"/>
          </p:cNvSpPr>
          <p:nvPr/>
        </p:nvSpPr>
        <p:spPr bwMode="auto">
          <a:xfrm>
            <a:off x="914400" y="533400"/>
            <a:ext cx="1320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996633"/>
                </a:solidFill>
              </a:rPr>
              <a:t>Front End</a:t>
            </a:r>
          </a:p>
        </p:txBody>
      </p:sp>
      <p:sp>
        <p:nvSpPr>
          <p:cNvPr id="32" name="Text Box 1465"/>
          <p:cNvSpPr txBox="1">
            <a:spLocks noChangeArrowheads="1"/>
          </p:cNvSpPr>
          <p:nvPr/>
        </p:nvSpPr>
        <p:spPr bwMode="auto">
          <a:xfrm rot="21540205">
            <a:off x="7543800" y="919163"/>
            <a:ext cx="12509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996633"/>
                </a:solidFill>
              </a:rPr>
              <a:t>Back End</a:t>
            </a:r>
          </a:p>
        </p:txBody>
      </p:sp>
      <p:sp>
        <p:nvSpPr>
          <p:cNvPr id="33" name="Oval 1473"/>
          <p:cNvSpPr>
            <a:spLocks noChangeArrowheads="1"/>
          </p:cNvSpPr>
          <p:nvPr/>
        </p:nvSpPr>
        <p:spPr bwMode="auto">
          <a:xfrm>
            <a:off x="8077200" y="2519363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1480"/>
          <p:cNvSpPr txBox="1">
            <a:spLocks noChangeArrowheads="1"/>
          </p:cNvSpPr>
          <p:nvPr/>
        </p:nvSpPr>
        <p:spPr bwMode="auto">
          <a:xfrm rot="19102383">
            <a:off x="8534400" y="2062163"/>
            <a:ext cx="528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B</a:t>
            </a:r>
            <a:r>
              <a:rPr lang="en-GB" sz="1400">
                <a:solidFill>
                  <a:srgbClr val="FF0000"/>
                </a:solidFill>
              </a:rPr>
              <a:t>E</a:t>
            </a:r>
            <a:r>
              <a:rPr lang="en-GB" sz="120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35" name="Group 2121"/>
          <p:cNvGrpSpPr>
            <a:grpSpLocks/>
          </p:cNvGrpSpPr>
          <p:nvPr/>
        </p:nvGrpSpPr>
        <p:grpSpPr bwMode="auto">
          <a:xfrm>
            <a:off x="609600" y="4267200"/>
            <a:ext cx="3886200" cy="2079625"/>
            <a:chOff x="384" y="2688"/>
            <a:chExt cx="2448" cy="1310"/>
          </a:xfrm>
        </p:grpSpPr>
        <p:sp>
          <p:nvSpPr>
            <p:cNvPr id="36" name="Rectangle 1972"/>
            <p:cNvSpPr>
              <a:spLocks noChangeArrowheads="1"/>
            </p:cNvSpPr>
            <p:nvPr/>
          </p:nvSpPr>
          <p:spPr bwMode="auto">
            <a:xfrm>
              <a:off x="1824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1973"/>
            <p:cNvSpPr>
              <a:spLocks noChangeArrowheads="1"/>
            </p:cNvSpPr>
            <p:nvPr/>
          </p:nvSpPr>
          <p:spPr bwMode="auto">
            <a:xfrm>
              <a:off x="2160" y="2884"/>
              <a:ext cx="144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1974"/>
            <p:cNvSpPr>
              <a:spLocks noChangeArrowheads="1"/>
            </p:cNvSpPr>
            <p:nvPr/>
          </p:nvSpPr>
          <p:spPr bwMode="auto">
            <a:xfrm>
              <a:off x="576" y="2884"/>
              <a:ext cx="144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1975" descr="Papier de soie rose"/>
            <p:cNvSpPr>
              <a:spLocks noChangeArrowheads="1"/>
            </p:cNvSpPr>
            <p:nvPr/>
          </p:nvSpPr>
          <p:spPr bwMode="auto">
            <a:xfrm>
              <a:off x="432" y="2884"/>
              <a:ext cx="144" cy="72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Rectangle 1976" descr="Papier de soie rose"/>
            <p:cNvSpPr>
              <a:spLocks noChangeArrowheads="1"/>
            </p:cNvSpPr>
            <p:nvPr/>
          </p:nvSpPr>
          <p:spPr bwMode="auto">
            <a:xfrm>
              <a:off x="2304" y="2884"/>
              <a:ext cx="144" cy="72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Rectangle 1977"/>
            <p:cNvSpPr>
              <a:spLocks noChangeArrowheads="1"/>
            </p:cNvSpPr>
            <p:nvPr/>
          </p:nvSpPr>
          <p:spPr bwMode="auto">
            <a:xfrm>
              <a:off x="432" y="2884"/>
              <a:ext cx="2016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1978"/>
            <p:cNvSpPr>
              <a:spLocks noChangeShapeType="1"/>
            </p:cNvSpPr>
            <p:nvPr/>
          </p:nvSpPr>
          <p:spPr bwMode="auto">
            <a:xfrm>
              <a:off x="1152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1979"/>
            <p:cNvSpPr>
              <a:spLocks noChangeShapeType="1"/>
            </p:cNvSpPr>
            <p:nvPr/>
          </p:nvSpPr>
          <p:spPr bwMode="auto">
            <a:xfrm>
              <a:off x="1296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1980"/>
            <p:cNvSpPr>
              <a:spLocks noChangeShapeType="1"/>
            </p:cNvSpPr>
            <p:nvPr/>
          </p:nvSpPr>
          <p:spPr bwMode="auto">
            <a:xfrm>
              <a:off x="1440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1981"/>
            <p:cNvSpPr>
              <a:spLocks noChangeShapeType="1"/>
            </p:cNvSpPr>
            <p:nvPr/>
          </p:nvSpPr>
          <p:spPr bwMode="auto">
            <a:xfrm>
              <a:off x="1584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1982"/>
            <p:cNvSpPr>
              <a:spLocks noChangeShapeType="1"/>
            </p:cNvSpPr>
            <p:nvPr/>
          </p:nvSpPr>
          <p:spPr bwMode="auto">
            <a:xfrm>
              <a:off x="1728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983"/>
            <p:cNvSpPr>
              <a:spLocks noChangeShapeType="1"/>
            </p:cNvSpPr>
            <p:nvPr/>
          </p:nvSpPr>
          <p:spPr bwMode="auto">
            <a:xfrm>
              <a:off x="1872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1984"/>
            <p:cNvSpPr>
              <a:spLocks noChangeShapeType="1"/>
            </p:cNvSpPr>
            <p:nvPr/>
          </p:nvSpPr>
          <p:spPr bwMode="auto">
            <a:xfrm>
              <a:off x="2016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1985"/>
            <p:cNvSpPr>
              <a:spLocks noChangeShapeType="1"/>
            </p:cNvSpPr>
            <p:nvPr/>
          </p:nvSpPr>
          <p:spPr bwMode="auto">
            <a:xfrm>
              <a:off x="1008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1986"/>
            <p:cNvSpPr>
              <a:spLocks noChangeShapeType="1"/>
            </p:cNvSpPr>
            <p:nvPr/>
          </p:nvSpPr>
          <p:spPr bwMode="auto">
            <a:xfrm>
              <a:off x="2160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1987"/>
            <p:cNvSpPr>
              <a:spLocks noChangeShapeType="1"/>
            </p:cNvSpPr>
            <p:nvPr/>
          </p:nvSpPr>
          <p:spPr bwMode="auto">
            <a:xfrm>
              <a:off x="864" y="2884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1988"/>
            <p:cNvSpPr>
              <a:spLocks noChangeShapeType="1"/>
            </p:cNvSpPr>
            <p:nvPr/>
          </p:nvSpPr>
          <p:spPr bwMode="auto">
            <a:xfrm flipV="1">
              <a:off x="432" y="2692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1989"/>
            <p:cNvSpPr>
              <a:spLocks noChangeShapeType="1"/>
            </p:cNvSpPr>
            <p:nvPr/>
          </p:nvSpPr>
          <p:spPr bwMode="auto">
            <a:xfrm>
              <a:off x="816" y="2692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1990"/>
            <p:cNvSpPr>
              <a:spLocks noChangeShapeType="1"/>
            </p:cNvSpPr>
            <p:nvPr/>
          </p:nvSpPr>
          <p:spPr bwMode="auto">
            <a:xfrm flipV="1">
              <a:off x="2448" y="2692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1991"/>
            <p:cNvSpPr>
              <a:spLocks noChangeShapeType="1"/>
            </p:cNvSpPr>
            <p:nvPr/>
          </p:nvSpPr>
          <p:spPr bwMode="auto">
            <a:xfrm>
              <a:off x="2832" y="2688"/>
              <a:ext cx="0" cy="1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1992"/>
            <p:cNvSpPr>
              <a:spLocks noChangeShapeType="1"/>
            </p:cNvSpPr>
            <p:nvPr/>
          </p:nvSpPr>
          <p:spPr bwMode="auto">
            <a:xfrm flipV="1">
              <a:off x="2448" y="3412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Rectangle 1993"/>
            <p:cNvSpPr>
              <a:spLocks noChangeArrowheads="1"/>
            </p:cNvSpPr>
            <p:nvPr/>
          </p:nvSpPr>
          <p:spPr bwMode="auto">
            <a:xfrm>
              <a:off x="720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1994"/>
            <p:cNvSpPr>
              <a:spLocks noChangeArrowheads="1"/>
            </p:cNvSpPr>
            <p:nvPr/>
          </p:nvSpPr>
          <p:spPr bwMode="auto">
            <a:xfrm>
              <a:off x="816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Rectangle 1995"/>
            <p:cNvSpPr>
              <a:spLocks noChangeArrowheads="1"/>
            </p:cNvSpPr>
            <p:nvPr/>
          </p:nvSpPr>
          <p:spPr bwMode="auto">
            <a:xfrm>
              <a:off x="864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1996"/>
            <p:cNvSpPr>
              <a:spLocks noChangeArrowheads="1"/>
            </p:cNvSpPr>
            <p:nvPr/>
          </p:nvSpPr>
          <p:spPr bwMode="auto">
            <a:xfrm>
              <a:off x="960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1997"/>
            <p:cNvSpPr>
              <a:spLocks noChangeArrowheads="1"/>
            </p:cNvSpPr>
            <p:nvPr/>
          </p:nvSpPr>
          <p:spPr bwMode="auto">
            <a:xfrm>
              <a:off x="1008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1998"/>
            <p:cNvSpPr>
              <a:spLocks noChangeArrowheads="1"/>
            </p:cNvSpPr>
            <p:nvPr/>
          </p:nvSpPr>
          <p:spPr bwMode="auto">
            <a:xfrm>
              <a:off x="1152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1999"/>
            <p:cNvSpPr>
              <a:spLocks noChangeArrowheads="1"/>
            </p:cNvSpPr>
            <p:nvPr/>
          </p:nvSpPr>
          <p:spPr bwMode="auto">
            <a:xfrm>
              <a:off x="1248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2000"/>
            <p:cNvSpPr>
              <a:spLocks noChangeArrowheads="1"/>
            </p:cNvSpPr>
            <p:nvPr/>
          </p:nvSpPr>
          <p:spPr bwMode="auto">
            <a:xfrm>
              <a:off x="1296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2001"/>
            <p:cNvSpPr>
              <a:spLocks noChangeArrowheads="1"/>
            </p:cNvSpPr>
            <p:nvPr/>
          </p:nvSpPr>
          <p:spPr bwMode="auto">
            <a:xfrm>
              <a:off x="1440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002"/>
            <p:cNvSpPr>
              <a:spLocks noChangeArrowheads="1"/>
            </p:cNvSpPr>
            <p:nvPr/>
          </p:nvSpPr>
          <p:spPr bwMode="auto">
            <a:xfrm>
              <a:off x="1968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2003"/>
            <p:cNvSpPr>
              <a:spLocks noChangeArrowheads="1"/>
            </p:cNvSpPr>
            <p:nvPr/>
          </p:nvSpPr>
          <p:spPr bwMode="auto">
            <a:xfrm>
              <a:off x="1536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2004"/>
            <p:cNvSpPr>
              <a:spLocks noChangeArrowheads="1"/>
            </p:cNvSpPr>
            <p:nvPr/>
          </p:nvSpPr>
          <p:spPr bwMode="auto">
            <a:xfrm>
              <a:off x="1728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005"/>
            <p:cNvSpPr>
              <a:spLocks noChangeArrowheads="1"/>
            </p:cNvSpPr>
            <p:nvPr/>
          </p:nvSpPr>
          <p:spPr bwMode="auto">
            <a:xfrm>
              <a:off x="1584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2006"/>
            <p:cNvSpPr>
              <a:spLocks noChangeArrowheads="1"/>
            </p:cNvSpPr>
            <p:nvPr/>
          </p:nvSpPr>
          <p:spPr bwMode="auto">
            <a:xfrm>
              <a:off x="1104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2007"/>
            <p:cNvSpPr>
              <a:spLocks noChangeArrowheads="1"/>
            </p:cNvSpPr>
            <p:nvPr/>
          </p:nvSpPr>
          <p:spPr bwMode="auto">
            <a:xfrm>
              <a:off x="1872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008"/>
            <p:cNvSpPr>
              <a:spLocks noChangeArrowheads="1"/>
            </p:cNvSpPr>
            <p:nvPr/>
          </p:nvSpPr>
          <p:spPr bwMode="auto">
            <a:xfrm>
              <a:off x="1680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2009"/>
            <p:cNvSpPr>
              <a:spLocks noChangeArrowheads="1"/>
            </p:cNvSpPr>
            <p:nvPr/>
          </p:nvSpPr>
          <p:spPr bwMode="auto">
            <a:xfrm>
              <a:off x="1392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2010"/>
            <p:cNvSpPr>
              <a:spLocks noChangeArrowheads="1"/>
            </p:cNvSpPr>
            <p:nvPr/>
          </p:nvSpPr>
          <p:spPr bwMode="auto">
            <a:xfrm>
              <a:off x="720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011"/>
            <p:cNvSpPr>
              <a:spLocks noChangeArrowheads="1"/>
            </p:cNvSpPr>
            <p:nvPr/>
          </p:nvSpPr>
          <p:spPr bwMode="auto">
            <a:xfrm>
              <a:off x="816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2012"/>
            <p:cNvSpPr>
              <a:spLocks noChangeArrowheads="1"/>
            </p:cNvSpPr>
            <p:nvPr/>
          </p:nvSpPr>
          <p:spPr bwMode="auto">
            <a:xfrm>
              <a:off x="864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2013"/>
            <p:cNvSpPr>
              <a:spLocks noChangeArrowheads="1"/>
            </p:cNvSpPr>
            <p:nvPr/>
          </p:nvSpPr>
          <p:spPr bwMode="auto">
            <a:xfrm>
              <a:off x="960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014"/>
            <p:cNvSpPr>
              <a:spLocks noChangeArrowheads="1"/>
            </p:cNvSpPr>
            <p:nvPr/>
          </p:nvSpPr>
          <p:spPr bwMode="auto">
            <a:xfrm>
              <a:off x="1008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Rectangle 2015"/>
            <p:cNvSpPr>
              <a:spLocks noChangeArrowheads="1"/>
            </p:cNvSpPr>
            <p:nvPr/>
          </p:nvSpPr>
          <p:spPr bwMode="auto">
            <a:xfrm>
              <a:off x="1152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Rectangle 2016"/>
            <p:cNvSpPr>
              <a:spLocks noChangeArrowheads="1"/>
            </p:cNvSpPr>
            <p:nvPr/>
          </p:nvSpPr>
          <p:spPr bwMode="auto">
            <a:xfrm>
              <a:off x="1248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017"/>
            <p:cNvSpPr>
              <a:spLocks noChangeArrowheads="1"/>
            </p:cNvSpPr>
            <p:nvPr/>
          </p:nvSpPr>
          <p:spPr bwMode="auto">
            <a:xfrm>
              <a:off x="1296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Rectangle 2018"/>
            <p:cNvSpPr>
              <a:spLocks noChangeArrowheads="1"/>
            </p:cNvSpPr>
            <p:nvPr/>
          </p:nvSpPr>
          <p:spPr bwMode="auto">
            <a:xfrm>
              <a:off x="1440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Rectangle 2019"/>
            <p:cNvSpPr>
              <a:spLocks noChangeArrowheads="1"/>
            </p:cNvSpPr>
            <p:nvPr/>
          </p:nvSpPr>
          <p:spPr bwMode="auto">
            <a:xfrm>
              <a:off x="1968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Rectangle 2020"/>
            <p:cNvSpPr>
              <a:spLocks noChangeArrowheads="1"/>
            </p:cNvSpPr>
            <p:nvPr/>
          </p:nvSpPr>
          <p:spPr bwMode="auto">
            <a:xfrm>
              <a:off x="1536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Rectangle 2021"/>
            <p:cNvSpPr>
              <a:spLocks noChangeArrowheads="1"/>
            </p:cNvSpPr>
            <p:nvPr/>
          </p:nvSpPr>
          <p:spPr bwMode="auto">
            <a:xfrm>
              <a:off x="1728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Rectangle 2022"/>
            <p:cNvSpPr>
              <a:spLocks noChangeArrowheads="1"/>
            </p:cNvSpPr>
            <p:nvPr/>
          </p:nvSpPr>
          <p:spPr bwMode="auto">
            <a:xfrm>
              <a:off x="1824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Rectangle 2023"/>
            <p:cNvSpPr>
              <a:spLocks noChangeArrowheads="1"/>
            </p:cNvSpPr>
            <p:nvPr/>
          </p:nvSpPr>
          <p:spPr bwMode="auto">
            <a:xfrm>
              <a:off x="1584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2024"/>
            <p:cNvSpPr>
              <a:spLocks noChangeArrowheads="1"/>
            </p:cNvSpPr>
            <p:nvPr/>
          </p:nvSpPr>
          <p:spPr bwMode="auto">
            <a:xfrm>
              <a:off x="1104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2025"/>
            <p:cNvSpPr>
              <a:spLocks noChangeArrowheads="1"/>
            </p:cNvSpPr>
            <p:nvPr/>
          </p:nvSpPr>
          <p:spPr bwMode="auto">
            <a:xfrm>
              <a:off x="1872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2026"/>
            <p:cNvSpPr>
              <a:spLocks noChangeArrowheads="1"/>
            </p:cNvSpPr>
            <p:nvPr/>
          </p:nvSpPr>
          <p:spPr bwMode="auto">
            <a:xfrm>
              <a:off x="1680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Rectangle 2027"/>
            <p:cNvSpPr>
              <a:spLocks noChangeArrowheads="1"/>
            </p:cNvSpPr>
            <p:nvPr/>
          </p:nvSpPr>
          <p:spPr bwMode="auto">
            <a:xfrm>
              <a:off x="1392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Line 2028"/>
            <p:cNvSpPr>
              <a:spLocks noChangeShapeType="1"/>
            </p:cNvSpPr>
            <p:nvPr/>
          </p:nvSpPr>
          <p:spPr bwMode="auto">
            <a:xfrm flipV="1">
              <a:off x="2160" y="35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Rectangle 2029"/>
            <p:cNvSpPr>
              <a:spLocks noChangeArrowheads="1"/>
            </p:cNvSpPr>
            <p:nvPr/>
          </p:nvSpPr>
          <p:spPr bwMode="auto">
            <a:xfrm>
              <a:off x="2160" y="2980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Rectangle 2030"/>
            <p:cNvSpPr>
              <a:spLocks noChangeArrowheads="1"/>
            </p:cNvSpPr>
            <p:nvPr/>
          </p:nvSpPr>
          <p:spPr bwMode="auto">
            <a:xfrm>
              <a:off x="2256" y="2980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Rectangle 2031"/>
            <p:cNvSpPr>
              <a:spLocks noChangeArrowheads="1"/>
            </p:cNvSpPr>
            <p:nvPr/>
          </p:nvSpPr>
          <p:spPr bwMode="auto">
            <a:xfrm>
              <a:off x="2256" y="307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Rectangle 2032"/>
            <p:cNvSpPr>
              <a:spLocks noChangeArrowheads="1"/>
            </p:cNvSpPr>
            <p:nvPr/>
          </p:nvSpPr>
          <p:spPr bwMode="auto">
            <a:xfrm>
              <a:off x="2160" y="307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Rectangle 2033"/>
            <p:cNvSpPr>
              <a:spLocks noChangeArrowheads="1"/>
            </p:cNvSpPr>
            <p:nvPr/>
          </p:nvSpPr>
          <p:spPr bwMode="auto">
            <a:xfrm>
              <a:off x="2256" y="3172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Rectangle 2034"/>
            <p:cNvSpPr>
              <a:spLocks noChangeArrowheads="1"/>
            </p:cNvSpPr>
            <p:nvPr/>
          </p:nvSpPr>
          <p:spPr bwMode="auto">
            <a:xfrm>
              <a:off x="2256" y="3364"/>
              <a:ext cx="48" cy="14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Rectangle 2035"/>
            <p:cNvSpPr>
              <a:spLocks noChangeArrowheads="1"/>
            </p:cNvSpPr>
            <p:nvPr/>
          </p:nvSpPr>
          <p:spPr bwMode="auto">
            <a:xfrm>
              <a:off x="2208" y="3364"/>
              <a:ext cx="48" cy="14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Rectangle 2036"/>
            <p:cNvSpPr>
              <a:spLocks noChangeArrowheads="1"/>
            </p:cNvSpPr>
            <p:nvPr/>
          </p:nvSpPr>
          <p:spPr bwMode="auto">
            <a:xfrm>
              <a:off x="816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Rectangle 2037"/>
            <p:cNvSpPr>
              <a:spLocks noChangeArrowheads="1"/>
            </p:cNvSpPr>
            <p:nvPr/>
          </p:nvSpPr>
          <p:spPr bwMode="auto">
            <a:xfrm>
              <a:off x="960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Rectangle 2038"/>
            <p:cNvSpPr>
              <a:spLocks noChangeArrowheads="1"/>
            </p:cNvSpPr>
            <p:nvPr/>
          </p:nvSpPr>
          <p:spPr bwMode="auto">
            <a:xfrm>
              <a:off x="1104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Rectangle 2039"/>
            <p:cNvSpPr>
              <a:spLocks noChangeArrowheads="1"/>
            </p:cNvSpPr>
            <p:nvPr/>
          </p:nvSpPr>
          <p:spPr bwMode="auto">
            <a:xfrm>
              <a:off x="1248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Rectangle 2040"/>
            <p:cNvSpPr>
              <a:spLocks noChangeArrowheads="1"/>
            </p:cNvSpPr>
            <p:nvPr/>
          </p:nvSpPr>
          <p:spPr bwMode="auto">
            <a:xfrm>
              <a:off x="1968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Rectangle 2041"/>
            <p:cNvSpPr>
              <a:spLocks noChangeArrowheads="1"/>
            </p:cNvSpPr>
            <p:nvPr/>
          </p:nvSpPr>
          <p:spPr bwMode="auto">
            <a:xfrm>
              <a:off x="1824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Rectangle 2042"/>
            <p:cNvSpPr>
              <a:spLocks noChangeArrowheads="1"/>
            </p:cNvSpPr>
            <p:nvPr/>
          </p:nvSpPr>
          <p:spPr bwMode="auto">
            <a:xfrm>
              <a:off x="1680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Rectangle 2043"/>
            <p:cNvSpPr>
              <a:spLocks noChangeArrowheads="1"/>
            </p:cNvSpPr>
            <p:nvPr/>
          </p:nvSpPr>
          <p:spPr bwMode="auto">
            <a:xfrm>
              <a:off x="1536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Rectangle 2044"/>
            <p:cNvSpPr>
              <a:spLocks noChangeArrowheads="1"/>
            </p:cNvSpPr>
            <p:nvPr/>
          </p:nvSpPr>
          <p:spPr bwMode="auto">
            <a:xfrm>
              <a:off x="1392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Rectangle 2045"/>
            <p:cNvSpPr>
              <a:spLocks noChangeArrowheads="1"/>
            </p:cNvSpPr>
            <p:nvPr/>
          </p:nvSpPr>
          <p:spPr bwMode="auto">
            <a:xfrm>
              <a:off x="2208" y="3508"/>
              <a:ext cx="96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Rectangle 2046"/>
            <p:cNvSpPr>
              <a:spLocks noChangeArrowheads="1"/>
            </p:cNvSpPr>
            <p:nvPr/>
          </p:nvSpPr>
          <p:spPr bwMode="auto">
            <a:xfrm>
              <a:off x="768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Rectangle 2047"/>
            <p:cNvSpPr>
              <a:spLocks noChangeArrowheads="1"/>
            </p:cNvSpPr>
            <p:nvPr/>
          </p:nvSpPr>
          <p:spPr bwMode="auto">
            <a:xfrm>
              <a:off x="912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Rectangle 2048"/>
            <p:cNvSpPr>
              <a:spLocks noChangeArrowheads="1"/>
            </p:cNvSpPr>
            <p:nvPr/>
          </p:nvSpPr>
          <p:spPr bwMode="auto">
            <a:xfrm>
              <a:off x="1056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Rectangle 2049"/>
            <p:cNvSpPr>
              <a:spLocks noChangeArrowheads="1"/>
            </p:cNvSpPr>
            <p:nvPr/>
          </p:nvSpPr>
          <p:spPr bwMode="auto">
            <a:xfrm>
              <a:off x="1200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Rectangle 2050"/>
            <p:cNvSpPr>
              <a:spLocks noChangeArrowheads="1"/>
            </p:cNvSpPr>
            <p:nvPr/>
          </p:nvSpPr>
          <p:spPr bwMode="auto">
            <a:xfrm>
              <a:off x="1344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Rectangle 2051"/>
            <p:cNvSpPr>
              <a:spLocks noChangeArrowheads="1"/>
            </p:cNvSpPr>
            <p:nvPr/>
          </p:nvSpPr>
          <p:spPr bwMode="auto">
            <a:xfrm>
              <a:off x="1488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Rectangle 2052"/>
            <p:cNvSpPr>
              <a:spLocks noChangeArrowheads="1"/>
            </p:cNvSpPr>
            <p:nvPr/>
          </p:nvSpPr>
          <p:spPr bwMode="auto">
            <a:xfrm>
              <a:off x="1632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Rectangle 2053"/>
            <p:cNvSpPr>
              <a:spLocks noChangeArrowheads="1"/>
            </p:cNvSpPr>
            <p:nvPr/>
          </p:nvSpPr>
          <p:spPr bwMode="auto">
            <a:xfrm>
              <a:off x="1776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2054"/>
            <p:cNvSpPr>
              <a:spLocks noChangeArrowheads="1"/>
            </p:cNvSpPr>
            <p:nvPr/>
          </p:nvSpPr>
          <p:spPr bwMode="auto">
            <a:xfrm>
              <a:off x="1920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Line 2055"/>
            <p:cNvSpPr>
              <a:spLocks noChangeShapeType="1"/>
            </p:cNvSpPr>
            <p:nvPr/>
          </p:nvSpPr>
          <p:spPr bwMode="auto">
            <a:xfrm>
              <a:off x="2160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2056"/>
            <p:cNvSpPr>
              <a:spLocks noChangeShapeType="1"/>
            </p:cNvSpPr>
            <p:nvPr/>
          </p:nvSpPr>
          <p:spPr bwMode="auto">
            <a:xfrm>
              <a:off x="2016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Rectangle 2057"/>
            <p:cNvSpPr>
              <a:spLocks noChangeArrowheads="1"/>
            </p:cNvSpPr>
            <p:nvPr/>
          </p:nvSpPr>
          <p:spPr bwMode="auto">
            <a:xfrm>
              <a:off x="2016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Rectangle 2058"/>
            <p:cNvSpPr>
              <a:spLocks noChangeArrowheads="1"/>
            </p:cNvSpPr>
            <p:nvPr/>
          </p:nvSpPr>
          <p:spPr bwMode="auto">
            <a:xfrm>
              <a:off x="2112" y="29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Rectangle 2059"/>
            <p:cNvSpPr>
              <a:spLocks noChangeArrowheads="1"/>
            </p:cNvSpPr>
            <p:nvPr/>
          </p:nvSpPr>
          <p:spPr bwMode="auto">
            <a:xfrm>
              <a:off x="2016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Rectangle 2060"/>
            <p:cNvSpPr>
              <a:spLocks noChangeArrowheads="1"/>
            </p:cNvSpPr>
            <p:nvPr/>
          </p:nvSpPr>
          <p:spPr bwMode="auto">
            <a:xfrm>
              <a:off x="2112" y="3196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Rectangle 2061"/>
            <p:cNvSpPr>
              <a:spLocks noChangeArrowheads="1"/>
            </p:cNvSpPr>
            <p:nvPr/>
          </p:nvSpPr>
          <p:spPr bwMode="auto">
            <a:xfrm>
              <a:off x="2112" y="344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Rectangle 2062"/>
            <p:cNvSpPr>
              <a:spLocks noChangeArrowheads="1"/>
            </p:cNvSpPr>
            <p:nvPr/>
          </p:nvSpPr>
          <p:spPr bwMode="auto">
            <a:xfrm>
              <a:off x="2064" y="3448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2063"/>
            <p:cNvSpPr>
              <a:spLocks noChangeShapeType="1"/>
            </p:cNvSpPr>
            <p:nvPr/>
          </p:nvSpPr>
          <p:spPr bwMode="auto">
            <a:xfrm>
              <a:off x="2304" y="28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2064"/>
            <p:cNvSpPr>
              <a:spLocks noChangeArrowheads="1"/>
            </p:cNvSpPr>
            <p:nvPr/>
          </p:nvSpPr>
          <p:spPr bwMode="auto">
            <a:xfrm>
              <a:off x="2160" y="3220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Oval 2065"/>
            <p:cNvSpPr>
              <a:spLocks noChangeArrowheads="1"/>
            </p:cNvSpPr>
            <p:nvPr/>
          </p:nvSpPr>
          <p:spPr bwMode="auto">
            <a:xfrm>
              <a:off x="2160" y="3316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Oval 2066"/>
            <p:cNvSpPr>
              <a:spLocks noChangeArrowheads="1"/>
            </p:cNvSpPr>
            <p:nvPr/>
          </p:nvSpPr>
          <p:spPr bwMode="auto">
            <a:xfrm flipH="1">
              <a:off x="2160" y="3268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Line 2067"/>
            <p:cNvSpPr>
              <a:spLocks noChangeShapeType="1"/>
            </p:cNvSpPr>
            <p:nvPr/>
          </p:nvSpPr>
          <p:spPr bwMode="auto">
            <a:xfrm>
              <a:off x="720" y="2884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2068"/>
            <p:cNvSpPr>
              <a:spLocks noChangeShapeType="1"/>
            </p:cNvSpPr>
            <p:nvPr/>
          </p:nvSpPr>
          <p:spPr bwMode="auto">
            <a:xfrm>
              <a:off x="576" y="2884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2069"/>
            <p:cNvSpPr>
              <a:spLocks noChangeShapeType="1"/>
            </p:cNvSpPr>
            <p:nvPr/>
          </p:nvSpPr>
          <p:spPr bwMode="auto">
            <a:xfrm>
              <a:off x="720" y="274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2070"/>
            <p:cNvSpPr>
              <a:spLocks noChangeShapeType="1"/>
            </p:cNvSpPr>
            <p:nvPr/>
          </p:nvSpPr>
          <p:spPr bwMode="auto">
            <a:xfrm>
              <a:off x="720" y="27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Text Box 2072"/>
            <p:cNvSpPr txBox="1">
              <a:spLocks noChangeArrowheads="1"/>
            </p:cNvSpPr>
            <p:nvPr/>
          </p:nvSpPr>
          <p:spPr bwMode="auto">
            <a:xfrm>
              <a:off x="2256" y="2884"/>
              <a:ext cx="14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36" name="Text Box 2073"/>
            <p:cNvSpPr txBox="1">
              <a:spLocks noChangeArrowheads="1"/>
            </p:cNvSpPr>
            <p:nvPr/>
          </p:nvSpPr>
          <p:spPr bwMode="auto">
            <a:xfrm>
              <a:off x="384" y="2884"/>
              <a:ext cx="14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37" name="Text Box 2074"/>
            <p:cNvSpPr txBox="1">
              <a:spLocks noChangeArrowheads="1"/>
            </p:cNvSpPr>
            <p:nvPr/>
          </p:nvSpPr>
          <p:spPr bwMode="auto">
            <a:xfrm>
              <a:off x="528" y="2884"/>
              <a:ext cx="14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MCH</a:t>
              </a:r>
            </a:p>
          </p:txBody>
        </p:sp>
        <p:sp>
          <p:nvSpPr>
            <p:cNvPr id="138" name="Rectangle 2075" descr="Petits carreaux"/>
            <p:cNvSpPr>
              <a:spLocks noChangeArrowheads="1"/>
            </p:cNvSpPr>
            <p:nvPr/>
          </p:nvSpPr>
          <p:spPr bwMode="auto">
            <a:xfrm>
              <a:off x="432" y="3604"/>
              <a:ext cx="2016" cy="192"/>
            </a:xfrm>
            <a:prstGeom prst="rect">
              <a:avLst/>
            </a:prstGeom>
            <a:pattFill prst="smGrid">
              <a:fgClr>
                <a:schemeClr val="folHlink"/>
              </a:fgClr>
              <a:bgClr>
                <a:srgbClr val="333333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/>
                <a:t>FRU</a:t>
              </a:r>
            </a:p>
          </p:txBody>
        </p:sp>
        <p:sp>
          <p:nvSpPr>
            <p:cNvPr id="139" name="Line 2076"/>
            <p:cNvSpPr>
              <a:spLocks noChangeShapeType="1"/>
            </p:cNvSpPr>
            <p:nvPr/>
          </p:nvSpPr>
          <p:spPr bwMode="auto">
            <a:xfrm flipV="1">
              <a:off x="2448" y="3796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Rectangle 2077" descr="Papier de soie rose"/>
            <p:cNvSpPr>
              <a:spLocks noChangeArrowheads="1"/>
            </p:cNvSpPr>
            <p:nvPr/>
          </p:nvSpPr>
          <p:spPr bwMode="auto">
            <a:xfrm>
              <a:off x="480" y="3892"/>
              <a:ext cx="144" cy="48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Line 2078"/>
            <p:cNvSpPr>
              <a:spLocks noChangeShapeType="1"/>
            </p:cNvSpPr>
            <p:nvPr/>
          </p:nvSpPr>
          <p:spPr bwMode="auto">
            <a:xfrm>
              <a:off x="432" y="3988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2079"/>
            <p:cNvSpPr>
              <a:spLocks noChangeShapeType="1"/>
            </p:cNvSpPr>
            <p:nvPr/>
          </p:nvSpPr>
          <p:spPr bwMode="auto">
            <a:xfrm flipV="1">
              <a:off x="432" y="380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2080"/>
            <p:cNvSpPr>
              <a:spLocks noChangeShapeType="1"/>
            </p:cNvSpPr>
            <p:nvPr/>
          </p:nvSpPr>
          <p:spPr bwMode="auto">
            <a:xfrm flipV="1">
              <a:off x="2448" y="379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2081"/>
            <p:cNvSpPr>
              <a:spLocks noChangeArrowheads="1"/>
            </p:cNvSpPr>
            <p:nvPr/>
          </p:nvSpPr>
          <p:spPr bwMode="auto">
            <a:xfrm>
              <a:off x="720" y="3844"/>
              <a:ext cx="57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tx1"/>
                  </a:solidFill>
                </a:rPr>
                <a:t>    Power supply</a:t>
              </a:r>
            </a:p>
          </p:txBody>
        </p:sp>
        <p:sp>
          <p:nvSpPr>
            <p:cNvPr id="145" name="Rectangle 2082" descr="Papier de soie rose"/>
            <p:cNvSpPr>
              <a:spLocks noChangeArrowheads="1"/>
            </p:cNvSpPr>
            <p:nvPr/>
          </p:nvSpPr>
          <p:spPr bwMode="auto">
            <a:xfrm flipV="1">
              <a:off x="2256" y="3892"/>
              <a:ext cx="144" cy="48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Rectangle 2083"/>
            <p:cNvSpPr>
              <a:spLocks noChangeArrowheads="1"/>
            </p:cNvSpPr>
            <p:nvPr/>
          </p:nvSpPr>
          <p:spPr bwMode="auto">
            <a:xfrm>
              <a:off x="1536" y="3844"/>
              <a:ext cx="57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tx1"/>
                  </a:solidFill>
                </a:rPr>
                <a:t>     Power supply</a:t>
              </a:r>
            </a:p>
          </p:txBody>
        </p:sp>
        <p:sp>
          <p:nvSpPr>
            <p:cNvPr id="147" name="Rectangle 2084"/>
            <p:cNvSpPr>
              <a:spLocks noChangeArrowheads="1"/>
            </p:cNvSpPr>
            <p:nvPr/>
          </p:nvSpPr>
          <p:spPr bwMode="auto">
            <a:xfrm>
              <a:off x="720" y="38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Rectangle 2085"/>
            <p:cNvSpPr>
              <a:spLocks noChangeArrowheads="1"/>
            </p:cNvSpPr>
            <p:nvPr/>
          </p:nvSpPr>
          <p:spPr bwMode="auto">
            <a:xfrm>
              <a:off x="1536" y="384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Freeform 2086"/>
            <p:cNvSpPr>
              <a:spLocks/>
            </p:cNvSpPr>
            <p:nvPr/>
          </p:nvSpPr>
          <p:spPr bwMode="auto">
            <a:xfrm>
              <a:off x="480" y="3412"/>
              <a:ext cx="96" cy="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192" y="336"/>
                </a:cxn>
              </a:cxnLst>
              <a:rect l="0" t="0" r="r" b="b"/>
              <a:pathLst>
                <a:path w="192" h="344">
                  <a:moveTo>
                    <a:pt x="0" y="0"/>
                  </a:moveTo>
                  <a:cubicBezTo>
                    <a:pt x="32" y="116"/>
                    <a:pt x="64" y="232"/>
                    <a:pt x="96" y="288"/>
                  </a:cubicBezTo>
                  <a:cubicBezTo>
                    <a:pt x="128" y="344"/>
                    <a:pt x="176" y="328"/>
                    <a:pt x="192" y="336"/>
                  </a:cubicBezTo>
                </a:path>
              </a:pathLst>
            </a:cu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2087"/>
            <p:cNvSpPr>
              <a:spLocks/>
            </p:cNvSpPr>
            <p:nvPr/>
          </p:nvSpPr>
          <p:spPr bwMode="auto">
            <a:xfrm flipH="1">
              <a:off x="2352" y="3460"/>
              <a:ext cx="48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192" y="336"/>
                </a:cxn>
              </a:cxnLst>
              <a:rect l="0" t="0" r="r" b="b"/>
              <a:pathLst>
                <a:path w="192" h="344">
                  <a:moveTo>
                    <a:pt x="0" y="0"/>
                  </a:moveTo>
                  <a:cubicBezTo>
                    <a:pt x="32" y="116"/>
                    <a:pt x="64" y="232"/>
                    <a:pt x="96" y="288"/>
                  </a:cubicBezTo>
                  <a:cubicBezTo>
                    <a:pt x="128" y="344"/>
                    <a:pt x="176" y="328"/>
                    <a:pt x="192" y="336"/>
                  </a:cubicBezTo>
                </a:path>
              </a:pathLst>
            </a:cu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Rectangle 2088"/>
            <p:cNvSpPr>
              <a:spLocks noChangeArrowheads="1"/>
            </p:cNvSpPr>
            <p:nvPr/>
          </p:nvSpPr>
          <p:spPr bwMode="auto">
            <a:xfrm>
              <a:off x="460" y="3364"/>
              <a:ext cx="4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52" name="Picture 208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3652"/>
              <a:ext cx="33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" name="Rectangle 2090"/>
            <p:cNvSpPr>
              <a:spLocks noChangeArrowheads="1"/>
            </p:cNvSpPr>
            <p:nvPr/>
          </p:nvSpPr>
          <p:spPr bwMode="auto">
            <a:xfrm>
              <a:off x="2371" y="3412"/>
              <a:ext cx="4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Rectangle 2091"/>
            <p:cNvSpPr>
              <a:spLocks noChangeArrowheads="1"/>
            </p:cNvSpPr>
            <p:nvPr/>
          </p:nvSpPr>
          <p:spPr bwMode="auto">
            <a:xfrm>
              <a:off x="576" y="3518"/>
              <a:ext cx="96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Rectangle 2092"/>
            <p:cNvSpPr>
              <a:spLocks noChangeArrowheads="1"/>
            </p:cNvSpPr>
            <p:nvPr/>
          </p:nvSpPr>
          <p:spPr bwMode="auto">
            <a:xfrm>
              <a:off x="816" y="3072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Text Box 1476"/>
            <p:cNvSpPr txBox="1">
              <a:spLocks noChangeArrowheads="1"/>
            </p:cNvSpPr>
            <p:nvPr/>
          </p:nvSpPr>
          <p:spPr bwMode="auto">
            <a:xfrm>
              <a:off x="912" y="3072"/>
              <a:ext cx="1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>
                  <a:solidFill>
                    <a:schemeClr val="tx1"/>
                  </a:solidFill>
                </a:rPr>
                <a:t>To 40 ASAD boards</a:t>
              </a:r>
            </a:p>
          </p:txBody>
        </p:sp>
      </p:grpSp>
      <p:sp>
        <p:nvSpPr>
          <p:cNvPr id="157" name="Line 1478"/>
          <p:cNvSpPr>
            <a:spLocks noChangeShapeType="1"/>
          </p:cNvSpPr>
          <p:nvPr/>
        </p:nvSpPr>
        <p:spPr bwMode="auto">
          <a:xfrm flipV="1">
            <a:off x="3124200" y="3657600"/>
            <a:ext cx="685800" cy="1371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58" name="Group 2118"/>
          <p:cNvGrpSpPr>
            <a:grpSpLocks/>
          </p:cNvGrpSpPr>
          <p:nvPr/>
        </p:nvGrpSpPr>
        <p:grpSpPr bwMode="auto">
          <a:xfrm>
            <a:off x="685800" y="990600"/>
            <a:ext cx="3886200" cy="2079625"/>
            <a:chOff x="432" y="624"/>
            <a:chExt cx="2448" cy="1310"/>
          </a:xfrm>
        </p:grpSpPr>
        <p:sp>
          <p:nvSpPr>
            <p:cNvPr id="159" name="Rectangle 1729"/>
            <p:cNvSpPr>
              <a:spLocks noChangeArrowheads="1"/>
            </p:cNvSpPr>
            <p:nvPr/>
          </p:nvSpPr>
          <p:spPr bwMode="auto">
            <a:xfrm>
              <a:off x="1872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1730"/>
            <p:cNvSpPr>
              <a:spLocks noChangeArrowheads="1"/>
            </p:cNvSpPr>
            <p:nvPr/>
          </p:nvSpPr>
          <p:spPr bwMode="auto">
            <a:xfrm>
              <a:off x="2208" y="820"/>
              <a:ext cx="144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Rectangle 1731"/>
            <p:cNvSpPr>
              <a:spLocks noChangeArrowheads="1"/>
            </p:cNvSpPr>
            <p:nvPr/>
          </p:nvSpPr>
          <p:spPr bwMode="auto">
            <a:xfrm>
              <a:off x="624" y="820"/>
              <a:ext cx="144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1732" descr="Papier de soie rose"/>
            <p:cNvSpPr>
              <a:spLocks noChangeArrowheads="1"/>
            </p:cNvSpPr>
            <p:nvPr/>
          </p:nvSpPr>
          <p:spPr bwMode="auto">
            <a:xfrm>
              <a:off x="480" y="820"/>
              <a:ext cx="144" cy="72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1733" descr="Papier de soie rose"/>
            <p:cNvSpPr>
              <a:spLocks noChangeArrowheads="1"/>
            </p:cNvSpPr>
            <p:nvPr/>
          </p:nvSpPr>
          <p:spPr bwMode="auto">
            <a:xfrm>
              <a:off x="2352" y="820"/>
              <a:ext cx="144" cy="72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Rectangle 1734"/>
            <p:cNvSpPr>
              <a:spLocks noChangeArrowheads="1"/>
            </p:cNvSpPr>
            <p:nvPr/>
          </p:nvSpPr>
          <p:spPr bwMode="auto">
            <a:xfrm>
              <a:off x="480" y="820"/>
              <a:ext cx="2016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Line 1735"/>
            <p:cNvSpPr>
              <a:spLocks noChangeShapeType="1"/>
            </p:cNvSpPr>
            <p:nvPr/>
          </p:nvSpPr>
          <p:spPr bwMode="auto">
            <a:xfrm>
              <a:off x="1200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Line 1736"/>
            <p:cNvSpPr>
              <a:spLocks noChangeShapeType="1"/>
            </p:cNvSpPr>
            <p:nvPr/>
          </p:nvSpPr>
          <p:spPr bwMode="auto">
            <a:xfrm>
              <a:off x="1344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1737"/>
            <p:cNvSpPr>
              <a:spLocks noChangeShapeType="1"/>
            </p:cNvSpPr>
            <p:nvPr/>
          </p:nvSpPr>
          <p:spPr bwMode="auto">
            <a:xfrm>
              <a:off x="1488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Line 1738"/>
            <p:cNvSpPr>
              <a:spLocks noChangeShapeType="1"/>
            </p:cNvSpPr>
            <p:nvPr/>
          </p:nvSpPr>
          <p:spPr bwMode="auto">
            <a:xfrm>
              <a:off x="1632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Line 1739"/>
            <p:cNvSpPr>
              <a:spLocks noChangeShapeType="1"/>
            </p:cNvSpPr>
            <p:nvPr/>
          </p:nvSpPr>
          <p:spPr bwMode="auto">
            <a:xfrm>
              <a:off x="1776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Line 1740"/>
            <p:cNvSpPr>
              <a:spLocks noChangeShapeType="1"/>
            </p:cNvSpPr>
            <p:nvPr/>
          </p:nvSpPr>
          <p:spPr bwMode="auto">
            <a:xfrm>
              <a:off x="1920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Line 1741"/>
            <p:cNvSpPr>
              <a:spLocks noChangeShapeType="1"/>
            </p:cNvSpPr>
            <p:nvPr/>
          </p:nvSpPr>
          <p:spPr bwMode="auto">
            <a:xfrm>
              <a:off x="2064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1742"/>
            <p:cNvSpPr>
              <a:spLocks noChangeShapeType="1"/>
            </p:cNvSpPr>
            <p:nvPr/>
          </p:nvSpPr>
          <p:spPr bwMode="auto">
            <a:xfrm>
              <a:off x="1056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1743"/>
            <p:cNvSpPr>
              <a:spLocks noChangeShapeType="1"/>
            </p:cNvSpPr>
            <p:nvPr/>
          </p:nvSpPr>
          <p:spPr bwMode="auto">
            <a:xfrm>
              <a:off x="2208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Line 1744"/>
            <p:cNvSpPr>
              <a:spLocks noChangeShapeType="1"/>
            </p:cNvSpPr>
            <p:nvPr/>
          </p:nvSpPr>
          <p:spPr bwMode="auto">
            <a:xfrm>
              <a:off x="912" y="82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Line 1745"/>
            <p:cNvSpPr>
              <a:spLocks noChangeShapeType="1"/>
            </p:cNvSpPr>
            <p:nvPr/>
          </p:nvSpPr>
          <p:spPr bwMode="auto">
            <a:xfrm flipV="1">
              <a:off x="480" y="628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1746"/>
            <p:cNvSpPr>
              <a:spLocks noChangeShapeType="1"/>
            </p:cNvSpPr>
            <p:nvPr/>
          </p:nvSpPr>
          <p:spPr bwMode="auto">
            <a:xfrm>
              <a:off x="864" y="628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Line 1747"/>
            <p:cNvSpPr>
              <a:spLocks noChangeShapeType="1"/>
            </p:cNvSpPr>
            <p:nvPr/>
          </p:nvSpPr>
          <p:spPr bwMode="auto">
            <a:xfrm flipV="1">
              <a:off x="2496" y="628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Line 1748"/>
            <p:cNvSpPr>
              <a:spLocks noChangeShapeType="1"/>
            </p:cNvSpPr>
            <p:nvPr/>
          </p:nvSpPr>
          <p:spPr bwMode="auto">
            <a:xfrm>
              <a:off x="2880" y="624"/>
              <a:ext cx="0" cy="1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1749"/>
            <p:cNvSpPr>
              <a:spLocks noChangeShapeType="1"/>
            </p:cNvSpPr>
            <p:nvPr/>
          </p:nvSpPr>
          <p:spPr bwMode="auto">
            <a:xfrm flipV="1">
              <a:off x="2496" y="1348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Rectangle 1750"/>
            <p:cNvSpPr>
              <a:spLocks noChangeArrowheads="1"/>
            </p:cNvSpPr>
            <p:nvPr/>
          </p:nvSpPr>
          <p:spPr bwMode="auto">
            <a:xfrm>
              <a:off x="768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Rectangle 1751"/>
            <p:cNvSpPr>
              <a:spLocks noChangeArrowheads="1"/>
            </p:cNvSpPr>
            <p:nvPr/>
          </p:nvSpPr>
          <p:spPr bwMode="auto">
            <a:xfrm>
              <a:off x="864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1752"/>
            <p:cNvSpPr>
              <a:spLocks noChangeArrowheads="1"/>
            </p:cNvSpPr>
            <p:nvPr/>
          </p:nvSpPr>
          <p:spPr bwMode="auto">
            <a:xfrm>
              <a:off x="912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1753"/>
            <p:cNvSpPr>
              <a:spLocks noChangeArrowheads="1"/>
            </p:cNvSpPr>
            <p:nvPr/>
          </p:nvSpPr>
          <p:spPr bwMode="auto">
            <a:xfrm>
              <a:off x="1008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Rectangle 1754"/>
            <p:cNvSpPr>
              <a:spLocks noChangeArrowheads="1"/>
            </p:cNvSpPr>
            <p:nvPr/>
          </p:nvSpPr>
          <p:spPr bwMode="auto">
            <a:xfrm>
              <a:off x="1056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Rectangle 1755"/>
            <p:cNvSpPr>
              <a:spLocks noChangeArrowheads="1"/>
            </p:cNvSpPr>
            <p:nvPr/>
          </p:nvSpPr>
          <p:spPr bwMode="auto">
            <a:xfrm>
              <a:off x="1200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1756"/>
            <p:cNvSpPr>
              <a:spLocks noChangeArrowheads="1"/>
            </p:cNvSpPr>
            <p:nvPr/>
          </p:nvSpPr>
          <p:spPr bwMode="auto">
            <a:xfrm>
              <a:off x="1296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Rectangle 1757"/>
            <p:cNvSpPr>
              <a:spLocks noChangeArrowheads="1"/>
            </p:cNvSpPr>
            <p:nvPr/>
          </p:nvSpPr>
          <p:spPr bwMode="auto">
            <a:xfrm>
              <a:off x="1344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Rectangle 1758"/>
            <p:cNvSpPr>
              <a:spLocks noChangeArrowheads="1"/>
            </p:cNvSpPr>
            <p:nvPr/>
          </p:nvSpPr>
          <p:spPr bwMode="auto">
            <a:xfrm>
              <a:off x="1488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9" name="Rectangle 1759"/>
            <p:cNvSpPr>
              <a:spLocks noChangeArrowheads="1"/>
            </p:cNvSpPr>
            <p:nvPr/>
          </p:nvSpPr>
          <p:spPr bwMode="auto">
            <a:xfrm>
              <a:off x="2016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Rectangle 1760"/>
            <p:cNvSpPr>
              <a:spLocks noChangeArrowheads="1"/>
            </p:cNvSpPr>
            <p:nvPr/>
          </p:nvSpPr>
          <p:spPr bwMode="auto">
            <a:xfrm>
              <a:off x="1584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Rectangle 1761"/>
            <p:cNvSpPr>
              <a:spLocks noChangeArrowheads="1"/>
            </p:cNvSpPr>
            <p:nvPr/>
          </p:nvSpPr>
          <p:spPr bwMode="auto">
            <a:xfrm>
              <a:off x="1776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1762"/>
            <p:cNvSpPr>
              <a:spLocks noChangeArrowheads="1"/>
            </p:cNvSpPr>
            <p:nvPr/>
          </p:nvSpPr>
          <p:spPr bwMode="auto">
            <a:xfrm>
              <a:off x="1632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Rectangle 1763"/>
            <p:cNvSpPr>
              <a:spLocks noChangeArrowheads="1"/>
            </p:cNvSpPr>
            <p:nvPr/>
          </p:nvSpPr>
          <p:spPr bwMode="auto">
            <a:xfrm>
              <a:off x="1152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Rectangle 1764"/>
            <p:cNvSpPr>
              <a:spLocks noChangeArrowheads="1"/>
            </p:cNvSpPr>
            <p:nvPr/>
          </p:nvSpPr>
          <p:spPr bwMode="auto">
            <a:xfrm>
              <a:off x="1920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1765"/>
            <p:cNvSpPr>
              <a:spLocks noChangeArrowheads="1"/>
            </p:cNvSpPr>
            <p:nvPr/>
          </p:nvSpPr>
          <p:spPr bwMode="auto">
            <a:xfrm>
              <a:off x="1728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1766"/>
            <p:cNvSpPr>
              <a:spLocks noChangeArrowheads="1"/>
            </p:cNvSpPr>
            <p:nvPr/>
          </p:nvSpPr>
          <p:spPr bwMode="auto">
            <a:xfrm>
              <a:off x="1440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1767"/>
            <p:cNvSpPr>
              <a:spLocks noChangeArrowheads="1"/>
            </p:cNvSpPr>
            <p:nvPr/>
          </p:nvSpPr>
          <p:spPr bwMode="auto">
            <a:xfrm>
              <a:off x="768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1768"/>
            <p:cNvSpPr>
              <a:spLocks noChangeArrowheads="1"/>
            </p:cNvSpPr>
            <p:nvPr/>
          </p:nvSpPr>
          <p:spPr bwMode="auto">
            <a:xfrm>
              <a:off x="864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9" name="Rectangle 1769"/>
            <p:cNvSpPr>
              <a:spLocks noChangeArrowheads="1"/>
            </p:cNvSpPr>
            <p:nvPr/>
          </p:nvSpPr>
          <p:spPr bwMode="auto">
            <a:xfrm>
              <a:off x="912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Rectangle 1770"/>
            <p:cNvSpPr>
              <a:spLocks noChangeArrowheads="1"/>
            </p:cNvSpPr>
            <p:nvPr/>
          </p:nvSpPr>
          <p:spPr bwMode="auto">
            <a:xfrm>
              <a:off x="1008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Rectangle 1771"/>
            <p:cNvSpPr>
              <a:spLocks noChangeArrowheads="1"/>
            </p:cNvSpPr>
            <p:nvPr/>
          </p:nvSpPr>
          <p:spPr bwMode="auto">
            <a:xfrm>
              <a:off x="1056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Rectangle 1772"/>
            <p:cNvSpPr>
              <a:spLocks noChangeArrowheads="1"/>
            </p:cNvSpPr>
            <p:nvPr/>
          </p:nvSpPr>
          <p:spPr bwMode="auto">
            <a:xfrm>
              <a:off x="1200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3" name="Rectangle 1773"/>
            <p:cNvSpPr>
              <a:spLocks noChangeArrowheads="1"/>
            </p:cNvSpPr>
            <p:nvPr/>
          </p:nvSpPr>
          <p:spPr bwMode="auto">
            <a:xfrm>
              <a:off x="1296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Rectangle 1774"/>
            <p:cNvSpPr>
              <a:spLocks noChangeArrowheads="1"/>
            </p:cNvSpPr>
            <p:nvPr/>
          </p:nvSpPr>
          <p:spPr bwMode="auto">
            <a:xfrm>
              <a:off x="1344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" name="Rectangle 1775"/>
            <p:cNvSpPr>
              <a:spLocks noChangeArrowheads="1"/>
            </p:cNvSpPr>
            <p:nvPr/>
          </p:nvSpPr>
          <p:spPr bwMode="auto">
            <a:xfrm>
              <a:off x="1488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Rectangle 1776"/>
            <p:cNvSpPr>
              <a:spLocks noChangeArrowheads="1"/>
            </p:cNvSpPr>
            <p:nvPr/>
          </p:nvSpPr>
          <p:spPr bwMode="auto">
            <a:xfrm>
              <a:off x="2016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Rectangle 1777"/>
            <p:cNvSpPr>
              <a:spLocks noChangeArrowheads="1"/>
            </p:cNvSpPr>
            <p:nvPr/>
          </p:nvSpPr>
          <p:spPr bwMode="auto">
            <a:xfrm>
              <a:off x="1584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Rectangle 1778"/>
            <p:cNvSpPr>
              <a:spLocks noChangeArrowheads="1"/>
            </p:cNvSpPr>
            <p:nvPr/>
          </p:nvSpPr>
          <p:spPr bwMode="auto">
            <a:xfrm>
              <a:off x="1776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1779"/>
            <p:cNvSpPr>
              <a:spLocks noChangeArrowheads="1"/>
            </p:cNvSpPr>
            <p:nvPr/>
          </p:nvSpPr>
          <p:spPr bwMode="auto">
            <a:xfrm>
              <a:off x="1872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Rectangle 1780"/>
            <p:cNvSpPr>
              <a:spLocks noChangeArrowheads="1"/>
            </p:cNvSpPr>
            <p:nvPr/>
          </p:nvSpPr>
          <p:spPr bwMode="auto">
            <a:xfrm>
              <a:off x="1632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" name="Rectangle 1781"/>
            <p:cNvSpPr>
              <a:spLocks noChangeArrowheads="1"/>
            </p:cNvSpPr>
            <p:nvPr/>
          </p:nvSpPr>
          <p:spPr bwMode="auto">
            <a:xfrm>
              <a:off x="1152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1782"/>
            <p:cNvSpPr>
              <a:spLocks noChangeArrowheads="1"/>
            </p:cNvSpPr>
            <p:nvPr/>
          </p:nvSpPr>
          <p:spPr bwMode="auto">
            <a:xfrm>
              <a:off x="1920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3" name="Rectangle 1783"/>
            <p:cNvSpPr>
              <a:spLocks noChangeArrowheads="1"/>
            </p:cNvSpPr>
            <p:nvPr/>
          </p:nvSpPr>
          <p:spPr bwMode="auto">
            <a:xfrm>
              <a:off x="1728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4" name="Rectangle 1784"/>
            <p:cNvSpPr>
              <a:spLocks noChangeArrowheads="1"/>
            </p:cNvSpPr>
            <p:nvPr/>
          </p:nvSpPr>
          <p:spPr bwMode="auto">
            <a:xfrm>
              <a:off x="1440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1785"/>
            <p:cNvSpPr>
              <a:spLocks noChangeShapeType="1"/>
            </p:cNvSpPr>
            <p:nvPr/>
          </p:nvSpPr>
          <p:spPr bwMode="auto">
            <a:xfrm flipV="1">
              <a:off x="2208" y="149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Rectangle 1786"/>
            <p:cNvSpPr>
              <a:spLocks noChangeArrowheads="1"/>
            </p:cNvSpPr>
            <p:nvPr/>
          </p:nvSpPr>
          <p:spPr bwMode="auto">
            <a:xfrm>
              <a:off x="2208" y="91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Rectangle 1787"/>
            <p:cNvSpPr>
              <a:spLocks noChangeArrowheads="1"/>
            </p:cNvSpPr>
            <p:nvPr/>
          </p:nvSpPr>
          <p:spPr bwMode="auto">
            <a:xfrm>
              <a:off x="2304" y="91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Rectangle 1788"/>
            <p:cNvSpPr>
              <a:spLocks noChangeArrowheads="1"/>
            </p:cNvSpPr>
            <p:nvPr/>
          </p:nvSpPr>
          <p:spPr bwMode="auto">
            <a:xfrm>
              <a:off x="2304" y="1012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9" name="Rectangle 1789"/>
            <p:cNvSpPr>
              <a:spLocks noChangeArrowheads="1"/>
            </p:cNvSpPr>
            <p:nvPr/>
          </p:nvSpPr>
          <p:spPr bwMode="auto">
            <a:xfrm>
              <a:off x="2208" y="1012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Rectangle 1790"/>
            <p:cNvSpPr>
              <a:spLocks noChangeArrowheads="1"/>
            </p:cNvSpPr>
            <p:nvPr/>
          </p:nvSpPr>
          <p:spPr bwMode="auto">
            <a:xfrm>
              <a:off x="2304" y="110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Rectangle 1791"/>
            <p:cNvSpPr>
              <a:spLocks noChangeArrowheads="1"/>
            </p:cNvSpPr>
            <p:nvPr/>
          </p:nvSpPr>
          <p:spPr bwMode="auto">
            <a:xfrm>
              <a:off x="2304" y="1300"/>
              <a:ext cx="48" cy="14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" name="Rectangle 1792"/>
            <p:cNvSpPr>
              <a:spLocks noChangeArrowheads="1"/>
            </p:cNvSpPr>
            <p:nvPr/>
          </p:nvSpPr>
          <p:spPr bwMode="auto">
            <a:xfrm>
              <a:off x="2256" y="1300"/>
              <a:ext cx="48" cy="14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Rectangle 1793"/>
            <p:cNvSpPr>
              <a:spLocks noChangeArrowheads="1"/>
            </p:cNvSpPr>
            <p:nvPr/>
          </p:nvSpPr>
          <p:spPr bwMode="auto">
            <a:xfrm>
              <a:off x="864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Rectangle 1794"/>
            <p:cNvSpPr>
              <a:spLocks noChangeArrowheads="1"/>
            </p:cNvSpPr>
            <p:nvPr/>
          </p:nvSpPr>
          <p:spPr bwMode="auto">
            <a:xfrm>
              <a:off x="1008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" name="Rectangle 1795"/>
            <p:cNvSpPr>
              <a:spLocks noChangeArrowheads="1"/>
            </p:cNvSpPr>
            <p:nvPr/>
          </p:nvSpPr>
          <p:spPr bwMode="auto">
            <a:xfrm>
              <a:off x="1152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Rectangle 1796"/>
            <p:cNvSpPr>
              <a:spLocks noChangeArrowheads="1"/>
            </p:cNvSpPr>
            <p:nvPr/>
          </p:nvSpPr>
          <p:spPr bwMode="auto">
            <a:xfrm>
              <a:off x="1296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" name="Rectangle 1797"/>
            <p:cNvSpPr>
              <a:spLocks noChangeArrowheads="1"/>
            </p:cNvSpPr>
            <p:nvPr/>
          </p:nvSpPr>
          <p:spPr bwMode="auto">
            <a:xfrm>
              <a:off x="2016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Rectangle 1798"/>
            <p:cNvSpPr>
              <a:spLocks noChangeArrowheads="1"/>
            </p:cNvSpPr>
            <p:nvPr/>
          </p:nvSpPr>
          <p:spPr bwMode="auto">
            <a:xfrm>
              <a:off x="1872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" name="Rectangle 1799"/>
            <p:cNvSpPr>
              <a:spLocks noChangeArrowheads="1"/>
            </p:cNvSpPr>
            <p:nvPr/>
          </p:nvSpPr>
          <p:spPr bwMode="auto">
            <a:xfrm>
              <a:off x="1728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Rectangle 1800"/>
            <p:cNvSpPr>
              <a:spLocks noChangeArrowheads="1"/>
            </p:cNvSpPr>
            <p:nvPr/>
          </p:nvSpPr>
          <p:spPr bwMode="auto">
            <a:xfrm>
              <a:off x="1584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1" name="Rectangle 1801"/>
            <p:cNvSpPr>
              <a:spLocks noChangeArrowheads="1"/>
            </p:cNvSpPr>
            <p:nvPr/>
          </p:nvSpPr>
          <p:spPr bwMode="auto">
            <a:xfrm>
              <a:off x="1440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" name="Rectangle 1802"/>
            <p:cNvSpPr>
              <a:spLocks noChangeArrowheads="1"/>
            </p:cNvSpPr>
            <p:nvPr/>
          </p:nvSpPr>
          <p:spPr bwMode="auto">
            <a:xfrm>
              <a:off x="2256" y="1444"/>
              <a:ext cx="96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3" name="Rectangle 1803"/>
            <p:cNvSpPr>
              <a:spLocks noChangeArrowheads="1"/>
            </p:cNvSpPr>
            <p:nvPr/>
          </p:nvSpPr>
          <p:spPr bwMode="auto">
            <a:xfrm>
              <a:off x="816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" name="Rectangle 1804"/>
            <p:cNvSpPr>
              <a:spLocks noChangeArrowheads="1"/>
            </p:cNvSpPr>
            <p:nvPr/>
          </p:nvSpPr>
          <p:spPr bwMode="auto">
            <a:xfrm>
              <a:off x="960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" name="Rectangle 1805"/>
            <p:cNvSpPr>
              <a:spLocks noChangeArrowheads="1"/>
            </p:cNvSpPr>
            <p:nvPr/>
          </p:nvSpPr>
          <p:spPr bwMode="auto">
            <a:xfrm>
              <a:off x="1104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" name="Rectangle 1806"/>
            <p:cNvSpPr>
              <a:spLocks noChangeArrowheads="1"/>
            </p:cNvSpPr>
            <p:nvPr/>
          </p:nvSpPr>
          <p:spPr bwMode="auto">
            <a:xfrm>
              <a:off x="1248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7" name="Rectangle 1807"/>
            <p:cNvSpPr>
              <a:spLocks noChangeArrowheads="1"/>
            </p:cNvSpPr>
            <p:nvPr/>
          </p:nvSpPr>
          <p:spPr bwMode="auto">
            <a:xfrm>
              <a:off x="1392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" name="Rectangle 1808"/>
            <p:cNvSpPr>
              <a:spLocks noChangeArrowheads="1"/>
            </p:cNvSpPr>
            <p:nvPr/>
          </p:nvSpPr>
          <p:spPr bwMode="auto">
            <a:xfrm>
              <a:off x="1536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" name="Rectangle 1809"/>
            <p:cNvSpPr>
              <a:spLocks noChangeArrowheads="1"/>
            </p:cNvSpPr>
            <p:nvPr/>
          </p:nvSpPr>
          <p:spPr bwMode="auto">
            <a:xfrm>
              <a:off x="1680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" name="Rectangle 1810"/>
            <p:cNvSpPr>
              <a:spLocks noChangeArrowheads="1"/>
            </p:cNvSpPr>
            <p:nvPr/>
          </p:nvSpPr>
          <p:spPr bwMode="auto">
            <a:xfrm>
              <a:off x="1824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1" name="Rectangle 1811"/>
            <p:cNvSpPr>
              <a:spLocks noChangeArrowheads="1"/>
            </p:cNvSpPr>
            <p:nvPr/>
          </p:nvSpPr>
          <p:spPr bwMode="auto">
            <a:xfrm>
              <a:off x="1968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" name="Line 1812"/>
            <p:cNvSpPr>
              <a:spLocks noChangeShapeType="1"/>
            </p:cNvSpPr>
            <p:nvPr/>
          </p:nvSpPr>
          <p:spPr bwMode="auto">
            <a:xfrm>
              <a:off x="2208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Line 1813"/>
            <p:cNvSpPr>
              <a:spLocks noChangeShapeType="1"/>
            </p:cNvSpPr>
            <p:nvPr/>
          </p:nvSpPr>
          <p:spPr bwMode="auto">
            <a:xfrm>
              <a:off x="2064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Rectangle 1814"/>
            <p:cNvSpPr>
              <a:spLocks noChangeArrowheads="1"/>
            </p:cNvSpPr>
            <p:nvPr/>
          </p:nvSpPr>
          <p:spPr bwMode="auto">
            <a:xfrm>
              <a:off x="2064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" name="Rectangle 1815"/>
            <p:cNvSpPr>
              <a:spLocks noChangeArrowheads="1"/>
            </p:cNvSpPr>
            <p:nvPr/>
          </p:nvSpPr>
          <p:spPr bwMode="auto">
            <a:xfrm>
              <a:off x="2160" y="868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" name="Rectangle 1816"/>
            <p:cNvSpPr>
              <a:spLocks noChangeArrowheads="1"/>
            </p:cNvSpPr>
            <p:nvPr/>
          </p:nvSpPr>
          <p:spPr bwMode="auto">
            <a:xfrm>
              <a:off x="2064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Rectangle 1817"/>
            <p:cNvSpPr>
              <a:spLocks noChangeArrowheads="1"/>
            </p:cNvSpPr>
            <p:nvPr/>
          </p:nvSpPr>
          <p:spPr bwMode="auto">
            <a:xfrm>
              <a:off x="2160" y="1132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" name="Rectangle 1818"/>
            <p:cNvSpPr>
              <a:spLocks noChangeArrowheads="1"/>
            </p:cNvSpPr>
            <p:nvPr/>
          </p:nvSpPr>
          <p:spPr bwMode="auto">
            <a:xfrm>
              <a:off x="2160" y="13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9" name="Rectangle 1819"/>
            <p:cNvSpPr>
              <a:spLocks noChangeArrowheads="1"/>
            </p:cNvSpPr>
            <p:nvPr/>
          </p:nvSpPr>
          <p:spPr bwMode="auto">
            <a:xfrm>
              <a:off x="2112" y="1384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" name="Line 1820"/>
            <p:cNvSpPr>
              <a:spLocks noChangeShapeType="1"/>
            </p:cNvSpPr>
            <p:nvPr/>
          </p:nvSpPr>
          <p:spPr bwMode="auto">
            <a:xfrm>
              <a:off x="2352" y="8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Oval 1821"/>
            <p:cNvSpPr>
              <a:spLocks noChangeArrowheads="1"/>
            </p:cNvSpPr>
            <p:nvPr/>
          </p:nvSpPr>
          <p:spPr bwMode="auto">
            <a:xfrm>
              <a:off x="2208" y="1156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Oval 1822"/>
            <p:cNvSpPr>
              <a:spLocks noChangeArrowheads="1"/>
            </p:cNvSpPr>
            <p:nvPr/>
          </p:nvSpPr>
          <p:spPr bwMode="auto">
            <a:xfrm>
              <a:off x="2208" y="1252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Oval 1823"/>
            <p:cNvSpPr>
              <a:spLocks noChangeArrowheads="1"/>
            </p:cNvSpPr>
            <p:nvPr/>
          </p:nvSpPr>
          <p:spPr bwMode="auto">
            <a:xfrm flipH="1">
              <a:off x="2208" y="1204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Line 1824"/>
            <p:cNvSpPr>
              <a:spLocks noChangeShapeType="1"/>
            </p:cNvSpPr>
            <p:nvPr/>
          </p:nvSpPr>
          <p:spPr bwMode="auto">
            <a:xfrm>
              <a:off x="768" y="82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Line 1825"/>
            <p:cNvSpPr>
              <a:spLocks noChangeShapeType="1"/>
            </p:cNvSpPr>
            <p:nvPr/>
          </p:nvSpPr>
          <p:spPr bwMode="auto">
            <a:xfrm>
              <a:off x="624" y="82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Line 1826"/>
            <p:cNvSpPr>
              <a:spLocks noChangeShapeType="1"/>
            </p:cNvSpPr>
            <p:nvPr/>
          </p:nvSpPr>
          <p:spPr bwMode="auto">
            <a:xfrm>
              <a:off x="768" y="67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Line 1827"/>
            <p:cNvSpPr>
              <a:spLocks noChangeShapeType="1"/>
            </p:cNvSpPr>
            <p:nvPr/>
          </p:nvSpPr>
          <p:spPr bwMode="auto">
            <a:xfrm>
              <a:off x="768" y="6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Text Box 1829"/>
            <p:cNvSpPr txBox="1">
              <a:spLocks noChangeArrowheads="1"/>
            </p:cNvSpPr>
            <p:nvPr/>
          </p:nvSpPr>
          <p:spPr bwMode="auto">
            <a:xfrm>
              <a:off x="2304" y="820"/>
              <a:ext cx="14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59" name="Text Box 1830"/>
            <p:cNvSpPr txBox="1">
              <a:spLocks noChangeArrowheads="1"/>
            </p:cNvSpPr>
            <p:nvPr/>
          </p:nvSpPr>
          <p:spPr bwMode="auto">
            <a:xfrm>
              <a:off x="432" y="820"/>
              <a:ext cx="14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60" name="Text Box 1831"/>
            <p:cNvSpPr txBox="1">
              <a:spLocks noChangeArrowheads="1"/>
            </p:cNvSpPr>
            <p:nvPr/>
          </p:nvSpPr>
          <p:spPr bwMode="auto">
            <a:xfrm>
              <a:off x="576" y="820"/>
              <a:ext cx="14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MCH</a:t>
              </a:r>
            </a:p>
          </p:txBody>
        </p:sp>
        <p:sp>
          <p:nvSpPr>
            <p:cNvPr id="261" name="Rectangle 1832" descr="Petits carreaux"/>
            <p:cNvSpPr>
              <a:spLocks noChangeArrowheads="1"/>
            </p:cNvSpPr>
            <p:nvPr/>
          </p:nvSpPr>
          <p:spPr bwMode="auto">
            <a:xfrm>
              <a:off x="480" y="1540"/>
              <a:ext cx="2016" cy="192"/>
            </a:xfrm>
            <a:prstGeom prst="rect">
              <a:avLst/>
            </a:prstGeom>
            <a:pattFill prst="smGrid">
              <a:fgClr>
                <a:schemeClr val="folHlink"/>
              </a:fgClr>
              <a:bgClr>
                <a:srgbClr val="333333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/>
                <a:t>FRU</a:t>
              </a:r>
            </a:p>
          </p:txBody>
        </p:sp>
        <p:sp>
          <p:nvSpPr>
            <p:cNvPr id="262" name="Line 1833"/>
            <p:cNvSpPr>
              <a:spLocks noChangeShapeType="1"/>
            </p:cNvSpPr>
            <p:nvPr/>
          </p:nvSpPr>
          <p:spPr bwMode="auto">
            <a:xfrm flipV="1">
              <a:off x="2496" y="1732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Rectangle 1834" descr="Papier de soie rose"/>
            <p:cNvSpPr>
              <a:spLocks noChangeArrowheads="1"/>
            </p:cNvSpPr>
            <p:nvPr/>
          </p:nvSpPr>
          <p:spPr bwMode="auto">
            <a:xfrm>
              <a:off x="528" y="1828"/>
              <a:ext cx="144" cy="48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" name="Line 1835"/>
            <p:cNvSpPr>
              <a:spLocks noChangeShapeType="1"/>
            </p:cNvSpPr>
            <p:nvPr/>
          </p:nvSpPr>
          <p:spPr bwMode="auto">
            <a:xfrm>
              <a:off x="480" y="1924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Line 1836"/>
            <p:cNvSpPr>
              <a:spLocks noChangeShapeType="1"/>
            </p:cNvSpPr>
            <p:nvPr/>
          </p:nvSpPr>
          <p:spPr bwMode="auto">
            <a:xfrm flipV="1">
              <a:off x="480" y="174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Line 1837"/>
            <p:cNvSpPr>
              <a:spLocks noChangeShapeType="1"/>
            </p:cNvSpPr>
            <p:nvPr/>
          </p:nvSpPr>
          <p:spPr bwMode="auto">
            <a:xfrm flipV="1">
              <a:off x="2496" y="173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Rectangle 1838"/>
            <p:cNvSpPr>
              <a:spLocks noChangeArrowheads="1"/>
            </p:cNvSpPr>
            <p:nvPr/>
          </p:nvSpPr>
          <p:spPr bwMode="auto">
            <a:xfrm>
              <a:off x="768" y="1780"/>
              <a:ext cx="57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tx1"/>
                  </a:solidFill>
                </a:rPr>
                <a:t>    Power supply</a:t>
              </a:r>
            </a:p>
          </p:txBody>
        </p:sp>
        <p:sp>
          <p:nvSpPr>
            <p:cNvPr id="268" name="Rectangle 1839" descr="Papier de soie rose"/>
            <p:cNvSpPr>
              <a:spLocks noChangeArrowheads="1"/>
            </p:cNvSpPr>
            <p:nvPr/>
          </p:nvSpPr>
          <p:spPr bwMode="auto">
            <a:xfrm flipV="1">
              <a:off x="2304" y="1828"/>
              <a:ext cx="144" cy="48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" name="Rectangle 1840"/>
            <p:cNvSpPr>
              <a:spLocks noChangeArrowheads="1"/>
            </p:cNvSpPr>
            <p:nvPr/>
          </p:nvSpPr>
          <p:spPr bwMode="auto">
            <a:xfrm>
              <a:off x="1680" y="1779"/>
              <a:ext cx="57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tx1"/>
                  </a:solidFill>
                </a:rPr>
                <a:t>     Power  supply</a:t>
              </a:r>
            </a:p>
          </p:txBody>
        </p:sp>
        <p:sp>
          <p:nvSpPr>
            <p:cNvPr id="270" name="Rectangle 1841"/>
            <p:cNvSpPr>
              <a:spLocks noChangeArrowheads="1"/>
            </p:cNvSpPr>
            <p:nvPr/>
          </p:nvSpPr>
          <p:spPr bwMode="auto">
            <a:xfrm>
              <a:off x="768" y="17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" name="Rectangle 1842"/>
            <p:cNvSpPr>
              <a:spLocks noChangeArrowheads="1"/>
            </p:cNvSpPr>
            <p:nvPr/>
          </p:nvSpPr>
          <p:spPr bwMode="auto">
            <a:xfrm>
              <a:off x="1680" y="1779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2" name="Freeform 1843"/>
            <p:cNvSpPr>
              <a:spLocks/>
            </p:cNvSpPr>
            <p:nvPr/>
          </p:nvSpPr>
          <p:spPr bwMode="auto">
            <a:xfrm>
              <a:off x="528" y="1348"/>
              <a:ext cx="96" cy="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192" y="336"/>
                </a:cxn>
              </a:cxnLst>
              <a:rect l="0" t="0" r="r" b="b"/>
              <a:pathLst>
                <a:path w="192" h="344">
                  <a:moveTo>
                    <a:pt x="0" y="0"/>
                  </a:moveTo>
                  <a:cubicBezTo>
                    <a:pt x="32" y="116"/>
                    <a:pt x="64" y="232"/>
                    <a:pt x="96" y="288"/>
                  </a:cubicBezTo>
                  <a:cubicBezTo>
                    <a:pt x="128" y="344"/>
                    <a:pt x="176" y="328"/>
                    <a:pt x="192" y="336"/>
                  </a:cubicBezTo>
                </a:path>
              </a:pathLst>
            </a:cu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Freeform 1844"/>
            <p:cNvSpPr>
              <a:spLocks/>
            </p:cNvSpPr>
            <p:nvPr/>
          </p:nvSpPr>
          <p:spPr bwMode="auto">
            <a:xfrm flipH="1">
              <a:off x="2400" y="1396"/>
              <a:ext cx="48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192" y="336"/>
                </a:cxn>
              </a:cxnLst>
              <a:rect l="0" t="0" r="r" b="b"/>
              <a:pathLst>
                <a:path w="192" h="344">
                  <a:moveTo>
                    <a:pt x="0" y="0"/>
                  </a:moveTo>
                  <a:cubicBezTo>
                    <a:pt x="32" y="116"/>
                    <a:pt x="64" y="232"/>
                    <a:pt x="96" y="288"/>
                  </a:cubicBezTo>
                  <a:cubicBezTo>
                    <a:pt x="128" y="344"/>
                    <a:pt x="176" y="328"/>
                    <a:pt x="192" y="336"/>
                  </a:cubicBezTo>
                </a:path>
              </a:pathLst>
            </a:cu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4" name="Rectangle 1845"/>
            <p:cNvSpPr>
              <a:spLocks noChangeArrowheads="1"/>
            </p:cNvSpPr>
            <p:nvPr/>
          </p:nvSpPr>
          <p:spPr bwMode="auto">
            <a:xfrm>
              <a:off x="508" y="1300"/>
              <a:ext cx="4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75" name="Picture 184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8" y="1588"/>
              <a:ext cx="33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" name="Rectangle 1847"/>
            <p:cNvSpPr>
              <a:spLocks noChangeArrowheads="1"/>
            </p:cNvSpPr>
            <p:nvPr/>
          </p:nvSpPr>
          <p:spPr bwMode="auto">
            <a:xfrm>
              <a:off x="2419" y="1348"/>
              <a:ext cx="4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" name="Rectangle 1848"/>
            <p:cNvSpPr>
              <a:spLocks noChangeArrowheads="1"/>
            </p:cNvSpPr>
            <p:nvPr/>
          </p:nvSpPr>
          <p:spPr bwMode="auto">
            <a:xfrm>
              <a:off x="624" y="1454"/>
              <a:ext cx="96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8" name="Rectangle 2093"/>
            <p:cNvSpPr>
              <a:spLocks noChangeArrowheads="1"/>
            </p:cNvSpPr>
            <p:nvPr/>
          </p:nvSpPr>
          <p:spPr bwMode="auto">
            <a:xfrm>
              <a:off x="864" y="1008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" name="Text Box 2097"/>
            <p:cNvSpPr txBox="1">
              <a:spLocks noChangeArrowheads="1"/>
            </p:cNvSpPr>
            <p:nvPr/>
          </p:nvSpPr>
          <p:spPr bwMode="auto">
            <a:xfrm>
              <a:off x="1008" y="1008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>
                  <a:solidFill>
                    <a:schemeClr val="tx1"/>
                  </a:solidFill>
                </a:rPr>
                <a:t>To 40 ASAD boards</a:t>
              </a:r>
            </a:p>
          </p:txBody>
        </p:sp>
      </p:grpSp>
      <p:sp>
        <p:nvSpPr>
          <p:cNvPr id="280" name="Line 2098"/>
          <p:cNvSpPr>
            <a:spLocks noChangeShapeType="1"/>
          </p:cNvSpPr>
          <p:nvPr/>
        </p:nvSpPr>
        <p:spPr bwMode="auto">
          <a:xfrm>
            <a:off x="3276600" y="1905000"/>
            <a:ext cx="533400" cy="14478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81" name="Group 2120"/>
          <p:cNvGrpSpPr>
            <a:grpSpLocks/>
          </p:cNvGrpSpPr>
          <p:nvPr/>
        </p:nvGrpSpPr>
        <p:grpSpPr bwMode="auto">
          <a:xfrm>
            <a:off x="4572000" y="3962400"/>
            <a:ext cx="3886200" cy="2079625"/>
            <a:chOff x="2880" y="2496"/>
            <a:chExt cx="2448" cy="1310"/>
          </a:xfrm>
        </p:grpSpPr>
        <p:sp>
          <p:nvSpPr>
            <p:cNvPr id="282" name="Rectangle 1851"/>
            <p:cNvSpPr>
              <a:spLocks noChangeArrowheads="1"/>
            </p:cNvSpPr>
            <p:nvPr/>
          </p:nvSpPr>
          <p:spPr bwMode="auto">
            <a:xfrm>
              <a:off x="4320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" name="Rectangle 1852"/>
            <p:cNvSpPr>
              <a:spLocks noChangeArrowheads="1"/>
            </p:cNvSpPr>
            <p:nvPr/>
          </p:nvSpPr>
          <p:spPr bwMode="auto">
            <a:xfrm>
              <a:off x="4656" y="2692"/>
              <a:ext cx="144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4" name="Rectangle 1853"/>
            <p:cNvSpPr>
              <a:spLocks noChangeArrowheads="1"/>
            </p:cNvSpPr>
            <p:nvPr/>
          </p:nvSpPr>
          <p:spPr bwMode="auto">
            <a:xfrm>
              <a:off x="3072" y="2692"/>
              <a:ext cx="144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" name="Rectangle 1854" descr="Papier de soie rose"/>
            <p:cNvSpPr>
              <a:spLocks noChangeArrowheads="1"/>
            </p:cNvSpPr>
            <p:nvPr/>
          </p:nvSpPr>
          <p:spPr bwMode="auto">
            <a:xfrm>
              <a:off x="2928" y="2692"/>
              <a:ext cx="144" cy="72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" name="Rectangle 1855" descr="Papier de soie rose"/>
            <p:cNvSpPr>
              <a:spLocks noChangeArrowheads="1"/>
            </p:cNvSpPr>
            <p:nvPr/>
          </p:nvSpPr>
          <p:spPr bwMode="auto">
            <a:xfrm>
              <a:off x="4800" y="2692"/>
              <a:ext cx="144" cy="72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" name="Rectangle 1856"/>
            <p:cNvSpPr>
              <a:spLocks noChangeArrowheads="1"/>
            </p:cNvSpPr>
            <p:nvPr/>
          </p:nvSpPr>
          <p:spPr bwMode="auto">
            <a:xfrm>
              <a:off x="2928" y="2692"/>
              <a:ext cx="2016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" name="Line 1857"/>
            <p:cNvSpPr>
              <a:spLocks noChangeShapeType="1"/>
            </p:cNvSpPr>
            <p:nvPr/>
          </p:nvSpPr>
          <p:spPr bwMode="auto">
            <a:xfrm>
              <a:off x="3648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Line 1858"/>
            <p:cNvSpPr>
              <a:spLocks noChangeShapeType="1"/>
            </p:cNvSpPr>
            <p:nvPr/>
          </p:nvSpPr>
          <p:spPr bwMode="auto">
            <a:xfrm>
              <a:off x="3792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0" name="Line 1859"/>
            <p:cNvSpPr>
              <a:spLocks noChangeShapeType="1"/>
            </p:cNvSpPr>
            <p:nvPr/>
          </p:nvSpPr>
          <p:spPr bwMode="auto">
            <a:xfrm>
              <a:off x="3936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1" name="Line 1860"/>
            <p:cNvSpPr>
              <a:spLocks noChangeShapeType="1"/>
            </p:cNvSpPr>
            <p:nvPr/>
          </p:nvSpPr>
          <p:spPr bwMode="auto">
            <a:xfrm>
              <a:off x="4080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Line 1861"/>
            <p:cNvSpPr>
              <a:spLocks noChangeShapeType="1"/>
            </p:cNvSpPr>
            <p:nvPr/>
          </p:nvSpPr>
          <p:spPr bwMode="auto">
            <a:xfrm>
              <a:off x="4224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3" name="Line 1862"/>
            <p:cNvSpPr>
              <a:spLocks noChangeShapeType="1"/>
            </p:cNvSpPr>
            <p:nvPr/>
          </p:nvSpPr>
          <p:spPr bwMode="auto">
            <a:xfrm>
              <a:off x="4368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4" name="Line 1863"/>
            <p:cNvSpPr>
              <a:spLocks noChangeShapeType="1"/>
            </p:cNvSpPr>
            <p:nvPr/>
          </p:nvSpPr>
          <p:spPr bwMode="auto">
            <a:xfrm>
              <a:off x="4512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5" name="Line 1864"/>
            <p:cNvSpPr>
              <a:spLocks noChangeShapeType="1"/>
            </p:cNvSpPr>
            <p:nvPr/>
          </p:nvSpPr>
          <p:spPr bwMode="auto">
            <a:xfrm>
              <a:off x="3504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Line 1865"/>
            <p:cNvSpPr>
              <a:spLocks noChangeShapeType="1"/>
            </p:cNvSpPr>
            <p:nvPr/>
          </p:nvSpPr>
          <p:spPr bwMode="auto">
            <a:xfrm>
              <a:off x="4656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Line 1866"/>
            <p:cNvSpPr>
              <a:spLocks noChangeShapeType="1"/>
            </p:cNvSpPr>
            <p:nvPr/>
          </p:nvSpPr>
          <p:spPr bwMode="auto">
            <a:xfrm>
              <a:off x="3360" y="269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Line 1867"/>
            <p:cNvSpPr>
              <a:spLocks noChangeShapeType="1"/>
            </p:cNvSpPr>
            <p:nvPr/>
          </p:nvSpPr>
          <p:spPr bwMode="auto">
            <a:xfrm flipV="1">
              <a:off x="2928" y="2500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9" name="Line 1868"/>
            <p:cNvSpPr>
              <a:spLocks noChangeShapeType="1"/>
            </p:cNvSpPr>
            <p:nvPr/>
          </p:nvSpPr>
          <p:spPr bwMode="auto">
            <a:xfrm>
              <a:off x="3312" y="2500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Line 1869"/>
            <p:cNvSpPr>
              <a:spLocks noChangeShapeType="1"/>
            </p:cNvSpPr>
            <p:nvPr/>
          </p:nvSpPr>
          <p:spPr bwMode="auto">
            <a:xfrm flipV="1">
              <a:off x="4944" y="2500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Line 1870"/>
            <p:cNvSpPr>
              <a:spLocks noChangeShapeType="1"/>
            </p:cNvSpPr>
            <p:nvPr/>
          </p:nvSpPr>
          <p:spPr bwMode="auto">
            <a:xfrm>
              <a:off x="5328" y="2496"/>
              <a:ext cx="0" cy="1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2" name="Line 1871"/>
            <p:cNvSpPr>
              <a:spLocks noChangeShapeType="1"/>
            </p:cNvSpPr>
            <p:nvPr/>
          </p:nvSpPr>
          <p:spPr bwMode="auto">
            <a:xfrm flipV="1">
              <a:off x="4944" y="3220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3" name="Rectangle 1872"/>
            <p:cNvSpPr>
              <a:spLocks noChangeArrowheads="1"/>
            </p:cNvSpPr>
            <p:nvPr/>
          </p:nvSpPr>
          <p:spPr bwMode="auto">
            <a:xfrm>
              <a:off x="3216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" name="Rectangle 1873"/>
            <p:cNvSpPr>
              <a:spLocks noChangeArrowheads="1"/>
            </p:cNvSpPr>
            <p:nvPr/>
          </p:nvSpPr>
          <p:spPr bwMode="auto">
            <a:xfrm>
              <a:off x="3312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" name="Rectangle 1874"/>
            <p:cNvSpPr>
              <a:spLocks noChangeArrowheads="1"/>
            </p:cNvSpPr>
            <p:nvPr/>
          </p:nvSpPr>
          <p:spPr bwMode="auto">
            <a:xfrm>
              <a:off x="3360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" name="Rectangle 1875"/>
            <p:cNvSpPr>
              <a:spLocks noChangeArrowheads="1"/>
            </p:cNvSpPr>
            <p:nvPr/>
          </p:nvSpPr>
          <p:spPr bwMode="auto">
            <a:xfrm>
              <a:off x="3456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" name="Rectangle 1876"/>
            <p:cNvSpPr>
              <a:spLocks noChangeArrowheads="1"/>
            </p:cNvSpPr>
            <p:nvPr/>
          </p:nvSpPr>
          <p:spPr bwMode="auto">
            <a:xfrm>
              <a:off x="3504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" name="Rectangle 1877"/>
            <p:cNvSpPr>
              <a:spLocks noChangeArrowheads="1"/>
            </p:cNvSpPr>
            <p:nvPr/>
          </p:nvSpPr>
          <p:spPr bwMode="auto">
            <a:xfrm>
              <a:off x="3648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" name="Rectangle 1878"/>
            <p:cNvSpPr>
              <a:spLocks noChangeArrowheads="1"/>
            </p:cNvSpPr>
            <p:nvPr/>
          </p:nvSpPr>
          <p:spPr bwMode="auto">
            <a:xfrm>
              <a:off x="3744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" name="Rectangle 1879"/>
            <p:cNvSpPr>
              <a:spLocks noChangeArrowheads="1"/>
            </p:cNvSpPr>
            <p:nvPr/>
          </p:nvSpPr>
          <p:spPr bwMode="auto">
            <a:xfrm>
              <a:off x="3792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" name="Rectangle 1880"/>
            <p:cNvSpPr>
              <a:spLocks noChangeArrowheads="1"/>
            </p:cNvSpPr>
            <p:nvPr/>
          </p:nvSpPr>
          <p:spPr bwMode="auto">
            <a:xfrm>
              <a:off x="3936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" name="Rectangle 1881"/>
            <p:cNvSpPr>
              <a:spLocks noChangeArrowheads="1"/>
            </p:cNvSpPr>
            <p:nvPr/>
          </p:nvSpPr>
          <p:spPr bwMode="auto">
            <a:xfrm>
              <a:off x="4464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" name="Rectangle 1882"/>
            <p:cNvSpPr>
              <a:spLocks noChangeArrowheads="1"/>
            </p:cNvSpPr>
            <p:nvPr/>
          </p:nvSpPr>
          <p:spPr bwMode="auto">
            <a:xfrm>
              <a:off x="4032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" name="Rectangle 1883"/>
            <p:cNvSpPr>
              <a:spLocks noChangeArrowheads="1"/>
            </p:cNvSpPr>
            <p:nvPr/>
          </p:nvSpPr>
          <p:spPr bwMode="auto">
            <a:xfrm>
              <a:off x="4224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" name="Rectangle 1884"/>
            <p:cNvSpPr>
              <a:spLocks noChangeArrowheads="1"/>
            </p:cNvSpPr>
            <p:nvPr/>
          </p:nvSpPr>
          <p:spPr bwMode="auto">
            <a:xfrm>
              <a:off x="4080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" name="Rectangle 1885"/>
            <p:cNvSpPr>
              <a:spLocks noChangeArrowheads="1"/>
            </p:cNvSpPr>
            <p:nvPr/>
          </p:nvSpPr>
          <p:spPr bwMode="auto">
            <a:xfrm>
              <a:off x="3600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" name="Rectangle 1886"/>
            <p:cNvSpPr>
              <a:spLocks noChangeArrowheads="1"/>
            </p:cNvSpPr>
            <p:nvPr/>
          </p:nvSpPr>
          <p:spPr bwMode="auto">
            <a:xfrm>
              <a:off x="4368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" name="Rectangle 1887"/>
            <p:cNvSpPr>
              <a:spLocks noChangeArrowheads="1"/>
            </p:cNvSpPr>
            <p:nvPr/>
          </p:nvSpPr>
          <p:spPr bwMode="auto">
            <a:xfrm>
              <a:off x="4176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" name="Rectangle 1888"/>
            <p:cNvSpPr>
              <a:spLocks noChangeArrowheads="1"/>
            </p:cNvSpPr>
            <p:nvPr/>
          </p:nvSpPr>
          <p:spPr bwMode="auto">
            <a:xfrm>
              <a:off x="3888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" name="Rectangle 1889"/>
            <p:cNvSpPr>
              <a:spLocks noChangeArrowheads="1"/>
            </p:cNvSpPr>
            <p:nvPr/>
          </p:nvSpPr>
          <p:spPr bwMode="auto">
            <a:xfrm>
              <a:off x="3216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" name="Rectangle 1890"/>
            <p:cNvSpPr>
              <a:spLocks noChangeArrowheads="1"/>
            </p:cNvSpPr>
            <p:nvPr/>
          </p:nvSpPr>
          <p:spPr bwMode="auto">
            <a:xfrm>
              <a:off x="3312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" name="Rectangle 1891"/>
            <p:cNvSpPr>
              <a:spLocks noChangeArrowheads="1"/>
            </p:cNvSpPr>
            <p:nvPr/>
          </p:nvSpPr>
          <p:spPr bwMode="auto">
            <a:xfrm>
              <a:off x="3360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" name="Rectangle 1892"/>
            <p:cNvSpPr>
              <a:spLocks noChangeArrowheads="1"/>
            </p:cNvSpPr>
            <p:nvPr/>
          </p:nvSpPr>
          <p:spPr bwMode="auto">
            <a:xfrm>
              <a:off x="3456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" name="Rectangle 1893"/>
            <p:cNvSpPr>
              <a:spLocks noChangeArrowheads="1"/>
            </p:cNvSpPr>
            <p:nvPr/>
          </p:nvSpPr>
          <p:spPr bwMode="auto">
            <a:xfrm>
              <a:off x="3504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" name="Rectangle 1894"/>
            <p:cNvSpPr>
              <a:spLocks noChangeArrowheads="1"/>
            </p:cNvSpPr>
            <p:nvPr/>
          </p:nvSpPr>
          <p:spPr bwMode="auto">
            <a:xfrm>
              <a:off x="3648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" name="Rectangle 1895"/>
            <p:cNvSpPr>
              <a:spLocks noChangeArrowheads="1"/>
            </p:cNvSpPr>
            <p:nvPr/>
          </p:nvSpPr>
          <p:spPr bwMode="auto">
            <a:xfrm>
              <a:off x="3744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" name="Rectangle 1896"/>
            <p:cNvSpPr>
              <a:spLocks noChangeArrowheads="1"/>
            </p:cNvSpPr>
            <p:nvPr/>
          </p:nvSpPr>
          <p:spPr bwMode="auto">
            <a:xfrm>
              <a:off x="3792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" name="Rectangle 1897"/>
            <p:cNvSpPr>
              <a:spLocks noChangeArrowheads="1"/>
            </p:cNvSpPr>
            <p:nvPr/>
          </p:nvSpPr>
          <p:spPr bwMode="auto">
            <a:xfrm>
              <a:off x="3936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" name="Rectangle 1898"/>
            <p:cNvSpPr>
              <a:spLocks noChangeArrowheads="1"/>
            </p:cNvSpPr>
            <p:nvPr/>
          </p:nvSpPr>
          <p:spPr bwMode="auto">
            <a:xfrm>
              <a:off x="4464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" name="Rectangle 1899"/>
            <p:cNvSpPr>
              <a:spLocks noChangeArrowheads="1"/>
            </p:cNvSpPr>
            <p:nvPr/>
          </p:nvSpPr>
          <p:spPr bwMode="auto">
            <a:xfrm>
              <a:off x="4032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" name="Rectangle 1900"/>
            <p:cNvSpPr>
              <a:spLocks noChangeArrowheads="1"/>
            </p:cNvSpPr>
            <p:nvPr/>
          </p:nvSpPr>
          <p:spPr bwMode="auto">
            <a:xfrm>
              <a:off x="4224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" name="Rectangle 1901"/>
            <p:cNvSpPr>
              <a:spLocks noChangeArrowheads="1"/>
            </p:cNvSpPr>
            <p:nvPr/>
          </p:nvSpPr>
          <p:spPr bwMode="auto">
            <a:xfrm>
              <a:off x="4320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" name="Rectangle 1902"/>
            <p:cNvSpPr>
              <a:spLocks noChangeArrowheads="1"/>
            </p:cNvSpPr>
            <p:nvPr/>
          </p:nvSpPr>
          <p:spPr bwMode="auto">
            <a:xfrm>
              <a:off x="4080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" name="Rectangle 1903"/>
            <p:cNvSpPr>
              <a:spLocks noChangeArrowheads="1"/>
            </p:cNvSpPr>
            <p:nvPr/>
          </p:nvSpPr>
          <p:spPr bwMode="auto">
            <a:xfrm>
              <a:off x="3600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" name="Rectangle 1904"/>
            <p:cNvSpPr>
              <a:spLocks noChangeArrowheads="1"/>
            </p:cNvSpPr>
            <p:nvPr/>
          </p:nvSpPr>
          <p:spPr bwMode="auto">
            <a:xfrm>
              <a:off x="4368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" name="Rectangle 1905"/>
            <p:cNvSpPr>
              <a:spLocks noChangeArrowheads="1"/>
            </p:cNvSpPr>
            <p:nvPr/>
          </p:nvSpPr>
          <p:spPr bwMode="auto">
            <a:xfrm>
              <a:off x="4176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" name="Rectangle 1906"/>
            <p:cNvSpPr>
              <a:spLocks noChangeArrowheads="1"/>
            </p:cNvSpPr>
            <p:nvPr/>
          </p:nvSpPr>
          <p:spPr bwMode="auto">
            <a:xfrm>
              <a:off x="3888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" name="Line 1907"/>
            <p:cNvSpPr>
              <a:spLocks noChangeShapeType="1"/>
            </p:cNvSpPr>
            <p:nvPr/>
          </p:nvSpPr>
          <p:spPr bwMode="auto">
            <a:xfrm flipV="1">
              <a:off x="4656" y="33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Rectangle 1908"/>
            <p:cNvSpPr>
              <a:spLocks noChangeArrowheads="1"/>
            </p:cNvSpPr>
            <p:nvPr/>
          </p:nvSpPr>
          <p:spPr bwMode="auto">
            <a:xfrm>
              <a:off x="4656" y="278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" name="Rectangle 1909"/>
            <p:cNvSpPr>
              <a:spLocks noChangeArrowheads="1"/>
            </p:cNvSpPr>
            <p:nvPr/>
          </p:nvSpPr>
          <p:spPr bwMode="auto">
            <a:xfrm>
              <a:off x="4752" y="2788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" name="Rectangle 1910"/>
            <p:cNvSpPr>
              <a:spLocks noChangeArrowheads="1"/>
            </p:cNvSpPr>
            <p:nvPr/>
          </p:nvSpPr>
          <p:spPr bwMode="auto">
            <a:xfrm>
              <a:off x="4752" y="28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" name="Rectangle 1911"/>
            <p:cNvSpPr>
              <a:spLocks noChangeArrowheads="1"/>
            </p:cNvSpPr>
            <p:nvPr/>
          </p:nvSpPr>
          <p:spPr bwMode="auto">
            <a:xfrm>
              <a:off x="4656" y="2884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" name="Rectangle 1912"/>
            <p:cNvSpPr>
              <a:spLocks noChangeArrowheads="1"/>
            </p:cNvSpPr>
            <p:nvPr/>
          </p:nvSpPr>
          <p:spPr bwMode="auto">
            <a:xfrm>
              <a:off x="4752" y="2980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" name="Rectangle 1913"/>
            <p:cNvSpPr>
              <a:spLocks noChangeArrowheads="1"/>
            </p:cNvSpPr>
            <p:nvPr/>
          </p:nvSpPr>
          <p:spPr bwMode="auto">
            <a:xfrm>
              <a:off x="4752" y="3172"/>
              <a:ext cx="48" cy="14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" name="Rectangle 1914"/>
            <p:cNvSpPr>
              <a:spLocks noChangeArrowheads="1"/>
            </p:cNvSpPr>
            <p:nvPr/>
          </p:nvSpPr>
          <p:spPr bwMode="auto">
            <a:xfrm>
              <a:off x="4704" y="3172"/>
              <a:ext cx="48" cy="14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" name="Rectangle 1915"/>
            <p:cNvSpPr>
              <a:spLocks noChangeArrowheads="1"/>
            </p:cNvSpPr>
            <p:nvPr/>
          </p:nvSpPr>
          <p:spPr bwMode="auto">
            <a:xfrm>
              <a:off x="3312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" name="Rectangle 1916"/>
            <p:cNvSpPr>
              <a:spLocks noChangeArrowheads="1"/>
            </p:cNvSpPr>
            <p:nvPr/>
          </p:nvSpPr>
          <p:spPr bwMode="auto">
            <a:xfrm>
              <a:off x="3456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" name="Rectangle 1917"/>
            <p:cNvSpPr>
              <a:spLocks noChangeArrowheads="1"/>
            </p:cNvSpPr>
            <p:nvPr/>
          </p:nvSpPr>
          <p:spPr bwMode="auto">
            <a:xfrm>
              <a:off x="3600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" name="Rectangle 1918"/>
            <p:cNvSpPr>
              <a:spLocks noChangeArrowheads="1"/>
            </p:cNvSpPr>
            <p:nvPr/>
          </p:nvSpPr>
          <p:spPr bwMode="auto">
            <a:xfrm>
              <a:off x="3744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" name="Rectangle 1919"/>
            <p:cNvSpPr>
              <a:spLocks noChangeArrowheads="1"/>
            </p:cNvSpPr>
            <p:nvPr/>
          </p:nvSpPr>
          <p:spPr bwMode="auto">
            <a:xfrm>
              <a:off x="4464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" name="Rectangle 1920"/>
            <p:cNvSpPr>
              <a:spLocks noChangeArrowheads="1"/>
            </p:cNvSpPr>
            <p:nvPr/>
          </p:nvSpPr>
          <p:spPr bwMode="auto">
            <a:xfrm>
              <a:off x="4320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" name="Rectangle 1921"/>
            <p:cNvSpPr>
              <a:spLocks noChangeArrowheads="1"/>
            </p:cNvSpPr>
            <p:nvPr/>
          </p:nvSpPr>
          <p:spPr bwMode="auto">
            <a:xfrm>
              <a:off x="4176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" name="Rectangle 1922"/>
            <p:cNvSpPr>
              <a:spLocks noChangeArrowheads="1"/>
            </p:cNvSpPr>
            <p:nvPr/>
          </p:nvSpPr>
          <p:spPr bwMode="auto">
            <a:xfrm>
              <a:off x="4032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" name="Rectangle 1923"/>
            <p:cNvSpPr>
              <a:spLocks noChangeArrowheads="1"/>
            </p:cNvSpPr>
            <p:nvPr/>
          </p:nvSpPr>
          <p:spPr bwMode="auto">
            <a:xfrm>
              <a:off x="3888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" name="Rectangle 1924"/>
            <p:cNvSpPr>
              <a:spLocks noChangeArrowheads="1"/>
            </p:cNvSpPr>
            <p:nvPr/>
          </p:nvSpPr>
          <p:spPr bwMode="auto">
            <a:xfrm>
              <a:off x="4704" y="3316"/>
              <a:ext cx="96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" name="Rectangle 1925"/>
            <p:cNvSpPr>
              <a:spLocks noChangeArrowheads="1"/>
            </p:cNvSpPr>
            <p:nvPr/>
          </p:nvSpPr>
          <p:spPr bwMode="auto">
            <a:xfrm>
              <a:off x="3264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" name="Rectangle 1926"/>
            <p:cNvSpPr>
              <a:spLocks noChangeArrowheads="1"/>
            </p:cNvSpPr>
            <p:nvPr/>
          </p:nvSpPr>
          <p:spPr bwMode="auto">
            <a:xfrm>
              <a:off x="3408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" name="Rectangle 1927"/>
            <p:cNvSpPr>
              <a:spLocks noChangeArrowheads="1"/>
            </p:cNvSpPr>
            <p:nvPr/>
          </p:nvSpPr>
          <p:spPr bwMode="auto">
            <a:xfrm>
              <a:off x="3552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" name="Rectangle 1928"/>
            <p:cNvSpPr>
              <a:spLocks noChangeArrowheads="1"/>
            </p:cNvSpPr>
            <p:nvPr/>
          </p:nvSpPr>
          <p:spPr bwMode="auto">
            <a:xfrm>
              <a:off x="3696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" name="Rectangle 1929"/>
            <p:cNvSpPr>
              <a:spLocks noChangeArrowheads="1"/>
            </p:cNvSpPr>
            <p:nvPr/>
          </p:nvSpPr>
          <p:spPr bwMode="auto">
            <a:xfrm>
              <a:off x="3840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" name="Rectangle 1930"/>
            <p:cNvSpPr>
              <a:spLocks noChangeArrowheads="1"/>
            </p:cNvSpPr>
            <p:nvPr/>
          </p:nvSpPr>
          <p:spPr bwMode="auto">
            <a:xfrm>
              <a:off x="3984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" name="Rectangle 1931"/>
            <p:cNvSpPr>
              <a:spLocks noChangeArrowheads="1"/>
            </p:cNvSpPr>
            <p:nvPr/>
          </p:nvSpPr>
          <p:spPr bwMode="auto">
            <a:xfrm>
              <a:off x="4128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" name="Rectangle 1932"/>
            <p:cNvSpPr>
              <a:spLocks noChangeArrowheads="1"/>
            </p:cNvSpPr>
            <p:nvPr/>
          </p:nvSpPr>
          <p:spPr bwMode="auto">
            <a:xfrm>
              <a:off x="4272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" name="Rectangle 1933"/>
            <p:cNvSpPr>
              <a:spLocks noChangeArrowheads="1"/>
            </p:cNvSpPr>
            <p:nvPr/>
          </p:nvSpPr>
          <p:spPr bwMode="auto">
            <a:xfrm>
              <a:off x="4416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" name="Line 1934"/>
            <p:cNvSpPr>
              <a:spLocks noChangeShapeType="1"/>
            </p:cNvSpPr>
            <p:nvPr/>
          </p:nvSpPr>
          <p:spPr bwMode="auto">
            <a:xfrm>
              <a:off x="4656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6" name="Line 1935"/>
            <p:cNvSpPr>
              <a:spLocks noChangeShapeType="1"/>
            </p:cNvSpPr>
            <p:nvPr/>
          </p:nvSpPr>
          <p:spPr bwMode="auto">
            <a:xfrm>
              <a:off x="4512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Rectangle 1936"/>
            <p:cNvSpPr>
              <a:spLocks noChangeArrowheads="1"/>
            </p:cNvSpPr>
            <p:nvPr/>
          </p:nvSpPr>
          <p:spPr bwMode="auto">
            <a:xfrm>
              <a:off x="4512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" name="Rectangle 1937"/>
            <p:cNvSpPr>
              <a:spLocks noChangeArrowheads="1"/>
            </p:cNvSpPr>
            <p:nvPr/>
          </p:nvSpPr>
          <p:spPr bwMode="auto">
            <a:xfrm>
              <a:off x="4608" y="2740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" name="Rectangle 1938"/>
            <p:cNvSpPr>
              <a:spLocks noChangeArrowheads="1"/>
            </p:cNvSpPr>
            <p:nvPr/>
          </p:nvSpPr>
          <p:spPr bwMode="auto">
            <a:xfrm>
              <a:off x="4512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" name="Rectangle 1939"/>
            <p:cNvSpPr>
              <a:spLocks noChangeArrowheads="1"/>
            </p:cNvSpPr>
            <p:nvPr/>
          </p:nvSpPr>
          <p:spPr bwMode="auto">
            <a:xfrm>
              <a:off x="4608" y="3004"/>
              <a:ext cx="4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" name="Rectangle 1940"/>
            <p:cNvSpPr>
              <a:spLocks noChangeArrowheads="1"/>
            </p:cNvSpPr>
            <p:nvPr/>
          </p:nvSpPr>
          <p:spPr bwMode="auto">
            <a:xfrm>
              <a:off x="4608" y="3256"/>
              <a:ext cx="48" cy="9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" name="Rectangle 1941"/>
            <p:cNvSpPr>
              <a:spLocks noChangeArrowheads="1"/>
            </p:cNvSpPr>
            <p:nvPr/>
          </p:nvSpPr>
          <p:spPr bwMode="auto">
            <a:xfrm>
              <a:off x="4560" y="3256"/>
              <a:ext cx="48" cy="9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" name="Line 1942"/>
            <p:cNvSpPr>
              <a:spLocks noChangeShapeType="1"/>
            </p:cNvSpPr>
            <p:nvPr/>
          </p:nvSpPr>
          <p:spPr bwMode="auto">
            <a:xfrm>
              <a:off x="4800" y="26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Oval 1943"/>
            <p:cNvSpPr>
              <a:spLocks noChangeArrowheads="1"/>
            </p:cNvSpPr>
            <p:nvPr/>
          </p:nvSpPr>
          <p:spPr bwMode="auto">
            <a:xfrm>
              <a:off x="4656" y="3028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" name="Oval 1944"/>
            <p:cNvSpPr>
              <a:spLocks noChangeArrowheads="1"/>
            </p:cNvSpPr>
            <p:nvPr/>
          </p:nvSpPr>
          <p:spPr bwMode="auto">
            <a:xfrm>
              <a:off x="4656" y="3124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" name="Oval 1945"/>
            <p:cNvSpPr>
              <a:spLocks noChangeArrowheads="1"/>
            </p:cNvSpPr>
            <p:nvPr/>
          </p:nvSpPr>
          <p:spPr bwMode="auto">
            <a:xfrm flipH="1">
              <a:off x="4656" y="3076"/>
              <a:ext cx="48" cy="4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" name="Line 1946"/>
            <p:cNvSpPr>
              <a:spLocks noChangeShapeType="1"/>
            </p:cNvSpPr>
            <p:nvPr/>
          </p:nvSpPr>
          <p:spPr bwMode="auto">
            <a:xfrm>
              <a:off x="3216" y="269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8" name="Line 1947"/>
            <p:cNvSpPr>
              <a:spLocks noChangeShapeType="1"/>
            </p:cNvSpPr>
            <p:nvPr/>
          </p:nvSpPr>
          <p:spPr bwMode="auto">
            <a:xfrm>
              <a:off x="3072" y="269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" name="Line 1948"/>
            <p:cNvSpPr>
              <a:spLocks noChangeShapeType="1"/>
            </p:cNvSpPr>
            <p:nvPr/>
          </p:nvSpPr>
          <p:spPr bwMode="auto">
            <a:xfrm>
              <a:off x="3216" y="254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0" name="Line 1949"/>
            <p:cNvSpPr>
              <a:spLocks noChangeShapeType="1"/>
            </p:cNvSpPr>
            <p:nvPr/>
          </p:nvSpPr>
          <p:spPr bwMode="auto">
            <a:xfrm>
              <a:off x="3216" y="25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Text Box 1951"/>
            <p:cNvSpPr txBox="1">
              <a:spLocks noChangeArrowheads="1"/>
            </p:cNvSpPr>
            <p:nvPr/>
          </p:nvSpPr>
          <p:spPr bwMode="auto">
            <a:xfrm>
              <a:off x="4752" y="2692"/>
              <a:ext cx="14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82" name="Text Box 1952"/>
            <p:cNvSpPr txBox="1">
              <a:spLocks noChangeArrowheads="1"/>
            </p:cNvSpPr>
            <p:nvPr/>
          </p:nvSpPr>
          <p:spPr bwMode="auto">
            <a:xfrm>
              <a:off x="2880" y="2692"/>
              <a:ext cx="14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GB" sz="16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83" name="Text Box 1953"/>
            <p:cNvSpPr txBox="1">
              <a:spLocks noChangeArrowheads="1"/>
            </p:cNvSpPr>
            <p:nvPr/>
          </p:nvSpPr>
          <p:spPr bwMode="auto">
            <a:xfrm>
              <a:off x="3024" y="2692"/>
              <a:ext cx="14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MCH</a:t>
              </a:r>
            </a:p>
          </p:txBody>
        </p:sp>
        <p:sp>
          <p:nvSpPr>
            <p:cNvPr id="384" name="Rectangle 1954" descr="Petits carreaux"/>
            <p:cNvSpPr>
              <a:spLocks noChangeArrowheads="1"/>
            </p:cNvSpPr>
            <p:nvPr/>
          </p:nvSpPr>
          <p:spPr bwMode="auto">
            <a:xfrm>
              <a:off x="2928" y="3412"/>
              <a:ext cx="2016" cy="192"/>
            </a:xfrm>
            <a:prstGeom prst="rect">
              <a:avLst/>
            </a:prstGeom>
            <a:pattFill prst="smGrid">
              <a:fgClr>
                <a:schemeClr val="folHlink"/>
              </a:fgClr>
              <a:bgClr>
                <a:srgbClr val="333333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/>
                <a:t>FRU</a:t>
              </a:r>
            </a:p>
          </p:txBody>
        </p:sp>
        <p:sp>
          <p:nvSpPr>
            <p:cNvPr id="385" name="Line 1955"/>
            <p:cNvSpPr>
              <a:spLocks noChangeShapeType="1"/>
            </p:cNvSpPr>
            <p:nvPr/>
          </p:nvSpPr>
          <p:spPr bwMode="auto">
            <a:xfrm flipV="1">
              <a:off x="4944" y="3604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Rectangle 1956" descr="Papier de soie rose"/>
            <p:cNvSpPr>
              <a:spLocks noChangeArrowheads="1"/>
            </p:cNvSpPr>
            <p:nvPr/>
          </p:nvSpPr>
          <p:spPr bwMode="auto">
            <a:xfrm>
              <a:off x="2976" y="3700"/>
              <a:ext cx="144" cy="48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" name="Line 1957"/>
            <p:cNvSpPr>
              <a:spLocks noChangeShapeType="1"/>
            </p:cNvSpPr>
            <p:nvPr/>
          </p:nvSpPr>
          <p:spPr bwMode="auto">
            <a:xfrm>
              <a:off x="2928" y="3796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Line 1958"/>
            <p:cNvSpPr>
              <a:spLocks noChangeShapeType="1"/>
            </p:cNvSpPr>
            <p:nvPr/>
          </p:nvSpPr>
          <p:spPr bwMode="auto">
            <a:xfrm flipV="1">
              <a:off x="2928" y="361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Line 1959"/>
            <p:cNvSpPr>
              <a:spLocks noChangeShapeType="1"/>
            </p:cNvSpPr>
            <p:nvPr/>
          </p:nvSpPr>
          <p:spPr bwMode="auto">
            <a:xfrm flipV="1">
              <a:off x="4944" y="36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0" name="Rectangle 1960"/>
            <p:cNvSpPr>
              <a:spLocks noChangeArrowheads="1"/>
            </p:cNvSpPr>
            <p:nvPr/>
          </p:nvSpPr>
          <p:spPr bwMode="auto">
            <a:xfrm>
              <a:off x="3216" y="3652"/>
              <a:ext cx="57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tx1"/>
                  </a:solidFill>
                </a:rPr>
                <a:t>    Power supply</a:t>
              </a:r>
            </a:p>
          </p:txBody>
        </p:sp>
        <p:sp>
          <p:nvSpPr>
            <p:cNvPr id="391" name="Rectangle 1961" descr="Papier de soie rose"/>
            <p:cNvSpPr>
              <a:spLocks noChangeArrowheads="1"/>
            </p:cNvSpPr>
            <p:nvPr/>
          </p:nvSpPr>
          <p:spPr bwMode="auto">
            <a:xfrm flipV="1">
              <a:off x="4752" y="3700"/>
              <a:ext cx="144" cy="48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" name="Rectangle 1962"/>
            <p:cNvSpPr>
              <a:spLocks noChangeArrowheads="1"/>
            </p:cNvSpPr>
            <p:nvPr/>
          </p:nvSpPr>
          <p:spPr bwMode="auto">
            <a:xfrm>
              <a:off x="4032" y="3652"/>
              <a:ext cx="57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tx1"/>
                  </a:solidFill>
                </a:rPr>
                <a:t>     Power supply</a:t>
              </a:r>
            </a:p>
          </p:txBody>
        </p:sp>
        <p:sp>
          <p:nvSpPr>
            <p:cNvPr id="393" name="Rectangle 1963"/>
            <p:cNvSpPr>
              <a:spLocks noChangeArrowheads="1"/>
            </p:cNvSpPr>
            <p:nvPr/>
          </p:nvSpPr>
          <p:spPr bwMode="auto">
            <a:xfrm>
              <a:off x="3216" y="365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" name="Rectangle 1964"/>
            <p:cNvSpPr>
              <a:spLocks noChangeArrowheads="1"/>
            </p:cNvSpPr>
            <p:nvPr/>
          </p:nvSpPr>
          <p:spPr bwMode="auto">
            <a:xfrm>
              <a:off x="4032" y="36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5" name="Freeform 1965"/>
            <p:cNvSpPr>
              <a:spLocks/>
            </p:cNvSpPr>
            <p:nvPr/>
          </p:nvSpPr>
          <p:spPr bwMode="auto">
            <a:xfrm>
              <a:off x="2976" y="3220"/>
              <a:ext cx="96" cy="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192" y="336"/>
                </a:cxn>
              </a:cxnLst>
              <a:rect l="0" t="0" r="r" b="b"/>
              <a:pathLst>
                <a:path w="192" h="344">
                  <a:moveTo>
                    <a:pt x="0" y="0"/>
                  </a:moveTo>
                  <a:cubicBezTo>
                    <a:pt x="32" y="116"/>
                    <a:pt x="64" y="232"/>
                    <a:pt x="96" y="288"/>
                  </a:cubicBezTo>
                  <a:cubicBezTo>
                    <a:pt x="128" y="344"/>
                    <a:pt x="176" y="328"/>
                    <a:pt x="192" y="336"/>
                  </a:cubicBezTo>
                </a:path>
              </a:pathLst>
            </a:cu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6" name="Freeform 1966"/>
            <p:cNvSpPr>
              <a:spLocks/>
            </p:cNvSpPr>
            <p:nvPr/>
          </p:nvSpPr>
          <p:spPr bwMode="auto">
            <a:xfrm flipH="1">
              <a:off x="4848" y="3268"/>
              <a:ext cx="48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88"/>
                </a:cxn>
                <a:cxn ang="0">
                  <a:pos x="192" y="336"/>
                </a:cxn>
              </a:cxnLst>
              <a:rect l="0" t="0" r="r" b="b"/>
              <a:pathLst>
                <a:path w="192" h="344">
                  <a:moveTo>
                    <a:pt x="0" y="0"/>
                  </a:moveTo>
                  <a:cubicBezTo>
                    <a:pt x="32" y="116"/>
                    <a:pt x="64" y="232"/>
                    <a:pt x="96" y="288"/>
                  </a:cubicBezTo>
                  <a:cubicBezTo>
                    <a:pt x="128" y="344"/>
                    <a:pt x="176" y="328"/>
                    <a:pt x="192" y="336"/>
                  </a:cubicBezTo>
                </a:path>
              </a:pathLst>
            </a:cu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7" name="Rectangle 1967"/>
            <p:cNvSpPr>
              <a:spLocks noChangeArrowheads="1"/>
            </p:cNvSpPr>
            <p:nvPr/>
          </p:nvSpPr>
          <p:spPr bwMode="auto">
            <a:xfrm>
              <a:off x="2956" y="3172"/>
              <a:ext cx="4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98" name="Picture 19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6" y="3460"/>
              <a:ext cx="33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9" name="Rectangle 1969"/>
            <p:cNvSpPr>
              <a:spLocks noChangeArrowheads="1"/>
            </p:cNvSpPr>
            <p:nvPr/>
          </p:nvSpPr>
          <p:spPr bwMode="auto">
            <a:xfrm>
              <a:off x="4867" y="3220"/>
              <a:ext cx="4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0" name="Rectangle 1970"/>
            <p:cNvSpPr>
              <a:spLocks noChangeArrowheads="1"/>
            </p:cNvSpPr>
            <p:nvPr/>
          </p:nvSpPr>
          <p:spPr bwMode="auto">
            <a:xfrm>
              <a:off x="3072" y="3326"/>
              <a:ext cx="96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1" name="Rectangle 2099"/>
            <p:cNvSpPr>
              <a:spLocks noChangeArrowheads="1"/>
            </p:cNvSpPr>
            <p:nvPr/>
          </p:nvSpPr>
          <p:spPr bwMode="auto">
            <a:xfrm>
              <a:off x="3312" y="288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" name="Text Box 2100"/>
            <p:cNvSpPr txBox="1">
              <a:spLocks noChangeArrowheads="1"/>
            </p:cNvSpPr>
            <p:nvPr/>
          </p:nvSpPr>
          <p:spPr bwMode="auto">
            <a:xfrm>
              <a:off x="3360" y="2880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>
                  <a:solidFill>
                    <a:schemeClr val="tx1"/>
                  </a:solidFill>
                </a:rPr>
                <a:t>To 40 ASAD boards</a:t>
              </a:r>
            </a:p>
          </p:txBody>
        </p:sp>
      </p:grpSp>
      <p:sp>
        <p:nvSpPr>
          <p:cNvPr id="403" name="Line 2101"/>
          <p:cNvSpPr>
            <a:spLocks noChangeShapeType="1"/>
          </p:cNvSpPr>
          <p:nvPr/>
        </p:nvSpPr>
        <p:spPr bwMode="auto">
          <a:xfrm flipH="1" flipV="1">
            <a:off x="4800600" y="3886200"/>
            <a:ext cx="609600" cy="762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4" name="Freeform 2103"/>
          <p:cNvSpPr>
            <a:spLocks/>
          </p:cNvSpPr>
          <p:nvPr/>
        </p:nvSpPr>
        <p:spPr bwMode="auto">
          <a:xfrm>
            <a:off x="444500" y="2362200"/>
            <a:ext cx="787400" cy="4406900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488" y="672"/>
              </a:cxn>
              <a:cxn ang="0">
                <a:pos x="344" y="816"/>
              </a:cxn>
              <a:cxn ang="0">
                <a:pos x="104" y="864"/>
              </a:cxn>
              <a:cxn ang="0">
                <a:pos x="8" y="1776"/>
              </a:cxn>
              <a:cxn ang="0">
                <a:pos x="56" y="2640"/>
              </a:cxn>
              <a:cxn ang="0">
                <a:pos x="344" y="2592"/>
              </a:cxn>
              <a:cxn ang="0">
                <a:pos x="344" y="2064"/>
              </a:cxn>
            </a:cxnLst>
            <a:rect l="0" t="0" r="r" b="b"/>
            <a:pathLst>
              <a:path w="496" h="2776">
                <a:moveTo>
                  <a:pt x="392" y="0"/>
                </a:moveTo>
                <a:cubicBezTo>
                  <a:pt x="444" y="268"/>
                  <a:pt x="496" y="536"/>
                  <a:pt x="488" y="672"/>
                </a:cubicBezTo>
                <a:cubicBezTo>
                  <a:pt x="480" y="808"/>
                  <a:pt x="408" y="784"/>
                  <a:pt x="344" y="816"/>
                </a:cubicBezTo>
                <a:cubicBezTo>
                  <a:pt x="280" y="848"/>
                  <a:pt x="160" y="704"/>
                  <a:pt x="104" y="864"/>
                </a:cubicBezTo>
                <a:cubicBezTo>
                  <a:pt x="48" y="1024"/>
                  <a:pt x="16" y="1480"/>
                  <a:pt x="8" y="1776"/>
                </a:cubicBezTo>
                <a:cubicBezTo>
                  <a:pt x="0" y="2072"/>
                  <a:pt x="0" y="2504"/>
                  <a:pt x="56" y="2640"/>
                </a:cubicBezTo>
                <a:cubicBezTo>
                  <a:pt x="112" y="2776"/>
                  <a:pt x="296" y="2688"/>
                  <a:pt x="344" y="2592"/>
                </a:cubicBezTo>
                <a:cubicBezTo>
                  <a:pt x="392" y="2496"/>
                  <a:pt x="368" y="2280"/>
                  <a:pt x="344" y="2064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5" name="Freeform 2104"/>
          <p:cNvSpPr>
            <a:spLocks/>
          </p:cNvSpPr>
          <p:nvPr/>
        </p:nvSpPr>
        <p:spPr bwMode="auto">
          <a:xfrm>
            <a:off x="1066800" y="5334000"/>
            <a:ext cx="4000500" cy="15240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8" y="768"/>
              </a:cxn>
              <a:cxn ang="0">
                <a:pos x="192" y="864"/>
              </a:cxn>
              <a:cxn ang="0">
                <a:pos x="288" y="864"/>
              </a:cxn>
              <a:cxn ang="0">
                <a:pos x="864" y="864"/>
              </a:cxn>
              <a:cxn ang="0">
                <a:pos x="2016" y="864"/>
              </a:cxn>
              <a:cxn ang="0">
                <a:pos x="2448" y="816"/>
              </a:cxn>
              <a:cxn ang="0">
                <a:pos x="2448" y="0"/>
              </a:cxn>
            </a:cxnLst>
            <a:rect l="0" t="0" r="r" b="b"/>
            <a:pathLst>
              <a:path w="2520" h="960">
                <a:moveTo>
                  <a:pt x="0" y="192"/>
                </a:moveTo>
                <a:cubicBezTo>
                  <a:pt x="8" y="424"/>
                  <a:pt x="16" y="656"/>
                  <a:pt x="48" y="768"/>
                </a:cubicBezTo>
                <a:cubicBezTo>
                  <a:pt x="80" y="880"/>
                  <a:pt x="152" y="848"/>
                  <a:pt x="192" y="864"/>
                </a:cubicBezTo>
                <a:cubicBezTo>
                  <a:pt x="232" y="880"/>
                  <a:pt x="176" y="864"/>
                  <a:pt x="288" y="864"/>
                </a:cubicBezTo>
                <a:cubicBezTo>
                  <a:pt x="400" y="864"/>
                  <a:pt x="576" y="864"/>
                  <a:pt x="864" y="864"/>
                </a:cubicBezTo>
                <a:cubicBezTo>
                  <a:pt x="1152" y="864"/>
                  <a:pt x="1752" y="872"/>
                  <a:pt x="2016" y="864"/>
                </a:cubicBezTo>
                <a:cubicBezTo>
                  <a:pt x="2280" y="856"/>
                  <a:pt x="2376" y="960"/>
                  <a:pt x="2448" y="816"/>
                </a:cubicBezTo>
                <a:cubicBezTo>
                  <a:pt x="2520" y="672"/>
                  <a:pt x="2484" y="336"/>
                  <a:pt x="2448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6" name="Text Box 2105"/>
          <p:cNvSpPr txBox="1">
            <a:spLocks noChangeArrowheads="1"/>
          </p:cNvSpPr>
          <p:nvPr/>
        </p:nvSpPr>
        <p:spPr bwMode="auto">
          <a:xfrm>
            <a:off x="457200" y="38100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10 GbE MCH  uplink</a:t>
            </a:r>
          </a:p>
        </p:txBody>
      </p:sp>
      <p:sp>
        <p:nvSpPr>
          <p:cNvPr id="407" name="Line 2109"/>
          <p:cNvSpPr>
            <a:spLocks noChangeShapeType="1"/>
          </p:cNvSpPr>
          <p:nvPr/>
        </p:nvSpPr>
        <p:spPr bwMode="auto">
          <a:xfrm flipV="1">
            <a:off x="7315200" y="5334000"/>
            <a:ext cx="228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8" name="Line 2110"/>
          <p:cNvSpPr>
            <a:spLocks noChangeShapeType="1"/>
          </p:cNvSpPr>
          <p:nvPr/>
        </p:nvSpPr>
        <p:spPr bwMode="auto">
          <a:xfrm flipH="1" flipV="1">
            <a:off x="3581400" y="5638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" name="Line 2111"/>
          <p:cNvSpPr>
            <a:spLocks noChangeShapeType="1"/>
          </p:cNvSpPr>
          <p:nvPr/>
        </p:nvSpPr>
        <p:spPr bwMode="auto">
          <a:xfrm flipH="1" flipV="1">
            <a:off x="3657600" y="19812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0" name="Freeform 2113"/>
          <p:cNvSpPr>
            <a:spLocks/>
          </p:cNvSpPr>
          <p:nvPr/>
        </p:nvSpPr>
        <p:spPr bwMode="auto">
          <a:xfrm>
            <a:off x="3155950" y="2209800"/>
            <a:ext cx="444500" cy="3200400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40" y="192"/>
              </a:cxn>
              <a:cxn ang="0">
                <a:pos x="40" y="720"/>
              </a:cxn>
              <a:cxn ang="0">
                <a:pos x="184" y="1200"/>
              </a:cxn>
              <a:cxn ang="0">
                <a:pos x="232" y="1536"/>
              </a:cxn>
              <a:cxn ang="0">
                <a:pos x="232" y="2016"/>
              </a:cxn>
            </a:cxnLst>
            <a:rect l="0" t="0" r="r" b="b"/>
            <a:pathLst>
              <a:path w="280" h="2016">
                <a:moveTo>
                  <a:pt x="280" y="0"/>
                </a:moveTo>
                <a:cubicBezTo>
                  <a:pt x="180" y="36"/>
                  <a:pt x="80" y="72"/>
                  <a:pt x="40" y="192"/>
                </a:cubicBezTo>
                <a:cubicBezTo>
                  <a:pt x="0" y="312"/>
                  <a:pt x="16" y="552"/>
                  <a:pt x="40" y="720"/>
                </a:cubicBezTo>
                <a:cubicBezTo>
                  <a:pt x="64" y="888"/>
                  <a:pt x="152" y="1064"/>
                  <a:pt x="184" y="1200"/>
                </a:cubicBezTo>
                <a:cubicBezTo>
                  <a:pt x="216" y="1336"/>
                  <a:pt x="224" y="1400"/>
                  <a:pt x="232" y="1536"/>
                </a:cubicBezTo>
                <a:cubicBezTo>
                  <a:pt x="240" y="1672"/>
                  <a:pt x="236" y="1844"/>
                  <a:pt x="232" y="201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1" name="Freeform 2119"/>
          <p:cNvSpPr>
            <a:spLocks/>
          </p:cNvSpPr>
          <p:nvPr/>
        </p:nvSpPr>
        <p:spPr bwMode="auto">
          <a:xfrm>
            <a:off x="3632200" y="2133600"/>
            <a:ext cx="4902200" cy="1028700"/>
          </a:xfrm>
          <a:custGeom>
            <a:avLst/>
            <a:gdLst/>
            <a:ahLst/>
            <a:cxnLst>
              <a:cxn ang="0">
                <a:pos x="16" y="144"/>
              </a:cxn>
              <a:cxn ang="0">
                <a:pos x="112" y="336"/>
              </a:cxn>
              <a:cxn ang="0">
                <a:pos x="688" y="480"/>
              </a:cxn>
              <a:cxn ang="0">
                <a:pos x="1216" y="528"/>
              </a:cxn>
              <a:cxn ang="0">
                <a:pos x="1696" y="576"/>
              </a:cxn>
              <a:cxn ang="0">
                <a:pos x="2320" y="624"/>
              </a:cxn>
              <a:cxn ang="0">
                <a:pos x="2704" y="432"/>
              </a:cxn>
              <a:cxn ang="0">
                <a:pos x="2992" y="0"/>
              </a:cxn>
            </a:cxnLst>
            <a:rect l="0" t="0" r="r" b="b"/>
            <a:pathLst>
              <a:path w="2992" h="648">
                <a:moveTo>
                  <a:pt x="16" y="144"/>
                </a:moveTo>
                <a:cubicBezTo>
                  <a:pt x="8" y="212"/>
                  <a:pt x="0" y="280"/>
                  <a:pt x="112" y="336"/>
                </a:cubicBezTo>
                <a:cubicBezTo>
                  <a:pt x="224" y="392"/>
                  <a:pt x="504" y="448"/>
                  <a:pt x="688" y="480"/>
                </a:cubicBezTo>
                <a:cubicBezTo>
                  <a:pt x="872" y="512"/>
                  <a:pt x="1048" y="512"/>
                  <a:pt x="1216" y="528"/>
                </a:cubicBezTo>
                <a:cubicBezTo>
                  <a:pt x="1384" y="544"/>
                  <a:pt x="1512" y="560"/>
                  <a:pt x="1696" y="576"/>
                </a:cubicBezTo>
                <a:cubicBezTo>
                  <a:pt x="1880" y="592"/>
                  <a:pt x="2152" y="648"/>
                  <a:pt x="2320" y="624"/>
                </a:cubicBezTo>
                <a:cubicBezTo>
                  <a:pt x="2488" y="600"/>
                  <a:pt x="2592" y="536"/>
                  <a:pt x="2704" y="432"/>
                </a:cubicBezTo>
                <a:cubicBezTo>
                  <a:pt x="2816" y="328"/>
                  <a:pt x="2904" y="164"/>
                  <a:pt x="2992" y="0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2" name="Freeform 2122"/>
          <p:cNvSpPr>
            <a:spLocks/>
          </p:cNvSpPr>
          <p:nvPr/>
        </p:nvSpPr>
        <p:spPr bwMode="auto">
          <a:xfrm>
            <a:off x="3670300" y="2209800"/>
            <a:ext cx="3949700" cy="297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384" y="240"/>
              </a:cxn>
              <a:cxn ang="0">
                <a:pos x="1008" y="336"/>
              </a:cxn>
              <a:cxn ang="0">
                <a:pos x="1248" y="432"/>
              </a:cxn>
              <a:cxn ang="0">
                <a:pos x="1584" y="672"/>
              </a:cxn>
              <a:cxn ang="0">
                <a:pos x="2352" y="1008"/>
              </a:cxn>
              <a:cxn ang="0">
                <a:pos x="2400" y="1872"/>
              </a:cxn>
            </a:cxnLst>
            <a:rect l="0" t="0" r="r" b="b"/>
            <a:pathLst>
              <a:path w="2488" h="1872">
                <a:moveTo>
                  <a:pt x="0" y="0"/>
                </a:moveTo>
                <a:cubicBezTo>
                  <a:pt x="16" y="28"/>
                  <a:pt x="32" y="56"/>
                  <a:pt x="96" y="96"/>
                </a:cubicBezTo>
                <a:cubicBezTo>
                  <a:pt x="160" y="136"/>
                  <a:pt x="232" y="200"/>
                  <a:pt x="384" y="240"/>
                </a:cubicBezTo>
                <a:cubicBezTo>
                  <a:pt x="536" y="280"/>
                  <a:pt x="864" y="304"/>
                  <a:pt x="1008" y="336"/>
                </a:cubicBezTo>
                <a:cubicBezTo>
                  <a:pt x="1152" y="368"/>
                  <a:pt x="1152" y="376"/>
                  <a:pt x="1248" y="432"/>
                </a:cubicBezTo>
                <a:cubicBezTo>
                  <a:pt x="1344" y="488"/>
                  <a:pt x="1400" y="576"/>
                  <a:pt x="1584" y="672"/>
                </a:cubicBezTo>
                <a:cubicBezTo>
                  <a:pt x="1768" y="768"/>
                  <a:pt x="2216" y="808"/>
                  <a:pt x="2352" y="1008"/>
                </a:cubicBezTo>
                <a:cubicBezTo>
                  <a:pt x="2488" y="1208"/>
                  <a:pt x="2444" y="1540"/>
                  <a:pt x="2400" y="187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3" name="Text Box 2126"/>
          <p:cNvSpPr txBox="1">
            <a:spLocks noChangeArrowheads="1"/>
          </p:cNvSpPr>
          <p:nvPr/>
        </p:nvSpPr>
        <p:spPr bwMode="auto">
          <a:xfrm>
            <a:off x="5867400" y="1219200"/>
            <a:ext cx="10366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PC farm</a:t>
            </a:r>
          </a:p>
        </p:txBody>
      </p:sp>
      <p:sp>
        <p:nvSpPr>
          <p:cNvPr id="414" name="Text Box 2127"/>
          <p:cNvSpPr txBox="1">
            <a:spLocks noChangeArrowheads="1"/>
          </p:cNvSpPr>
          <p:nvPr/>
        </p:nvSpPr>
        <p:spPr bwMode="auto">
          <a:xfrm>
            <a:off x="1676400" y="3200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Inter-MUTANT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Fast I/O link</a:t>
            </a:r>
          </a:p>
        </p:txBody>
      </p:sp>
      <p:sp>
        <p:nvSpPr>
          <p:cNvPr id="415" name="Text Box 2128"/>
          <p:cNvSpPr txBox="1">
            <a:spLocks noChangeArrowheads="1"/>
          </p:cNvSpPr>
          <p:nvPr/>
        </p:nvSpPr>
        <p:spPr bwMode="auto">
          <a:xfrm>
            <a:off x="6934200" y="33528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Inter-MUTANT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Fast I/O link</a:t>
            </a:r>
          </a:p>
        </p:txBody>
      </p:sp>
      <p:sp>
        <p:nvSpPr>
          <p:cNvPr id="416" name="Freeform 2129"/>
          <p:cNvSpPr>
            <a:spLocks/>
          </p:cNvSpPr>
          <p:nvPr/>
        </p:nvSpPr>
        <p:spPr bwMode="auto">
          <a:xfrm>
            <a:off x="1066800" y="787400"/>
            <a:ext cx="4419600" cy="1574800"/>
          </a:xfrm>
          <a:custGeom>
            <a:avLst/>
            <a:gdLst/>
            <a:ahLst/>
            <a:cxnLst>
              <a:cxn ang="0">
                <a:pos x="0" y="992"/>
              </a:cxn>
              <a:cxn ang="0">
                <a:pos x="96" y="800"/>
              </a:cxn>
              <a:cxn ang="0">
                <a:pos x="192" y="224"/>
              </a:cxn>
              <a:cxn ang="0">
                <a:pos x="864" y="80"/>
              </a:cxn>
              <a:cxn ang="0">
                <a:pos x="2352" y="80"/>
              </a:cxn>
              <a:cxn ang="0">
                <a:pos x="2640" y="560"/>
              </a:cxn>
              <a:cxn ang="0">
                <a:pos x="2784" y="992"/>
              </a:cxn>
            </a:cxnLst>
            <a:rect l="0" t="0" r="r" b="b"/>
            <a:pathLst>
              <a:path w="2784" h="992">
                <a:moveTo>
                  <a:pt x="0" y="992"/>
                </a:moveTo>
                <a:cubicBezTo>
                  <a:pt x="32" y="960"/>
                  <a:pt x="64" y="928"/>
                  <a:pt x="96" y="800"/>
                </a:cubicBezTo>
                <a:cubicBezTo>
                  <a:pt x="128" y="672"/>
                  <a:pt x="64" y="344"/>
                  <a:pt x="192" y="224"/>
                </a:cubicBezTo>
                <a:cubicBezTo>
                  <a:pt x="320" y="104"/>
                  <a:pt x="504" y="104"/>
                  <a:pt x="864" y="80"/>
                </a:cubicBezTo>
                <a:cubicBezTo>
                  <a:pt x="1224" y="56"/>
                  <a:pt x="2056" y="0"/>
                  <a:pt x="2352" y="80"/>
                </a:cubicBezTo>
                <a:cubicBezTo>
                  <a:pt x="2648" y="160"/>
                  <a:pt x="2568" y="408"/>
                  <a:pt x="2640" y="560"/>
                </a:cubicBezTo>
                <a:cubicBezTo>
                  <a:pt x="2712" y="712"/>
                  <a:pt x="2748" y="852"/>
                  <a:pt x="2784" y="992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of GET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GASPARD –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pac</a:t>
            </a:r>
            <a:r>
              <a:rPr lang="fr-FR" dirty="0" smtClean="0"/>
              <a:t>(IPNO)</a:t>
            </a:r>
          </a:p>
          <a:p>
            <a:r>
              <a:rPr lang="fr-FR" dirty="0" smtClean="0"/>
              <a:t>S3 -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S3 - Si (DSSSD) –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pac</a:t>
            </a:r>
            <a:endParaRPr lang="fr-FR" dirty="0" smtClean="0"/>
          </a:p>
          <a:p>
            <a:r>
              <a:rPr lang="fr-FR" dirty="0" smtClean="0"/>
              <a:t>2p-TPC, ACTAR, AT-TPC</a:t>
            </a:r>
          </a:p>
          <a:p>
            <a:r>
              <a:rPr lang="fr-FR" dirty="0" smtClean="0"/>
              <a:t>SAMURAI-TPC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5650" y="1268413"/>
            <a:ext cx="7488238" cy="4679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PAC: Ortec Standard vs ASIC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6375" y="1639888"/>
            <a:ext cx="6635750" cy="4525962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ATHED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with 60pF &amp;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namps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30keV FWHM on 50MeV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Threshold: Max Energy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1:850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with 50pF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87,500e FWHM on 62.5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Threshold: Max Energy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1:550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contribution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1:1500 (23keV in 50MeV)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Ortec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142A PAC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with 50pF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4keV FWHM on 200MeV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Threshold:Max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1:25000 (X30 better then ATHED)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tabLst>
                <a:tab pos="1708150" algn="l"/>
              </a:tabLst>
            </a:pPr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Front-End </a:t>
            </a:r>
            <a:r>
              <a:rPr lang="fr-FR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Electronics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&amp;</a:t>
            </a:r>
            <a:b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 Acquisition</a:t>
            </a:r>
            <a:b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fr-FR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642066"/>
          </a:xfrm>
          <a:scene3d>
            <a:camera prst="perspectiveHeroicExtremeLeftFacing"/>
            <a:lightRig rig="threePt" dir="t"/>
          </a:scene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fr-FR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RIKEN</a:t>
            </a:r>
          </a:p>
          <a:p>
            <a:r>
              <a:rPr lang="fr-F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 4" descr="GET_Icon.jpg"/>
          <p:cNvPicPr/>
          <p:nvPr/>
        </p:nvPicPr>
        <p:blipFill>
          <a:blip r:embed="rId2" cstate="print"/>
          <a:srcRect l="14725" r="6311" b="31654"/>
          <a:stretch>
            <a:fillRect/>
          </a:stretch>
        </p:blipFill>
        <p:spPr>
          <a:xfrm>
            <a:off x="179512" y="4797152"/>
            <a:ext cx="1945079" cy="181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for GET - Hard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External/Internal PA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Adjustable Shaping Times &amp; Gain, Sampling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Range - 1:550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Scalable: 32 ch to 32,000 ch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Disc/Numeric trigger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 based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 reconfugerable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Reasonable Through-Put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1KHz large events (50% occupancy) 4Gb/s instant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Portable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BUTIS, CENTRUM … coupling with Spectrometer, Si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Physics Oriented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High turn around time:  Set-upData TakingAnalysisSet-up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Slow Control Data Base, Calibration Policies, Data Filtering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FEE &amp; Backend – archecture  - applicable to multi-use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Objective of the Meeting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GET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relatively</a:t>
            </a:r>
            <a:r>
              <a:rPr lang="fr-FR" dirty="0" smtClean="0"/>
              <a:t> unique </a:t>
            </a:r>
            <a:r>
              <a:rPr lang="fr-FR" dirty="0" err="1" smtClean="0"/>
              <a:t>project</a:t>
            </a:r>
            <a:r>
              <a:rPr lang="fr-FR" dirty="0" smtClean="0"/>
              <a:t> in data capture for </a:t>
            </a:r>
            <a:r>
              <a:rPr lang="fr-FR" dirty="0" err="1" smtClean="0"/>
              <a:t>Nucl</a:t>
            </a:r>
            <a:r>
              <a:rPr lang="fr-FR" dirty="0" smtClean="0"/>
              <a:t>. Phys. </a:t>
            </a:r>
            <a:r>
              <a:rPr lang="fr-FR" dirty="0" err="1" smtClean="0"/>
              <a:t>b</a:t>
            </a:r>
            <a:r>
              <a:rPr lang="fr-FR" dirty="0" err="1" smtClean="0"/>
              <a:t>ecause</a:t>
            </a:r>
            <a:r>
              <a:rPr lang="fr-FR" dirty="0" smtClean="0"/>
              <a:t>:-</a:t>
            </a:r>
          </a:p>
          <a:p>
            <a:pPr lvl="1"/>
            <a:r>
              <a:rPr lang="fr-FR" dirty="0" smtClean="0">
                <a:solidFill>
                  <a:srgbClr val="FFC000"/>
                </a:solidFill>
              </a:rPr>
              <a:t>G</a:t>
            </a:r>
            <a:r>
              <a:rPr lang="fr-FR" dirty="0" smtClean="0"/>
              <a:t> : for </a:t>
            </a:r>
            <a:r>
              <a:rPr lang="fr-FR" dirty="0" err="1" smtClean="0"/>
              <a:t>Generic</a:t>
            </a:r>
            <a:endParaRPr lang="fr-FR" dirty="0" smtClean="0"/>
          </a:p>
          <a:p>
            <a:pPr lvl="1"/>
            <a:r>
              <a:rPr lang="fr-FR" dirty="0" smtClean="0"/>
              <a:t>Multi national </a:t>
            </a:r>
            <a:r>
              <a:rPr lang="fr-FR" dirty="0" err="1" smtClean="0"/>
              <a:t>lab</a:t>
            </a:r>
            <a:r>
              <a:rPr lang="fr-FR" dirty="0" smtClean="0"/>
              <a:t> collaboration</a:t>
            </a:r>
          </a:p>
          <a:p>
            <a:pPr lvl="1"/>
            <a:r>
              <a:rPr lang="fr-FR" dirty="0" smtClean="0"/>
              <a:t>Multi </a:t>
            </a:r>
            <a:r>
              <a:rPr lang="fr-FR" dirty="0" err="1" smtClean="0"/>
              <a:t>project</a:t>
            </a:r>
            <a:r>
              <a:rPr lang="fr-FR" dirty="0" smtClean="0"/>
              <a:t> application:-</a:t>
            </a:r>
          </a:p>
          <a:p>
            <a:pPr lvl="2"/>
            <a:r>
              <a:rPr lang="fr-FR" dirty="0" smtClean="0">
                <a:solidFill>
                  <a:srgbClr val="FFFF00"/>
                </a:solidFill>
              </a:rPr>
              <a:t>ACTAR, AT-TPC, 2p-TPC, [SAMURAÏ-TPC], R3B-TPC GASPARD(Si), [S3(Si)]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To </a:t>
            </a:r>
            <a:r>
              <a:rPr lang="fr-FR" dirty="0" err="1" smtClean="0"/>
              <a:t>inform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of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GET </a:t>
            </a:r>
            <a:r>
              <a:rPr lang="fr-FR" dirty="0" err="1" smtClean="0"/>
              <a:t>project</a:t>
            </a:r>
            <a:r>
              <a:rPr lang="fr-FR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r>
              <a:rPr lang="fr-FR" dirty="0" smtClean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schedules</a:t>
            </a:r>
            <a:r>
              <a:rPr lang="fr-FR" dirty="0" smtClean="0"/>
              <a:t> ?</a:t>
            </a:r>
          </a:p>
          <a:p>
            <a:r>
              <a:rPr lang="fr-FR" i="1" dirty="0" smtClean="0">
                <a:solidFill>
                  <a:srgbClr val="FFC000"/>
                </a:solidFill>
              </a:rPr>
              <a:t>Not a question of ‘</a:t>
            </a:r>
            <a:r>
              <a:rPr lang="fr-FR" i="1" dirty="0" err="1" smtClean="0">
                <a:solidFill>
                  <a:srgbClr val="FFC000"/>
                </a:solidFill>
              </a:rPr>
              <a:t>selling</a:t>
            </a:r>
            <a:r>
              <a:rPr lang="fr-FR" i="1" dirty="0" smtClean="0">
                <a:solidFill>
                  <a:srgbClr val="FFC000"/>
                </a:solidFill>
              </a:rPr>
              <a:t>’ the </a:t>
            </a:r>
            <a:r>
              <a:rPr lang="fr-FR" i="1" dirty="0" err="1" smtClean="0">
                <a:solidFill>
                  <a:srgbClr val="FFC000"/>
                </a:solidFill>
              </a:rPr>
              <a:t>project</a:t>
            </a:r>
            <a:r>
              <a:rPr lang="fr-FR" i="1" dirty="0" smtClean="0">
                <a:solidFill>
                  <a:srgbClr val="FFC000"/>
                </a:solidFill>
              </a:rPr>
              <a:t> </a:t>
            </a:r>
            <a:r>
              <a:rPr lang="fr-FR" i="1" dirty="0" smtClean="0">
                <a:solidFill>
                  <a:srgbClr val="FFC000"/>
                </a:solidFill>
              </a:rPr>
              <a:t>but a question of </a:t>
            </a:r>
            <a:r>
              <a:rPr lang="fr-FR" i="1" dirty="0" err="1" smtClean="0">
                <a:solidFill>
                  <a:srgbClr val="FFC000"/>
                </a:solidFill>
              </a:rPr>
              <a:t>your</a:t>
            </a:r>
            <a:r>
              <a:rPr lang="fr-FR" i="1" dirty="0" smtClean="0">
                <a:solidFill>
                  <a:srgbClr val="FFC000"/>
                </a:solidFill>
              </a:rPr>
              <a:t> </a:t>
            </a:r>
            <a:r>
              <a:rPr lang="fr-FR" i="1" dirty="0" smtClean="0">
                <a:solidFill>
                  <a:srgbClr val="FFC000"/>
                </a:solidFill>
              </a:rPr>
              <a:t> </a:t>
            </a:r>
            <a:r>
              <a:rPr lang="fr-FR" i="1" dirty="0" smtClean="0">
                <a:solidFill>
                  <a:srgbClr val="FFC000"/>
                </a:solidFill>
              </a:rPr>
              <a:t>active participation as one of major </a:t>
            </a:r>
            <a:r>
              <a:rPr lang="fr-FR" i="1" dirty="0" err="1" smtClean="0">
                <a:solidFill>
                  <a:srgbClr val="FFC000"/>
                </a:solidFill>
              </a:rPr>
              <a:t>Nucl</a:t>
            </a:r>
            <a:r>
              <a:rPr lang="fr-FR" i="1" dirty="0" smtClean="0">
                <a:solidFill>
                  <a:srgbClr val="FFC000"/>
                </a:solidFill>
              </a:rPr>
              <a:t>. Phys. Lab.  </a:t>
            </a:r>
            <a:r>
              <a:rPr lang="fr-FR" i="1" dirty="0" err="1" smtClean="0">
                <a:solidFill>
                  <a:srgbClr val="FFC000"/>
                </a:solidFill>
              </a:rPr>
              <a:t>Internationally</a:t>
            </a:r>
            <a:r>
              <a:rPr lang="fr-FR" i="1" dirty="0" smtClean="0">
                <a:solidFill>
                  <a:srgbClr val="FFC000"/>
                </a:solidFill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Multi-</a:t>
            </a:r>
            <a:r>
              <a:rPr lang="fr-FR" dirty="0" err="1" smtClean="0"/>
              <a:t>Lab</a:t>
            </a:r>
            <a:r>
              <a:rPr lang="fr-FR" dirty="0" smtClean="0"/>
              <a:t> Participation</a:t>
            </a:r>
            <a:endParaRPr lang="fr-FR" dirty="0"/>
          </a:p>
        </p:txBody>
      </p:sp>
      <p:pic>
        <p:nvPicPr>
          <p:cNvPr id="4" name="Picture 3" descr="cid:6C0C28E5-6F4E-48BE-A3C5-9B2FAAE88EA7@nscl.msu.edu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43608" y="2492896"/>
            <a:ext cx="1381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-cenbg-peti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370" y="2989424"/>
            <a:ext cx="2060356" cy="702394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9147" y="3099894"/>
            <a:ext cx="2178789" cy="481455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814668" y="2526047"/>
            <a:ext cx="1123669" cy="1629149"/>
            <a:chOff x="157" y="1736"/>
            <a:chExt cx="1123" cy="1807"/>
          </a:xfrm>
        </p:grpSpPr>
        <p:pic>
          <p:nvPicPr>
            <p:cNvPr id="8" name="Picture 3" descr="Sigle-Irfu[1]ble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" y="1736"/>
              <a:ext cx="1026" cy="1807"/>
            </a:xfrm>
            <a:prstGeom prst="rect">
              <a:avLst/>
            </a:prstGeom>
            <a:noFill/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57" y="1901"/>
              <a:ext cx="36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982041" y="4582869"/>
            <a:ext cx="145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C0000"/>
                </a:solidFill>
              </a:rPr>
              <a:t>10 </a:t>
            </a:r>
            <a:r>
              <a:rPr lang="fr-FR" b="1" dirty="0" err="1" smtClean="0">
                <a:solidFill>
                  <a:srgbClr val="CC0000"/>
                </a:solidFill>
              </a:rPr>
              <a:t>men.years</a:t>
            </a:r>
            <a:endParaRPr lang="fr-FR" b="1" dirty="0" smtClean="0">
              <a:solidFill>
                <a:srgbClr val="CC0000"/>
              </a:solidFill>
            </a:endParaRPr>
          </a:p>
          <a:p>
            <a:pPr algn="ctr"/>
            <a:r>
              <a:rPr lang="fr-FR" b="1" dirty="0" smtClean="0">
                <a:solidFill>
                  <a:srgbClr val="CC0000"/>
                </a:solidFill>
              </a:rPr>
              <a:t>2p-TPC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4573961"/>
            <a:ext cx="1339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C0000"/>
                </a:solidFill>
              </a:rPr>
              <a:t>4 </a:t>
            </a:r>
            <a:r>
              <a:rPr lang="fr-FR" b="1" dirty="0" err="1" smtClean="0">
                <a:solidFill>
                  <a:srgbClr val="CC0000"/>
                </a:solidFill>
              </a:rPr>
              <a:t>men.years</a:t>
            </a:r>
            <a:endParaRPr lang="fr-FR" b="1" dirty="0" smtClean="0">
              <a:solidFill>
                <a:srgbClr val="CC0000"/>
              </a:solidFill>
            </a:endParaRPr>
          </a:p>
          <a:p>
            <a:pPr algn="ctr"/>
            <a:r>
              <a:rPr lang="fr-FR" b="1" dirty="0" smtClean="0">
                <a:solidFill>
                  <a:srgbClr val="CC0000"/>
                </a:solidFill>
              </a:rPr>
              <a:t>AT-TPC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91345" y="4593902"/>
            <a:ext cx="1537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C0000"/>
                </a:solidFill>
              </a:rPr>
              <a:t>9 </a:t>
            </a:r>
            <a:r>
              <a:rPr lang="fr-FR" b="1" dirty="0" err="1" smtClean="0">
                <a:solidFill>
                  <a:srgbClr val="CC0000"/>
                </a:solidFill>
              </a:rPr>
              <a:t>men.years</a:t>
            </a:r>
            <a:endParaRPr lang="fr-FR" b="1" dirty="0" smtClean="0">
              <a:solidFill>
                <a:srgbClr val="CC0000"/>
              </a:solidFill>
            </a:endParaRPr>
          </a:p>
          <a:p>
            <a:pPr algn="ctr"/>
            <a:r>
              <a:rPr lang="fr-FR" b="1" dirty="0" smtClean="0">
                <a:solidFill>
                  <a:srgbClr val="CC0000"/>
                </a:solidFill>
              </a:rPr>
              <a:t>S3  &amp; R3B-TPC</a:t>
            </a:r>
          </a:p>
          <a:p>
            <a:pPr algn="ctr"/>
            <a:r>
              <a:rPr lang="fr-FR" b="1" dirty="0" smtClean="0">
                <a:solidFill>
                  <a:srgbClr val="CC0000"/>
                </a:solidFill>
              </a:rPr>
              <a:t>ACTAR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50394" y="4581128"/>
            <a:ext cx="1339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C0000"/>
                </a:solidFill>
              </a:rPr>
              <a:t>8 </a:t>
            </a:r>
            <a:r>
              <a:rPr lang="fr-FR" b="1" dirty="0" err="1" smtClean="0">
                <a:solidFill>
                  <a:srgbClr val="CC0000"/>
                </a:solidFill>
              </a:rPr>
              <a:t>men.years</a:t>
            </a:r>
            <a:endParaRPr lang="fr-FR" b="1" dirty="0" smtClean="0">
              <a:solidFill>
                <a:srgbClr val="CC0000"/>
              </a:solidFill>
            </a:endParaRPr>
          </a:p>
          <a:p>
            <a:pPr algn="ctr"/>
            <a:r>
              <a:rPr lang="fr-FR" b="1" dirty="0" smtClean="0">
                <a:solidFill>
                  <a:srgbClr val="CC0000"/>
                </a:solidFill>
              </a:rPr>
              <a:t>S3 &amp; ACTAR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 </a:t>
            </a:r>
            <a:r>
              <a:rPr lang="fr-FR" dirty="0" err="1" smtClean="0"/>
              <a:t>experiment</a:t>
            </a:r>
            <a:r>
              <a:rPr lang="fr-FR" dirty="0" smtClean="0"/>
              <a:t> for FEE &amp; DAC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endParaRPr lang="fr-FR" sz="2400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Generic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Gas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Solid</a:t>
            </a:r>
            <a:r>
              <a:rPr lang="fr-FR" dirty="0" smtClean="0">
                <a:solidFill>
                  <a:schemeClr val="bg1"/>
                </a:solidFill>
              </a:rPr>
              <a:t> State, </a:t>
            </a:r>
            <a:r>
              <a:rPr lang="fr-FR" dirty="0" err="1" smtClean="0">
                <a:solidFill>
                  <a:schemeClr val="bg1"/>
                </a:solidFill>
              </a:rPr>
              <a:t>Scintillators</a:t>
            </a:r>
            <a:r>
              <a:rPr lang="fr-FR" dirty="0" smtClean="0">
                <a:solidFill>
                  <a:schemeClr val="bg1"/>
                </a:solidFill>
              </a:rPr>
              <a:t> …)</a:t>
            </a:r>
            <a:r>
              <a:rPr lang="fr-FR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	</a:t>
            </a: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Scalable</a:t>
            </a:r>
            <a:r>
              <a:rPr lang="fr-FR" dirty="0" smtClean="0">
                <a:solidFill>
                  <a:schemeClr val="bg1"/>
                </a:solidFill>
              </a:rPr>
              <a:t> (100 – 30,000 </a:t>
            </a:r>
            <a:r>
              <a:rPr lang="fr-FR" dirty="0" err="1" smtClean="0">
                <a:solidFill>
                  <a:schemeClr val="bg1"/>
                </a:solidFill>
              </a:rPr>
              <a:t>channels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Portable/</a:t>
            </a:r>
            <a:r>
              <a:rPr lang="fr-FR" dirty="0" err="1" smtClean="0">
                <a:solidFill>
                  <a:schemeClr val="bg1"/>
                </a:solidFill>
              </a:rPr>
              <a:t>I</a:t>
            </a:r>
            <a:r>
              <a:rPr lang="fr-FR" dirty="0" err="1" smtClean="0">
                <a:solidFill>
                  <a:schemeClr val="bg1"/>
                </a:solidFill>
              </a:rPr>
              <a:t>ntegrable</a:t>
            </a:r>
            <a:r>
              <a:rPr lang="fr-FR" dirty="0" smtClean="0">
                <a:solidFill>
                  <a:schemeClr val="bg1"/>
                </a:solidFill>
              </a:rPr>
              <a:t> ( GANIL</a:t>
            </a:r>
            <a:r>
              <a:rPr lang="fr-FR" dirty="0" smtClean="0">
                <a:solidFill>
                  <a:schemeClr val="bg1"/>
                </a:solidFill>
                <a:sym typeface="Wingdings" pitchFamily="2" charset="2"/>
              </a:rPr>
              <a:t>, RIKEN, NSCL, GSI …)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User </a:t>
            </a:r>
            <a:r>
              <a:rPr lang="fr-FR" dirty="0" err="1" smtClean="0">
                <a:solidFill>
                  <a:schemeClr val="bg1"/>
                </a:solidFill>
              </a:rPr>
              <a:t>Oriented</a:t>
            </a:r>
            <a:r>
              <a:rPr lang="fr-FR" dirty="0" smtClean="0">
                <a:solidFill>
                  <a:schemeClr val="bg1"/>
                </a:solidFill>
              </a:rPr>
              <a:t> Design		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Reliable</a:t>
            </a:r>
            <a:r>
              <a:rPr lang="fr-FR" dirty="0" smtClean="0">
                <a:solidFill>
                  <a:schemeClr val="bg1"/>
                </a:solidFill>
              </a:rPr>
              <a:t>/Future </a:t>
            </a:r>
            <a:r>
              <a:rPr lang="fr-FR" dirty="0" err="1" smtClean="0">
                <a:solidFill>
                  <a:schemeClr val="bg1"/>
                </a:solidFill>
              </a:rPr>
              <a:t>Proofing</a:t>
            </a:r>
            <a:r>
              <a:rPr lang="fr-FR" dirty="0" smtClean="0">
                <a:solidFill>
                  <a:schemeClr val="bg1"/>
                </a:solidFill>
              </a:rPr>
              <a:t> 	</a:t>
            </a:r>
          </a:p>
          <a:p>
            <a:pPr lvl="2">
              <a:buBlip>
                <a:blip r:embed="rId2"/>
              </a:buBlip>
            </a:pPr>
            <a:r>
              <a:rPr lang="fr-FR" sz="2000" dirty="0" err="1" smtClean="0">
                <a:solidFill>
                  <a:schemeClr val="bg1"/>
                </a:solidFill>
              </a:rPr>
              <a:t>Archecture</a:t>
            </a:r>
            <a:r>
              <a:rPr lang="fr-FR" sz="2000" dirty="0" smtClean="0">
                <a:solidFill>
                  <a:schemeClr val="bg1"/>
                </a:solidFill>
              </a:rPr>
              <a:t> &amp; Component </a:t>
            </a:r>
            <a:r>
              <a:rPr lang="fr-FR" sz="2000" dirty="0" err="1" smtClean="0">
                <a:solidFill>
                  <a:schemeClr val="bg1"/>
                </a:solidFill>
              </a:rPr>
              <a:t>C</a:t>
            </a:r>
            <a:r>
              <a:rPr lang="fr-FR" sz="2000" dirty="0" err="1" smtClean="0">
                <a:solidFill>
                  <a:schemeClr val="bg1"/>
                </a:solidFill>
              </a:rPr>
              <a:t>hoices</a:t>
            </a:r>
            <a:r>
              <a:rPr lang="fr-FR" sz="2000" dirty="0" smtClean="0">
                <a:solidFill>
                  <a:schemeClr val="bg1"/>
                </a:solidFill>
              </a:rPr>
              <a:t> &amp; Policy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Numeric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Early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fr-FR" sz="2100" dirty="0" smtClean="0">
                <a:solidFill>
                  <a:schemeClr val="bg1"/>
                </a:solidFill>
              </a:rPr>
              <a:t> </a:t>
            </a:r>
            <a:r>
              <a:rPr lang="fr-FR" sz="2100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100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Energy</a:t>
            </a:r>
            <a:r>
              <a:rPr lang="fr-FR" dirty="0" smtClean="0">
                <a:solidFill>
                  <a:schemeClr val="bg1"/>
                </a:solidFill>
              </a:rPr>
              <a:t>/Time/Shape</a:t>
            </a:r>
            <a:r>
              <a:rPr lang="fr-FR" dirty="0" smtClean="0">
                <a:solidFill>
                  <a:schemeClr val="bg1"/>
                </a:solidFill>
              </a:rPr>
              <a:t>		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Dynamic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range</a:t>
            </a: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Fast</a:t>
            </a:r>
            <a:r>
              <a:rPr lang="fr-FR" dirty="0" smtClean="0">
                <a:solidFill>
                  <a:schemeClr val="bg1"/>
                </a:solidFill>
              </a:rPr>
              <a:t> Data  </a:t>
            </a:r>
            <a:r>
              <a:rPr lang="fr-FR" dirty="0" err="1" smtClean="0">
                <a:solidFill>
                  <a:schemeClr val="bg1"/>
                </a:solidFill>
              </a:rPr>
              <a:t>R</a:t>
            </a:r>
            <a:r>
              <a:rPr lang="fr-FR" dirty="0" err="1" smtClean="0">
                <a:solidFill>
                  <a:schemeClr val="bg1"/>
                </a:solidFill>
              </a:rPr>
              <a:t>eduction</a:t>
            </a:r>
            <a:r>
              <a:rPr lang="fr-FR" dirty="0" smtClean="0">
                <a:solidFill>
                  <a:schemeClr val="bg1"/>
                </a:solidFill>
              </a:rPr>
              <a:t> &amp; Collection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Adaptive  Live Control, Optimisation &amp;  Stabilisation. </a:t>
            </a:r>
            <a:endParaRPr lang="fr-F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Modular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Electromechanical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constrains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fr-FR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Tasks</a:t>
            </a: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GET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fr-FR" dirty="0" err="1" smtClean="0"/>
              <a:t>Electo</a:t>
            </a:r>
            <a:r>
              <a:rPr lang="fr-FR" dirty="0" smtClean="0"/>
              <a:t>-</a:t>
            </a:r>
            <a:r>
              <a:rPr lang="fr-FR" dirty="0" err="1" smtClean="0"/>
              <a:t>mechanical</a:t>
            </a:r>
            <a:r>
              <a:rPr lang="fr-FR" dirty="0" smtClean="0"/>
              <a:t> Int &amp; </a:t>
            </a:r>
            <a:r>
              <a:rPr lang="fr-FR" dirty="0" err="1" smtClean="0"/>
              <a:t>Cabeling</a:t>
            </a:r>
            <a:r>
              <a:rPr lang="fr-FR" dirty="0" smtClean="0"/>
              <a:t> (ZAP)		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IRFU + *</a:t>
            </a:r>
          </a:p>
          <a:p>
            <a:r>
              <a:rPr lang="fr-FR" dirty="0" smtClean="0"/>
              <a:t>Hardware</a:t>
            </a:r>
          </a:p>
          <a:p>
            <a:pPr lvl="1"/>
            <a:r>
              <a:rPr lang="fr-FR" sz="2600" dirty="0" smtClean="0"/>
              <a:t>AsAd – ASIC + on Front-end </a:t>
            </a:r>
            <a:r>
              <a:rPr lang="fr-FR" sz="2600" dirty="0" err="1" smtClean="0"/>
              <a:t>Board</a:t>
            </a:r>
            <a:r>
              <a:rPr lang="fr-FR" sz="2600" dirty="0" smtClean="0"/>
              <a:t>	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CENBG</a:t>
            </a:r>
          </a:p>
          <a:p>
            <a:pPr lvl="1"/>
            <a:r>
              <a:rPr lang="fr-FR" sz="2600" dirty="0" smtClean="0"/>
              <a:t>CoBo – Concentration </a:t>
            </a:r>
            <a:r>
              <a:rPr lang="fr-FR" sz="2600" dirty="0" err="1" smtClean="0"/>
              <a:t>Board</a:t>
            </a:r>
            <a:r>
              <a:rPr lang="fr-FR" sz="2600" dirty="0" smtClean="0"/>
              <a:t> &amp; </a:t>
            </a:r>
            <a:r>
              <a:rPr lang="fr-FR" sz="2600" dirty="0" err="1" smtClean="0"/>
              <a:t>Cabeling</a:t>
            </a:r>
            <a:r>
              <a:rPr lang="fr-FR" sz="2600" dirty="0" smtClean="0"/>
              <a:t>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NSCL</a:t>
            </a:r>
          </a:p>
          <a:p>
            <a:pPr lvl="1"/>
            <a:r>
              <a:rPr lang="fr-FR" sz="2600" dirty="0" smtClean="0"/>
              <a:t>MUTANT &amp; BEM &amp; µTCA – Trigger &amp; Time </a:t>
            </a:r>
            <a:r>
              <a:rPr lang="fr-FR" sz="2600" dirty="0" err="1" smtClean="0"/>
              <a:t>Stamping</a:t>
            </a:r>
            <a:r>
              <a:rPr lang="fr-FR" sz="2600" dirty="0" smtClean="0"/>
              <a:t>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GANIL</a:t>
            </a:r>
          </a:p>
          <a:p>
            <a:r>
              <a:rPr lang="fr-FR" dirty="0" err="1" smtClean="0"/>
              <a:t>Firmware</a:t>
            </a:r>
            <a:r>
              <a:rPr lang="fr-FR" dirty="0" smtClean="0"/>
              <a:t> &amp; Software</a:t>
            </a:r>
          </a:p>
          <a:p>
            <a:pPr lvl="1"/>
            <a:r>
              <a:rPr lang="fr-FR" sz="2600" dirty="0" smtClean="0"/>
              <a:t>Data  </a:t>
            </a:r>
            <a:r>
              <a:rPr lang="fr-FR" sz="2600" dirty="0" err="1" smtClean="0"/>
              <a:t>stamping</a:t>
            </a:r>
            <a:r>
              <a:rPr lang="fr-FR" sz="2600" dirty="0" smtClean="0"/>
              <a:t> &amp; </a:t>
            </a:r>
            <a:r>
              <a:rPr lang="fr-FR" sz="2600" dirty="0" err="1" smtClean="0"/>
              <a:t>reduction</a:t>
            </a:r>
            <a:r>
              <a:rPr lang="fr-FR" sz="2600" dirty="0" smtClean="0"/>
              <a:t> </a:t>
            </a:r>
            <a:r>
              <a:rPr lang="fr-FR" sz="2600" dirty="0" smtClean="0"/>
              <a:t>on CoBo 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NSCL, IRFU</a:t>
            </a:r>
          </a:p>
          <a:p>
            <a:pPr lvl="1"/>
            <a:r>
              <a:rPr lang="fr-FR" sz="2600" dirty="0" smtClean="0"/>
              <a:t>Slow Control on CoBo	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IRFU</a:t>
            </a:r>
            <a:r>
              <a:rPr lang="fr-FR" sz="2600" dirty="0" smtClean="0"/>
              <a:t>		</a:t>
            </a:r>
          </a:p>
          <a:p>
            <a:pPr lvl="1"/>
            <a:r>
              <a:rPr lang="fr-FR" sz="2600" dirty="0" smtClean="0"/>
              <a:t>Data Acquisition System </a:t>
            </a:r>
            <a:r>
              <a:rPr lang="fr-FR" sz="2600" dirty="0" smtClean="0">
                <a:sym typeface="Wingdings" pitchFamily="2" charset="2"/>
              </a:rPr>
              <a:t>PC </a:t>
            </a:r>
            <a:r>
              <a:rPr lang="fr-FR" sz="2600" dirty="0" err="1" smtClean="0">
                <a:sym typeface="Wingdings" pitchFamily="2" charset="2"/>
              </a:rPr>
              <a:t>farm</a:t>
            </a:r>
            <a:r>
              <a:rPr lang="fr-FR" sz="2600" dirty="0" smtClean="0">
                <a:sym typeface="Wingdings" pitchFamily="2" charset="2"/>
              </a:rPr>
              <a:t>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GANIL</a:t>
            </a:r>
          </a:p>
          <a:p>
            <a:pPr lvl="1"/>
            <a:r>
              <a:rPr lang="fr-FR" sz="2600" dirty="0" smtClean="0">
                <a:sym typeface="Wingdings" pitchFamily="2" charset="2"/>
              </a:rPr>
              <a:t>Data </a:t>
            </a:r>
            <a:r>
              <a:rPr lang="fr-FR" sz="2600" dirty="0" err="1" smtClean="0">
                <a:sym typeface="Wingdings" pitchFamily="2" charset="2"/>
              </a:rPr>
              <a:t>Formating</a:t>
            </a:r>
            <a:r>
              <a:rPr lang="fr-FR" sz="2600" dirty="0" smtClean="0">
                <a:sym typeface="Wingdings" pitchFamily="2" charset="2"/>
              </a:rPr>
              <a:t>		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IRFU,GANIL, MSU</a:t>
            </a:r>
            <a:r>
              <a:rPr lang="fr-FR" sz="2600" dirty="0" smtClean="0">
                <a:sym typeface="Wingdings" pitchFamily="2" charset="2"/>
              </a:rPr>
              <a:t>	</a:t>
            </a:r>
            <a:endParaRPr lang="fr-FR" sz="2600" dirty="0" smtClean="0"/>
          </a:p>
          <a:p>
            <a:pPr lvl="1"/>
            <a:r>
              <a:rPr lang="fr-FR" sz="2600" dirty="0" err="1" smtClean="0"/>
              <a:t>Electronics</a:t>
            </a:r>
            <a:r>
              <a:rPr lang="fr-FR" sz="2600" dirty="0" smtClean="0"/>
              <a:t> Simulation 			</a:t>
            </a:r>
            <a:r>
              <a:rPr lang="fr-F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IRFU</a:t>
            </a:r>
          </a:p>
          <a:p>
            <a:r>
              <a:rPr lang="fr-FR" dirty="0" smtClean="0"/>
              <a:t>Calibration					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IRFU + *</a:t>
            </a:r>
          </a:p>
          <a:p>
            <a:r>
              <a:rPr lang="fr-FR" dirty="0" smtClean="0"/>
              <a:t>System Security </a:t>
            </a:r>
            <a:r>
              <a:rPr lang="fr-FR" dirty="0" smtClean="0"/>
              <a:t> </a:t>
            </a:r>
            <a:r>
              <a:rPr lang="fr-FR" dirty="0" smtClean="0"/>
              <a:t>-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smtClean="0"/>
              <a:t>&amp; </a:t>
            </a:r>
            <a:r>
              <a:rPr lang="fr-FR" dirty="0" smtClean="0"/>
              <a:t>Power &amp; </a:t>
            </a:r>
            <a:r>
              <a:rPr lang="fr-FR" dirty="0" err="1" smtClean="0"/>
              <a:t>Gas</a:t>
            </a:r>
            <a:r>
              <a:rPr lang="fr-FR" dirty="0" smtClean="0"/>
              <a:t> control	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CENBG</a:t>
            </a:r>
          </a:p>
          <a:p>
            <a:r>
              <a:rPr lang="fr-FR" dirty="0" smtClean="0"/>
              <a:t>System control at a Distance			*</a:t>
            </a:r>
          </a:p>
          <a:p>
            <a:r>
              <a:rPr lang="fr-FR" dirty="0" smtClean="0"/>
              <a:t>Documentation				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IRFU+*</a:t>
            </a:r>
          </a:p>
          <a:p>
            <a:r>
              <a:rPr lang="fr-FR" dirty="0" err="1" smtClean="0"/>
              <a:t>Managment</a:t>
            </a:r>
            <a:r>
              <a:rPr lang="fr-FR" dirty="0" smtClean="0"/>
              <a:t>					*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950841">
            <a:off x="7222960" y="4969142"/>
            <a:ext cx="1486689" cy="1631216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</a:t>
            </a:r>
            <a:r>
              <a:rPr lang="fr-FR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relatively</a:t>
            </a:r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Complete</a:t>
            </a:r>
          </a:p>
          <a:p>
            <a:pPr algn="ctr"/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System</a:t>
            </a:r>
          </a:p>
          <a:p>
            <a:pPr algn="ctr"/>
            <a:r>
              <a:rPr lang="fr-FR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Develoment</a:t>
            </a:r>
            <a:endParaRPr lang="fr-F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Effort</a:t>
            </a:r>
            <a:endParaRPr lang="fr-FR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1052736"/>
            <a:ext cx="1440160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47856" y="188640"/>
            <a:ext cx="10801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Electronics</a:t>
            </a:r>
            <a:r>
              <a:rPr lang="fr-FR" sz="1600" dirty="0" smtClean="0"/>
              <a:t>/DAC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7847856" y="2082334"/>
            <a:ext cx="108012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Detector</a:t>
            </a:r>
            <a:endParaRPr lang="fr-FR" sz="1600" dirty="0"/>
          </a:p>
        </p:txBody>
      </p:sp>
      <p:sp>
        <p:nvSpPr>
          <p:cNvPr id="8" name="Double flèche verticale 7"/>
          <p:cNvSpPr/>
          <p:nvPr/>
        </p:nvSpPr>
        <p:spPr>
          <a:xfrm>
            <a:off x="8279904" y="548680"/>
            <a:ext cx="288032" cy="1512168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847856" y="1268760"/>
            <a:ext cx="108012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Electronics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8135888" y="908720"/>
            <a:ext cx="504056" cy="21602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Electro-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mechanical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constrains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5040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err="1" smtClean="0"/>
              <a:t>Solid</a:t>
            </a:r>
            <a:r>
              <a:rPr lang="fr-FR" dirty="0" smtClean="0"/>
              <a:t> State </a:t>
            </a:r>
            <a:r>
              <a:rPr lang="fr-FR" dirty="0" err="1" smtClean="0"/>
              <a:t>devices</a:t>
            </a:r>
            <a:r>
              <a:rPr lang="fr-FR" dirty="0" smtClean="0"/>
              <a:t> (DSSSD, </a:t>
            </a:r>
            <a:r>
              <a:rPr lang="fr-FR" dirty="0" err="1" smtClean="0"/>
              <a:t>Planar</a:t>
            </a:r>
            <a:r>
              <a:rPr lang="fr-FR" dirty="0" smtClean="0"/>
              <a:t> Ge)</a:t>
            </a:r>
          </a:p>
          <a:p>
            <a:pPr lvl="1"/>
            <a:r>
              <a:rPr lang="fr-FR" dirty="0" smtClean="0"/>
              <a:t>Medium-to-Large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channels</a:t>
            </a:r>
            <a:r>
              <a:rPr lang="fr-FR" dirty="0" smtClean="0"/>
              <a:t> (500-10,000)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Vacuum</a:t>
            </a:r>
            <a:r>
              <a:rPr lang="fr-FR" dirty="0" smtClean="0">
                <a:sym typeface="Wingdings" pitchFamily="2" charset="2"/>
              </a:rPr>
              <a:t>Air interfaces</a:t>
            </a:r>
            <a:endParaRPr lang="fr-FR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-FEE or FEE in Vacuum</a:t>
            </a:r>
          </a:p>
          <a:p>
            <a:pPr lvl="1"/>
            <a:r>
              <a:rPr lang="fr-FR" dirty="0" smtClean="0"/>
              <a:t>Self-</a:t>
            </a:r>
            <a:r>
              <a:rPr lang="fr-FR" dirty="0" err="1" smtClean="0"/>
              <a:t>contained</a:t>
            </a:r>
            <a:r>
              <a:rPr lang="fr-FR" dirty="0" smtClean="0"/>
              <a:t> detector+FEE(ADC+FPGA)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GAS </a:t>
            </a:r>
            <a:r>
              <a:rPr lang="fr-FR" dirty="0" err="1" smtClean="0"/>
              <a:t>devices</a:t>
            </a:r>
            <a:endParaRPr lang="fr-FR" dirty="0" smtClean="0"/>
          </a:p>
          <a:p>
            <a:pPr lvl="1"/>
            <a:r>
              <a:rPr lang="fr-FR" dirty="0" smtClean="0"/>
              <a:t>Micro-pattern </a:t>
            </a:r>
            <a:r>
              <a:rPr lang="fr-FR" dirty="0" err="1" smtClean="0"/>
              <a:t>gas</a:t>
            </a:r>
            <a:r>
              <a:rPr lang="fr-FR" dirty="0" smtClean="0"/>
              <a:t> detectors</a:t>
            </a:r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large </a:t>
            </a:r>
            <a:r>
              <a:rPr lang="fr-FR" dirty="0" err="1" smtClean="0"/>
              <a:t>number</a:t>
            </a:r>
            <a:r>
              <a:rPr lang="fr-FR" dirty="0" smtClean="0"/>
              <a:t>  of </a:t>
            </a:r>
            <a:r>
              <a:rPr lang="fr-FR" dirty="0" err="1" smtClean="0"/>
              <a:t>channels</a:t>
            </a:r>
            <a:r>
              <a:rPr lang="fr-FR" dirty="0" smtClean="0"/>
              <a:t> (10,000-…)</a:t>
            </a:r>
          </a:p>
          <a:p>
            <a:pPr lvl="1"/>
            <a:r>
              <a:rPr lang="fr-FR" dirty="0" err="1" smtClean="0"/>
              <a:t>Gas</a:t>
            </a:r>
            <a:r>
              <a:rPr lang="fr-FR" dirty="0" smtClean="0">
                <a:sym typeface="Wingdings" pitchFamily="2" charset="2"/>
              </a:rPr>
              <a:t>Air interfaces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Scintillators</a:t>
            </a:r>
            <a:endParaRPr lang="fr-FR" dirty="0" smtClean="0"/>
          </a:p>
          <a:p>
            <a:pPr lvl="1"/>
            <a:r>
              <a:rPr lang="fr-FR" dirty="0" smtClean="0"/>
              <a:t>Photodiodes (</a:t>
            </a:r>
            <a:r>
              <a:rPr lang="fr-FR" dirty="0" err="1" smtClean="0"/>
              <a:t>avalance</a:t>
            </a:r>
            <a:r>
              <a:rPr lang="fr-FR" dirty="0" smtClean="0"/>
              <a:t>, …)</a:t>
            </a:r>
          </a:p>
          <a:p>
            <a:pPr lvl="1"/>
            <a:r>
              <a:rPr lang="fr-FR" dirty="0" err="1" smtClean="0"/>
              <a:t>PMTs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flipH="1">
            <a:off x="0" y="0"/>
            <a:ext cx="752432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</a:rPr>
              <a:t>Major </a:t>
            </a:r>
            <a:r>
              <a:rPr lang="fr-FR" sz="2800" b="1" dirty="0" err="1" smtClean="0">
                <a:solidFill>
                  <a:srgbClr val="FFC000"/>
                </a:solidFill>
              </a:rPr>
              <a:t>consideraton</a:t>
            </a:r>
            <a:r>
              <a:rPr lang="fr-FR" sz="2800" b="1" dirty="0" smtClean="0">
                <a:solidFill>
                  <a:srgbClr val="FFC000"/>
                </a:solidFill>
              </a:rPr>
              <a:t> in a design of an instrument 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0272" y="2204864"/>
            <a:ext cx="1440160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64288" y="1340768"/>
            <a:ext cx="1080120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Electronics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7164288" y="3234462"/>
            <a:ext cx="108012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Detector</a:t>
            </a:r>
            <a:endParaRPr lang="fr-FR" sz="1600" dirty="0"/>
          </a:p>
        </p:txBody>
      </p:sp>
      <p:sp>
        <p:nvSpPr>
          <p:cNvPr id="10" name="Double flèche verticale 9"/>
          <p:cNvSpPr/>
          <p:nvPr/>
        </p:nvSpPr>
        <p:spPr>
          <a:xfrm>
            <a:off x="7596336" y="1700808"/>
            <a:ext cx="288032" cy="1512168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64288" y="2420888"/>
            <a:ext cx="1080120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Electronics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7452320" y="2060848"/>
            <a:ext cx="504056" cy="21602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Rosierph_Catia\Gaspard\5-50 deg trapez 161009\vue all - 19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2521421" cy="25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D:\Rosierph_Catia\Gaspard\5-50 deg trapez 161009\vue 1 module - 19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21" y="1340768"/>
            <a:ext cx="3156503" cy="23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43063" y="4857750"/>
            <a:ext cx="3452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32 modules equipped </a:t>
            </a:r>
          </a:p>
          <a:p>
            <a:pPr algn="ctr"/>
            <a:r>
              <a:rPr lang="en-US" sz="1400" b="1"/>
              <a:t>with 3 layers of silicon and electronics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8625" y="3071813"/>
            <a:ext cx="12255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1 module</a:t>
            </a:r>
          </a:p>
        </p:txBody>
      </p:sp>
      <p:sp>
        <p:nvSpPr>
          <p:cNvPr id="11" name="Espace réservé de la date 23"/>
          <p:cNvSpPr>
            <a:spLocks noGrp="1"/>
          </p:cNvSpPr>
          <p:nvPr>
            <p:ph type="dt" sz="quarter" idx="10"/>
          </p:nvPr>
        </p:nvSpPr>
        <p:spPr>
          <a:xfrm>
            <a:off x="6929438" y="6572250"/>
            <a:ext cx="2214562" cy="2857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800" b="1" dirty="0" smtClean="0">
                <a:hlinkClick r:id="rId4"/>
              </a:rPr>
              <a:t>rosierph@ipno.in2p3.fr</a:t>
            </a:r>
            <a:r>
              <a:rPr lang="fr-FR" sz="800" b="1" dirty="0" smtClean="0"/>
              <a:t>  - 20/10/09</a:t>
            </a:r>
            <a:endParaRPr lang="en-US" sz="800" b="1" dirty="0" smtClean="0"/>
          </a:p>
        </p:txBody>
      </p:sp>
      <p:pic>
        <p:nvPicPr>
          <p:cNvPr id="12" name="Picture 9" descr="logoficiel-t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71438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004047" y="692150"/>
            <a:ext cx="3743077" cy="2880866"/>
            <a:chOff x="2699" y="436"/>
            <a:chExt cx="2811" cy="2072"/>
          </a:xfrm>
        </p:grpSpPr>
        <p:pic>
          <p:nvPicPr>
            <p:cNvPr id="15" name="Picture 5" descr="Gasphyde 1 - 17060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4" y="436"/>
              <a:ext cx="2176" cy="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99" y="663"/>
              <a:ext cx="867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Beam and target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971" y="799"/>
              <a:ext cx="1088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515" y="754"/>
              <a:ext cx="86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79512" y="260648"/>
            <a:ext cx="161422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GASPARD</a:t>
            </a:r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3204852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SAMURAI-TPC</a:t>
            </a:r>
          </a:p>
          <a:p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852936"/>
            <a:ext cx="381642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SAMURAÏ</a:t>
            </a:r>
            <a:endParaRPr lang="fr-FR" dirty="0"/>
          </a:p>
        </p:txBody>
      </p:sp>
      <p:pic>
        <p:nvPicPr>
          <p:cNvPr id="4" name="Picture 10" descr="SAMURAI-TPC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099790" cy="28522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9552" y="4581128"/>
            <a:ext cx="381642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9552" y="3717032"/>
            <a:ext cx="864096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91880" y="3717032"/>
            <a:ext cx="864096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75656" y="4005064"/>
            <a:ext cx="1944216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07704" y="4077072"/>
            <a:ext cx="10801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TPC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716016" y="4242574"/>
            <a:ext cx="2448272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DAC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 flipV="1">
            <a:off x="1475656" y="3789040"/>
            <a:ext cx="1944216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/>
          <p:cNvSpPr/>
          <p:nvPr/>
        </p:nvSpPr>
        <p:spPr>
          <a:xfrm flipV="1">
            <a:off x="3419872" y="3789040"/>
            <a:ext cx="158417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11560" y="5877272"/>
            <a:ext cx="329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Maximising</a:t>
            </a:r>
            <a:r>
              <a:rPr lang="fr-FR" dirty="0" smtClean="0"/>
              <a:t> the </a:t>
            </a:r>
            <a:r>
              <a:rPr lang="fr-FR" dirty="0" err="1" smtClean="0"/>
              <a:t>magnetic</a:t>
            </a:r>
            <a:r>
              <a:rPr lang="fr-FR" dirty="0" smtClean="0"/>
              <a:t> volume</a:t>
            </a:r>
          </a:p>
          <a:p>
            <a:r>
              <a:rPr lang="fr-FR" dirty="0" err="1" smtClean="0"/>
              <a:t>Phys</a:t>
            </a:r>
            <a:r>
              <a:rPr lang="fr-FR" dirty="0" smtClean="0"/>
              <a:t>:- </a:t>
            </a:r>
            <a:r>
              <a:rPr lang="fr-FR" dirty="0" err="1" smtClean="0"/>
              <a:t>EoS</a:t>
            </a:r>
            <a:r>
              <a:rPr lang="fr-FR" dirty="0" smtClean="0"/>
              <a:t> , GMR, …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1033</Words>
  <Application>Microsoft Office PowerPoint</Application>
  <PresentationFormat>Affichage à l'écran (4:3)</PresentationFormat>
  <Paragraphs>415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Front-End Electronics  &amp; Data Acquisition   </vt:lpstr>
      <vt:lpstr>Objective of the Meeting</vt:lpstr>
      <vt:lpstr>Multi-Lab Participation</vt:lpstr>
      <vt:lpstr>An experiment for FEE &amp; DAC</vt:lpstr>
      <vt:lpstr>  Tasks GET</vt:lpstr>
      <vt:lpstr>Electro-mechanical constrains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Global architecture for the full version (3 crates) </vt:lpstr>
      <vt:lpstr>Use of GET</vt:lpstr>
      <vt:lpstr>Diapositive 19</vt:lpstr>
      <vt:lpstr>Diapositive 20</vt:lpstr>
    </vt:vector>
  </TitlesOfParts>
  <Company>CEA\DSM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Front-End Electronics  &amp; Data Acquisition Session </dc:title>
  <dc:creator>lolly</dc:creator>
  <cp:lastModifiedBy>lolly</cp:lastModifiedBy>
  <cp:revision>19</cp:revision>
  <dcterms:created xsi:type="dcterms:W3CDTF">2010-06-07T08:21:48Z</dcterms:created>
  <dcterms:modified xsi:type="dcterms:W3CDTF">2010-06-30T04:25:57Z</dcterms:modified>
</cp:coreProperties>
</file>