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72" r:id="rId5"/>
    <p:sldId id="27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90" y="-9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66583-94A0-414F-B223-DC47CEFE91DC}" type="datetimeFigureOut">
              <a:rPr lang="en-US" smtClean="0"/>
              <a:pPr/>
              <a:t>6/30/2010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E4FAC-7CD4-4F62-85BB-439605D6ACA8}" type="slidenum">
              <a:rPr lang="en-US" smtClean="0"/>
              <a:pPr/>
              <a:t>&lt;#&gt;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&lt;#&gt;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x.doi.org/10.1088/1742-6596/65/1/01201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5625"/>
            <a:ext cx="7772400" cy="1470025"/>
          </a:xfrm>
        </p:spPr>
        <p:txBody>
          <a:bodyPr/>
          <a:lstStyle/>
          <a:p>
            <a:r>
              <a:rPr lang="en-US" smtClean="0"/>
              <a:t>AT-TPC project at NSCL/MSU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/>
          <a:lstStyle/>
          <a:p>
            <a:r>
              <a:rPr lang="en-US" dirty="0" smtClean="0"/>
              <a:t>June 30, 2010</a:t>
            </a:r>
          </a:p>
          <a:p>
            <a:r>
              <a:rPr lang="en-US" dirty="0" smtClean="0"/>
              <a:t>NSCL, Daisuke Suzuki</a:t>
            </a:r>
          </a:p>
          <a:p>
            <a:r>
              <a:rPr lang="en-US" dirty="0" smtClean="0"/>
              <a:t>on behalf of the AT-TPC collaboration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Introduction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762000"/>
            <a:ext cx="8763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Objective</a:t>
            </a:r>
          </a:p>
          <a:p>
            <a:r>
              <a:rPr lang="en-US" sz="2800" dirty="0" smtClean="0"/>
              <a:t>Nuclear reaction studies using  RI beams at </a:t>
            </a:r>
            <a:r>
              <a:rPr lang="en-US" sz="2800" dirty="0" err="1" smtClean="0"/>
              <a:t>ReA</a:t>
            </a:r>
            <a:r>
              <a:rPr lang="en-US" sz="2800" dirty="0" smtClean="0"/>
              <a:t>/FRIB</a:t>
            </a:r>
            <a:br>
              <a:rPr lang="en-US" sz="2800" dirty="0" smtClean="0"/>
            </a:br>
            <a:r>
              <a:rPr lang="en-US" sz="2400" dirty="0" smtClean="0"/>
              <a:t>- Nuclear structure &amp; astrophysics;   low-energy direct reactions</a:t>
            </a:r>
          </a:p>
          <a:p>
            <a:pPr>
              <a:buFontTx/>
              <a:buChar char="-"/>
            </a:pPr>
            <a:r>
              <a:rPr lang="en-US" sz="2400" dirty="0" smtClean="0"/>
              <a:t> EOS;  Heavy ion collisions </a:t>
            </a:r>
          </a:p>
          <a:p>
            <a:r>
              <a:rPr lang="en-US" sz="2400" dirty="0" smtClean="0"/>
              <a:t>             GMR measurements by (</a:t>
            </a:r>
            <a:r>
              <a:rPr lang="en-US" sz="2400" i="1" dirty="0" err="1" smtClean="0"/>
              <a:t>d</a:t>
            </a:r>
            <a:r>
              <a:rPr lang="en-US" sz="2400" dirty="0" err="1" smtClean="0"/>
              <a:t>,</a:t>
            </a:r>
            <a:r>
              <a:rPr lang="en-US" sz="2400" i="1" dirty="0" err="1" smtClean="0"/>
              <a:t>d</a:t>
            </a:r>
            <a:r>
              <a:rPr lang="en-US" sz="2400" dirty="0" smtClean="0"/>
              <a:t>’), (</a:t>
            </a:r>
            <a:r>
              <a:rPr lang="en-US" sz="2400" i="1" baseline="30000" dirty="0" smtClean="0"/>
              <a:t>4</a:t>
            </a:r>
            <a:r>
              <a:rPr lang="en-US" sz="2400" i="1" dirty="0" smtClean="0"/>
              <a:t>He</a:t>
            </a:r>
            <a:r>
              <a:rPr lang="en-US" sz="2400" dirty="0" smtClean="0"/>
              <a:t>,</a:t>
            </a:r>
            <a:r>
              <a:rPr lang="en-US" sz="2400" i="1" baseline="30000" dirty="0" smtClean="0"/>
              <a:t>4</a:t>
            </a:r>
            <a:r>
              <a:rPr lang="en-US" sz="2400" i="1" dirty="0" smtClean="0"/>
              <a:t>He</a:t>
            </a:r>
            <a:r>
              <a:rPr lang="en-US" sz="2400" dirty="0" smtClean="0"/>
              <a:t>’)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895600"/>
            <a:ext cx="52578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High resolution &amp; high efficiency tracking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3505200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Large stopping power of low-energetic ions</a:t>
            </a:r>
          </a:p>
          <a:p>
            <a:r>
              <a:rPr lang="en-US" sz="2800" dirty="0" smtClean="0"/>
              <a:t>Limit the target thickness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4572000"/>
            <a:ext cx="784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TPC as an active reaction target</a:t>
            </a:r>
            <a:br>
              <a:rPr lang="en-US" sz="2800" u="sng" dirty="0" smtClean="0"/>
            </a:br>
            <a:r>
              <a:rPr lang="en-US" sz="2800" dirty="0" smtClean="0"/>
              <a:t>Tracking ‘inside’ the target</a:t>
            </a:r>
          </a:p>
          <a:p>
            <a:r>
              <a:rPr lang="en-US" sz="2800" dirty="0" smtClean="0"/>
              <a:t>-&gt; Increase the luminosity with a ‘thick’ target</a:t>
            </a:r>
          </a:p>
          <a:p>
            <a:r>
              <a:rPr lang="en-US" sz="2800" dirty="0" smtClean="0"/>
              <a:t>-&gt; 4 pi detection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intranet.nscl.msu.edu\files\user\suzuki\My Documents\at-tpc\status\attpc_radialelectronics19cm_08052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5373805" cy="3200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Concept</a:t>
            </a:r>
            <a:endParaRPr lang="en-US" sz="40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362200" y="838200"/>
            <a:ext cx="2057400" cy="838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52800" y="990600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120 cm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66800" y="926068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70 cm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1028700" y="1181100"/>
            <a:ext cx="1295400" cy="609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9600" y="4343400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400" dirty="0" smtClean="0"/>
              <a:t>Projection;                    along the beam axis</a:t>
            </a:r>
          </a:p>
          <a:p>
            <a:pPr fontAlgn="t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 Electron amplifier;       </a:t>
            </a:r>
            <a:r>
              <a:rPr lang="en-US" sz="2400" dirty="0" err="1" smtClean="0"/>
              <a:t>Mcromegas</a:t>
            </a:r>
            <a:r>
              <a:rPr lang="en-US" sz="2400" dirty="0" smtClean="0"/>
              <a:t>, GEM or wire</a:t>
            </a:r>
          </a:p>
          <a:p>
            <a:pPr fontAlgn="t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 Anode pad;                    N~10,000, Mean area ~ 5 x 5 mm</a:t>
            </a:r>
            <a:r>
              <a:rPr lang="en-US" sz="2400" baseline="30000" dirty="0" smtClean="0"/>
              <a:t>2</a:t>
            </a:r>
          </a:p>
          <a:p>
            <a:pPr fontAlgn="t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 Particle confinement;  TWIST solenoid (Max. field 2 T)</a:t>
            </a:r>
          </a:p>
          <a:p>
            <a:pPr fontAlgn="t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 Gas (target);                   H, </a:t>
            </a:r>
            <a:r>
              <a:rPr lang="en-US" sz="2400" baseline="30000" dirty="0" smtClean="0"/>
              <a:t>4</a:t>
            </a:r>
            <a:r>
              <a:rPr lang="en-US" sz="2400" dirty="0" smtClean="0"/>
              <a:t>He, D, 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He, </a:t>
            </a:r>
            <a:r>
              <a:rPr lang="en-US" sz="2400" dirty="0" err="1" smtClean="0"/>
              <a:t>Ar</a:t>
            </a:r>
            <a:r>
              <a:rPr lang="en-US" sz="2400" dirty="0" smtClean="0"/>
              <a:t>; 0.2~1 atm</a:t>
            </a:r>
            <a:endParaRPr lang="en-US" sz="2400" dirty="0"/>
          </a:p>
        </p:txBody>
      </p:sp>
      <p:pic>
        <p:nvPicPr>
          <p:cNvPr id="12" name="Picture 1" descr="\\intranet.nscl.msu.edu\files\user\suzuki\My Documents\at-tpc\status\solenoid.jpeg"/>
          <p:cNvPicPr>
            <a:picLocks noChangeAspect="1" noChangeArrowheads="1"/>
          </p:cNvPicPr>
          <p:nvPr/>
        </p:nvPicPr>
        <p:blipFill>
          <a:blip r:embed="rId3" cstate="print"/>
          <a:srcRect l="25898" t="5110" r="21719" b="19944"/>
          <a:stretch>
            <a:fillRect/>
          </a:stretch>
        </p:blipFill>
        <p:spPr bwMode="auto">
          <a:xfrm>
            <a:off x="5715000" y="838200"/>
            <a:ext cx="3124200" cy="3352800"/>
          </a:xfrm>
          <a:prstGeom prst="rect">
            <a:avLst/>
          </a:prstGeom>
          <a:noFill/>
        </p:spPr>
      </p:pic>
      <p:cxnSp>
        <p:nvCxnSpPr>
          <p:cNvPr id="14" name="Straight Arrow Connector 13"/>
          <p:cNvCxnSpPr/>
          <p:nvPr/>
        </p:nvCxnSpPr>
        <p:spPr>
          <a:xfrm rot="5400000">
            <a:off x="6567714" y="2590800"/>
            <a:ext cx="1524000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053305" y="1447800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/>
                </a:solidFill>
              </a:rPr>
              <a:t>105 cm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409544" y="2362200"/>
            <a:ext cx="640080" cy="7620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433445" y="1981200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/>
                </a:solidFill>
              </a:rPr>
              <a:t>229 cm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4419600" y="2590800"/>
            <a:ext cx="2895600" cy="158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15000" y="838200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274 cm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eos90deg.jpg"/>
          <p:cNvPicPr>
            <a:picLocks noChangeAspect="1"/>
          </p:cNvPicPr>
          <p:nvPr/>
        </p:nvPicPr>
        <p:blipFill>
          <a:blip r:embed="rId2" cstate="print"/>
          <a:srcRect l="4306" r="4072"/>
          <a:stretch>
            <a:fillRect/>
          </a:stretch>
        </p:blipFill>
        <p:spPr bwMode="auto">
          <a:xfrm>
            <a:off x="5715000" y="3048000"/>
            <a:ext cx="3429000" cy="3742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Challenges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2192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TPC should work on versatile gases (targets)</a:t>
            </a:r>
          </a:p>
          <a:p>
            <a:r>
              <a:rPr lang="en-US" sz="2800" dirty="0" smtClean="0"/>
              <a:t>   drift velocity, sparking threshold -&gt; gas dependent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2514600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Long projection length (1.2 m)</a:t>
            </a:r>
          </a:p>
          <a:p>
            <a:r>
              <a:rPr lang="en-US" sz="2800" dirty="0" smtClean="0"/>
              <a:t>   High cathode voltage (up to 120 kV)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3733800"/>
            <a:ext cx="6172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Complex ion track - ‘Spiral staircase’</a:t>
            </a:r>
          </a:p>
          <a:p>
            <a:r>
              <a:rPr lang="en-US" sz="2800" dirty="0" smtClean="0"/>
              <a:t>   High sampling freq. flash ADC  (</a:t>
            </a:r>
            <a:r>
              <a:rPr lang="en-US" sz="2800" i="1" dirty="0" smtClean="0"/>
              <a:t>z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   High segmentation (</a:t>
            </a:r>
            <a:r>
              <a:rPr lang="en-US" sz="2800" i="1" dirty="0" smtClean="0"/>
              <a:t>x</a:t>
            </a:r>
            <a:r>
              <a:rPr lang="en-US" sz="2800" dirty="0" smtClean="0"/>
              <a:t>-</a:t>
            </a:r>
            <a:r>
              <a:rPr lang="en-US" sz="2800" i="1" dirty="0" smtClean="0"/>
              <a:t>y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   -&gt; Elaborated electronics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91400" y="6488668"/>
            <a:ext cx="2968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4876800"/>
            <a:ext cx="2968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81800" y="3352800"/>
            <a:ext cx="1446358" cy="400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By W. Mittig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T2K electronics</a:t>
            </a:r>
            <a:endParaRPr lang="en-US" dirty="0"/>
          </a:p>
        </p:txBody>
      </p:sp>
      <p:pic>
        <p:nvPicPr>
          <p:cNvPr id="7" name="Picture 6" descr="CIMG167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7359" y="2971800"/>
            <a:ext cx="3429000" cy="3588489"/>
          </a:xfrm>
          <a:prstGeom prst="rect">
            <a:avLst/>
          </a:prstGeom>
        </p:spPr>
      </p:pic>
      <p:cxnSp>
        <p:nvCxnSpPr>
          <p:cNvPr id="11" name="Straight Connector 10"/>
          <p:cNvCxnSpPr>
            <a:stCxn id="37" idx="0"/>
            <a:endCxn id="12" idx="7"/>
          </p:cNvCxnSpPr>
          <p:nvPr/>
        </p:nvCxnSpPr>
        <p:spPr>
          <a:xfrm rot="10800000" flipV="1">
            <a:off x="2582815" y="4648200"/>
            <a:ext cx="2048856" cy="67847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216959" y="5181600"/>
            <a:ext cx="1600200" cy="9906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5" descr="\\intranet.nscl.msu.edu\files\user\suzuki\My Documents\atris\sap(2009-11-09)\presentation\png\t2k_sam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2159" y="3429000"/>
            <a:ext cx="3812241" cy="2743200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457200" y="2438400"/>
            <a:ext cx="2464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T. </a:t>
            </a:r>
            <a:r>
              <a:rPr lang="en-US" sz="1200" dirty="0" err="1" smtClean="0"/>
              <a:t>Lux</a:t>
            </a:r>
            <a:r>
              <a:rPr lang="en-US" sz="1200" dirty="0" smtClean="0"/>
              <a:t> for the T2K TPC groups, </a:t>
            </a:r>
          </a:p>
          <a:p>
            <a:r>
              <a:rPr lang="en-US" sz="1200" dirty="0" smtClean="0">
                <a:hlinkClick r:id="rId4"/>
              </a:rPr>
              <a:t>J. Phys: Conf. Ser. 65, 012018 (2007)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36" name="Rectangle 35"/>
          <p:cNvSpPr/>
          <p:nvPr/>
        </p:nvSpPr>
        <p:spPr>
          <a:xfrm>
            <a:off x="6093759" y="6053136"/>
            <a:ext cx="152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Time (50 ns/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 rot="16200000">
            <a:off x="3983971" y="4533900"/>
            <a:ext cx="152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ADC [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19439" y="3657600"/>
            <a:ext cx="73152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aseline="30000" dirty="0" smtClean="0"/>
              <a:t>228</a:t>
            </a:r>
            <a:r>
              <a:rPr lang="en-US" dirty="0" smtClean="0"/>
              <a:t>Th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084359" y="4038600"/>
            <a:ext cx="1066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dQ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= 7%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838200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4 ASIC with 72 inputs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511 switching capacitor array</a:t>
            </a:r>
          </a:p>
          <a:p>
            <a:pPr marL="342900" indent="-342900"/>
            <a:r>
              <a:rPr lang="en-US" sz="2400" dirty="0" smtClean="0"/>
              <a:t>     Sampling freq. = 1~50 MHz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12-bit ADC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00600" y="838200"/>
            <a:ext cx="4114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u="sng" dirty="0" smtClean="0"/>
              <a:t>Limitations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No internal trigger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Trigger rate &lt; 200 Hz</a:t>
            </a:r>
            <a:br>
              <a:rPr lang="en-US" sz="2400" dirty="0" smtClean="0"/>
            </a:br>
            <a:r>
              <a:rPr lang="en-US" sz="2000" dirty="0" smtClean="0"/>
              <a:t>-Bottleneck; SCA readout 25 MHz</a:t>
            </a:r>
            <a:br>
              <a:rPr lang="en-US" sz="2000" dirty="0" smtClean="0"/>
            </a:br>
            <a:r>
              <a:rPr lang="en-US" sz="2000" dirty="0" smtClean="0"/>
              <a:t>-USB2.0 -&gt; Gigabit link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2356</TotalTime>
  <Words>259</Words>
  <Application>Microsoft Office PowerPoint</Application>
  <PresentationFormat>画面に合わせる (4:3)</PresentationFormat>
  <Paragraphs>52</Paragraphs>
  <Slides>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6" baseType="lpstr">
      <vt:lpstr>Office Theme</vt:lpstr>
      <vt:lpstr>AT-TPC project at NSCL/MSU</vt:lpstr>
      <vt:lpstr>Introduction</vt:lpstr>
      <vt:lpstr>Concept</vt:lpstr>
      <vt:lpstr>Challenges</vt:lpstr>
      <vt:lpstr>T2K electronics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AT-TPC</dc:title>
  <dc:creator/>
  <cp:lastModifiedBy>dsuzuki</cp:lastModifiedBy>
  <cp:revision>455</cp:revision>
  <dcterms:created xsi:type="dcterms:W3CDTF">2006-08-16T00:00:00Z</dcterms:created>
  <dcterms:modified xsi:type="dcterms:W3CDTF">2010-06-30T04:24:34Z</dcterms:modified>
</cp:coreProperties>
</file>