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67" r:id="rId3"/>
    <p:sldId id="268" r:id="rId4"/>
    <p:sldId id="273" r:id="rId5"/>
    <p:sldId id="276" r:id="rId6"/>
    <p:sldId id="274" r:id="rId7"/>
    <p:sldId id="271" r:id="rId8"/>
    <p:sldId id="272" r:id="rId9"/>
    <p:sldId id="257" r:id="rId10"/>
    <p:sldId id="264" r:id="rId11"/>
    <p:sldId id="265" r:id="rId12"/>
    <p:sldId id="266" r:id="rId13"/>
    <p:sldId id="280" r:id="rId14"/>
    <p:sldId id="278" r:id="rId15"/>
    <p:sldId id="279" r:id="rId16"/>
    <p:sldId id="275" r:id="rId17"/>
    <p:sldId id="258" r:id="rId18"/>
    <p:sldId id="281" r:id="rId19"/>
    <p:sldId id="277" r:id="rId20"/>
    <p:sldId id="259" r:id="rId21"/>
    <p:sldId id="269" r:id="rId22"/>
    <p:sldId id="270" r:id="rId23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テーマ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9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76A46-4DFE-DE49-BC31-D49838F42087}" type="datetimeFigureOut">
              <a:rPr kumimoji="1" lang="ja-JP" altLang="en-US" smtClean="0"/>
              <a:t>15/10/19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89307-4728-7148-B49B-BBC17479A4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1818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BE75F8-49F2-7345-ADB6-421262E5ADCE}" type="slidenum">
              <a:rPr lang="en-US" altLang="ja-JP"/>
              <a:pPr/>
              <a:t>20</a:t>
            </a:fld>
            <a:endParaRPr lang="en-US" altLang="ja-JP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8B751-6363-094A-958F-D19E5DC3D018}" type="datetimeFigureOut">
              <a:rPr kumimoji="1" lang="ja-JP" altLang="en-US" smtClean="0"/>
              <a:t>15/10/19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2AC5F-1CF1-9A4C-A060-5DDA76620E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262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8B751-6363-094A-958F-D19E5DC3D018}" type="datetimeFigureOut">
              <a:rPr kumimoji="1" lang="ja-JP" altLang="en-US" smtClean="0"/>
              <a:t>15/10/19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2AC5F-1CF1-9A4C-A060-5DDA76620E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3831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8B751-6363-094A-958F-D19E5DC3D018}" type="datetimeFigureOut">
              <a:rPr kumimoji="1" lang="ja-JP" altLang="en-US" smtClean="0"/>
              <a:t>15/10/19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2AC5F-1CF1-9A4C-A060-5DDA76620E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6561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8B751-6363-094A-958F-D19E5DC3D018}" type="datetimeFigureOut">
              <a:rPr kumimoji="1" lang="ja-JP" altLang="en-US" smtClean="0"/>
              <a:t>15/10/19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2AC5F-1CF1-9A4C-A060-5DDA76620E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7493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8B751-6363-094A-958F-D19E5DC3D018}" type="datetimeFigureOut">
              <a:rPr kumimoji="1" lang="ja-JP" altLang="en-US" smtClean="0"/>
              <a:t>15/10/19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2AC5F-1CF1-9A4C-A060-5DDA76620E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8786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8B751-6363-094A-958F-D19E5DC3D018}" type="datetimeFigureOut">
              <a:rPr kumimoji="1" lang="ja-JP" altLang="en-US" smtClean="0"/>
              <a:t>15/10/19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2AC5F-1CF1-9A4C-A060-5DDA76620E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28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8B751-6363-094A-958F-D19E5DC3D018}" type="datetimeFigureOut">
              <a:rPr kumimoji="1" lang="ja-JP" altLang="en-US" smtClean="0"/>
              <a:t>15/10/19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2AC5F-1CF1-9A4C-A060-5DDA76620E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6087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8B751-6363-094A-958F-D19E5DC3D018}" type="datetimeFigureOut">
              <a:rPr kumimoji="1" lang="ja-JP" altLang="en-US" smtClean="0"/>
              <a:t>15/10/19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2AC5F-1CF1-9A4C-A060-5DDA76620E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0608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8B751-6363-094A-958F-D19E5DC3D018}" type="datetimeFigureOut">
              <a:rPr kumimoji="1" lang="ja-JP" altLang="en-US" smtClean="0"/>
              <a:t>15/10/19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2AC5F-1CF1-9A4C-A060-5DDA76620E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12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8B751-6363-094A-958F-D19E5DC3D018}" type="datetimeFigureOut">
              <a:rPr kumimoji="1" lang="ja-JP" altLang="en-US" smtClean="0"/>
              <a:t>15/10/19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2AC5F-1CF1-9A4C-A060-5DDA76620E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1938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8B751-6363-094A-958F-D19E5DC3D018}" type="datetimeFigureOut">
              <a:rPr kumimoji="1" lang="ja-JP" altLang="en-US" smtClean="0"/>
              <a:t>15/10/19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2AC5F-1CF1-9A4C-A060-5DDA76620E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3701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8B751-6363-094A-958F-D19E5DC3D018}" type="datetimeFigureOut">
              <a:rPr kumimoji="1" lang="ja-JP" altLang="en-US" smtClean="0"/>
              <a:t>15/10/19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2AC5F-1CF1-9A4C-A060-5DDA76620E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845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emf"/><Relationship Id="rId3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High Multiplicity Trigger Implementation to Silicon Tracker for </a:t>
            </a:r>
            <a:r>
              <a:rPr lang="en-US" altLang="ja-JP" dirty="0" err="1" smtClean="0"/>
              <a:t>sPHENIX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/>
              <a:t>RIKEN/RBRC</a:t>
            </a:r>
          </a:p>
          <a:p>
            <a:r>
              <a:rPr lang="en-US" altLang="ja-JP" dirty="0" smtClean="0"/>
              <a:t>Itaru Nakagawa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87584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PredTrigger.pdf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44" t="6401" r="4043" b="-2750"/>
          <a:stretch/>
        </p:blipFill>
        <p:spPr>
          <a:xfrm rot="5400000">
            <a:off x="2040551" y="368065"/>
            <a:ext cx="4157510" cy="660757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 rot="16200000">
            <a:off x="11497" y="3467755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Number of Triggers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46108" y="5750606"/>
            <a:ext cx="417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Reconstructed # of Tracks in FVTX per Arm </a:t>
            </a:r>
            <a:endParaRPr lang="ja-JP" altLang="en-US" dirty="0"/>
          </a:p>
        </p:txBody>
      </p:sp>
      <p:cxnSp>
        <p:nvCxnSpPr>
          <p:cNvPr id="15" name="直線コネクタ 14"/>
          <p:cNvCxnSpPr/>
          <p:nvPr/>
        </p:nvCxnSpPr>
        <p:spPr>
          <a:xfrm flipV="1">
            <a:off x="5774980" y="2809882"/>
            <a:ext cx="0" cy="2678031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右矢印 15"/>
          <p:cNvSpPr/>
          <p:nvPr/>
        </p:nvSpPr>
        <p:spPr>
          <a:xfrm>
            <a:off x="5927461" y="3536850"/>
            <a:ext cx="559451" cy="3693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744740" y="2476952"/>
            <a:ext cx="1785168" cy="646331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Corresponds to CMS Multiplicity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146108" y="3336795"/>
            <a:ext cx="133882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MB Trigger</a:t>
            </a:r>
            <a:endParaRPr kumimoji="1" lang="ja-JP" altLang="en-US" sz="2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748859" y="4933103"/>
            <a:ext cx="196720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South FVTX Trigger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dirty="0" smtClean="0"/>
              <a:t>H</a:t>
            </a:r>
            <a:r>
              <a:rPr lang="en-US" altLang="ja-JP" dirty="0" err="1" smtClean="0"/>
              <a:t>igh</a:t>
            </a:r>
            <a:r>
              <a:rPr lang="ja-JP" altLang="en-US" dirty="0" smtClean="0"/>
              <a:t> </a:t>
            </a:r>
            <a:r>
              <a:rPr lang="en-US" altLang="ja-JP" dirty="0" smtClean="0"/>
              <a:t>Multiplicity</a:t>
            </a:r>
            <a:r>
              <a:rPr lang="ja-JP" altLang="en-US" dirty="0" smtClean="0"/>
              <a:t> </a:t>
            </a:r>
            <a:r>
              <a:rPr lang="en-US" altLang="ja-JP" dirty="0" smtClean="0"/>
              <a:t>Trigger</a:t>
            </a:r>
            <a:r>
              <a:rPr lang="ja-JP" altLang="en-US" dirty="0" smtClean="0"/>
              <a:t> </a:t>
            </a:r>
            <a:r>
              <a:rPr lang="en-US" altLang="ja-JP" dirty="0" err="1" smtClean="0"/>
              <a:t>vs</a:t>
            </a:r>
            <a:r>
              <a:rPr lang="ja-JP" altLang="en-US" dirty="0" smtClean="0"/>
              <a:t> </a:t>
            </a:r>
            <a:r>
              <a:rPr lang="en-US" altLang="ja-JP" dirty="0" smtClean="0"/>
              <a:t>MB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509689" y="1417638"/>
            <a:ext cx="253582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Au-going</a:t>
            </a:r>
            <a:r>
              <a:rPr kumimoji="1" lang="ja-JP" altLang="en-US" sz="2800" dirty="0" smtClean="0"/>
              <a:t> </a:t>
            </a:r>
            <a:r>
              <a:rPr kumimoji="1" lang="en-US" altLang="ja-JP" sz="2800" dirty="0" smtClean="0"/>
              <a:t>of</a:t>
            </a:r>
            <a:r>
              <a:rPr kumimoji="1" lang="ja-JP" altLang="en-US" sz="2800" dirty="0" smtClean="0"/>
              <a:t> </a:t>
            </a:r>
            <a:r>
              <a:rPr kumimoji="1" lang="en-US" altLang="ja-JP" sz="2800" dirty="0" err="1" smtClean="0"/>
              <a:t>pAu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832634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TriggerTurnOn_JSPS.pdf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94" t="6402" r="4369"/>
          <a:stretch/>
        </p:blipFill>
        <p:spPr>
          <a:xfrm rot="5400000">
            <a:off x="2294588" y="282827"/>
            <a:ext cx="4112158" cy="6418963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 rot="16200000">
            <a:off x="247353" y="3356244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Trigger Efficiency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46108" y="5584309"/>
            <a:ext cx="417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Reconstructed # of Tracks in FVTX per Arm </a:t>
            </a:r>
            <a:endParaRPr lang="ja-JP" altLang="en-US" dirty="0"/>
          </a:p>
        </p:txBody>
      </p:sp>
      <p:cxnSp>
        <p:nvCxnSpPr>
          <p:cNvPr id="7" name="直線コネクタ 6"/>
          <p:cNvCxnSpPr/>
          <p:nvPr/>
        </p:nvCxnSpPr>
        <p:spPr>
          <a:xfrm flipV="1">
            <a:off x="5853975" y="1920013"/>
            <a:ext cx="30241" cy="338648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2318563" y="3214896"/>
            <a:ext cx="2676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Present Trigger Turn On</a:t>
            </a:r>
            <a:endParaRPr kumimoji="1" lang="ja-JP" altLang="en-US" sz="2000" dirty="0"/>
          </a:p>
        </p:txBody>
      </p:sp>
      <p:cxnSp>
        <p:nvCxnSpPr>
          <p:cNvPr id="11" name="直線コネクタ 10"/>
          <p:cNvCxnSpPr/>
          <p:nvPr/>
        </p:nvCxnSpPr>
        <p:spPr>
          <a:xfrm>
            <a:off x="4838495" y="3577132"/>
            <a:ext cx="665293" cy="36872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1799315" y="5306493"/>
            <a:ext cx="4084901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5853975" y="1920013"/>
            <a:ext cx="1467575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2831380" y="2073858"/>
            <a:ext cx="2387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00FF"/>
                </a:solidFill>
              </a:rPr>
              <a:t>Ideal Trigger Turn On</a:t>
            </a:r>
            <a:endParaRPr kumimoji="1" lang="ja-JP" altLang="en-US" sz="2000" dirty="0">
              <a:solidFill>
                <a:srgbClr val="0000FF"/>
              </a:solidFill>
            </a:endParaRPr>
          </a:p>
        </p:txBody>
      </p:sp>
      <p:cxnSp>
        <p:nvCxnSpPr>
          <p:cNvPr id="18" name="直線コネクタ 17"/>
          <p:cNvCxnSpPr/>
          <p:nvPr/>
        </p:nvCxnSpPr>
        <p:spPr>
          <a:xfrm>
            <a:off x="5218923" y="2273913"/>
            <a:ext cx="665293" cy="368722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Trigger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Efficiency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Turn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83137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2252924" y="3764504"/>
            <a:ext cx="1218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MB Trigger</a:t>
            </a:r>
            <a:endParaRPr kumimoji="1" lang="ja-JP" altLang="en-US" dirty="0"/>
          </a:p>
        </p:txBody>
      </p:sp>
      <p:cxnSp>
        <p:nvCxnSpPr>
          <p:cNvPr id="8" name="直線コネクタ 7"/>
          <p:cNvCxnSpPr/>
          <p:nvPr/>
        </p:nvCxnSpPr>
        <p:spPr>
          <a:xfrm flipV="1">
            <a:off x="3250864" y="3371362"/>
            <a:ext cx="468729" cy="3931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正方形/長方形 9"/>
          <p:cNvSpPr/>
          <p:nvPr/>
        </p:nvSpPr>
        <p:spPr>
          <a:xfrm>
            <a:off x="5201382" y="1726655"/>
            <a:ext cx="2207564" cy="16144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562109" y="1726655"/>
            <a:ext cx="2896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FVTX South OR North Trigger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 flipH="1">
            <a:off x="3106913" y="2066353"/>
            <a:ext cx="680413" cy="186863"/>
          </a:xfrm>
          <a:prstGeom prst="line">
            <a:avLst/>
          </a:prstGeom>
          <a:ln w="3175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4151801" y="2282850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FVTX South AND North Trigger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16" name="直線コネクタ 15"/>
          <p:cNvCxnSpPr/>
          <p:nvPr/>
        </p:nvCxnSpPr>
        <p:spPr>
          <a:xfrm flipH="1">
            <a:off x="4826000" y="2652182"/>
            <a:ext cx="715589" cy="797985"/>
          </a:xfrm>
          <a:prstGeom prst="line">
            <a:avLst/>
          </a:prstGeom>
          <a:ln w="31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図 1" descr="FVTXMultiplicity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400" y="717511"/>
            <a:ext cx="7569200" cy="474980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101641" y="5873667"/>
            <a:ext cx="700704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Successful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in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collecting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high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multiplicity</a:t>
            </a:r>
            <a:r>
              <a:rPr kumimoji="1" lang="ja-JP" altLang="en-US" sz="2400" dirty="0" smtClean="0"/>
              <a:t> </a:t>
            </a:r>
            <a:r>
              <a:rPr lang="ja-JP" altLang="ja-JP" sz="2400" dirty="0" smtClean="0"/>
              <a:t>e</a:t>
            </a:r>
            <a:r>
              <a:rPr lang="en-US" altLang="ja-JP" sz="2400" dirty="0" smtClean="0"/>
              <a:t>vents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in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FVTX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17642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9847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Purity</a:t>
            </a:r>
            <a:endParaRPr kumimoji="1" lang="ja-JP" altLang="en-US" dirty="0"/>
          </a:p>
        </p:txBody>
      </p:sp>
      <p:pic>
        <p:nvPicPr>
          <p:cNvPr id="3" name="図 2" descr="PredTrigger.pdf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44" t="6401" r="4043" b="-2750"/>
          <a:stretch/>
        </p:blipFill>
        <p:spPr>
          <a:xfrm rot="5400000">
            <a:off x="781768" y="273369"/>
            <a:ext cx="2653160" cy="4216693"/>
          </a:xfrm>
          <a:prstGeom prst="rect">
            <a:avLst/>
          </a:prstGeom>
        </p:spPr>
      </p:pic>
      <p:pic>
        <p:nvPicPr>
          <p:cNvPr id="6" name="コンテンツ プレースホルダー 3" descr="Emul_South.pdf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579" t="49100" r="32157" b="3258"/>
          <a:stretch/>
        </p:blipFill>
        <p:spPr>
          <a:xfrm rot="5400000">
            <a:off x="1610539" y="2673063"/>
            <a:ext cx="2903547" cy="5466332"/>
          </a:xfrm>
          <a:prstGeom prst="rect">
            <a:avLst/>
          </a:prstGeom>
        </p:spPr>
      </p:pic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740197"/>
              </p:ext>
            </p:extLst>
          </p:nvPr>
        </p:nvGraphicFramePr>
        <p:xfrm>
          <a:off x="4521619" y="1093894"/>
          <a:ext cx="4360584" cy="2839455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090146"/>
                <a:gridCol w="1090146"/>
                <a:gridCol w="1090146"/>
                <a:gridCol w="1090146"/>
              </a:tblGrid>
              <a:tr h="445389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 smtClean="0"/>
                        <a:t>pp</a:t>
                      </a:r>
                      <a:endParaRPr kumimoji="1" lang="en-US" altLang="ja-JP" dirty="0" smtClean="0"/>
                    </a:p>
                    <a:p>
                      <a:pPr algn="ctr"/>
                      <a:r>
                        <a:rPr kumimoji="1" lang="en-US" altLang="ja-JP" dirty="0" smtClean="0"/>
                        <a:t>(AND+OR)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 smtClean="0"/>
                        <a:t>pAu</a:t>
                      </a:r>
                      <a:r>
                        <a:rPr kumimoji="1" lang="en-US" altLang="ja-JP" dirty="0" smtClean="0"/>
                        <a:t> </a:t>
                      </a:r>
                    </a:p>
                    <a:p>
                      <a:pPr algn="ctr"/>
                      <a:r>
                        <a:rPr kumimoji="1" lang="en-US" altLang="ja-JP" dirty="0" smtClean="0"/>
                        <a:t>(South)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 smtClean="0"/>
                        <a:t>pAl</a:t>
                      </a:r>
                      <a:endParaRPr kumimoji="1" lang="en-US" altLang="ja-JP" dirty="0" smtClean="0"/>
                    </a:p>
                    <a:p>
                      <a:pPr algn="ctr"/>
                      <a:r>
                        <a:rPr kumimoji="1" lang="en-US" altLang="ja-JP" dirty="0" smtClean="0"/>
                        <a:t>(South)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56526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# Trigger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500M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300M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90M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44538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Purity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0.10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0.8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0.60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44538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# of High</a:t>
                      </a:r>
                      <a:r>
                        <a:rPr kumimoji="1" lang="en-US" altLang="ja-JP" baseline="0" dirty="0" smtClean="0"/>
                        <a:t> </a:t>
                      </a:r>
                      <a:r>
                        <a:rPr kumimoji="1" lang="en-US" altLang="ja-JP" baseline="0" dirty="0" err="1" smtClean="0"/>
                        <a:t>Mult</a:t>
                      </a:r>
                      <a:r>
                        <a:rPr kumimoji="1" lang="en-US" altLang="ja-JP" baseline="0" dirty="0" smtClean="0"/>
                        <a:t> Event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50M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240M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54M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5530612" y="4501002"/>
            <a:ext cx="31561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The trigger was </a:t>
            </a:r>
            <a:r>
              <a:rPr kumimoji="1" lang="en-US" altLang="ja-JP" sz="2800" dirty="0" err="1" smtClean="0"/>
              <a:t>prescaled</a:t>
            </a:r>
            <a:r>
              <a:rPr kumimoji="1" lang="en-US" altLang="ja-JP" sz="2800" dirty="0" smtClean="0"/>
              <a:t> by 2 ~ 10 during </a:t>
            </a:r>
            <a:r>
              <a:rPr kumimoji="1" lang="en-US" altLang="ja-JP" sz="2800" dirty="0" err="1" smtClean="0"/>
              <a:t>pp</a:t>
            </a:r>
            <a:r>
              <a:rPr kumimoji="1" lang="en-US" altLang="ja-JP" sz="2800" dirty="0" smtClean="0"/>
              <a:t> run</a:t>
            </a:r>
            <a:endParaRPr kumimoji="1" lang="ja-JP" altLang="en-US" sz="2800" dirty="0"/>
          </a:p>
        </p:txBody>
      </p:sp>
      <p:cxnSp>
        <p:nvCxnSpPr>
          <p:cNvPr id="11" name="直線コネクタ 10"/>
          <p:cNvCxnSpPr/>
          <p:nvPr/>
        </p:nvCxnSpPr>
        <p:spPr>
          <a:xfrm flipH="1" flipV="1">
            <a:off x="3520942" y="4501002"/>
            <a:ext cx="1" cy="1945076"/>
          </a:xfrm>
          <a:prstGeom prst="line">
            <a:avLst/>
          </a:prstGeom>
          <a:ln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72331" y="679627"/>
            <a:ext cx="769737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err="1" smtClean="0"/>
              <a:t>pAu</a:t>
            </a:r>
            <a:endParaRPr kumimoji="1" lang="ja-JP" altLang="en-US" sz="28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2331" y="3906211"/>
            <a:ext cx="561973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err="1" smtClean="0"/>
              <a:t>pp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833338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コンテンツ プレースホルダー 3" descr="online_vs_offline_track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58" r="-18158"/>
          <a:stretch>
            <a:fillRect/>
          </a:stretch>
        </p:blipFill>
        <p:spPr>
          <a:xfrm>
            <a:off x="-707405" y="691160"/>
            <a:ext cx="10220188" cy="5620710"/>
          </a:xfrm>
          <a:prstGeom prst="rect">
            <a:avLst/>
          </a:prstGeom>
        </p:spPr>
      </p:pic>
      <p:cxnSp>
        <p:nvCxnSpPr>
          <p:cNvPr id="4" name="直線コネクタ 3"/>
          <p:cNvCxnSpPr/>
          <p:nvPr/>
        </p:nvCxnSpPr>
        <p:spPr>
          <a:xfrm>
            <a:off x="1505056" y="2242227"/>
            <a:ext cx="575370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4013484" y="1872895"/>
            <a:ext cx="1287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Upper Limit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280678" y="4613527"/>
            <a:ext cx="2978082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Off Diagonal : </a:t>
            </a:r>
            <a:r>
              <a:rPr lang="en-US" altLang="ja-JP" dirty="0" smtClean="0"/>
              <a:t>Discrepancy between online offline track algorithm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1850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線コネクタ 72"/>
          <p:cNvCxnSpPr/>
          <p:nvPr/>
        </p:nvCxnSpPr>
        <p:spPr>
          <a:xfrm>
            <a:off x="3326661" y="1626596"/>
            <a:ext cx="574675" cy="635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角丸四角形 31"/>
          <p:cNvSpPr/>
          <p:nvPr/>
        </p:nvSpPr>
        <p:spPr>
          <a:xfrm>
            <a:off x="440400" y="247432"/>
            <a:ext cx="3279401" cy="112683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2" name="正方形/長方形 91"/>
          <p:cNvSpPr/>
          <p:nvPr/>
        </p:nvSpPr>
        <p:spPr>
          <a:xfrm>
            <a:off x="5158998" y="405433"/>
            <a:ext cx="1092200" cy="1930400"/>
          </a:xfrm>
          <a:prstGeom prst="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altLang="ja-JP" sz="1400" dirty="0" smtClean="0"/>
          </a:p>
          <a:p>
            <a:pPr algn="ctr"/>
            <a:endParaRPr lang="en-US" altLang="ja-JP" sz="1400" dirty="0"/>
          </a:p>
          <a:p>
            <a:pPr algn="ctr"/>
            <a:r>
              <a:rPr lang="en-US" altLang="ja-JP" sz="2000" dirty="0" smtClean="0"/>
              <a:t>FEM</a:t>
            </a:r>
            <a:endParaRPr kumimoji="1" lang="ja-JP" altLang="en-US" sz="2000" dirty="0"/>
          </a:p>
        </p:txBody>
      </p:sp>
      <p:cxnSp>
        <p:nvCxnSpPr>
          <p:cNvPr id="93" name="直線コネクタ 92"/>
          <p:cNvCxnSpPr/>
          <p:nvPr/>
        </p:nvCxnSpPr>
        <p:spPr>
          <a:xfrm>
            <a:off x="6251198" y="1656418"/>
            <a:ext cx="766028" cy="1270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>
            <a:off x="5010626" y="3673352"/>
            <a:ext cx="19939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正方形/長方形 38"/>
          <p:cNvSpPr/>
          <p:nvPr/>
        </p:nvSpPr>
        <p:spPr>
          <a:xfrm>
            <a:off x="7004526" y="405433"/>
            <a:ext cx="1066800" cy="53571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/>
              <a:t>Data </a:t>
            </a:r>
          </a:p>
          <a:p>
            <a:pPr algn="ctr"/>
            <a:r>
              <a:rPr lang="en-US" altLang="ja-JP" sz="1400" dirty="0" smtClean="0"/>
              <a:t>Collection </a:t>
            </a:r>
          </a:p>
          <a:p>
            <a:pPr algn="ctr"/>
            <a:r>
              <a:rPr kumimoji="1" lang="en-US" altLang="ja-JP" sz="1400" dirty="0" smtClean="0"/>
              <a:t>Module</a:t>
            </a:r>
            <a:endParaRPr kumimoji="1" lang="ja-JP" altLang="en-US" sz="1400" dirty="0"/>
          </a:p>
        </p:txBody>
      </p:sp>
      <p:cxnSp>
        <p:nvCxnSpPr>
          <p:cNvPr id="45" name="直線コネクタ 44"/>
          <p:cNvCxnSpPr/>
          <p:nvPr/>
        </p:nvCxnSpPr>
        <p:spPr>
          <a:xfrm>
            <a:off x="4426426" y="4877996"/>
            <a:ext cx="25781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6" name="台形 55"/>
          <p:cNvSpPr/>
          <p:nvPr/>
        </p:nvSpPr>
        <p:spPr>
          <a:xfrm flipV="1">
            <a:off x="2197576" y="2251034"/>
            <a:ext cx="533400" cy="1155700"/>
          </a:xfrm>
          <a:prstGeom prst="trapezoi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57" name="直線コネクタ 56"/>
          <p:cNvCxnSpPr/>
          <p:nvPr/>
        </p:nvCxnSpPr>
        <p:spPr>
          <a:xfrm>
            <a:off x="2664301" y="2790784"/>
            <a:ext cx="574675" cy="63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8" name="爆発 2 57"/>
          <p:cNvSpPr/>
          <p:nvPr/>
        </p:nvSpPr>
        <p:spPr>
          <a:xfrm>
            <a:off x="2397601" y="2409784"/>
            <a:ext cx="215900" cy="215900"/>
          </a:xfrm>
          <a:prstGeom prst="irregularSeal2">
            <a:avLst/>
          </a:prstGeom>
          <a:solidFill>
            <a:srgbClr val="FFFF00"/>
          </a:solidFill>
          <a:ln w="317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台形 58"/>
          <p:cNvSpPr/>
          <p:nvPr/>
        </p:nvSpPr>
        <p:spPr>
          <a:xfrm flipV="1">
            <a:off x="1930876" y="2473284"/>
            <a:ext cx="533400" cy="1155700"/>
          </a:xfrm>
          <a:prstGeom prst="trapezoi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0" name="直線コネクタ 59"/>
          <p:cNvCxnSpPr>
            <a:stCxn id="59" idx="3"/>
          </p:cNvCxnSpPr>
          <p:nvPr/>
        </p:nvCxnSpPr>
        <p:spPr>
          <a:xfrm>
            <a:off x="2397601" y="3051134"/>
            <a:ext cx="841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爆発 2 60"/>
          <p:cNvSpPr/>
          <p:nvPr/>
        </p:nvSpPr>
        <p:spPr>
          <a:xfrm>
            <a:off x="2169001" y="2790784"/>
            <a:ext cx="215900" cy="215900"/>
          </a:xfrm>
          <a:prstGeom prst="irregularSeal2">
            <a:avLst/>
          </a:prstGeom>
          <a:solidFill>
            <a:srgbClr val="FFFF00"/>
          </a:solidFill>
          <a:ln w="317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台形 61"/>
          <p:cNvSpPr/>
          <p:nvPr/>
        </p:nvSpPr>
        <p:spPr>
          <a:xfrm flipV="1">
            <a:off x="1699101" y="2790784"/>
            <a:ext cx="533400" cy="1155700"/>
          </a:xfrm>
          <a:prstGeom prst="trapezoi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3" name="直線コネクタ 62"/>
          <p:cNvCxnSpPr/>
          <p:nvPr/>
        </p:nvCxnSpPr>
        <p:spPr>
          <a:xfrm>
            <a:off x="2162651" y="3349584"/>
            <a:ext cx="1066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4" name="爆発 2 63"/>
          <p:cNvSpPr/>
          <p:nvPr/>
        </p:nvSpPr>
        <p:spPr>
          <a:xfrm>
            <a:off x="1972151" y="3095584"/>
            <a:ext cx="215900" cy="215900"/>
          </a:xfrm>
          <a:prstGeom prst="irregularSeal2">
            <a:avLst/>
          </a:prstGeom>
          <a:solidFill>
            <a:srgbClr val="FFFF00"/>
          </a:solidFill>
          <a:ln w="317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台形 64"/>
          <p:cNvSpPr/>
          <p:nvPr/>
        </p:nvSpPr>
        <p:spPr>
          <a:xfrm flipV="1">
            <a:off x="1508601" y="3095584"/>
            <a:ext cx="533400" cy="1155700"/>
          </a:xfrm>
          <a:prstGeom prst="trapezoi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66" name="直線コネクタ 65"/>
          <p:cNvCxnSpPr>
            <a:stCxn id="65" idx="3"/>
          </p:cNvCxnSpPr>
          <p:nvPr/>
        </p:nvCxnSpPr>
        <p:spPr>
          <a:xfrm>
            <a:off x="1975326" y="3673434"/>
            <a:ext cx="1254125" cy="63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7" name="爆発 2 66"/>
          <p:cNvSpPr/>
          <p:nvPr/>
        </p:nvSpPr>
        <p:spPr>
          <a:xfrm>
            <a:off x="1699101" y="3565484"/>
            <a:ext cx="215900" cy="215900"/>
          </a:xfrm>
          <a:prstGeom prst="irregularSeal2">
            <a:avLst/>
          </a:prstGeom>
          <a:solidFill>
            <a:srgbClr val="FFFF00"/>
          </a:solidFill>
          <a:ln w="317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8" name="直線コネクタ 67"/>
          <p:cNvCxnSpPr/>
          <p:nvPr/>
        </p:nvCxnSpPr>
        <p:spPr>
          <a:xfrm>
            <a:off x="3238976" y="2797134"/>
            <a:ext cx="0" cy="889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直線コネクタ 68"/>
          <p:cNvCxnSpPr/>
          <p:nvPr/>
        </p:nvCxnSpPr>
        <p:spPr>
          <a:xfrm>
            <a:off x="3229451" y="3203534"/>
            <a:ext cx="6889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直線矢印コネクタ 69"/>
          <p:cNvCxnSpPr/>
          <p:nvPr/>
        </p:nvCxnSpPr>
        <p:spPr>
          <a:xfrm flipV="1">
            <a:off x="1333976" y="2044536"/>
            <a:ext cx="1574800" cy="2273300"/>
          </a:xfrm>
          <a:prstGeom prst="straightConnector1">
            <a:avLst/>
          </a:prstGeom>
          <a:ln>
            <a:prstDash val="dot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台形 1"/>
          <p:cNvSpPr/>
          <p:nvPr/>
        </p:nvSpPr>
        <p:spPr>
          <a:xfrm flipV="1">
            <a:off x="1613376" y="4140200"/>
            <a:ext cx="533400" cy="1155700"/>
          </a:xfrm>
          <a:prstGeom prst="trapezoi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4" name="直線コネクタ 3"/>
          <p:cNvCxnSpPr/>
          <p:nvPr/>
        </p:nvCxnSpPr>
        <p:spPr>
          <a:xfrm>
            <a:off x="2080101" y="4679950"/>
            <a:ext cx="574675" cy="63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爆発 2 22"/>
          <p:cNvSpPr/>
          <p:nvPr/>
        </p:nvSpPr>
        <p:spPr>
          <a:xfrm>
            <a:off x="1813401" y="4298950"/>
            <a:ext cx="215900" cy="215900"/>
          </a:xfrm>
          <a:prstGeom prst="irregularSeal2">
            <a:avLst/>
          </a:prstGeom>
          <a:solidFill>
            <a:srgbClr val="FFFF00"/>
          </a:solidFill>
          <a:ln w="317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台形 4"/>
          <p:cNvSpPr/>
          <p:nvPr/>
        </p:nvSpPr>
        <p:spPr>
          <a:xfrm flipV="1">
            <a:off x="1346676" y="4362450"/>
            <a:ext cx="533400" cy="1155700"/>
          </a:xfrm>
          <a:prstGeom prst="trapezoi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/>
          <p:cNvCxnSpPr>
            <a:stCxn id="5" idx="3"/>
          </p:cNvCxnSpPr>
          <p:nvPr/>
        </p:nvCxnSpPr>
        <p:spPr>
          <a:xfrm>
            <a:off x="1813401" y="4940300"/>
            <a:ext cx="841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爆発 2 21"/>
          <p:cNvSpPr/>
          <p:nvPr/>
        </p:nvSpPr>
        <p:spPr>
          <a:xfrm>
            <a:off x="1584801" y="4679950"/>
            <a:ext cx="215900" cy="215900"/>
          </a:xfrm>
          <a:prstGeom prst="irregularSeal2">
            <a:avLst/>
          </a:prstGeom>
          <a:solidFill>
            <a:srgbClr val="FFFF00"/>
          </a:solidFill>
          <a:ln w="317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台形 6"/>
          <p:cNvSpPr/>
          <p:nvPr/>
        </p:nvSpPr>
        <p:spPr>
          <a:xfrm flipV="1">
            <a:off x="1114901" y="4679950"/>
            <a:ext cx="533400" cy="1155700"/>
          </a:xfrm>
          <a:prstGeom prst="trapezoi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コネクタ 15"/>
          <p:cNvCxnSpPr/>
          <p:nvPr/>
        </p:nvCxnSpPr>
        <p:spPr>
          <a:xfrm>
            <a:off x="1578451" y="5238750"/>
            <a:ext cx="1066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爆発 2 20"/>
          <p:cNvSpPr/>
          <p:nvPr/>
        </p:nvSpPr>
        <p:spPr>
          <a:xfrm>
            <a:off x="1387951" y="4984750"/>
            <a:ext cx="215900" cy="215900"/>
          </a:xfrm>
          <a:prstGeom prst="irregularSeal2">
            <a:avLst/>
          </a:prstGeom>
          <a:solidFill>
            <a:srgbClr val="FFFF00"/>
          </a:solidFill>
          <a:ln w="317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台形 9"/>
          <p:cNvSpPr/>
          <p:nvPr/>
        </p:nvSpPr>
        <p:spPr>
          <a:xfrm flipV="1">
            <a:off x="924401" y="4984750"/>
            <a:ext cx="533400" cy="1155700"/>
          </a:xfrm>
          <a:prstGeom prst="trapezoi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1" name="直線コネクタ 10"/>
          <p:cNvCxnSpPr>
            <a:stCxn id="10" idx="3"/>
          </p:cNvCxnSpPr>
          <p:nvPr/>
        </p:nvCxnSpPr>
        <p:spPr>
          <a:xfrm>
            <a:off x="1391126" y="5562600"/>
            <a:ext cx="1254125" cy="63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爆発 2 19"/>
          <p:cNvSpPr/>
          <p:nvPr/>
        </p:nvSpPr>
        <p:spPr>
          <a:xfrm>
            <a:off x="1114901" y="5454650"/>
            <a:ext cx="215900" cy="215900"/>
          </a:xfrm>
          <a:prstGeom prst="irregularSeal2">
            <a:avLst/>
          </a:prstGeom>
          <a:solidFill>
            <a:srgbClr val="FFFF00"/>
          </a:solidFill>
          <a:ln w="317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0" name="直線コネクタ 49"/>
          <p:cNvCxnSpPr/>
          <p:nvPr/>
        </p:nvCxnSpPr>
        <p:spPr>
          <a:xfrm>
            <a:off x="2654776" y="4686300"/>
            <a:ext cx="0" cy="889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>
            <a:off x="2645251" y="5092700"/>
            <a:ext cx="6889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V="1">
            <a:off x="749776" y="3933702"/>
            <a:ext cx="1574800" cy="2273300"/>
          </a:xfrm>
          <a:prstGeom prst="straightConnector1">
            <a:avLst/>
          </a:prstGeom>
          <a:ln>
            <a:prstDash val="dot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直線コネクタ 75"/>
          <p:cNvCxnSpPr/>
          <p:nvPr/>
        </p:nvCxnSpPr>
        <p:spPr>
          <a:xfrm>
            <a:off x="3226523" y="1831649"/>
            <a:ext cx="691903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直線コネクタ 78"/>
          <p:cNvCxnSpPr/>
          <p:nvPr/>
        </p:nvCxnSpPr>
        <p:spPr>
          <a:xfrm>
            <a:off x="3077051" y="2149434"/>
            <a:ext cx="831850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直線コネクタ 81"/>
          <p:cNvCxnSpPr/>
          <p:nvPr/>
        </p:nvCxnSpPr>
        <p:spPr>
          <a:xfrm flipV="1">
            <a:off x="2842101" y="2485741"/>
            <a:ext cx="1076325" cy="243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直線コネクタ 83"/>
          <p:cNvCxnSpPr/>
          <p:nvPr/>
        </p:nvCxnSpPr>
        <p:spPr>
          <a:xfrm>
            <a:off x="3918426" y="1596984"/>
            <a:ext cx="0" cy="88900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直線コネクタ 84"/>
          <p:cNvCxnSpPr/>
          <p:nvPr/>
        </p:nvCxnSpPr>
        <p:spPr>
          <a:xfrm>
            <a:off x="3908901" y="2003384"/>
            <a:ext cx="688975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0" name="直線コネクタ 89"/>
          <p:cNvCxnSpPr/>
          <p:nvPr/>
        </p:nvCxnSpPr>
        <p:spPr>
          <a:xfrm flipV="1">
            <a:off x="5705098" y="2727319"/>
            <a:ext cx="1299428" cy="1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直線コネクタ 99"/>
          <p:cNvCxnSpPr/>
          <p:nvPr/>
        </p:nvCxnSpPr>
        <p:spPr>
          <a:xfrm>
            <a:off x="6649590" y="796884"/>
            <a:ext cx="367636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5" name="テキスト ボックス 104"/>
          <p:cNvSpPr txBox="1"/>
          <p:nvPr/>
        </p:nvSpPr>
        <p:spPr>
          <a:xfrm>
            <a:off x="875505" y="6505509"/>
            <a:ext cx="2322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FVTX Tracker (4 layers)</a:t>
            </a:r>
            <a:endParaRPr kumimoji="1" lang="ja-JP" altLang="en-US" dirty="0"/>
          </a:p>
        </p:txBody>
      </p:sp>
      <p:sp>
        <p:nvSpPr>
          <p:cNvPr id="106" name="左中かっこ 105"/>
          <p:cNvSpPr/>
          <p:nvPr/>
        </p:nvSpPr>
        <p:spPr>
          <a:xfrm rot="16200000" flipV="1">
            <a:off x="1522104" y="5572787"/>
            <a:ext cx="406402" cy="1477941"/>
          </a:xfrm>
          <a:prstGeom prst="leftBrac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7" name="テキスト ボックス 106"/>
          <p:cNvSpPr txBox="1"/>
          <p:nvPr/>
        </p:nvSpPr>
        <p:spPr>
          <a:xfrm>
            <a:off x="6513972" y="6405663"/>
            <a:ext cx="1920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High </a:t>
            </a:r>
            <a:r>
              <a:rPr kumimoji="1" lang="en-US" altLang="ja-JP" dirty="0" err="1" smtClean="0"/>
              <a:t>Mult</a:t>
            </a:r>
            <a:r>
              <a:rPr kumimoji="1" lang="en-US" altLang="ja-JP" dirty="0" smtClean="0"/>
              <a:t>. Trigger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4041091" y="5942577"/>
            <a:ext cx="2490632" cy="8581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kumimoji="1" lang="en-US" altLang="ja-JP" sz="1600" dirty="0" smtClean="0"/>
              <a:t>FEM-IB</a:t>
            </a:r>
            <a:endParaRPr kumimoji="1" lang="ja-JP" altLang="en-US" sz="1600" dirty="0"/>
          </a:p>
        </p:txBody>
      </p:sp>
      <p:sp>
        <p:nvSpPr>
          <p:cNvPr id="18" name="右矢印 17"/>
          <p:cNvSpPr/>
          <p:nvPr/>
        </p:nvSpPr>
        <p:spPr>
          <a:xfrm>
            <a:off x="6419965" y="6140450"/>
            <a:ext cx="1651362" cy="392860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400" dirty="0"/>
          </a:p>
        </p:txBody>
      </p:sp>
      <p:sp>
        <p:nvSpPr>
          <p:cNvPr id="74" name="正方形/長方形 73"/>
          <p:cNvSpPr/>
          <p:nvPr/>
        </p:nvSpPr>
        <p:spPr>
          <a:xfrm>
            <a:off x="5480050" y="1374263"/>
            <a:ext cx="685800" cy="589710"/>
          </a:xfrm>
          <a:prstGeom prst="rect">
            <a:avLst/>
          </a:prstGeom>
          <a:ln>
            <a:prstDash val="sys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/>
              <a:t>Online</a:t>
            </a:r>
          </a:p>
          <a:p>
            <a:pPr algn="ctr"/>
            <a:r>
              <a:rPr lang="en-US" altLang="ja-JP" sz="1200" dirty="0" smtClean="0"/>
              <a:t>Track?</a:t>
            </a:r>
            <a:endParaRPr kumimoji="1" lang="ja-JP" altLang="en-US" sz="1200" dirty="0"/>
          </a:p>
        </p:txBody>
      </p:sp>
      <p:sp>
        <p:nvSpPr>
          <p:cNvPr id="35" name="正方形/長方形 34"/>
          <p:cNvSpPr/>
          <p:nvPr/>
        </p:nvSpPr>
        <p:spPr>
          <a:xfrm>
            <a:off x="4612898" y="1476334"/>
            <a:ext cx="1092200" cy="19304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altLang="ja-JP" sz="1400" dirty="0" smtClean="0"/>
          </a:p>
          <a:p>
            <a:pPr algn="ctr"/>
            <a:r>
              <a:rPr lang="en-US" altLang="ja-JP" sz="2000" dirty="0" smtClean="0"/>
              <a:t>FEM</a:t>
            </a:r>
            <a:endParaRPr kumimoji="1" lang="ja-JP" altLang="en-US" sz="2000" dirty="0"/>
          </a:p>
        </p:txBody>
      </p:sp>
      <p:sp>
        <p:nvSpPr>
          <p:cNvPr id="72" name="正方形/長方形 71"/>
          <p:cNvSpPr/>
          <p:nvPr/>
        </p:nvSpPr>
        <p:spPr>
          <a:xfrm>
            <a:off x="4932284" y="2461424"/>
            <a:ext cx="685800" cy="5897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/>
              <a:t>Online Track</a:t>
            </a:r>
            <a:endParaRPr kumimoji="1" lang="ja-JP" altLang="en-US" sz="1200" dirty="0"/>
          </a:p>
        </p:txBody>
      </p:sp>
      <p:sp>
        <p:nvSpPr>
          <p:cNvPr id="37" name="正方形/長方形 36"/>
          <p:cNvSpPr/>
          <p:nvPr/>
        </p:nvSpPr>
        <p:spPr>
          <a:xfrm>
            <a:off x="3918426" y="2689102"/>
            <a:ext cx="1092200" cy="1930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altLang="ja-JP" sz="1400" dirty="0" smtClean="0"/>
          </a:p>
          <a:p>
            <a:pPr algn="ctr"/>
            <a:endParaRPr lang="en-US" altLang="ja-JP" sz="1400" dirty="0"/>
          </a:p>
          <a:p>
            <a:pPr algn="ctr"/>
            <a:r>
              <a:rPr lang="en-US" altLang="ja-JP" dirty="0" smtClean="0"/>
              <a:t>FEM</a:t>
            </a:r>
            <a:endParaRPr lang="ja-JP" altLang="en-US" dirty="0"/>
          </a:p>
        </p:txBody>
      </p:sp>
      <p:sp>
        <p:nvSpPr>
          <p:cNvPr id="71" name="正方形/長方形 70"/>
          <p:cNvSpPr/>
          <p:nvPr/>
        </p:nvSpPr>
        <p:spPr>
          <a:xfrm>
            <a:off x="4269998" y="3711536"/>
            <a:ext cx="685800" cy="5897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/>
              <a:t>Online Track?</a:t>
            </a:r>
            <a:endParaRPr kumimoji="1" lang="ja-JP" altLang="en-US" sz="1200" dirty="0"/>
          </a:p>
        </p:txBody>
      </p:sp>
      <p:sp>
        <p:nvSpPr>
          <p:cNvPr id="9" name="正方形/長方形 8"/>
          <p:cNvSpPr/>
          <p:nvPr/>
        </p:nvSpPr>
        <p:spPr>
          <a:xfrm>
            <a:off x="3334226" y="3832225"/>
            <a:ext cx="1092200" cy="1930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altLang="ja-JP" sz="1400" dirty="0" smtClean="0"/>
          </a:p>
          <a:p>
            <a:pPr algn="ctr"/>
            <a:endParaRPr lang="en-US" altLang="ja-JP" sz="1400" dirty="0" smtClean="0"/>
          </a:p>
          <a:p>
            <a:pPr algn="ctr"/>
            <a:r>
              <a:rPr lang="en-US" altLang="ja-JP" sz="2000" dirty="0" smtClean="0"/>
              <a:t>FEM</a:t>
            </a:r>
            <a:endParaRPr kumimoji="1" lang="ja-JP" altLang="en-US" sz="2000" dirty="0"/>
          </a:p>
        </p:txBody>
      </p:sp>
      <p:sp>
        <p:nvSpPr>
          <p:cNvPr id="24" name="正方形/長方形 23"/>
          <p:cNvSpPr/>
          <p:nvPr/>
        </p:nvSpPr>
        <p:spPr>
          <a:xfrm>
            <a:off x="3698191" y="4917196"/>
            <a:ext cx="685800" cy="5897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200" dirty="0" smtClean="0"/>
              <a:t>Online Track ?</a:t>
            </a:r>
            <a:endParaRPr kumimoji="1" lang="ja-JP" altLang="en-US" sz="1200" dirty="0"/>
          </a:p>
        </p:txBody>
      </p:sp>
      <p:sp>
        <p:nvSpPr>
          <p:cNvPr id="26" name="正方形/長方形 25"/>
          <p:cNvSpPr/>
          <p:nvPr/>
        </p:nvSpPr>
        <p:spPr>
          <a:xfrm>
            <a:off x="4182155" y="6169090"/>
            <a:ext cx="2069043" cy="33641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/>
              <a:t>Track Counter</a:t>
            </a:r>
            <a:endParaRPr kumimoji="1" lang="ja-JP" altLang="en-US" sz="1400" dirty="0"/>
          </a:p>
        </p:txBody>
      </p:sp>
      <p:sp>
        <p:nvSpPr>
          <p:cNvPr id="27" name="正方形/長方形 26"/>
          <p:cNvSpPr/>
          <p:nvPr/>
        </p:nvSpPr>
        <p:spPr>
          <a:xfrm>
            <a:off x="518466" y="474291"/>
            <a:ext cx="573471" cy="3203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029292" y="403210"/>
            <a:ext cx="1565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FPGA</a:t>
            </a:r>
            <a:r>
              <a:rPr lang="en-US" altLang="ja-JP" sz="1600" dirty="0" smtClean="0"/>
              <a:t> Algorithm</a:t>
            </a:r>
            <a:endParaRPr kumimoji="1" lang="ja-JP" altLang="en-US" sz="1600" dirty="0"/>
          </a:p>
        </p:txBody>
      </p:sp>
      <p:sp>
        <p:nvSpPr>
          <p:cNvPr id="29" name="右矢印 28"/>
          <p:cNvSpPr/>
          <p:nvPr/>
        </p:nvSpPr>
        <p:spPr>
          <a:xfrm>
            <a:off x="536557" y="1009903"/>
            <a:ext cx="573471" cy="164955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016293" y="903101"/>
            <a:ext cx="1444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１</a:t>
            </a:r>
            <a:r>
              <a:rPr kumimoji="1" lang="en-US" altLang="ja-JP" sz="1600" dirty="0" smtClean="0"/>
              <a:t>bit Serial Line</a:t>
            </a:r>
            <a:endParaRPr kumimoji="1" lang="ja-JP" altLang="en-US" sz="1600" dirty="0"/>
          </a:p>
        </p:txBody>
      </p:sp>
      <p:sp>
        <p:nvSpPr>
          <p:cNvPr id="17" name="下矢印 16"/>
          <p:cNvSpPr/>
          <p:nvPr/>
        </p:nvSpPr>
        <p:spPr>
          <a:xfrm>
            <a:off x="5930709" y="1831649"/>
            <a:ext cx="235141" cy="4308801"/>
          </a:xfrm>
          <a:prstGeom prst="down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下矢印 14"/>
          <p:cNvSpPr/>
          <p:nvPr/>
        </p:nvSpPr>
        <p:spPr>
          <a:xfrm>
            <a:off x="5270959" y="2953255"/>
            <a:ext cx="234491" cy="3187195"/>
          </a:xfrm>
          <a:prstGeom prst="down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下矢印 13"/>
          <p:cNvSpPr/>
          <p:nvPr/>
        </p:nvSpPr>
        <p:spPr>
          <a:xfrm>
            <a:off x="4665951" y="4240605"/>
            <a:ext cx="229783" cy="1899845"/>
          </a:xfrm>
          <a:prstGeom prst="down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下矢印 7"/>
          <p:cNvSpPr/>
          <p:nvPr/>
        </p:nvSpPr>
        <p:spPr>
          <a:xfrm>
            <a:off x="4165017" y="5486834"/>
            <a:ext cx="261409" cy="653617"/>
          </a:xfrm>
          <a:prstGeom prst="down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" name="正方形/長方形 24"/>
          <p:cNvSpPr/>
          <p:nvPr/>
        </p:nvSpPr>
        <p:spPr>
          <a:xfrm rot="5400000">
            <a:off x="4650724" y="4421031"/>
            <a:ext cx="1553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1 bit serial line</a:t>
            </a:r>
            <a:endParaRPr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19487" y="1594641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# of FEM only goes up to 24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162049" y="6108556"/>
            <a:ext cx="544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GL1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47211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線コネクタ 72"/>
          <p:cNvCxnSpPr/>
          <p:nvPr/>
        </p:nvCxnSpPr>
        <p:spPr>
          <a:xfrm>
            <a:off x="3326661" y="1626596"/>
            <a:ext cx="574675" cy="635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角丸四角形 31"/>
          <p:cNvSpPr/>
          <p:nvPr/>
        </p:nvSpPr>
        <p:spPr>
          <a:xfrm>
            <a:off x="440400" y="247432"/>
            <a:ext cx="3279401" cy="112683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2" name="正方形/長方形 91"/>
          <p:cNvSpPr/>
          <p:nvPr/>
        </p:nvSpPr>
        <p:spPr>
          <a:xfrm>
            <a:off x="5158998" y="405433"/>
            <a:ext cx="1092200" cy="1930400"/>
          </a:xfrm>
          <a:prstGeom prst="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altLang="ja-JP" sz="1400" dirty="0" smtClean="0"/>
          </a:p>
          <a:p>
            <a:pPr algn="ctr"/>
            <a:endParaRPr lang="en-US" altLang="ja-JP" sz="1400" dirty="0"/>
          </a:p>
          <a:p>
            <a:pPr algn="ctr"/>
            <a:r>
              <a:rPr lang="en-US" altLang="ja-JP" sz="2000" dirty="0" smtClean="0"/>
              <a:t>FEM</a:t>
            </a:r>
            <a:endParaRPr kumimoji="1" lang="ja-JP" altLang="en-US" sz="2000" dirty="0"/>
          </a:p>
        </p:txBody>
      </p:sp>
      <p:cxnSp>
        <p:nvCxnSpPr>
          <p:cNvPr id="93" name="直線コネクタ 92"/>
          <p:cNvCxnSpPr/>
          <p:nvPr/>
        </p:nvCxnSpPr>
        <p:spPr>
          <a:xfrm>
            <a:off x="6251198" y="1656418"/>
            <a:ext cx="766028" cy="1270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>
            <a:off x="5010626" y="3673352"/>
            <a:ext cx="19939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正方形/長方形 38"/>
          <p:cNvSpPr/>
          <p:nvPr/>
        </p:nvSpPr>
        <p:spPr>
          <a:xfrm>
            <a:off x="7004526" y="405433"/>
            <a:ext cx="1066800" cy="53571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/>
              <a:t>Data </a:t>
            </a:r>
          </a:p>
          <a:p>
            <a:pPr algn="ctr"/>
            <a:r>
              <a:rPr lang="en-US" altLang="ja-JP" sz="1400" dirty="0" smtClean="0"/>
              <a:t>Collection </a:t>
            </a:r>
          </a:p>
          <a:p>
            <a:pPr algn="ctr"/>
            <a:r>
              <a:rPr kumimoji="1" lang="en-US" altLang="ja-JP" sz="1400" dirty="0" smtClean="0"/>
              <a:t>Module</a:t>
            </a:r>
            <a:endParaRPr kumimoji="1" lang="ja-JP" altLang="en-US" sz="1400" dirty="0"/>
          </a:p>
        </p:txBody>
      </p:sp>
      <p:cxnSp>
        <p:nvCxnSpPr>
          <p:cNvPr id="45" name="直線コネクタ 44"/>
          <p:cNvCxnSpPr/>
          <p:nvPr/>
        </p:nvCxnSpPr>
        <p:spPr>
          <a:xfrm>
            <a:off x="4426426" y="4877996"/>
            <a:ext cx="25781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6" name="台形 55"/>
          <p:cNvSpPr/>
          <p:nvPr/>
        </p:nvSpPr>
        <p:spPr>
          <a:xfrm flipV="1">
            <a:off x="2197576" y="2251034"/>
            <a:ext cx="533400" cy="1155700"/>
          </a:xfrm>
          <a:prstGeom prst="trapezoi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57" name="直線コネクタ 56"/>
          <p:cNvCxnSpPr/>
          <p:nvPr/>
        </p:nvCxnSpPr>
        <p:spPr>
          <a:xfrm>
            <a:off x="2664301" y="2790784"/>
            <a:ext cx="574675" cy="63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8" name="爆発 2 57"/>
          <p:cNvSpPr/>
          <p:nvPr/>
        </p:nvSpPr>
        <p:spPr>
          <a:xfrm>
            <a:off x="2397601" y="2409784"/>
            <a:ext cx="215900" cy="215900"/>
          </a:xfrm>
          <a:prstGeom prst="irregularSeal2">
            <a:avLst/>
          </a:prstGeom>
          <a:solidFill>
            <a:srgbClr val="FFFF00"/>
          </a:solidFill>
          <a:ln w="317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台形 58"/>
          <p:cNvSpPr/>
          <p:nvPr/>
        </p:nvSpPr>
        <p:spPr>
          <a:xfrm flipV="1">
            <a:off x="1930876" y="2473284"/>
            <a:ext cx="533400" cy="1155700"/>
          </a:xfrm>
          <a:prstGeom prst="trapezoi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0" name="直線コネクタ 59"/>
          <p:cNvCxnSpPr>
            <a:stCxn id="59" idx="3"/>
          </p:cNvCxnSpPr>
          <p:nvPr/>
        </p:nvCxnSpPr>
        <p:spPr>
          <a:xfrm>
            <a:off x="2397601" y="3051134"/>
            <a:ext cx="841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爆発 2 60"/>
          <p:cNvSpPr/>
          <p:nvPr/>
        </p:nvSpPr>
        <p:spPr>
          <a:xfrm>
            <a:off x="2169001" y="2790784"/>
            <a:ext cx="215900" cy="215900"/>
          </a:xfrm>
          <a:prstGeom prst="irregularSeal2">
            <a:avLst/>
          </a:prstGeom>
          <a:solidFill>
            <a:srgbClr val="FFFF00"/>
          </a:solidFill>
          <a:ln w="317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台形 61"/>
          <p:cNvSpPr/>
          <p:nvPr/>
        </p:nvSpPr>
        <p:spPr>
          <a:xfrm flipV="1">
            <a:off x="1699101" y="2790784"/>
            <a:ext cx="533400" cy="1155700"/>
          </a:xfrm>
          <a:prstGeom prst="trapezoi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3" name="直線コネクタ 62"/>
          <p:cNvCxnSpPr/>
          <p:nvPr/>
        </p:nvCxnSpPr>
        <p:spPr>
          <a:xfrm>
            <a:off x="2162651" y="3349584"/>
            <a:ext cx="1066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4" name="爆発 2 63"/>
          <p:cNvSpPr/>
          <p:nvPr/>
        </p:nvSpPr>
        <p:spPr>
          <a:xfrm>
            <a:off x="1972151" y="3095584"/>
            <a:ext cx="215900" cy="215900"/>
          </a:xfrm>
          <a:prstGeom prst="irregularSeal2">
            <a:avLst/>
          </a:prstGeom>
          <a:solidFill>
            <a:srgbClr val="FFFF00"/>
          </a:solidFill>
          <a:ln w="317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台形 64"/>
          <p:cNvSpPr/>
          <p:nvPr/>
        </p:nvSpPr>
        <p:spPr>
          <a:xfrm flipV="1">
            <a:off x="1508601" y="3095584"/>
            <a:ext cx="533400" cy="1155700"/>
          </a:xfrm>
          <a:prstGeom prst="trapezoi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66" name="直線コネクタ 65"/>
          <p:cNvCxnSpPr>
            <a:stCxn id="65" idx="3"/>
          </p:cNvCxnSpPr>
          <p:nvPr/>
        </p:nvCxnSpPr>
        <p:spPr>
          <a:xfrm>
            <a:off x="1975326" y="3673434"/>
            <a:ext cx="1254125" cy="63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7" name="爆発 2 66"/>
          <p:cNvSpPr/>
          <p:nvPr/>
        </p:nvSpPr>
        <p:spPr>
          <a:xfrm>
            <a:off x="1699101" y="3565484"/>
            <a:ext cx="215900" cy="215900"/>
          </a:xfrm>
          <a:prstGeom prst="irregularSeal2">
            <a:avLst/>
          </a:prstGeom>
          <a:solidFill>
            <a:srgbClr val="FFFF00"/>
          </a:solidFill>
          <a:ln w="317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8" name="直線コネクタ 67"/>
          <p:cNvCxnSpPr/>
          <p:nvPr/>
        </p:nvCxnSpPr>
        <p:spPr>
          <a:xfrm>
            <a:off x="3238976" y="2797134"/>
            <a:ext cx="0" cy="889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直線コネクタ 68"/>
          <p:cNvCxnSpPr/>
          <p:nvPr/>
        </p:nvCxnSpPr>
        <p:spPr>
          <a:xfrm>
            <a:off x="3229451" y="3203534"/>
            <a:ext cx="6889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直線矢印コネクタ 69"/>
          <p:cNvCxnSpPr/>
          <p:nvPr/>
        </p:nvCxnSpPr>
        <p:spPr>
          <a:xfrm flipV="1">
            <a:off x="1333976" y="2044536"/>
            <a:ext cx="1574800" cy="2273300"/>
          </a:xfrm>
          <a:prstGeom prst="straightConnector1">
            <a:avLst/>
          </a:prstGeom>
          <a:ln>
            <a:prstDash val="dot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台形 1"/>
          <p:cNvSpPr/>
          <p:nvPr/>
        </p:nvSpPr>
        <p:spPr>
          <a:xfrm flipV="1">
            <a:off x="1613376" y="4140200"/>
            <a:ext cx="533400" cy="1155700"/>
          </a:xfrm>
          <a:prstGeom prst="trapezoi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4" name="直線コネクタ 3"/>
          <p:cNvCxnSpPr/>
          <p:nvPr/>
        </p:nvCxnSpPr>
        <p:spPr>
          <a:xfrm>
            <a:off x="2080101" y="4679950"/>
            <a:ext cx="574675" cy="63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爆発 2 22"/>
          <p:cNvSpPr/>
          <p:nvPr/>
        </p:nvSpPr>
        <p:spPr>
          <a:xfrm>
            <a:off x="1813401" y="4298950"/>
            <a:ext cx="215900" cy="215900"/>
          </a:xfrm>
          <a:prstGeom prst="irregularSeal2">
            <a:avLst/>
          </a:prstGeom>
          <a:solidFill>
            <a:srgbClr val="FFFF00"/>
          </a:solidFill>
          <a:ln w="317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台形 4"/>
          <p:cNvSpPr/>
          <p:nvPr/>
        </p:nvSpPr>
        <p:spPr>
          <a:xfrm flipV="1">
            <a:off x="1346676" y="4362450"/>
            <a:ext cx="533400" cy="1155700"/>
          </a:xfrm>
          <a:prstGeom prst="trapezoi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/>
          <p:cNvCxnSpPr>
            <a:stCxn id="5" idx="3"/>
          </p:cNvCxnSpPr>
          <p:nvPr/>
        </p:nvCxnSpPr>
        <p:spPr>
          <a:xfrm>
            <a:off x="1813401" y="4940300"/>
            <a:ext cx="841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爆発 2 21"/>
          <p:cNvSpPr/>
          <p:nvPr/>
        </p:nvSpPr>
        <p:spPr>
          <a:xfrm>
            <a:off x="1584801" y="4679950"/>
            <a:ext cx="215900" cy="215900"/>
          </a:xfrm>
          <a:prstGeom prst="irregularSeal2">
            <a:avLst/>
          </a:prstGeom>
          <a:solidFill>
            <a:srgbClr val="FFFF00"/>
          </a:solidFill>
          <a:ln w="317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台形 6"/>
          <p:cNvSpPr/>
          <p:nvPr/>
        </p:nvSpPr>
        <p:spPr>
          <a:xfrm flipV="1">
            <a:off x="1114901" y="4679950"/>
            <a:ext cx="533400" cy="1155700"/>
          </a:xfrm>
          <a:prstGeom prst="trapezoi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コネクタ 15"/>
          <p:cNvCxnSpPr/>
          <p:nvPr/>
        </p:nvCxnSpPr>
        <p:spPr>
          <a:xfrm>
            <a:off x="1578451" y="5238750"/>
            <a:ext cx="1066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爆発 2 20"/>
          <p:cNvSpPr/>
          <p:nvPr/>
        </p:nvSpPr>
        <p:spPr>
          <a:xfrm>
            <a:off x="1387951" y="4984750"/>
            <a:ext cx="215900" cy="215900"/>
          </a:xfrm>
          <a:prstGeom prst="irregularSeal2">
            <a:avLst/>
          </a:prstGeom>
          <a:solidFill>
            <a:srgbClr val="FFFF00"/>
          </a:solidFill>
          <a:ln w="317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台形 9"/>
          <p:cNvSpPr/>
          <p:nvPr/>
        </p:nvSpPr>
        <p:spPr>
          <a:xfrm flipV="1">
            <a:off x="924401" y="4984750"/>
            <a:ext cx="533400" cy="1155700"/>
          </a:xfrm>
          <a:prstGeom prst="trapezoi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1" name="直線コネクタ 10"/>
          <p:cNvCxnSpPr>
            <a:stCxn id="10" idx="3"/>
          </p:cNvCxnSpPr>
          <p:nvPr/>
        </p:nvCxnSpPr>
        <p:spPr>
          <a:xfrm>
            <a:off x="1391126" y="5562600"/>
            <a:ext cx="1254125" cy="63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爆発 2 19"/>
          <p:cNvSpPr/>
          <p:nvPr/>
        </p:nvSpPr>
        <p:spPr>
          <a:xfrm>
            <a:off x="1114901" y="5454650"/>
            <a:ext cx="215900" cy="215900"/>
          </a:xfrm>
          <a:prstGeom prst="irregularSeal2">
            <a:avLst/>
          </a:prstGeom>
          <a:solidFill>
            <a:srgbClr val="FFFF00"/>
          </a:solidFill>
          <a:ln w="317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0" name="直線コネクタ 49"/>
          <p:cNvCxnSpPr/>
          <p:nvPr/>
        </p:nvCxnSpPr>
        <p:spPr>
          <a:xfrm>
            <a:off x="2654776" y="4686300"/>
            <a:ext cx="0" cy="889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>
            <a:off x="2645251" y="5092700"/>
            <a:ext cx="6889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V="1">
            <a:off x="749776" y="3933702"/>
            <a:ext cx="1574800" cy="2273300"/>
          </a:xfrm>
          <a:prstGeom prst="straightConnector1">
            <a:avLst/>
          </a:prstGeom>
          <a:ln>
            <a:prstDash val="dot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直線コネクタ 75"/>
          <p:cNvCxnSpPr/>
          <p:nvPr/>
        </p:nvCxnSpPr>
        <p:spPr>
          <a:xfrm>
            <a:off x="3226523" y="1831649"/>
            <a:ext cx="691903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直線コネクタ 78"/>
          <p:cNvCxnSpPr/>
          <p:nvPr/>
        </p:nvCxnSpPr>
        <p:spPr>
          <a:xfrm>
            <a:off x="3077051" y="2149434"/>
            <a:ext cx="831850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直線コネクタ 81"/>
          <p:cNvCxnSpPr/>
          <p:nvPr/>
        </p:nvCxnSpPr>
        <p:spPr>
          <a:xfrm flipV="1">
            <a:off x="2842101" y="2485741"/>
            <a:ext cx="1076325" cy="243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直線コネクタ 83"/>
          <p:cNvCxnSpPr/>
          <p:nvPr/>
        </p:nvCxnSpPr>
        <p:spPr>
          <a:xfrm>
            <a:off x="3918426" y="1596984"/>
            <a:ext cx="0" cy="88900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直線コネクタ 84"/>
          <p:cNvCxnSpPr/>
          <p:nvPr/>
        </p:nvCxnSpPr>
        <p:spPr>
          <a:xfrm>
            <a:off x="3908901" y="2003384"/>
            <a:ext cx="688975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0" name="直線コネクタ 89"/>
          <p:cNvCxnSpPr/>
          <p:nvPr/>
        </p:nvCxnSpPr>
        <p:spPr>
          <a:xfrm flipV="1">
            <a:off x="5705098" y="2727319"/>
            <a:ext cx="1299428" cy="1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直線コネクタ 99"/>
          <p:cNvCxnSpPr/>
          <p:nvPr/>
        </p:nvCxnSpPr>
        <p:spPr>
          <a:xfrm>
            <a:off x="6649590" y="796884"/>
            <a:ext cx="367636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5" name="テキスト ボックス 104"/>
          <p:cNvSpPr txBox="1"/>
          <p:nvPr/>
        </p:nvSpPr>
        <p:spPr>
          <a:xfrm>
            <a:off x="875505" y="6505509"/>
            <a:ext cx="2322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FVTX Tracker (4 layers)</a:t>
            </a:r>
            <a:endParaRPr kumimoji="1" lang="ja-JP" altLang="en-US" dirty="0"/>
          </a:p>
        </p:txBody>
      </p:sp>
      <p:sp>
        <p:nvSpPr>
          <p:cNvPr id="106" name="左中かっこ 105"/>
          <p:cNvSpPr/>
          <p:nvPr/>
        </p:nvSpPr>
        <p:spPr>
          <a:xfrm rot="16200000" flipV="1">
            <a:off x="1522104" y="5572787"/>
            <a:ext cx="406402" cy="1477941"/>
          </a:xfrm>
          <a:prstGeom prst="leftBrac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7" name="テキスト ボックス 106"/>
          <p:cNvSpPr txBox="1"/>
          <p:nvPr/>
        </p:nvSpPr>
        <p:spPr>
          <a:xfrm>
            <a:off x="6513972" y="6405663"/>
            <a:ext cx="1920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High </a:t>
            </a:r>
            <a:r>
              <a:rPr kumimoji="1" lang="en-US" altLang="ja-JP" dirty="0" err="1" smtClean="0"/>
              <a:t>Mult</a:t>
            </a:r>
            <a:r>
              <a:rPr kumimoji="1" lang="en-US" altLang="ja-JP" dirty="0" smtClean="0"/>
              <a:t>. Trigger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4041091" y="5942577"/>
            <a:ext cx="2490632" cy="8581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kumimoji="1" lang="en-US" altLang="ja-JP" sz="1600" dirty="0" smtClean="0"/>
              <a:t>FEM-IB</a:t>
            </a:r>
            <a:endParaRPr kumimoji="1" lang="ja-JP" altLang="en-US" sz="1600" dirty="0"/>
          </a:p>
        </p:txBody>
      </p:sp>
      <p:sp>
        <p:nvSpPr>
          <p:cNvPr id="18" name="右矢印 17"/>
          <p:cNvSpPr/>
          <p:nvPr/>
        </p:nvSpPr>
        <p:spPr>
          <a:xfrm>
            <a:off x="6419965" y="6140450"/>
            <a:ext cx="1651362" cy="392860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400" dirty="0"/>
          </a:p>
        </p:txBody>
      </p:sp>
      <p:sp>
        <p:nvSpPr>
          <p:cNvPr id="74" name="正方形/長方形 73"/>
          <p:cNvSpPr/>
          <p:nvPr/>
        </p:nvSpPr>
        <p:spPr>
          <a:xfrm>
            <a:off x="5480050" y="1374263"/>
            <a:ext cx="685800" cy="58971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/>
              <a:t>Online</a:t>
            </a:r>
          </a:p>
          <a:p>
            <a:pPr algn="ctr"/>
            <a:r>
              <a:rPr lang="en-US" altLang="ja-JP" sz="1200" dirty="0" smtClean="0"/>
              <a:t>Track?</a:t>
            </a:r>
            <a:endParaRPr kumimoji="1" lang="ja-JP" altLang="en-US" sz="1200" dirty="0"/>
          </a:p>
        </p:txBody>
      </p:sp>
      <p:sp>
        <p:nvSpPr>
          <p:cNvPr id="35" name="正方形/長方形 34"/>
          <p:cNvSpPr/>
          <p:nvPr/>
        </p:nvSpPr>
        <p:spPr>
          <a:xfrm>
            <a:off x="4612898" y="1476334"/>
            <a:ext cx="1092200" cy="19304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altLang="ja-JP" sz="1400" dirty="0" smtClean="0"/>
          </a:p>
          <a:p>
            <a:pPr algn="ctr"/>
            <a:r>
              <a:rPr lang="en-US" altLang="ja-JP" sz="2000" dirty="0" smtClean="0"/>
              <a:t>FEM</a:t>
            </a:r>
            <a:endParaRPr kumimoji="1" lang="ja-JP" altLang="en-US" sz="2000" dirty="0"/>
          </a:p>
        </p:txBody>
      </p:sp>
      <p:sp>
        <p:nvSpPr>
          <p:cNvPr id="72" name="正方形/長方形 71"/>
          <p:cNvSpPr/>
          <p:nvPr/>
        </p:nvSpPr>
        <p:spPr>
          <a:xfrm>
            <a:off x="4932284" y="2461424"/>
            <a:ext cx="685800" cy="5897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/>
              <a:t>Online Track</a:t>
            </a:r>
            <a:endParaRPr kumimoji="1" lang="ja-JP" altLang="en-US" sz="1200" dirty="0"/>
          </a:p>
        </p:txBody>
      </p:sp>
      <p:sp>
        <p:nvSpPr>
          <p:cNvPr id="37" name="正方形/長方形 36"/>
          <p:cNvSpPr/>
          <p:nvPr/>
        </p:nvSpPr>
        <p:spPr>
          <a:xfrm>
            <a:off x="3918426" y="2689102"/>
            <a:ext cx="1092200" cy="1930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altLang="ja-JP" sz="1400" dirty="0" smtClean="0"/>
          </a:p>
          <a:p>
            <a:pPr algn="ctr"/>
            <a:endParaRPr lang="en-US" altLang="ja-JP" sz="1400" dirty="0"/>
          </a:p>
          <a:p>
            <a:pPr algn="ctr"/>
            <a:r>
              <a:rPr lang="en-US" altLang="ja-JP" dirty="0" smtClean="0"/>
              <a:t>FEM</a:t>
            </a:r>
            <a:endParaRPr lang="ja-JP" altLang="en-US" dirty="0"/>
          </a:p>
        </p:txBody>
      </p:sp>
      <p:sp>
        <p:nvSpPr>
          <p:cNvPr id="71" name="正方形/長方形 70"/>
          <p:cNvSpPr/>
          <p:nvPr/>
        </p:nvSpPr>
        <p:spPr>
          <a:xfrm>
            <a:off x="4269998" y="3711536"/>
            <a:ext cx="685800" cy="5897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/>
              <a:t>Online Track?</a:t>
            </a:r>
            <a:endParaRPr kumimoji="1" lang="ja-JP" altLang="en-US" sz="1200" dirty="0"/>
          </a:p>
        </p:txBody>
      </p:sp>
      <p:sp>
        <p:nvSpPr>
          <p:cNvPr id="9" name="正方形/長方形 8"/>
          <p:cNvSpPr/>
          <p:nvPr/>
        </p:nvSpPr>
        <p:spPr>
          <a:xfrm>
            <a:off x="3334226" y="3832225"/>
            <a:ext cx="1092200" cy="1930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altLang="ja-JP" sz="1400" dirty="0" smtClean="0"/>
          </a:p>
          <a:p>
            <a:pPr algn="ctr"/>
            <a:endParaRPr lang="en-US" altLang="ja-JP" sz="1400" dirty="0" smtClean="0"/>
          </a:p>
          <a:p>
            <a:pPr algn="ctr"/>
            <a:r>
              <a:rPr lang="en-US" altLang="ja-JP" sz="2000" dirty="0" smtClean="0"/>
              <a:t>FEM</a:t>
            </a:r>
            <a:endParaRPr kumimoji="1" lang="ja-JP" altLang="en-US" sz="2000" dirty="0"/>
          </a:p>
        </p:txBody>
      </p:sp>
      <p:sp>
        <p:nvSpPr>
          <p:cNvPr id="24" name="正方形/長方形 23"/>
          <p:cNvSpPr/>
          <p:nvPr/>
        </p:nvSpPr>
        <p:spPr>
          <a:xfrm>
            <a:off x="3698191" y="4917196"/>
            <a:ext cx="685800" cy="5897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200" dirty="0" smtClean="0"/>
              <a:t>Online Track ?</a:t>
            </a:r>
            <a:endParaRPr kumimoji="1" lang="ja-JP" altLang="en-US" sz="1200" dirty="0"/>
          </a:p>
        </p:txBody>
      </p:sp>
      <p:sp>
        <p:nvSpPr>
          <p:cNvPr id="26" name="正方形/長方形 25"/>
          <p:cNvSpPr/>
          <p:nvPr/>
        </p:nvSpPr>
        <p:spPr>
          <a:xfrm>
            <a:off x="4182155" y="6169090"/>
            <a:ext cx="2069043" cy="33641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/>
              <a:t>Track Counter</a:t>
            </a:r>
            <a:endParaRPr kumimoji="1" lang="ja-JP" altLang="en-US" sz="1400" dirty="0"/>
          </a:p>
        </p:txBody>
      </p:sp>
      <p:sp>
        <p:nvSpPr>
          <p:cNvPr id="27" name="正方形/長方形 26"/>
          <p:cNvSpPr/>
          <p:nvPr/>
        </p:nvSpPr>
        <p:spPr>
          <a:xfrm>
            <a:off x="518466" y="474291"/>
            <a:ext cx="573471" cy="32036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029292" y="403210"/>
            <a:ext cx="2078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FPGA</a:t>
            </a:r>
            <a:r>
              <a:rPr lang="en-US" altLang="ja-JP" sz="1600" dirty="0" smtClean="0"/>
              <a:t> </a:t>
            </a:r>
            <a:r>
              <a:rPr lang="en-US" altLang="ja-JP" sz="1600" dirty="0" smtClean="0"/>
              <a:t>Algorithm</a:t>
            </a:r>
            <a:r>
              <a:rPr lang="en-US" altLang="ja-JP" sz="1600" dirty="0" smtClean="0"/>
              <a:t> + LUT</a:t>
            </a:r>
            <a:endParaRPr kumimoji="1" lang="ja-JP" altLang="en-US" sz="1600" dirty="0"/>
          </a:p>
        </p:txBody>
      </p:sp>
      <p:sp>
        <p:nvSpPr>
          <p:cNvPr id="29" name="右矢印 28"/>
          <p:cNvSpPr/>
          <p:nvPr/>
        </p:nvSpPr>
        <p:spPr>
          <a:xfrm>
            <a:off x="536557" y="1009903"/>
            <a:ext cx="573471" cy="164955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016293" y="903101"/>
            <a:ext cx="18585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dirty="0"/>
              <a:t> </a:t>
            </a:r>
            <a:r>
              <a:rPr lang="en-US" altLang="en-US" sz="1600" dirty="0" smtClean="0"/>
              <a:t>Multi-</a:t>
            </a:r>
            <a:r>
              <a:rPr kumimoji="1" lang="en-US" altLang="ja-JP" sz="1600" dirty="0" smtClean="0"/>
              <a:t>bit </a:t>
            </a:r>
            <a:r>
              <a:rPr kumimoji="1" lang="en-US" altLang="ja-JP" sz="1600" dirty="0" smtClean="0"/>
              <a:t>Serial Line</a:t>
            </a:r>
            <a:endParaRPr kumimoji="1" lang="ja-JP" altLang="en-US" sz="1600" dirty="0"/>
          </a:p>
        </p:txBody>
      </p:sp>
      <p:sp>
        <p:nvSpPr>
          <p:cNvPr id="17" name="下矢印 16"/>
          <p:cNvSpPr/>
          <p:nvPr/>
        </p:nvSpPr>
        <p:spPr>
          <a:xfrm>
            <a:off x="5930709" y="1831649"/>
            <a:ext cx="235141" cy="4308801"/>
          </a:xfrm>
          <a:prstGeom prst="down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下矢印 14"/>
          <p:cNvSpPr/>
          <p:nvPr/>
        </p:nvSpPr>
        <p:spPr>
          <a:xfrm>
            <a:off x="5270959" y="2953255"/>
            <a:ext cx="234491" cy="3187195"/>
          </a:xfrm>
          <a:prstGeom prst="down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下矢印 13"/>
          <p:cNvSpPr/>
          <p:nvPr/>
        </p:nvSpPr>
        <p:spPr>
          <a:xfrm>
            <a:off x="4665951" y="4240605"/>
            <a:ext cx="229783" cy="1899845"/>
          </a:xfrm>
          <a:prstGeom prst="down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下矢印 7"/>
          <p:cNvSpPr/>
          <p:nvPr/>
        </p:nvSpPr>
        <p:spPr>
          <a:xfrm>
            <a:off x="4165017" y="5486834"/>
            <a:ext cx="261409" cy="653617"/>
          </a:xfrm>
          <a:prstGeom prst="down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" name="正方形/長方形 24"/>
          <p:cNvSpPr/>
          <p:nvPr/>
        </p:nvSpPr>
        <p:spPr>
          <a:xfrm rot="5400000">
            <a:off x="4957082" y="4421031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 smtClean="0"/>
              <a:t>MultiBit</a:t>
            </a:r>
            <a:endParaRPr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19487" y="1594641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# of FEM only goes up to 24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89401" y="5394245"/>
            <a:ext cx="737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Strip#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086630" y="6109090"/>
            <a:ext cx="544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GL1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9423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48" y="2775881"/>
            <a:ext cx="6505431" cy="3862600"/>
          </a:xfrm>
          <a:prstGeom prst="rect">
            <a:avLst/>
          </a:prstGeom>
        </p:spPr>
      </p:pic>
      <p:pic>
        <p:nvPicPr>
          <p:cNvPr id="3" name="図 2" descr="sPHENIX_SiTracker_3DOverview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0994" y="1259979"/>
            <a:ext cx="2890476" cy="2754714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6250995" y="3976338"/>
            <a:ext cx="289047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Silicon Tracker</a:t>
            </a:r>
            <a:endParaRPr kumimoji="1" lang="ja-JP" altLang="en-US" sz="2000" dirty="0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sPHENIX</a:t>
            </a:r>
            <a:r>
              <a:rPr kumimoji="1" lang="ja-JP" altLang="en-US" dirty="0" smtClean="0"/>
              <a:t> </a:t>
            </a:r>
            <a:r>
              <a:rPr lang="en-US" altLang="ja-JP" dirty="0"/>
              <a:t>S</a:t>
            </a:r>
            <a:r>
              <a:rPr kumimoji="1" lang="en-US" altLang="ja-JP" dirty="0" smtClean="0"/>
              <a:t>ilicon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Tracker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03370" y="1354918"/>
            <a:ext cx="3437622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 smtClean="0"/>
              <a:t>Current Design Employs FPHX Chip</a:t>
            </a:r>
            <a:endParaRPr kumimoji="1" lang="ja-JP" altLang="en-US" dirty="0"/>
          </a:p>
        </p:txBody>
      </p:sp>
      <p:sp>
        <p:nvSpPr>
          <p:cNvPr id="7" name="下矢印 6"/>
          <p:cNvSpPr/>
          <p:nvPr/>
        </p:nvSpPr>
        <p:spPr>
          <a:xfrm>
            <a:off x="2414361" y="1786970"/>
            <a:ext cx="329231" cy="392537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56336" y="2280570"/>
            <a:ext cx="342240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Readout to be very similar to FVTX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55935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ja-JP" dirty="0"/>
              <a:t>The FVTX trigger has two major </a:t>
            </a:r>
            <a:r>
              <a:rPr lang="en-US" altLang="ja-JP" dirty="0" smtClean="0"/>
              <a:t>compromi</a:t>
            </a:r>
            <a:r>
              <a:rPr lang="en-US" altLang="ja-JP" dirty="0" smtClean="0"/>
              <a:t>s</a:t>
            </a:r>
            <a:r>
              <a:rPr lang="en-US" altLang="ja-JP" dirty="0" smtClean="0"/>
              <a:t>e</a:t>
            </a:r>
            <a:r>
              <a:rPr lang="en-US" altLang="ja-JP" dirty="0" smtClean="0"/>
              <a:t>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ja-JP" dirty="0" smtClean="0"/>
              <a:t>Online Tracking : Coarse wedge based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ja-JP" dirty="0" smtClean="0"/>
              <a:t>Upper limit in # of tracks counting</a:t>
            </a:r>
            <a:endParaRPr lang="ja-JP" altLang="en-US" dirty="0"/>
          </a:p>
          <a:p>
            <a:r>
              <a:rPr lang="en-US" altLang="ja-JP" dirty="0" smtClean="0"/>
              <a:t>Above can overcome by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ja-JP" dirty="0" smtClean="0"/>
              <a:t>More powerful FPGA to handle LUT in FEM</a:t>
            </a:r>
          </a:p>
          <a:p>
            <a:pPr marL="971550" lvl="1" indent="-514350">
              <a:buFont typeface="+mj-lt"/>
              <a:buAutoNum type="arabicPeriod"/>
            </a:pPr>
            <a:r>
              <a:rPr kumimoji="1" lang="en-US" altLang="ja-JP" dirty="0" smtClean="0"/>
              <a:t>Multi-bits communication between FEM and FEM-IB</a:t>
            </a:r>
          </a:p>
          <a:p>
            <a:pPr marL="571500" indent="-514350"/>
            <a:r>
              <a:rPr kumimoji="1" lang="en-US" altLang="ja-JP" dirty="0" smtClean="0"/>
              <a:t>Implement above improved version of the FVTX High Multiplicity Trigger to </a:t>
            </a:r>
            <a:r>
              <a:rPr kumimoji="1" lang="en-US" altLang="ja-JP" dirty="0" err="1" smtClean="0"/>
              <a:t>sPHENIX</a:t>
            </a:r>
            <a:r>
              <a:rPr kumimoji="1" lang="en-US" altLang="ja-JP" dirty="0" smtClean="0"/>
              <a:t> silicon tracker</a:t>
            </a:r>
          </a:p>
        </p:txBody>
      </p:sp>
    </p:spTree>
    <p:extLst>
      <p:ext uri="{BB962C8B-B14F-4D97-AF65-F5344CB8AC3E}">
        <p14:creationId xmlns:p14="http://schemas.microsoft.com/office/powerpoint/2010/main" val="1290768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Backup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191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FVTX</a:t>
            </a:r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87" r="-18187"/>
          <a:stretch>
            <a:fillRect/>
          </a:stretch>
        </p:blipFill>
        <p:spPr>
          <a:xfrm>
            <a:off x="-462949" y="894495"/>
            <a:ext cx="9931341" cy="5461855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3EA8C-053B-4048-9E09-08716CAECAF4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944031" y="6372030"/>
            <a:ext cx="1109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4 Stations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3070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39" name="Rectangle 15"/>
          <p:cNvSpPr>
            <a:spLocks noChangeArrowheads="1"/>
          </p:cNvSpPr>
          <p:nvPr/>
        </p:nvSpPr>
        <p:spPr bwMode="auto">
          <a:xfrm>
            <a:off x="7594600" y="4462463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154643" name="Line 19"/>
          <p:cNvSpPr>
            <a:spLocks noChangeShapeType="1"/>
          </p:cNvSpPr>
          <p:nvPr/>
        </p:nvSpPr>
        <p:spPr bwMode="auto">
          <a:xfrm>
            <a:off x="3594100" y="5243513"/>
            <a:ext cx="0" cy="177800"/>
          </a:xfrm>
          <a:prstGeom prst="line">
            <a:avLst/>
          </a:prstGeom>
          <a:noFill/>
          <a:ln w="2857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154644" name="Line 20"/>
          <p:cNvSpPr>
            <a:spLocks noChangeShapeType="1"/>
          </p:cNvSpPr>
          <p:nvPr/>
        </p:nvSpPr>
        <p:spPr bwMode="auto">
          <a:xfrm>
            <a:off x="4565650" y="5237163"/>
            <a:ext cx="0" cy="177800"/>
          </a:xfrm>
          <a:prstGeom prst="line">
            <a:avLst/>
          </a:prstGeom>
          <a:noFill/>
          <a:ln w="2857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154645" name="Line 21"/>
          <p:cNvSpPr>
            <a:spLocks noChangeShapeType="1"/>
          </p:cNvSpPr>
          <p:nvPr/>
        </p:nvSpPr>
        <p:spPr bwMode="auto">
          <a:xfrm>
            <a:off x="6394450" y="5249863"/>
            <a:ext cx="0" cy="177800"/>
          </a:xfrm>
          <a:prstGeom prst="line">
            <a:avLst/>
          </a:prstGeom>
          <a:noFill/>
          <a:ln w="2857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154646" name="Line 22"/>
          <p:cNvSpPr>
            <a:spLocks noChangeShapeType="1"/>
          </p:cNvSpPr>
          <p:nvPr/>
        </p:nvSpPr>
        <p:spPr bwMode="auto">
          <a:xfrm>
            <a:off x="2711450" y="5243513"/>
            <a:ext cx="0" cy="177800"/>
          </a:xfrm>
          <a:prstGeom prst="line">
            <a:avLst/>
          </a:prstGeom>
          <a:noFill/>
          <a:ln w="2857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154647" name="Line 23"/>
          <p:cNvSpPr>
            <a:spLocks noChangeShapeType="1"/>
          </p:cNvSpPr>
          <p:nvPr/>
        </p:nvSpPr>
        <p:spPr bwMode="auto">
          <a:xfrm>
            <a:off x="1828800" y="5262563"/>
            <a:ext cx="0" cy="177800"/>
          </a:xfrm>
          <a:prstGeom prst="line">
            <a:avLst/>
          </a:prstGeom>
          <a:noFill/>
          <a:ln w="2857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154648" name="Line 24"/>
          <p:cNvSpPr>
            <a:spLocks noChangeShapeType="1"/>
          </p:cNvSpPr>
          <p:nvPr/>
        </p:nvSpPr>
        <p:spPr bwMode="auto">
          <a:xfrm>
            <a:off x="5486400" y="5249863"/>
            <a:ext cx="0" cy="177800"/>
          </a:xfrm>
          <a:prstGeom prst="line">
            <a:avLst/>
          </a:prstGeom>
          <a:noFill/>
          <a:ln w="2857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154649" name="Text Box 25"/>
          <p:cNvSpPr txBox="1">
            <a:spLocks noChangeArrowheads="1"/>
          </p:cNvSpPr>
          <p:nvPr/>
        </p:nvSpPr>
        <p:spPr bwMode="auto">
          <a:xfrm>
            <a:off x="1635125" y="5373688"/>
            <a:ext cx="58975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ja-JP" b="1" dirty="0">
                <a:latin typeface="Times New Roman" charset="0"/>
              </a:rPr>
              <a:t>-3         </a:t>
            </a:r>
            <a:r>
              <a:rPr lang="en-US" altLang="ja-JP" b="1" dirty="0" smtClean="0">
                <a:latin typeface="Times New Roman" charset="0"/>
              </a:rPr>
              <a:t>   </a:t>
            </a:r>
            <a:r>
              <a:rPr lang="en-US" altLang="ja-JP" b="1" dirty="0">
                <a:latin typeface="Times New Roman" charset="0"/>
              </a:rPr>
              <a:t>-2             -1          </a:t>
            </a:r>
            <a:r>
              <a:rPr lang="en-US" altLang="ja-JP" b="1" dirty="0" smtClean="0">
                <a:latin typeface="Times New Roman" charset="0"/>
              </a:rPr>
              <a:t>    </a:t>
            </a:r>
            <a:r>
              <a:rPr lang="en-US" altLang="ja-JP" b="1" dirty="0">
                <a:latin typeface="Times New Roman" charset="0"/>
              </a:rPr>
              <a:t>0            </a:t>
            </a:r>
            <a:r>
              <a:rPr lang="en-US" altLang="ja-JP" b="1" dirty="0" smtClean="0">
                <a:latin typeface="Times New Roman" charset="0"/>
              </a:rPr>
              <a:t>  </a:t>
            </a:r>
            <a:r>
              <a:rPr lang="en-US" altLang="ja-JP" b="1" dirty="0">
                <a:latin typeface="Times New Roman" charset="0"/>
              </a:rPr>
              <a:t>1             </a:t>
            </a:r>
            <a:r>
              <a:rPr lang="en-US" altLang="ja-JP" b="1" dirty="0" smtClean="0">
                <a:latin typeface="Times New Roman" charset="0"/>
              </a:rPr>
              <a:t> </a:t>
            </a:r>
            <a:r>
              <a:rPr lang="en-US" altLang="ja-JP" b="1" dirty="0">
                <a:latin typeface="Times New Roman" charset="0"/>
              </a:rPr>
              <a:t>2             </a:t>
            </a:r>
            <a:r>
              <a:rPr lang="en-US" altLang="ja-JP" b="1" dirty="0" smtClean="0">
                <a:latin typeface="Times New Roman" charset="0"/>
              </a:rPr>
              <a:t> 3</a:t>
            </a:r>
            <a:endParaRPr lang="en-US" altLang="ja-JP" b="1" dirty="0">
              <a:latin typeface="Times New Roman" charset="0"/>
            </a:endParaRPr>
          </a:p>
        </p:txBody>
      </p:sp>
      <p:sp>
        <p:nvSpPr>
          <p:cNvPr id="154651" name="Line 27"/>
          <p:cNvSpPr>
            <a:spLocks noChangeShapeType="1"/>
          </p:cNvSpPr>
          <p:nvPr/>
        </p:nvSpPr>
        <p:spPr bwMode="auto">
          <a:xfrm>
            <a:off x="4095750" y="5230813"/>
            <a:ext cx="0" cy="17780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154652" name="Line 28"/>
          <p:cNvSpPr>
            <a:spLocks noChangeShapeType="1"/>
          </p:cNvSpPr>
          <p:nvPr/>
        </p:nvSpPr>
        <p:spPr bwMode="auto">
          <a:xfrm>
            <a:off x="5943600" y="5243513"/>
            <a:ext cx="0" cy="17780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154653" name="Line 29"/>
          <p:cNvSpPr>
            <a:spLocks noChangeShapeType="1"/>
          </p:cNvSpPr>
          <p:nvPr/>
        </p:nvSpPr>
        <p:spPr bwMode="auto">
          <a:xfrm>
            <a:off x="1377950" y="5256213"/>
            <a:ext cx="0" cy="17780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154654" name="Line 30"/>
          <p:cNvSpPr>
            <a:spLocks noChangeShapeType="1"/>
          </p:cNvSpPr>
          <p:nvPr/>
        </p:nvSpPr>
        <p:spPr bwMode="auto">
          <a:xfrm>
            <a:off x="5035550" y="5243513"/>
            <a:ext cx="0" cy="17780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154655" name="Line 31"/>
          <p:cNvSpPr>
            <a:spLocks noChangeShapeType="1"/>
          </p:cNvSpPr>
          <p:nvPr/>
        </p:nvSpPr>
        <p:spPr bwMode="auto">
          <a:xfrm>
            <a:off x="5029200" y="5240338"/>
            <a:ext cx="0" cy="17780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154656" name="Line 32"/>
          <p:cNvSpPr>
            <a:spLocks noChangeShapeType="1"/>
          </p:cNvSpPr>
          <p:nvPr/>
        </p:nvSpPr>
        <p:spPr bwMode="auto">
          <a:xfrm>
            <a:off x="3175000" y="5246688"/>
            <a:ext cx="0" cy="17780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154657" name="Line 33"/>
          <p:cNvSpPr>
            <a:spLocks noChangeShapeType="1"/>
          </p:cNvSpPr>
          <p:nvPr/>
        </p:nvSpPr>
        <p:spPr bwMode="auto">
          <a:xfrm>
            <a:off x="2273300" y="5246688"/>
            <a:ext cx="0" cy="17780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154658" name="Line 34"/>
          <p:cNvSpPr>
            <a:spLocks noChangeShapeType="1"/>
          </p:cNvSpPr>
          <p:nvPr/>
        </p:nvSpPr>
        <p:spPr bwMode="auto">
          <a:xfrm>
            <a:off x="5949950" y="5253038"/>
            <a:ext cx="0" cy="17780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154659" name="Line 35"/>
          <p:cNvSpPr>
            <a:spLocks noChangeShapeType="1"/>
          </p:cNvSpPr>
          <p:nvPr/>
        </p:nvSpPr>
        <p:spPr bwMode="auto">
          <a:xfrm>
            <a:off x="7308850" y="5249863"/>
            <a:ext cx="0" cy="177800"/>
          </a:xfrm>
          <a:prstGeom prst="line">
            <a:avLst/>
          </a:prstGeom>
          <a:noFill/>
          <a:ln w="2857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154660" name="Line 36"/>
          <p:cNvSpPr>
            <a:spLocks noChangeShapeType="1"/>
          </p:cNvSpPr>
          <p:nvPr/>
        </p:nvSpPr>
        <p:spPr bwMode="auto">
          <a:xfrm>
            <a:off x="6858000" y="5243513"/>
            <a:ext cx="0" cy="17780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154661" name="Line 37"/>
          <p:cNvSpPr>
            <a:spLocks noChangeShapeType="1"/>
          </p:cNvSpPr>
          <p:nvPr/>
        </p:nvSpPr>
        <p:spPr bwMode="auto">
          <a:xfrm>
            <a:off x="6858000" y="5253038"/>
            <a:ext cx="0" cy="17780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154662" name="Line 38"/>
          <p:cNvSpPr>
            <a:spLocks noChangeShapeType="1"/>
          </p:cNvSpPr>
          <p:nvPr/>
        </p:nvSpPr>
        <p:spPr bwMode="auto">
          <a:xfrm>
            <a:off x="7772400" y="5253038"/>
            <a:ext cx="0" cy="17780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154663" name="Rectangle 39"/>
          <p:cNvSpPr>
            <a:spLocks noChangeArrowheads="1"/>
          </p:cNvSpPr>
          <p:nvPr/>
        </p:nvSpPr>
        <p:spPr bwMode="auto">
          <a:xfrm>
            <a:off x="1377949" y="4588438"/>
            <a:ext cx="6699309" cy="750268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ja-JP" altLang="en-US" dirty="0"/>
          </a:p>
        </p:txBody>
      </p:sp>
      <p:sp>
        <p:nvSpPr>
          <p:cNvPr id="154667" name="Rectangle 43"/>
          <p:cNvSpPr>
            <a:spLocks noChangeArrowheads="1"/>
          </p:cNvSpPr>
          <p:nvPr/>
        </p:nvSpPr>
        <p:spPr bwMode="auto">
          <a:xfrm>
            <a:off x="2339975" y="3832016"/>
            <a:ext cx="835025" cy="756422"/>
          </a:xfrm>
          <a:prstGeom prst="rect">
            <a:avLst/>
          </a:prstGeom>
          <a:pattFill prst="pct20">
            <a:fgClr>
              <a:schemeClr val="bg1">
                <a:lumMod val="75000"/>
              </a:schemeClr>
            </a:fgClr>
            <a:bgClr>
              <a:prstClr val="white"/>
            </a:bgClr>
          </a:patt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  <a:latin typeface="Arial" charset="0"/>
              </a:rPr>
              <a:t>南</a:t>
            </a:r>
            <a:r>
              <a:rPr lang="en-US" altLang="ja-JP" dirty="0" smtClean="0">
                <a:solidFill>
                  <a:schemeClr val="tx1"/>
                </a:solidFill>
                <a:latin typeface="Arial" charset="0"/>
              </a:rPr>
              <a:t>FVTX</a:t>
            </a:r>
            <a:endParaRPr lang="en-US" altLang="ja-JP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4674" name="Rectangle 50"/>
          <p:cNvSpPr>
            <a:spLocks noChangeArrowheads="1"/>
          </p:cNvSpPr>
          <p:nvPr/>
        </p:nvSpPr>
        <p:spPr bwMode="auto">
          <a:xfrm>
            <a:off x="5937250" y="3832016"/>
            <a:ext cx="914400" cy="756422"/>
          </a:xfrm>
          <a:prstGeom prst="rect">
            <a:avLst/>
          </a:prstGeom>
          <a:pattFill prst="pct20">
            <a:fgClr>
              <a:schemeClr val="bg1">
                <a:lumMod val="75000"/>
              </a:schemeClr>
            </a:fgClr>
            <a:bgClr>
              <a:prstClr val="white"/>
            </a:bgClr>
          </a:patt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  <a:latin typeface="Arial" charset="0"/>
              </a:rPr>
              <a:t>北</a:t>
            </a:r>
            <a:r>
              <a:rPr lang="en-US" altLang="ja-JP" dirty="0" smtClean="0">
                <a:solidFill>
                  <a:schemeClr val="tx1"/>
                </a:solidFill>
                <a:latin typeface="Arial" charset="0"/>
              </a:rPr>
              <a:t>FVTX</a:t>
            </a:r>
            <a:endParaRPr lang="en-US" altLang="ja-JP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711450" y="4588438"/>
            <a:ext cx="3683000" cy="750268"/>
          </a:xfrm>
          <a:prstGeom prst="rect">
            <a:avLst/>
          </a:prstGeom>
          <a:pattFill prst="pct50">
            <a:fgClr>
              <a:schemeClr val="bg1">
                <a:lumMod val="85000"/>
              </a:schemeClr>
            </a:fgClr>
            <a:bgClr>
              <a:prstClr val="white"/>
            </a:bgClr>
          </a:patt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err="1" smtClean="0"/>
              <a:t>sPHENIX</a:t>
            </a:r>
            <a:r>
              <a:rPr lang="ja-JP" altLang="en-US" sz="2400" dirty="0" smtClean="0"/>
              <a:t>シリコントラッカー</a:t>
            </a:r>
            <a:endParaRPr kumimoji="1" lang="ja-JP" altLang="en-US" sz="2400" dirty="0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1377950" y="3832016"/>
            <a:ext cx="6699309" cy="750268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ja-JP" altLang="en-US" dirty="0"/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1383837" y="3081748"/>
            <a:ext cx="6699309" cy="750268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ja-JP" altLang="en-US" dirty="0"/>
          </a:p>
        </p:txBody>
      </p:sp>
      <p:sp>
        <p:nvSpPr>
          <p:cNvPr id="37" name="正方形/長方形 36"/>
          <p:cNvSpPr/>
          <p:nvPr/>
        </p:nvSpPr>
        <p:spPr>
          <a:xfrm>
            <a:off x="2333625" y="3081748"/>
            <a:ext cx="4518025" cy="750268"/>
          </a:xfrm>
          <a:prstGeom prst="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prstClr val="white"/>
            </a:bgClr>
          </a:patt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/>
              <a:t>CMS</a:t>
            </a:r>
            <a:endParaRPr kumimoji="1" lang="ja-JP" altLang="en-US" sz="2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774373" y="5743020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ラピディティー　</a:t>
            </a:r>
            <a:r>
              <a:rPr lang="en-US" altLang="ja-JP" i="1" dirty="0" smtClean="0">
                <a:latin typeface="Symbol" charset="2"/>
                <a:cs typeface="Symbol" charset="2"/>
              </a:rPr>
              <a:t>h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175000" y="2712416"/>
            <a:ext cx="3135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各測定器のラピディティー範囲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339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612" r="-5612"/>
          <a:stretch>
            <a:fillRect/>
          </a:stretch>
        </p:blipFill>
        <p:spPr>
          <a:xfrm>
            <a:off x="0" y="1171109"/>
            <a:ext cx="8453718" cy="4649219"/>
          </a:xfrm>
          <a:prstGeom prst="rect">
            <a:avLst/>
          </a:prstGeom>
          <a:noFill/>
        </p:spPr>
      </p:pic>
      <p:sp>
        <p:nvSpPr>
          <p:cNvPr id="11" name="正方形/長方形 10"/>
          <p:cNvSpPr/>
          <p:nvPr/>
        </p:nvSpPr>
        <p:spPr>
          <a:xfrm>
            <a:off x="5289176" y="5647765"/>
            <a:ext cx="1524000" cy="1210235"/>
          </a:xfrm>
          <a:prstGeom prst="rect">
            <a:avLst/>
          </a:prstGeom>
          <a:ln w="317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11297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FVTX Readout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E233-C7BA-4C48-9879-D234972FA298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5653740" y="5807075"/>
            <a:ext cx="914400" cy="91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FPGA</a:t>
            </a:r>
            <a:endParaRPr kumimoji="1" lang="ja-JP" altLang="en-US" dirty="0"/>
          </a:p>
        </p:txBody>
      </p:sp>
      <p:cxnSp>
        <p:nvCxnSpPr>
          <p:cNvPr id="9" name="直線矢印コネクタ 8"/>
          <p:cNvCxnSpPr>
            <a:stCxn id="7" idx="0"/>
          </p:cNvCxnSpPr>
          <p:nvPr/>
        </p:nvCxnSpPr>
        <p:spPr>
          <a:xfrm flipH="1" flipV="1">
            <a:off x="6096000" y="4482353"/>
            <a:ext cx="14940" cy="13247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 rot="5400000">
            <a:off x="5804425" y="5034457"/>
            <a:ext cx="9823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Slow Control</a:t>
            </a:r>
            <a:endParaRPr kumimoji="1" lang="ja-JP" altLang="en-US" sz="1200" dirty="0"/>
          </a:p>
        </p:txBody>
      </p:sp>
      <p:sp>
        <p:nvSpPr>
          <p:cNvPr id="12" name="正方形/長方形 11"/>
          <p:cNvSpPr/>
          <p:nvPr/>
        </p:nvSpPr>
        <p:spPr>
          <a:xfrm>
            <a:off x="4433991" y="6171684"/>
            <a:ext cx="855185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altLang="ja-JP" dirty="0"/>
              <a:t>FEM-IB</a:t>
            </a:r>
            <a:endParaRPr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5619872" y="3064934"/>
            <a:ext cx="899460" cy="86658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下矢印吹き出し 14"/>
          <p:cNvSpPr/>
          <p:nvPr/>
        </p:nvSpPr>
        <p:spPr>
          <a:xfrm>
            <a:off x="3810161" y="867415"/>
            <a:ext cx="1626289" cy="1781299"/>
          </a:xfrm>
          <a:prstGeom prst="downArrow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All hits are sent to FEM regardless of trigger request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5747067" y="2493246"/>
            <a:ext cx="600795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altLang="ja-JP" dirty="0" smtClean="0"/>
              <a:t>FEM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56698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612" r="-5612"/>
          <a:stretch>
            <a:fillRect/>
          </a:stretch>
        </p:blipFill>
        <p:spPr>
          <a:xfrm>
            <a:off x="0" y="1171109"/>
            <a:ext cx="8453718" cy="4649219"/>
          </a:xfrm>
          <a:prstGeom prst="rect">
            <a:avLst/>
          </a:prstGeom>
          <a:noFill/>
        </p:spPr>
      </p:pic>
      <p:sp>
        <p:nvSpPr>
          <p:cNvPr id="11" name="正方形/長方形 10"/>
          <p:cNvSpPr/>
          <p:nvPr/>
        </p:nvSpPr>
        <p:spPr>
          <a:xfrm>
            <a:off x="5289176" y="5647765"/>
            <a:ext cx="1524000" cy="1210235"/>
          </a:xfrm>
          <a:prstGeom prst="rect">
            <a:avLst/>
          </a:prstGeom>
          <a:ln w="317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11297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FVTX Trigger Design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E233-C7BA-4C48-9879-D234972FA298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5653740" y="5807075"/>
            <a:ext cx="914400" cy="91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FPGA</a:t>
            </a:r>
            <a:endParaRPr kumimoji="1" lang="ja-JP" altLang="en-US" dirty="0"/>
          </a:p>
        </p:txBody>
      </p:sp>
      <p:cxnSp>
        <p:nvCxnSpPr>
          <p:cNvPr id="9" name="直線矢印コネクタ 8"/>
          <p:cNvCxnSpPr>
            <a:stCxn id="7" idx="0"/>
          </p:cNvCxnSpPr>
          <p:nvPr/>
        </p:nvCxnSpPr>
        <p:spPr>
          <a:xfrm flipH="1" flipV="1">
            <a:off x="6096000" y="4482353"/>
            <a:ext cx="14940" cy="13247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 rot="5400000">
            <a:off x="5804425" y="5034457"/>
            <a:ext cx="9823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Slow Control</a:t>
            </a:r>
            <a:endParaRPr kumimoji="1" lang="ja-JP" altLang="en-US" sz="1200" dirty="0"/>
          </a:p>
        </p:txBody>
      </p:sp>
      <p:sp>
        <p:nvSpPr>
          <p:cNvPr id="12" name="正方形/長方形 11"/>
          <p:cNvSpPr/>
          <p:nvPr/>
        </p:nvSpPr>
        <p:spPr>
          <a:xfrm>
            <a:off x="4490146" y="6431339"/>
            <a:ext cx="855185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altLang="ja-JP" dirty="0"/>
              <a:t>FEM-IB</a:t>
            </a:r>
            <a:endParaRPr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5619872" y="3064934"/>
            <a:ext cx="899460" cy="86658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円形吹き出し 2"/>
          <p:cNvSpPr/>
          <p:nvPr/>
        </p:nvSpPr>
        <p:spPr>
          <a:xfrm>
            <a:off x="3048003" y="932049"/>
            <a:ext cx="3117164" cy="1294185"/>
          </a:xfrm>
          <a:prstGeom prst="wedgeEllipseCallout">
            <a:avLst>
              <a:gd name="adj1" fmla="val 42176"/>
              <a:gd name="adj2" fmla="val 110988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Raise a “track flag” if track like hit pattern is found.</a:t>
            </a:r>
            <a:endParaRPr lang="ja-JP" altLang="en-US" dirty="0"/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5812118" y="3931522"/>
            <a:ext cx="14941" cy="18755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" name="正方形/長方形 16"/>
          <p:cNvSpPr/>
          <p:nvPr/>
        </p:nvSpPr>
        <p:spPr>
          <a:xfrm>
            <a:off x="4463873" y="4527176"/>
            <a:ext cx="1219749" cy="1045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4706471" y="3976345"/>
            <a:ext cx="388470" cy="5956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463872" y="4738489"/>
            <a:ext cx="1219749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Track flag</a:t>
            </a:r>
            <a:endParaRPr kumimoji="1" lang="ja-JP" altLang="en-US" dirty="0"/>
          </a:p>
        </p:txBody>
      </p:sp>
      <p:cxnSp>
        <p:nvCxnSpPr>
          <p:cNvPr id="20" name="直線コネクタ 19"/>
          <p:cNvCxnSpPr>
            <a:stCxn id="16" idx="3"/>
          </p:cNvCxnSpPr>
          <p:nvPr/>
        </p:nvCxnSpPr>
        <p:spPr>
          <a:xfrm>
            <a:off x="5683621" y="4923155"/>
            <a:ext cx="128497" cy="1717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>
            <a:off x="6568140" y="6066118"/>
            <a:ext cx="15598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6783294" y="5851898"/>
            <a:ext cx="1018227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TRIGGER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8139953" y="5802032"/>
            <a:ext cx="744139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GL1</a:t>
            </a:r>
            <a:endParaRPr kumimoji="1" lang="ja-JP" altLang="en-US" sz="2800" dirty="0"/>
          </a:p>
        </p:txBody>
      </p:sp>
      <p:sp>
        <p:nvSpPr>
          <p:cNvPr id="15" name="円形吹き出し 14"/>
          <p:cNvSpPr/>
          <p:nvPr/>
        </p:nvSpPr>
        <p:spPr>
          <a:xfrm>
            <a:off x="2031520" y="5182810"/>
            <a:ext cx="3313811" cy="1248529"/>
          </a:xfrm>
          <a:prstGeom prst="wedgeEllipseCallout">
            <a:avLst>
              <a:gd name="adj1" fmla="val 55378"/>
              <a:gd name="adj2" fmla="val 4145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If the number of flagged FEMs are more than threshold, then issue a trigger 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/>
        </p:nvSpPr>
        <p:spPr>
          <a:xfrm>
            <a:off x="6060587" y="2510546"/>
            <a:ext cx="600795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altLang="ja-JP" dirty="0" smtClean="0"/>
              <a:t>FEM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80191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FVTX</a:t>
            </a:r>
            <a:endParaRPr kumimoji="1" lang="ja-JP" altLang="en-US" dirty="0"/>
          </a:p>
        </p:txBody>
      </p:sp>
      <p:pic>
        <p:nvPicPr>
          <p:cNvPr id="4" name="コンテンツ プレースホルダー 3" descr="DSC05213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87" r="-18187"/>
          <a:stretch>
            <a:fillRect/>
          </a:stretch>
        </p:blipFill>
        <p:spPr/>
      </p:pic>
      <p:sp>
        <p:nvSpPr>
          <p:cNvPr id="5" name="テキスト ボックス 4"/>
          <p:cNvSpPr txBox="1"/>
          <p:nvPr/>
        </p:nvSpPr>
        <p:spPr>
          <a:xfrm>
            <a:off x="3372884" y="2771875"/>
            <a:ext cx="1366881" cy="58477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Wedge</a:t>
            </a:r>
            <a:endParaRPr kumimoji="1" lang="ja-JP" altLang="en-US" sz="320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3EA8C-053B-4048-9E09-08716CAECAF4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1506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角丸四角形 111"/>
          <p:cNvSpPr/>
          <p:nvPr/>
        </p:nvSpPr>
        <p:spPr>
          <a:xfrm>
            <a:off x="204370" y="815381"/>
            <a:ext cx="3243911" cy="22024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図形グループ 4"/>
          <p:cNvGrpSpPr/>
          <p:nvPr/>
        </p:nvGrpSpPr>
        <p:grpSpPr>
          <a:xfrm>
            <a:off x="652020" y="800979"/>
            <a:ext cx="8006105" cy="5595123"/>
            <a:chOff x="631743" y="607542"/>
            <a:chExt cx="8006105" cy="5595123"/>
          </a:xfrm>
        </p:grpSpPr>
        <p:grpSp>
          <p:nvGrpSpPr>
            <p:cNvPr id="6" name="図形グループ 5"/>
            <p:cNvGrpSpPr/>
            <p:nvPr/>
          </p:nvGrpSpPr>
          <p:grpSpPr>
            <a:xfrm>
              <a:off x="5082824" y="747733"/>
              <a:ext cx="3555024" cy="3555024"/>
              <a:chOff x="5515172" y="86123"/>
              <a:chExt cx="3555024" cy="3555024"/>
            </a:xfrm>
            <a:scene3d>
              <a:camera prst="perspectiveContrastingLeftFacing"/>
              <a:lightRig rig="threePt" dir="t"/>
            </a:scene3d>
          </p:grpSpPr>
          <p:sp>
            <p:nvSpPr>
              <p:cNvPr id="92" name="円/楕円 91"/>
              <p:cNvSpPr/>
              <p:nvPr/>
            </p:nvSpPr>
            <p:spPr>
              <a:xfrm>
                <a:off x="5515172" y="86123"/>
                <a:ext cx="3555024" cy="355502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" name="正方形/長方形 92"/>
              <p:cNvSpPr/>
              <p:nvPr/>
            </p:nvSpPr>
            <p:spPr>
              <a:xfrm>
                <a:off x="7220761" y="86123"/>
                <a:ext cx="102747" cy="3555024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" name="円/楕円 93"/>
              <p:cNvSpPr/>
              <p:nvPr/>
            </p:nvSpPr>
            <p:spPr>
              <a:xfrm>
                <a:off x="6829512" y="1399283"/>
                <a:ext cx="894706" cy="894706"/>
              </a:xfrm>
              <a:prstGeom prst="ellipse">
                <a:avLst/>
              </a:prstGeom>
              <a:solidFill>
                <a:schemeClr val="bg1"/>
              </a:solidFill>
              <a:effectLst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5" name="台形 94"/>
              <p:cNvSpPr/>
              <p:nvPr/>
            </p:nvSpPr>
            <p:spPr>
              <a:xfrm rot="14131712">
                <a:off x="7978845" y="610198"/>
                <a:ext cx="452084" cy="1243390"/>
              </a:xfrm>
              <a:prstGeom prst="trapezoid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" name="台形 95"/>
              <p:cNvSpPr/>
              <p:nvPr/>
            </p:nvSpPr>
            <p:spPr>
              <a:xfrm rot="17472523">
                <a:off x="8127297" y="1556478"/>
                <a:ext cx="452084" cy="1243390"/>
              </a:xfrm>
              <a:prstGeom prst="trapezoid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7" name="台形 96"/>
              <p:cNvSpPr/>
              <p:nvPr/>
            </p:nvSpPr>
            <p:spPr>
              <a:xfrm rot="13209680">
                <a:off x="7737934" y="343456"/>
                <a:ext cx="452084" cy="1243390"/>
              </a:xfrm>
              <a:prstGeom prst="trapezoid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8" name="台形 97"/>
              <p:cNvSpPr/>
              <p:nvPr/>
            </p:nvSpPr>
            <p:spPr>
              <a:xfrm rot="7380440">
                <a:off x="6132510" y="651323"/>
                <a:ext cx="452084" cy="1243390"/>
              </a:xfrm>
              <a:prstGeom prst="trapezoid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9" name="台形 98"/>
              <p:cNvSpPr/>
              <p:nvPr/>
            </p:nvSpPr>
            <p:spPr>
              <a:xfrm rot="3485883">
                <a:off x="6115346" y="1786398"/>
                <a:ext cx="452084" cy="1243390"/>
              </a:xfrm>
              <a:prstGeom prst="trapezoid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0" name="台形 99"/>
              <p:cNvSpPr/>
              <p:nvPr/>
            </p:nvSpPr>
            <p:spPr>
              <a:xfrm rot="1151663">
                <a:off x="6644569" y="2248092"/>
                <a:ext cx="452084" cy="1243390"/>
              </a:xfrm>
              <a:prstGeom prst="trapezoid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1" name="台形 100"/>
              <p:cNvSpPr/>
              <p:nvPr/>
            </p:nvSpPr>
            <p:spPr>
              <a:xfrm rot="19867263">
                <a:off x="7653343" y="2166767"/>
                <a:ext cx="452084" cy="1243390"/>
              </a:xfrm>
              <a:prstGeom prst="trapezoid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" name="図形グループ 6"/>
            <p:cNvGrpSpPr/>
            <p:nvPr/>
          </p:nvGrpSpPr>
          <p:grpSpPr>
            <a:xfrm>
              <a:off x="3590460" y="1567324"/>
              <a:ext cx="3555024" cy="3555024"/>
              <a:chOff x="3708840" y="3270071"/>
              <a:chExt cx="3555024" cy="3555024"/>
            </a:xfrm>
            <a:scene3d>
              <a:camera prst="perspectiveContrastingLeftFacing"/>
              <a:lightRig rig="threePt" dir="t"/>
            </a:scene3d>
          </p:grpSpPr>
          <p:sp>
            <p:nvSpPr>
              <p:cNvPr id="81" name="円/楕円 80"/>
              <p:cNvSpPr/>
              <p:nvPr/>
            </p:nvSpPr>
            <p:spPr>
              <a:xfrm>
                <a:off x="3708840" y="3270071"/>
                <a:ext cx="3555024" cy="355502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" name="正方形/長方形 81"/>
              <p:cNvSpPr/>
              <p:nvPr/>
            </p:nvSpPr>
            <p:spPr>
              <a:xfrm>
                <a:off x="5414429" y="3270071"/>
                <a:ext cx="102747" cy="3555024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3" name="円/楕円 82"/>
              <p:cNvSpPr/>
              <p:nvPr/>
            </p:nvSpPr>
            <p:spPr>
              <a:xfrm>
                <a:off x="5023180" y="4583231"/>
                <a:ext cx="894706" cy="894706"/>
              </a:xfrm>
              <a:prstGeom prst="ellipse">
                <a:avLst/>
              </a:prstGeom>
              <a:solidFill>
                <a:schemeClr val="bg1"/>
              </a:solidFill>
              <a:effectLst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" name="台形 83"/>
              <p:cNvSpPr/>
              <p:nvPr/>
            </p:nvSpPr>
            <p:spPr>
              <a:xfrm rot="14131712">
                <a:off x="6172513" y="3794146"/>
                <a:ext cx="452084" cy="1243390"/>
              </a:xfrm>
              <a:prstGeom prst="trapezoid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5" name="台形 84"/>
              <p:cNvSpPr/>
              <p:nvPr/>
            </p:nvSpPr>
            <p:spPr>
              <a:xfrm rot="17472523">
                <a:off x="6320965" y="4740426"/>
                <a:ext cx="452084" cy="1243390"/>
              </a:xfrm>
              <a:prstGeom prst="trapezoid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" name="台形 85"/>
              <p:cNvSpPr/>
              <p:nvPr/>
            </p:nvSpPr>
            <p:spPr>
              <a:xfrm rot="13209680">
                <a:off x="5931602" y="3527404"/>
                <a:ext cx="452084" cy="1243390"/>
              </a:xfrm>
              <a:prstGeom prst="trapezoid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7" name="台形 86"/>
              <p:cNvSpPr/>
              <p:nvPr/>
            </p:nvSpPr>
            <p:spPr>
              <a:xfrm rot="7380440">
                <a:off x="4326178" y="3835271"/>
                <a:ext cx="452084" cy="1243390"/>
              </a:xfrm>
              <a:prstGeom prst="trapezoid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" name="台形 87"/>
              <p:cNvSpPr/>
              <p:nvPr/>
            </p:nvSpPr>
            <p:spPr>
              <a:xfrm rot="3485883">
                <a:off x="4309014" y="4970346"/>
                <a:ext cx="452084" cy="1243390"/>
              </a:xfrm>
              <a:prstGeom prst="trapezoid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" name="台形 88"/>
              <p:cNvSpPr/>
              <p:nvPr/>
            </p:nvSpPr>
            <p:spPr>
              <a:xfrm rot="1151663">
                <a:off x="4838237" y="5432040"/>
                <a:ext cx="452084" cy="1243390"/>
              </a:xfrm>
              <a:prstGeom prst="trapezoid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台形 89"/>
              <p:cNvSpPr/>
              <p:nvPr/>
            </p:nvSpPr>
            <p:spPr>
              <a:xfrm rot="19867263">
                <a:off x="5847011" y="5350715"/>
                <a:ext cx="452084" cy="1243390"/>
              </a:xfrm>
              <a:prstGeom prst="trapezoid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1" name="台形 90"/>
              <p:cNvSpPr/>
              <p:nvPr/>
            </p:nvSpPr>
            <p:spPr>
              <a:xfrm rot="9550111">
                <a:off x="4877150" y="3376735"/>
                <a:ext cx="452084" cy="1243390"/>
              </a:xfrm>
              <a:prstGeom prst="trapezoid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" name="図形グループ 7"/>
            <p:cNvGrpSpPr/>
            <p:nvPr/>
          </p:nvGrpSpPr>
          <p:grpSpPr>
            <a:xfrm>
              <a:off x="2244482" y="2308237"/>
              <a:ext cx="3555024" cy="3555024"/>
              <a:chOff x="445378" y="233705"/>
              <a:chExt cx="3555024" cy="3555024"/>
            </a:xfrm>
            <a:scene3d>
              <a:camera prst="perspectiveContrastingLeftFacing"/>
              <a:lightRig rig="threePt" dir="t"/>
            </a:scene3d>
          </p:grpSpPr>
          <p:sp>
            <p:nvSpPr>
              <p:cNvPr id="69" name="円/楕円 68"/>
              <p:cNvSpPr/>
              <p:nvPr/>
            </p:nvSpPr>
            <p:spPr>
              <a:xfrm>
                <a:off x="445378" y="233705"/>
                <a:ext cx="3555024" cy="355502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" name="正方形/長方形 69"/>
              <p:cNvSpPr/>
              <p:nvPr/>
            </p:nvSpPr>
            <p:spPr>
              <a:xfrm>
                <a:off x="2150967" y="233705"/>
                <a:ext cx="102747" cy="3555024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" name="円/楕円 70"/>
              <p:cNvSpPr/>
              <p:nvPr/>
            </p:nvSpPr>
            <p:spPr>
              <a:xfrm>
                <a:off x="1759718" y="1546865"/>
                <a:ext cx="894706" cy="894706"/>
              </a:xfrm>
              <a:prstGeom prst="ellipse">
                <a:avLst/>
              </a:prstGeom>
              <a:solidFill>
                <a:schemeClr val="bg1"/>
              </a:solidFill>
              <a:effectLst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" name="台形 71"/>
              <p:cNvSpPr/>
              <p:nvPr/>
            </p:nvSpPr>
            <p:spPr>
              <a:xfrm rot="14131712">
                <a:off x="2909051" y="757780"/>
                <a:ext cx="452084" cy="1243390"/>
              </a:xfrm>
              <a:prstGeom prst="trapezoid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" name="台形 72"/>
              <p:cNvSpPr/>
              <p:nvPr/>
            </p:nvSpPr>
            <p:spPr>
              <a:xfrm rot="17472523">
                <a:off x="3057503" y="1704060"/>
                <a:ext cx="452084" cy="1243390"/>
              </a:xfrm>
              <a:prstGeom prst="trapezoid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" name="爆発 2 73"/>
              <p:cNvSpPr/>
              <p:nvPr/>
            </p:nvSpPr>
            <p:spPr>
              <a:xfrm>
                <a:off x="2782922" y="919736"/>
                <a:ext cx="221356" cy="174160"/>
              </a:xfrm>
              <a:prstGeom prst="irregularSeal2">
                <a:avLst/>
              </a:prstGeom>
              <a:solidFill>
                <a:srgbClr val="FFFF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" name="台形 74"/>
              <p:cNvSpPr/>
              <p:nvPr/>
            </p:nvSpPr>
            <p:spPr>
              <a:xfrm rot="7380440">
                <a:off x="1062716" y="798905"/>
                <a:ext cx="452084" cy="1243390"/>
              </a:xfrm>
              <a:prstGeom prst="trapezoid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" name="台形 75"/>
              <p:cNvSpPr/>
              <p:nvPr/>
            </p:nvSpPr>
            <p:spPr>
              <a:xfrm rot="3485883">
                <a:off x="1045552" y="1933980"/>
                <a:ext cx="452084" cy="1243390"/>
              </a:xfrm>
              <a:prstGeom prst="trapezoid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7" name="台形 76"/>
              <p:cNvSpPr/>
              <p:nvPr/>
            </p:nvSpPr>
            <p:spPr>
              <a:xfrm rot="1151663">
                <a:off x="1574775" y="2395674"/>
                <a:ext cx="452084" cy="1243390"/>
              </a:xfrm>
              <a:prstGeom prst="trapezoid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8" name="台形 77"/>
              <p:cNvSpPr/>
              <p:nvPr/>
            </p:nvSpPr>
            <p:spPr>
              <a:xfrm rot="19867263">
                <a:off x="2583549" y="2314349"/>
                <a:ext cx="452084" cy="1243390"/>
              </a:xfrm>
              <a:prstGeom prst="trapezoid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" name="台形 78"/>
              <p:cNvSpPr/>
              <p:nvPr/>
            </p:nvSpPr>
            <p:spPr>
              <a:xfrm rot="11707471">
                <a:off x="2300604" y="298041"/>
                <a:ext cx="452084" cy="1243390"/>
              </a:xfrm>
              <a:prstGeom prst="trapezoid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" name="台形 79"/>
              <p:cNvSpPr/>
              <p:nvPr/>
            </p:nvSpPr>
            <p:spPr>
              <a:xfrm rot="13209680">
                <a:off x="2668140" y="491038"/>
                <a:ext cx="452084" cy="1243390"/>
              </a:xfrm>
              <a:prstGeom prst="trapezoid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9" name="図形グループ 8"/>
            <p:cNvGrpSpPr/>
            <p:nvPr/>
          </p:nvGrpSpPr>
          <p:grpSpPr>
            <a:xfrm>
              <a:off x="1458895" y="3643765"/>
              <a:ext cx="2558900" cy="2558900"/>
              <a:chOff x="391848" y="4266369"/>
              <a:chExt cx="2558900" cy="2558900"/>
            </a:xfrm>
            <a:scene3d>
              <a:camera prst="perspectiveContrastingLeftFacing"/>
              <a:lightRig rig="threePt" dir="t"/>
            </a:scene3d>
          </p:grpSpPr>
          <p:sp>
            <p:nvSpPr>
              <p:cNvPr id="56" name="円/楕円 55"/>
              <p:cNvSpPr/>
              <p:nvPr/>
            </p:nvSpPr>
            <p:spPr>
              <a:xfrm>
                <a:off x="391848" y="4266369"/>
                <a:ext cx="2558900" cy="2558900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正方形/長方形 56"/>
              <p:cNvSpPr/>
              <p:nvPr/>
            </p:nvSpPr>
            <p:spPr>
              <a:xfrm>
                <a:off x="1619528" y="4266369"/>
                <a:ext cx="73957" cy="25589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円/楕円 57"/>
              <p:cNvSpPr/>
              <p:nvPr/>
            </p:nvSpPr>
            <p:spPr>
              <a:xfrm>
                <a:off x="1337908" y="5211579"/>
                <a:ext cx="644008" cy="644008"/>
              </a:xfrm>
              <a:prstGeom prst="ellipse">
                <a:avLst/>
              </a:prstGeom>
              <a:solidFill>
                <a:schemeClr val="bg1"/>
              </a:solidFill>
              <a:effectLst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台形 58"/>
              <p:cNvSpPr/>
              <p:nvPr/>
            </p:nvSpPr>
            <p:spPr>
              <a:xfrm rot="14131712">
                <a:off x="2165195" y="4643597"/>
                <a:ext cx="325409" cy="894990"/>
              </a:xfrm>
              <a:prstGeom prst="trapezoid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台形 59"/>
              <p:cNvSpPr/>
              <p:nvPr/>
            </p:nvSpPr>
            <p:spPr>
              <a:xfrm rot="17472523">
                <a:off x="2272051" y="5324728"/>
                <a:ext cx="325409" cy="894990"/>
              </a:xfrm>
              <a:prstGeom prst="trapezoid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台形 60"/>
              <p:cNvSpPr/>
              <p:nvPr/>
            </p:nvSpPr>
            <p:spPr>
              <a:xfrm rot="13209680">
                <a:off x="1991788" y="4451597"/>
                <a:ext cx="325409" cy="894990"/>
              </a:xfrm>
              <a:prstGeom prst="trapezoid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台形 61"/>
              <p:cNvSpPr/>
              <p:nvPr/>
            </p:nvSpPr>
            <p:spPr>
              <a:xfrm rot="7380440">
                <a:off x="836207" y="4673199"/>
                <a:ext cx="325409" cy="894990"/>
              </a:xfrm>
              <a:prstGeom prst="trapezoid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台形 62"/>
              <p:cNvSpPr/>
              <p:nvPr/>
            </p:nvSpPr>
            <p:spPr>
              <a:xfrm rot="3485883">
                <a:off x="823852" y="5490224"/>
                <a:ext cx="325409" cy="894990"/>
              </a:xfrm>
              <a:prstGeom prst="trapezoid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" name="台形 63"/>
              <p:cNvSpPr/>
              <p:nvPr/>
            </p:nvSpPr>
            <p:spPr>
              <a:xfrm rot="1151663">
                <a:off x="1204786" y="5822550"/>
                <a:ext cx="325409" cy="894990"/>
              </a:xfrm>
              <a:prstGeom prst="trapezoid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台形 64"/>
              <p:cNvSpPr/>
              <p:nvPr/>
            </p:nvSpPr>
            <p:spPr>
              <a:xfrm rot="19867263">
                <a:off x="1930900" y="5764013"/>
                <a:ext cx="325409" cy="894990"/>
              </a:xfrm>
              <a:prstGeom prst="trapezoid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台形 65"/>
              <p:cNvSpPr/>
              <p:nvPr/>
            </p:nvSpPr>
            <p:spPr>
              <a:xfrm rot="9550111">
                <a:off x="1232795" y="4343146"/>
                <a:ext cx="325409" cy="894990"/>
              </a:xfrm>
              <a:prstGeom prst="trapezoid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" name="台形 66"/>
              <p:cNvSpPr/>
              <p:nvPr/>
            </p:nvSpPr>
            <p:spPr>
              <a:xfrm rot="21255850">
                <a:off x="1648158" y="5887745"/>
                <a:ext cx="325409" cy="894990"/>
              </a:xfrm>
              <a:prstGeom prst="trapezoid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" name="台形 67"/>
              <p:cNvSpPr/>
              <p:nvPr/>
            </p:nvSpPr>
            <p:spPr>
              <a:xfrm rot="4546674">
                <a:off x="728297" y="5259224"/>
                <a:ext cx="325409" cy="894990"/>
              </a:xfrm>
              <a:prstGeom prst="trapezoid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10" name="直線矢印コネクタ 9"/>
            <p:cNvCxnSpPr/>
            <p:nvPr/>
          </p:nvCxnSpPr>
          <p:spPr>
            <a:xfrm flipV="1">
              <a:off x="667181" y="1005860"/>
              <a:ext cx="7591509" cy="4857401"/>
            </a:xfrm>
            <a:prstGeom prst="straightConnector1">
              <a:avLst/>
            </a:prstGeom>
            <a:ln>
              <a:prstDash val="dot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直線矢印コネクタ 10"/>
            <p:cNvCxnSpPr/>
            <p:nvPr/>
          </p:nvCxnSpPr>
          <p:spPr>
            <a:xfrm flipV="1">
              <a:off x="667181" y="2796520"/>
              <a:ext cx="7915172" cy="3066741"/>
            </a:xfrm>
            <a:prstGeom prst="straightConnector1">
              <a:avLst/>
            </a:prstGeom>
            <a:ln>
              <a:prstDash val="dot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直線矢印コネクタ 11"/>
            <p:cNvCxnSpPr/>
            <p:nvPr/>
          </p:nvCxnSpPr>
          <p:spPr>
            <a:xfrm flipV="1">
              <a:off x="667181" y="3829563"/>
              <a:ext cx="7745828" cy="2033698"/>
            </a:xfrm>
            <a:prstGeom prst="straightConnector1">
              <a:avLst/>
            </a:prstGeom>
            <a:ln>
              <a:prstDash val="dot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直線矢印コネクタ 12"/>
            <p:cNvCxnSpPr/>
            <p:nvPr/>
          </p:nvCxnSpPr>
          <p:spPr>
            <a:xfrm flipV="1">
              <a:off x="667181" y="607542"/>
              <a:ext cx="6921670" cy="5255719"/>
            </a:xfrm>
            <a:prstGeom prst="straightConnector1">
              <a:avLst/>
            </a:prstGeom>
            <a:ln>
              <a:prstDash val="dot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爆発 2 13"/>
            <p:cNvSpPr/>
            <p:nvPr/>
          </p:nvSpPr>
          <p:spPr>
            <a:xfrm>
              <a:off x="4402135" y="4260555"/>
              <a:ext cx="300645" cy="236543"/>
            </a:xfrm>
            <a:prstGeom prst="irregularSeal2">
              <a:avLst/>
            </a:prstGeom>
            <a:solidFill>
              <a:srgbClr val="FFFF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爆発 2 14"/>
            <p:cNvSpPr/>
            <p:nvPr/>
          </p:nvSpPr>
          <p:spPr>
            <a:xfrm>
              <a:off x="5649183" y="4407598"/>
              <a:ext cx="300645" cy="236543"/>
            </a:xfrm>
            <a:prstGeom prst="irregularSeal2">
              <a:avLst/>
            </a:prstGeom>
            <a:solidFill>
              <a:srgbClr val="FFFF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爆発 2 15"/>
            <p:cNvSpPr/>
            <p:nvPr/>
          </p:nvSpPr>
          <p:spPr>
            <a:xfrm>
              <a:off x="7259629" y="3969334"/>
              <a:ext cx="300645" cy="236543"/>
            </a:xfrm>
            <a:prstGeom prst="irregularSeal2">
              <a:avLst/>
            </a:prstGeom>
            <a:solidFill>
              <a:srgbClr val="FFFF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爆発 2 16"/>
            <p:cNvSpPr/>
            <p:nvPr/>
          </p:nvSpPr>
          <p:spPr>
            <a:xfrm>
              <a:off x="5949828" y="3659506"/>
              <a:ext cx="300645" cy="236543"/>
            </a:xfrm>
            <a:prstGeom prst="irregularSeal2">
              <a:avLst/>
            </a:prstGeom>
            <a:solidFill>
              <a:srgbClr val="FFFF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爆発 2 17"/>
            <p:cNvSpPr/>
            <p:nvPr/>
          </p:nvSpPr>
          <p:spPr>
            <a:xfrm>
              <a:off x="7631348" y="2981410"/>
              <a:ext cx="300645" cy="236543"/>
            </a:xfrm>
            <a:prstGeom prst="irregularSeal2">
              <a:avLst/>
            </a:prstGeom>
            <a:solidFill>
              <a:srgbClr val="FFFF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爆発 2 18"/>
            <p:cNvSpPr/>
            <p:nvPr/>
          </p:nvSpPr>
          <p:spPr>
            <a:xfrm>
              <a:off x="7481026" y="1330781"/>
              <a:ext cx="300645" cy="236543"/>
            </a:xfrm>
            <a:prstGeom prst="irregularSeal2">
              <a:avLst/>
            </a:prstGeom>
            <a:solidFill>
              <a:srgbClr val="FFFF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爆発 2 19"/>
            <p:cNvSpPr/>
            <p:nvPr/>
          </p:nvSpPr>
          <p:spPr>
            <a:xfrm>
              <a:off x="5720702" y="2411224"/>
              <a:ext cx="300645" cy="236543"/>
            </a:xfrm>
            <a:prstGeom prst="irregularSeal2">
              <a:avLst/>
            </a:prstGeom>
            <a:solidFill>
              <a:srgbClr val="FFFF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爆発 2 20"/>
            <p:cNvSpPr/>
            <p:nvPr/>
          </p:nvSpPr>
          <p:spPr>
            <a:xfrm>
              <a:off x="4303205" y="3346770"/>
              <a:ext cx="300645" cy="236543"/>
            </a:xfrm>
            <a:prstGeom prst="irregularSeal2">
              <a:avLst/>
            </a:prstGeom>
            <a:solidFill>
              <a:srgbClr val="FFFF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爆発 2 21"/>
            <p:cNvSpPr/>
            <p:nvPr/>
          </p:nvSpPr>
          <p:spPr>
            <a:xfrm>
              <a:off x="2934200" y="4173196"/>
              <a:ext cx="300645" cy="236543"/>
            </a:xfrm>
            <a:prstGeom prst="irregularSeal2">
              <a:avLst/>
            </a:prstGeom>
            <a:solidFill>
              <a:srgbClr val="FFFF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爆発 2 22"/>
            <p:cNvSpPr/>
            <p:nvPr/>
          </p:nvSpPr>
          <p:spPr>
            <a:xfrm>
              <a:off x="2507942" y="4235155"/>
              <a:ext cx="300645" cy="236543"/>
            </a:xfrm>
            <a:prstGeom prst="irregularSeal2">
              <a:avLst/>
            </a:prstGeom>
            <a:solidFill>
              <a:srgbClr val="FFFF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爆発 2 23"/>
            <p:cNvSpPr/>
            <p:nvPr/>
          </p:nvSpPr>
          <p:spPr>
            <a:xfrm>
              <a:off x="3488705" y="3503125"/>
              <a:ext cx="300645" cy="236543"/>
            </a:xfrm>
            <a:prstGeom prst="irregularSeal2">
              <a:avLst/>
            </a:prstGeom>
            <a:solidFill>
              <a:srgbClr val="FFFF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爆発 2 24"/>
            <p:cNvSpPr/>
            <p:nvPr/>
          </p:nvSpPr>
          <p:spPr>
            <a:xfrm>
              <a:off x="5051167" y="2293266"/>
              <a:ext cx="300645" cy="236543"/>
            </a:xfrm>
            <a:prstGeom prst="irregularSeal2">
              <a:avLst/>
            </a:prstGeom>
            <a:solidFill>
              <a:srgbClr val="FFFF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爆発 2 25"/>
            <p:cNvSpPr/>
            <p:nvPr/>
          </p:nvSpPr>
          <p:spPr>
            <a:xfrm>
              <a:off x="6017734" y="1571093"/>
              <a:ext cx="300645" cy="236543"/>
            </a:xfrm>
            <a:prstGeom prst="irregularSeal2">
              <a:avLst/>
            </a:prstGeom>
            <a:solidFill>
              <a:srgbClr val="FFFF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7" name="直線コネクタ 26"/>
            <p:cNvCxnSpPr/>
            <p:nvPr/>
          </p:nvCxnSpPr>
          <p:spPr>
            <a:xfrm flipV="1">
              <a:off x="667181" y="4302757"/>
              <a:ext cx="2417342" cy="159239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>
            <a:xfrm flipV="1">
              <a:off x="631743" y="4357024"/>
              <a:ext cx="2039553" cy="153392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9" name="爆発 2 28"/>
            <p:cNvSpPr/>
            <p:nvPr/>
          </p:nvSpPr>
          <p:spPr>
            <a:xfrm>
              <a:off x="2739140" y="5166663"/>
              <a:ext cx="300645" cy="236543"/>
            </a:xfrm>
            <a:prstGeom prst="irregularSeal2">
              <a:avLst/>
            </a:prstGeom>
            <a:solidFill>
              <a:srgbClr val="FFFF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爆発 2 29"/>
            <p:cNvSpPr/>
            <p:nvPr/>
          </p:nvSpPr>
          <p:spPr>
            <a:xfrm>
              <a:off x="2933937" y="4878306"/>
              <a:ext cx="300645" cy="236543"/>
            </a:xfrm>
            <a:prstGeom prst="irregularSeal2">
              <a:avLst/>
            </a:prstGeom>
            <a:solidFill>
              <a:srgbClr val="FFFF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1" name="直線コネクタ 30"/>
            <p:cNvCxnSpPr/>
            <p:nvPr/>
          </p:nvCxnSpPr>
          <p:spPr>
            <a:xfrm flipV="1">
              <a:off x="728268" y="5288611"/>
              <a:ext cx="2147164" cy="56568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/>
            <p:nvPr/>
          </p:nvCxnSpPr>
          <p:spPr>
            <a:xfrm flipV="1">
              <a:off x="663341" y="4940499"/>
              <a:ext cx="2421182" cy="92276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 flipV="1">
              <a:off x="3283328" y="3616114"/>
              <a:ext cx="351164" cy="276495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 flipV="1">
              <a:off x="3440845" y="3465042"/>
              <a:ext cx="1012683" cy="629974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>
            <a:xfrm flipV="1">
              <a:off x="3688096" y="4357024"/>
              <a:ext cx="864362" cy="3395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6" name="爆発 2 35"/>
            <p:cNvSpPr/>
            <p:nvPr/>
          </p:nvSpPr>
          <p:spPr>
            <a:xfrm>
              <a:off x="4199805" y="4804943"/>
              <a:ext cx="300645" cy="236543"/>
            </a:xfrm>
            <a:prstGeom prst="irregularSeal2">
              <a:avLst/>
            </a:prstGeom>
            <a:solidFill>
              <a:srgbClr val="FFFF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7" name="直線コネクタ 36"/>
            <p:cNvCxnSpPr/>
            <p:nvPr/>
          </p:nvCxnSpPr>
          <p:spPr>
            <a:xfrm flipV="1">
              <a:off x="3717945" y="4923215"/>
              <a:ext cx="632183" cy="158574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/>
            <p:nvPr/>
          </p:nvCxnSpPr>
          <p:spPr>
            <a:xfrm flipV="1">
              <a:off x="5398796" y="4516103"/>
              <a:ext cx="400710" cy="114169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直線コネクタ 38"/>
            <p:cNvCxnSpPr/>
            <p:nvPr/>
          </p:nvCxnSpPr>
          <p:spPr>
            <a:xfrm flipV="1">
              <a:off x="5417166" y="3775190"/>
              <a:ext cx="682985" cy="260464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直線コネクタ 39"/>
            <p:cNvCxnSpPr/>
            <p:nvPr/>
          </p:nvCxnSpPr>
          <p:spPr>
            <a:xfrm flipV="1">
              <a:off x="5106882" y="2549258"/>
              <a:ext cx="763013" cy="47268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直線コネクタ 40"/>
            <p:cNvCxnSpPr/>
            <p:nvPr/>
          </p:nvCxnSpPr>
          <p:spPr>
            <a:xfrm flipV="1">
              <a:off x="4875585" y="2403212"/>
              <a:ext cx="351164" cy="276495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直線コネクタ 41"/>
            <p:cNvCxnSpPr/>
            <p:nvPr/>
          </p:nvCxnSpPr>
          <p:spPr>
            <a:xfrm flipV="1">
              <a:off x="6021347" y="1674342"/>
              <a:ext cx="157581" cy="126827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直線コネクタ 42"/>
            <p:cNvCxnSpPr/>
            <p:nvPr/>
          </p:nvCxnSpPr>
          <p:spPr>
            <a:xfrm flipV="1">
              <a:off x="6385115" y="1406402"/>
              <a:ext cx="1246234" cy="779721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/>
            <p:nvPr/>
          </p:nvCxnSpPr>
          <p:spPr>
            <a:xfrm flipV="1">
              <a:off x="7291870" y="632943"/>
              <a:ext cx="268404" cy="18243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直線コネクタ 44"/>
            <p:cNvCxnSpPr/>
            <p:nvPr/>
          </p:nvCxnSpPr>
          <p:spPr>
            <a:xfrm flipV="1">
              <a:off x="7811749" y="1043575"/>
              <a:ext cx="411879" cy="240851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直線コネクタ 45"/>
            <p:cNvCxnSpPr/>
            <p:nvPr/>
          </p:nvCxnSpPr>
          <p:spPr>
            <a:xfrm flipV="1">
              <a:off x="6748496" y="3134842"/>
              <a:ext cx="1033175" cy="38410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直線コネクタ 46"/>
            <p:cNvCxnSpPr/>
            <p:nvPr/>
          </p:nvCxnSpPr>
          <p:spPr>
            <a:xfrm flipV="1">
              <a:off x="8223628" y="2811171"/>
              <a:ext cx="355771" cy="14595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直線コネクタ 47"/>
            <p:cNvCxnSpPr/>
            <p:nvPr/>
          </p:nvCxnSpPr>
          <p:spPr>
            <a:xfrm flipV="1">
              <a:off x="6614548" y="4095016"/>
              <a:ext cx="808980" cy="20774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直線コネクタ 48"/>
            <p:cNvCxnSpPr/>
            <p:nvPr/>
          </p:nvCxnSpPr>
          <p:spPr>
            <a:xfrm flipV="1">
              <a:off x="7796713" y="3829563"/>
              <a:ext cx="562382" cy="163694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0" name="爆発 2 49"/>
            <p:cNvSpPr/>
            <p:nvPr/>
          </p:nvSpPr>
          <p:spPr>
            <a:xfrm>
              <a:off x="7553880" y="1949580"/>
              <a:ext cx="300645" cy="236543"/>
            </a:xfrm>
            <a:prstGeom prst="irregularSeal2">
              <a:avLst/>
            </a:prstGeom>
            <a:solidFill>
              <a:srgbClr val="FFFF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爆発 2 50"/>
            <p:cNvSpPr/>
            <p:nvPr/>
          </p:nvSpPr>
          <p:spPr>
            <a:xfrm>
              <a:off x="3293741" y="4357024"/>
              <a:ext cx="300645" cy="236543"/>
            </a:xfrm>
            <a:prstGeom prst="irregularSeal2">
              <a:avLst/>
            </a:prstGeom>
            <a:solidFill>
              <a:srgbClr val="FFFF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爆発 2 51"/>
            <p:cNvSpPr/>
            <p:nvPr/>
          </p:nvSpPr>
          <p:spPr>
            <a:xfrm>
              <a:off x="2933937" y="5776881"/>
              <a:ext cx="300645" cy="236543"/>
            </a:xfrm>
            <a:prstGeom prst="irregularSeal2">
              <a:avLst/>
            </a:prstGeom>
            <a:solidFill>
              <a:srgbClr val="FFFF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爆発 2 52"/>
            <p:cNvSpPr/>
            <p:nvPr/>
          </p:nvSpPr>
          <p:spPr>
            <a:xfrm>
              <a:off x="2293049" y="5515413"/>
              <a:ext cx="300645" cy="236543"/>
            </a:xfrm>
            <a:prstGeom prst="irregularSeal2">
              <a:avLst/>
            </a:prstGeom>
            <a:solidFill>
              <a:srgbClr val="FFFF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爆発 2 53"/>
            <p:cNvSpPr/>
            <p:nvPr/>
          </p:nvSpPr>
          <p:spPr>
            <a:xfrm>
              <a:off x="2273128" y="4816456"/>
              <a:ext cx="300645" cy="236543"/>
            </a:xfrm>
            <a:prstGeom prst="irregularSeal2">
              <a:avLst/>
            </a:prstGeom>
            <a:solidFill>
              <a:srgbClr val="FFFF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爆発 2 54"/>
            <p:cNvSpPr/>
            <p:nvPr/>
          </p:nvSpPr>
          <p:spPr>
            <a:xfrm>
              <a:off x="1983430" y="4142283"/>
              <a:ext cx="300645" cy="236543"/>
            </a:xfrm>
            <a:prstGeom prst="irregularSeal2">
              <a:avLst/>
            </a:prstGeom>
            <a:solidFill>
              <a:srgbClr val="FFFF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2" name="テキスト ボックス 101"/>
          <p:cNvSpPr txBox="1"/>
          <p:nvPr/>
        </p:nvSpPr>
        <p:spPr>
          <a:xfrm>
            <a:off x="47093" y="107495"/>
            <a:ext cx="78179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/>
                <a:cs typeface="Comic Sans MS"/>
              </a:rPr>
              <a:t>Multi-Track Counting in Online</a:t>
            </a:r>
            <a:endParaRPr kumimoji="1" lang="ja-JP" alt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/>
              <a:cs typeface="Comic Sans MS"/>
            </a:endParaRPr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4529734" y="6156479"/>
            <a:ext cx="4340551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Comic Sans MS"/>
                <a:cs typeface="Comic Sans MS"/>
              </a:rPr>
              <a:t>Trigger : #track &gt; Threshold</a:t>
            </a:r>
            <a:endParaRPr kumimoji="1" lang="ja-JP" altLang="en-US" sz="2400" dirty="0">
              <a:latin typeface="Comic Sans MS"/>
              <a:cs typeface="Comic Sans MS"/>
            </a:endParaRPr>
          </a:p>
        </p:txBody>
      </p:sp>
      <p:sp>
        <p:nvSpPr>
          <p:cNvPr id="105" name="台形 104"/>
          <p:cNvSpPr/>
          <p:nvPr/>
        </p:nvSpPr>
        <p:spPr>
          <a:xfrm rot="12779932">
            <a:off x="2215044" y="1238327"/>
            <a:ext cx="646971" cy="1243320"/>
          </a:xfrm>
          <a:prstGeom prst="trapezoid">
            <a:avLst/>
          </a:prstGeom>
          <a:scene3d>
            <a:camera prst="perspectiveContrastingLeftFacing"/>
            <a:lightRig rig="threePt" dir="t"/>
          </a:scene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台形 105"/>
          <p:cNvSpPr/>
          <p:nvPr/>
        </p:nvSpPr>
        <p:spPr>
          <a:xfrm rot="12779932">
            <a:off x="1668826" y="1361327"/>
            <a:ext cx="646971" cy="1243320"/>
          </a:xfrm>
          <a:prstGeom prst="trapezoid">
            <a:avLst/>
          </a:prstGeom>
          <a:scene3d>
            <a:camera prst="perspectiveContrastingLeftFacing"/>
            <a:lightRig rig="threePt" dir="t"/>
          </a:scene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台形 106"/>
          <p:cNvSpPr/>
          <p:nvPr/>
        </p:nvSpPr>
        <p:spPr>
          <a:xfrm rot="12779932">
            <a:off x="1088729" y="1513728"/>
            <a:ext cx="646971" cy="1243320"/>
          </a:xfrm>
          <a:prstGeom prst="trapezoid">
            <a:avLst/>
          </a:prstGeom>
          <a:scene3d>
            <a:camera prst="perspectiveContrastingLeftFacing"/>
            <a:lightRig rig="threePt" dir="t"/>
          </a:scene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台形 107"/>
          <p:cNvSpPr/>
          <p:nvPr/>
        </p:nvSpPr>
        <p:spPr>
          <a:xfrm rot="12779932">
            <a:off x="673474" y="2173175"/>
            <a:ext cx="397304" cy="763522"/>
          </a:xfrm>
          <a:prstGeom prst="trapezoid">
            <a:avLst/>
          </a:prstGeom>
          <a:scene3d>
            <a:camera prst="perspectiveContrastingLeftFacing"/>
            <a:lightRig rig="threePt" dir="t"/>
          </a:scene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爆発 2 108"/>
          <p:cNvSpPr/>
          <p:nvPr/>
        </p:nvSpPr>
        <p:spPr>
          <a:xfrm>
            <a:off x="2331875" y="1822907"/>
            <a:ext cx="300645" cy="236543"/>
          </a:xfrm>
          <a:prstGeom prst="irregularSeal2">
            <a:avLst/>
          </a:prstGeom>
          <a:solidFill>
            <a:srgbClr val="FFFF00"/>
          </a:solidFill>
          <a:scene3d>
            <a:camera prst="perspectiveContrastingLeftFacing"/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爆発 2 109"/>
          <p:cNvSpPr/>
          <p:nvPr/>
        </p:nvSpPr>
        <p:spPr>
          <a:xfrm>
            <a:off x="1419533" y="1687414"/>
            <a:ext cx="300645" cy="236543"/>
          </a:xfrm>
          <a:prstGeom prst="irregularSeal2">
            <a:avLst/>
          </a:prstGeom>
          <a:solidFill>
            <a:srgbClr val="FFFF00"/>
          </a:solidFill>
          <a:scene3d>
            <a:camera prst="perspectiveContrastingLeftFacing"/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爆発 2 110"/>
          <p:cNvSpPr/>
          <p:nvPr/>
        </p:nvSpPr>
        <p:spPr>
          <a:xfrm>
            <a:off x="652020" y="2559354"/>
            <a:ext cx="300645" cy="236543"/>
          </a:xfrm>
          <a:prstGeom prst="irregularSeal2">
            <a:avLst/>
          </a:prstGeom>
          <a:solidFill>
            <a:srgbClr val="FFFF00"/>
          </a:solidFill>
          <a:scene3d>
            <a:camera prst="perspectiveContrastingLeftFacing"/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917454" y="2579864"/>
            <a:ext cx="2473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latin typeface="Comic Sans MS"/>
                <a:cs typeface="Comic Sans MS"/>
              </a:rPr>
              <a:t>~ </a:t>
            </a:r>
            <a:r>
              <a:rPr kumimoji="1" lang="en-US" altLang="ja-JP" b="1" dirty="0" smtClean="0">
                <a:latin typeface="Comic Sans MS"/>
                <a:cs typeface="Comic Sans MS"/>
              </a:rPr>
              <a:t>3/4 active wedges</a:t>
            </a:r>
            <a:endParaRPr kumimoji="1" lang="ja-JP" altLang="en-US" b="1" dirty="0">
              <a:latin typeface="Comic Sans MS"/>
              <a:cs typeface="Comic Sans MS"/>
            </a:endParaRPr>
          </a:p>
        </p:txBody>
      </p:sp>
      <p:sp>
        <p:nvSpPr>
          <p:cNvPr id="113" name="正方形/長方形 112"/>
          <p:cNvSpPr/>
          <p:nvPr/>
        </p:nvSpPr>
        <p:spPr>
          <a:xfrm>
            <a:off x="582485" y="933153"/>
            <a:ext cx="2455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latin typeface="Comic Sans MS"/>
                <a:cs typeface="Comic Sans MS"/>
              </a:rPr>
              <a:t>Online Coarse Track</a:t>
            </a:r>
          </a:p>
        </p:txBody>
      </p:sp>
    </p:spTree>
    <p:extLst>
      <p:ext uri="{BB962C8B-B14F-4D97-AF65-F5344CB8AC3E}">
        <p14:creationId xmlns:p14="http://schemas.microsoft.com/office/powerpoint/2010/main" val="3861086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線コネクタ 72"/>
          <p:cNvCxnSpPr/>
          <p:nvPr/>
        </p:nvCxnSpPr>
        <p:spPr>
          <a:xfrm>
            <a:off x="3326661" y="1626596"/>
            <a:ext cx="574675" cy="635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2" name="正方形/長方形 91"/>
          <p:cNvSpPr/>
          <p:nvPr/>
        </p:nvSpPr>
        <p:spPr>
          <a:xfrm>
            <a:off x="5158998" y="405433"/>
            <a:ext cx="1092200" cy="1930400"/>
          </a:xfrm>
          <a:prstGeom prst="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altLang="ja-JP" sz="1400" dirty="0" smtClean="0"/>
          </a:p>
          <a:p>
            <a:pPr algn="ctr"/>
            <a:endParaRPr lang="en-US" altLang="ja-JP" sz="1400" dirty="0"/>
          </a:p>
          <a:p>
            <a:pPr algn="ctr"/>
            <a:r>
              <a:rPr lang="en-US" altLang="ja-JP" sz="2000" dirty="0" smtClean="0"/>
              <a:t>FEM</a:t>
            </a:r>
            <a:endParaRPr kumimoji="1" lang="ja-JP" altLang="en-US" sz="2000" dirty="0"/>
          </a:p>
        </p:txBody>
      </p:sp>
      <p:cxnSp>
        <p:nvCxnSpPr>
          <p:cNvPr id="93" name="直線コネクタ 92"/>
          <p:cNvCxnSpPr/>
          <p:nvPr/>
        </p:nvCxnSpPr>
        <p:spPr>
          <a:xfrm>
            <a:off x="6251198" y="1656418"/>
            <a:ext cx="766028" cy="1270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>
            <a:off x="5010626" y="3673352"/>
            <a:ext cx="19939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正方形/長方形 38"/>
          <p:cNvSpPr/>
          <p:nvPr/>
        </p:nvSpPr>
        <p:spPr>
          <a:xfrm>
            <a:off x="7004526" y="405433"/>
            <a:ext cx="1066800" cy="53571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/>
              <a:t>Data </a:t>
            </a:r>
          </a:p>
          <a:p>
            <a:pPr algn="ctr"/>
            <a:r>
              <a:rPr lang="en-US" altLang="ja-JP" sz="1400" dirty="0" smtClean="0"/>
              <a:t>Collection </a:t>
            </a:r>
          </a:p>
          <a:p>
            <a:pPr algn="ctr"/>
            <a:r>
              <a:rPr kumimoji="1" lang="en-US" altLang="ja-JP" sz="1400" dirty="0" smtClean="0"/>
              <a:t>Module</a:t>
            </a:r>
            <a:endParaRPr kumimoji="1" lang="ja-JP" altLang="en-US" sz="1400" dirty="0"/>
          </a:p>
        </p:txBody>
      </p:sp>
      <p:cxnSp>
        <p:nvCxnSpPr>
          <p:cNvPr id="45" name="直線コネクタ 44"/>
          <p:cNvCxnSpPr/>
          <p:nvPr/>
        </p:nvCxnSpPr>
        <p:spPr>
          <a:xfrm>
            <a:off x="4426426" y="4877996"/>
            <a:ext cx="25781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6" name="台形 55"/>
          <p:cNvSpPr/>
          <p:nvPr/>
        </p:nvSpPr>
        <p:spPr>
          <a:xfrm flipV="1">
            <a:off x="2197576" y="2251034"/>
            <a:ext cx="533400" cy="1155700"/>
          </a:xfrm>
          <a:prstGeom prst="trapezoi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57" name="直線コネクタ 56"/>
          <p:cNvCxnSpPr/>
          <p:nvPr/>
        </p:nvCxnSpPr>
        <p:spPr>
          <a:xfrm>
            <a:off x="2664301" y="2790784"/>
            <a:ext cx="574675" cy="63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8" name="爆発 2 57"/>
          <p:cNvSpPr/>
          <p:nvPr/>
        </p:nvSpPr>
        <p:spPr>
          <a:xfrm>
            <a:off x="2397601" y="2409784"/>
            <a:ext cx="215900" cy="215900"/>
          </a:xfrm>
          <a:prstGeom prst="irregularSeal2">
            <a:avLst/>
          </a:prstGeom>
          <a:solidFill>
            <a:srgbClr val="FFFF00"/>
          </a:solidFill>
          <a:ln w="317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台形 58"/>
          <p:cNvSpPr/>
          <p:nvPr/>
        </p:nvSpPr>
        <p:spPr>
          <a:xfrm flipV="1">
            <a:off x="1930876" y="2473284"/>
            <a:ext cx="533400" cy="1155700"/>
          </a:xfrm>
          <a:prstGeom prst="trapezoi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0" name="直線コネクタ 59"/>
          <p:cNvCxnSpPr>
            <a:stCxn id="59" idx="3"/>
          </p:cNvCxnSpPr>
          <p:nvPr/>
        </p:nvCxnSpPr>
        <p:spPr>
          <a:xfrm>
            <a:off x="2397601" y="3051134"/>
            <a:ext cx="841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爆発 2 60"/>
          <p:cNvSpPr/>
          <p:nvPr/>
        </p:nvSpPr>
        <p:spPr>
          <a:xfrm>
            <a:off x="2169001" y="2790784"/>
            <a:ext cx="215900" cy="215900"/>
          </a:xfrm>
          <a:prstGeom prst="irregularSeal2">
            <a:avLst/>
          </a:prstGeom>
          <a:solidFill>
            <a:srgbClr val="FFFF00"/>
          </a:solidFill>
          <a:ln w="317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台形 61"/>
          <p:cNvSpPr/>
          <p:nvPr/>
        </p:nvSpPr>
        <p:spPr>
          <a:xfrm flipV="1">
            <a:off x="1699101" y="2790784"/>
            <a:ext cx="533400" cy="1155700"/>
          </a:xfrm>
          <a:prstGeom prst="trapezoi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3" name="直線コネクタ 62"/>
          <p:cNvCxnSpPr/>
          <p:nvPr/>
        </p:nvCxnSpPr>
        <p:spPr>
          <a:xfrm>
            <a:off x="2162651" y="3349584"/>
            <a:ext cx="1066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4" name="爆発 2 63"/>
          <p:cNvSpPr/>
          <p:nvPr/>
        </p:nvSpPr>
        <p:spPr>
          <a:xfrm>
            <a:off x="1972151" y="3095584"/>
            <a:ext cx="215900" cy="215900"/>
          </a:xfrm>
          <a:prstGeom prst="irregularSeal2">
            <a:avLst/>
          </a:prstGeom>
          <a:solidFill>
            <a:srgbClr val="FFFF00"/>
          </a:solidFill>
          <a:ln w="317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台形 64"/>
          <p:cNvSpPr/>
          <p:nvPr/>
        </p:nvSpPr>
        <p:spPr>
          <a:xfrm flipV="1">
            <a:off x="1508601" y="3095584"/>
            <a:ext cx="533400" cy="1155700"/>
          </a:xfrm>
          <a:prstGeom prst="trapezoi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66" name="直線コネクタ 65"/>
          <p:cNvCxnSpPr>
            <a:stCxn id="65" idx="3"/>
          </p:cNvCxnSpPr>
          <p:nvPr/>
        </p:nvCxnSpPr>
        <p:spPr>
          <a:xfrm>
            <a:off x="1975326" y="3673434"/>
            <a:ext cx="1254125" cy="63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7" name="爆発 2 66"/>
          <p:cNvSpPr/>
          <p:nvPr/>
        </p:nvSpPr>
        <p:spPr>
          <a:xfrm>
            <a:off x="1699101" y="3565484"/>
            <a:ext cx="215900" cy="215900"/>
          </a:xfrm>
          <a:prstGeom prst="irregularSeal2">
            <a:avLst/>
          </a:prstGeom>
          <a:solidFill>
            <a:srgbClr val="FFFF00"/>
          </a:solidFill>
          <a:ln w="317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8" name="直線コネクタ 67"/>
          <p:cNvCxnSpPr/>
          <p:nvPr/>
        </p:nvCxnSpPr>
        <p:spPr>
          <a:xfrm>
            <a:off x="3238976" y="2797134"/>
            <a:ext cx="0" cy="889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直線コネクタ 68"/>
          <p:cNvCxnSpPr/>
          <p:nvPr/>
        </p:nvCxnSpPr>
        <p:spPr>
          <a:xfrm>
            <a:off x="3229451" y="3203534"/>
            <a:ext cx="6889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直線矢印コネクタ 69"/>
          <p:cNvCxnSpPr/>
          <p:nvPr/>
        </p:nvCxnSpPr>
        <p:spPr>
          <a:xfrm flipV="1">
            <a:off x="1333976" y="2044536"/>
            <a:ext cx="1574800" cy="2273300"/>
          </a:xfrm>
          <a:prstGeom prst="straightConnector1">
            <a:avLst/>
          </a:prstGeom>
          <a:ln>
            <a:prstDash val="dot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台形 1"/>
          <p:cNvSpPr/>
          <p:nvPr/>
        </p:nvSpPr>
        <p:spPr>
          <a:xfrm flipV="1">
            <a:off x="1613376" y="4140200"/>
            <a:ext cx="533400" cy="1155700"/>
          </a:xfrm>
          <a:prstGeom prst="trapezoi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4" name="直線コネクタ 3"/>
          <p:cNvCxnSpPr/>
          <p:nvPr/>
        </p:nvCxnSpPr>
        <p:spPr>
          <a:xfrm>
            <a:off x="2080101" y="4679950"/>
            <a:ext cx="574675" cy="63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爆発 2 22"/>
          <p:cNvSpPr/>
          <p:nvPr/>
        </p:nvSpPr>
        <p:spPr>
          <a:xfrm>
            <a:off x="1813401" y="4298950"/>
            <a:ext cx="215900" cy="215900"/>
          </a:xfrm>
          <a:prstGeom prst="irregularSeal2">
            <a:avLst/>
          </a:prstGeom>
          <a:solidFill>
            <a:srgbClr val="FFFF00"/>
          </a:solidFill>
          <a:ln w="317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台形 4"/>
          <p:cNvSpPr/>
          <p:nvPr/>
        </p:nvSpPr>
        <p:spPr>
          <a:xfrm flipV="1">
            <a:off x="1346676" y="4362450"/>
            <a:ext cx="533400" cy="1155700"/>
          </a:xfrm>
          <a:prstGeom prst="trapezoi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/>
          <p:cNvCxnSpPr>
            <a:stCxn id="5" idx="3"/>
          </p:cNvCxnSpPr>
          <p:nvPr/>
        </p:nvCxnSpPr>
        <p:spPr>
          <a:xfrm>
            <a:off x="1813401" y="4940300"/>
            <a:ext cx="841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爆発 2 21"/>
          <p:cNvSpPr/>
          <p:nvPr/>
        </p:nvSpPr>
        <p:spPr>
          <a:xfrm>
            <a:off x="1584801" y="4679950"/>
            <a:ext cx="215900" cy="215900"/>
          </a:xfrm>
          <a:prstGeom prst="irregularSeal2">
            <a:avLst/>
          </a:prstGeom>
          <a:solidFill>
            <a:srgbClr val="FFFF00"/>
          </a:solidFill>
          <a:ln w="317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台形 6"/>
          <p:cNvSpPr/>
          <p:nvPr/>
        </p:nvSpPr>
        <p:spPr>
          <a:xfrm flipV="1">
            <a:off x="1114901" y="4679950"/>
            <a:ext cx="533400" cy="1155700"/>
          </a:xfrm>
          <a:prstGeom prst="trapezoi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コネクタ 15"/>
          <p:cNvCxnSpPr/>
          <p:nvPr/>
        </p:nvCxnSpPr>
        <p:spPr>
          <a:xfrm>
            <a:off x="1578451" y="5238750"/>
            <a:ext cx="1066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爆発 2 20"/>
          <p:cNvSpPr/>
          <p:nvPr/>
        </p:nvSpPr>
        <p:spPr>
          <a:xfrm>
            <a:off x="1387951" y="4984750"/>
            <a:ext cx="215900" cy="215900"/>
          </a:xfrm>
          <a:prstGeom prst="irregularSeal2">
            <a:avLst/>
          </a:prstGeom>
          <a:solidFill>
            <a:srgbClr val="FFFF00"/>
          </a:solidFill>
          <a:ln w="317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台形 9"/>
          <p:cNvSpPr/>
          <p:nvPr/>
        </p:nvSpPr>
        <p:spPr>
          <a:xfrm flipV="1">
            <a:off x="924401" y="4984750"/>
            <a:ext cx="533400" cy="1155700"/>
          </a:xfrm>
          <a:prstGeom prst="trapezoi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1" name="直線コネクタ 10"/>
          <p:cNvCxnSpPr>
            <a:stCxn id="10" idx="3"/>
          </p:cNvCxnSpPr>
          <p:nvPr/>
        </p:nvCxnSpPr>
        <p:spPr>
          <a:xfrm>
            <a:off x="1391126" y="5562600"/>
            <a:ext cx="1254125" cy="63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爆発 2 19"/>
          <p:cNvSpPr/>
          <p:nvPr/>
        </p:nvSpPr>
        <p:spPr>
          <a:xfrm>
            <a:off x="1114901" y="5454650"/>
            <a:ext cx="215900" cy="215900"/>
          </a:xfrm>
          <a:prstGeom prst="irregularSeal2">
            <a:avLst/>
          </a:prstGeom>
          <a:solidFill>
            <a:srgbClr val="FFFF00"/>
          </a:solidFill>
          <a:ln w="317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0" name="直線コネクタ 49"/>
          <p:cNvCxnSpPr/>
          <p:nvPr/>
        </p:nvCxnSpPr>
        <p:spPr>
          <a:xfrm>
            <a:off x="2654776" y="4686300"/>
            <a:ext cx="0" cy="889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>
            <a:off x="2645251" y="5092700"/>
            <a:ext cx="6889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V="1">
            <a:off x="749776" y="3933702"/>
            <a:ext cx="1574800" cy="2273300"/>
          </a:xfrm>
          <a:prstGeom prst="straightConnector1">
            <a:avLst/>
          </a:prstGeom>
          <a:ln>
            <a:prstDash val="dot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直線コネクタ 75"/>
          <p:cNvCxnSpPr/>
          <p:nvPr/>
        </p:nvCxnSpPr>
        <p:spPr>
          <a:xfrm>
            <a:off x="3226523" y="1831649"/>
            <a:ext cx="691903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直線コネクタ 78"/>
          <p:cNvCxnSpPr/>
          <p:nvPr/>
        </p:nvCxnSpPr>
        <p:spPr>
          <a:xfrm>
            <a:off x="3077051" y="2149434"/>
            <a:ext cx="831850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直線コネクタ 81"/>
          <p:cNvCxnSpPr/>
          <p:nvPr/>
        </p:nvCxnSpPr>
        <p:spPr>
          <a:xfrm flipV="1">
            <a:off x="2842101" y="2485741"/>
            <a:ext cx="1076325" cy="243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直線コネクタ 83"/>
          <p:cNvCxnSpPr/>
          <p:nvPr/>
        </p:nvCxnSpPr>
        <p:spPr>
          <a:xfrm>
            <a:off x="3918426" y="1596984"/>
            <a:ext cx="0" cy="88900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直線コネクタ 84"/>
          <p:cNvCxnSpPr/>
          <p:nvPr/>
        </p:nvCxnSpPr>
        <p:spPr>
          <a:xfrm>
            <a:off x="3908901" y="2003384"/>
            <a:ext cx="688975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0" name="直線コネクタ 89"/>
          <p:cNvCxnSpPr/>
          <p:nvPr/>
        </p:nvCxnSpPr>
        <p:spPr>
          <a:xfrm flipV="1">
            <a:off x="5705098" y="2727319"/>
            <a:ext cx="1299428" cy="1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直線コネクタ 99"/>
          <p:cNvCxnSpPr/>
          <p:nvPr/>
        </p:nvCxnSpPr>
        <p:spPr>
          <a:xfrm>
            <a:off x="6649590" y="796884"/>
            <a:ext cx="367636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5" name="テキスト ボックス 104"/>
          <p:cNvSpPr txBox="1"/>
          <p:nvPr/>
        </p:nvSpPr>
        <p:spPr>
          <a:xfrm>
            <a:off x="875505" y="6505509"/>
            <a:ext cx="2322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FVTX Tracker (4 layers)</a:t>
            </a:r>
            <a:endParaRPr kumimoji="1" lang="ja-JP" altLang="en-US" dirty="0"/>
          </a:p>
        </p:txBody>
      </p:sp>
      <p:sp>
        <p:nvSpPr>
          <p:cNvPr id="106" name="左中かっこ 105"/>
          <p:cNvSpPr/>
          <p:nvPr/>
        </p:nvSpPr>
        <p:spPr>
          <a:xfrm rot="16200000" flipV="1">
            <a:off x="1522104" y="5572787"/>
            <a:ext cx="406402" cy="1477941"/>
          </a:xfrm>
          <a:prstGeom prst="leftBrac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4041091" y="5942577"/>
            <a:ext cx="2490632" cy="8581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kumimoji="1" lang="en-US" altLang="ja-JP" sz="1600" dirty="0" smtClean="0"/>
              <a:t>FEM-IB</a:t>
            </a:r>
            <a:endParaRPr kumimoji="1" lang="ja-JP" altLang="en-US" sz="1600" dirty="0"/>
          </a:p>
        </p:txBody>
      </p:sp>
      <p:sp>
        <p:nvSpPr>
          <p:cNvPr id="74" name="正方形/長方形 73"/>
          <p:cNvSpPr/>
          <p:nvPr/>
        </p:nvSpPr>
        <p:spPr>
          <a:xfrm>
            <a:off x="5480050" y="1374263"/>
            <a:ext cx="685800" cy="589710"/>
          </a:xfrm>
          <a:prstGeom prst="rect">
            <a:avLst/>
          </a:prstGeom>
          <a:ln>
            <a:prstDash val="sys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/>
              <a:t>FPGA</a:t>
            </a:r>
            <a:endParaRPr kumimoji="1" lang="ja-JP" altLang="en-US" sz="1200" dirty="0"/>
          </a:p>
        </p:txBody>
      </p:sp>
      <p:sp>
        <p:nvSpPr>
          <p:cNvPr id="35" name="正方形/長方形 34"/>
          <p:cNvSpPr/>
          <p:nvPr/>
        </p:nvSpPr>
        <p:spPr>
          <a:xfrm>
            <a:off x="4612898" y="1476334"/>
            <a:ext cx="1092200" cy="19304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altLang="ja-JP" sz="1400" dirty="0" smtClean="0"/>
          </a:p>
          <a:p>
            <a:pPr algn="ctr"/>
            <a:r>
              <a:rPr lang="en-US" altLang="ja-JP" sz="2000" dirty="0" smtClean="0"/>
              <a:t>FEM</a:t>
            </a:r>
            <a:endParaRPr kumimoji="1" lang="ja-JP" altLang="en-US" sz="2000" dirty="0"/>
          </a:p>
        </p:txBody>
      </p:sp>
      <p:sp>
        <p:nvSpPr>
          <p:cNvPr id="72" name="正方形/長方形 71"/>
          <p:cNvSpPr/>
          <p:nvPr/>
        </p:nvSpPr>
        <p:spPr>
          <a:xfrm>
            <a:off x="4932284" y="2461424"/>
            <a:ext cx="685800" cy="5897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/>
              <a:t>FPGA</a:t>
            </a:r>
            <a:endParaRPr kumimoji="1" lang="ja-JP" altLang="en-US" sz="1200" dirty="0"/>
          </a:p>
        </p:txBody>
      </p:sp>
      <p:sp>
        <p:nvSpPr>
          <p:cNvPr id="37" name="正方形/長方形 36"/>
          <p:cNvSpPr/>
          <p:nvPr/>
        </p:nvSpPr>
        <p:spPr>
          <a:xfrm>
            <a:off x="3918426" y="2689102"/>
            <a:ext cx="1092200" cy="1930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altLang="ja-JP" sz="1400" dirty="0" smtClean="0"/>
          </a:p>
          <a:p>
            <a:pPr algn="ctr"/>
            <a:endParaRPr lang="en-US" altLang="ja-JP" sz="1400" dirty="0"/>
          </a:p>
          <a:p>
            <a:pPr algn="ctr"/>
            <a:r>
              <a:rPr lang="en-US" altLang="ja-JP" dirty="0" smtClean="0"/>
              <a:t>FEM</a:t>
            </a:r>
            <a:endParaRPr lang="ja-JP" altLang="en-US" dirty="0"/>
          </a:p>
        </p:txBody>
      </p:sp>
      <p:sp>
        <p:nvSpPr>
          <p:cNvPr id="71" name="正方形/長方形 70"/>
          <p:cNvSpPr/>
          <p:nvPr/>
        </p:nvSpPr>
        <p:spPr>
          <a:xfrm>
            <a:off x="4269998" y="3711536"/>
            <a:ext cx="685800" cy="5897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/>
              <a:t>FPG</a:t>
            </a:r>
            <a:endParaRPr kumimoji="1" lang="ja-JP" altLang="en-US" sz="1200" dirty="0"/>
          </a:p>
        </p:txBody>
      </p:sp>
      <p:sp>
        <p:nvSpPr>
          <p:cNvPr id="9" name="正方形/長方形 8"/>
          <p:cNvSpPr/>
          <p:nvPr/>
        </p:nvSpPr>
        <p:spPr>
          <a:xfrm>
            <a:off x="3334226" y="3832225"/>
            <a:ext cx="1092200" cy="1930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altLang="ja-JP" sz="1400" dirty="0" smtClean="0"/>
          </a:p>
          <a:p>
            <a:pPr algn="ctr"/>
            <a:endParaRPr lang="en-US" altLang="ja-JP" sz="1400" dirty="0" smtClean="0"/>
          </a:p>
          <a:p>
            <a:pPr algn="ctr"/>
            <a:r>
              <a:rPr lang="en-US" altLang="ja-JP" sz="2000" dirty="0" smtClean="0"/>
              <a:t>FEM</a:t>
            </a:r>
            <a:endParaRPr kumimoji="1" lang="ja-JP" altLang="en-US" sz="2000" dirty="0"/>
          </a:p>
        </p:txBody>
      </p:sp>
      <p:sp>
        <p:nvSpPr>
          <p:cNvPr id="24" name="正方形/長方形 23"/>
          <p:cNvSpPr/>
          <p:nvPr/>
        </p:nvSpPr>
        <p:spPr>
          <a:xfrm>
            <a:off x="3698191" y="4917196"/>
            <a:ext cx="685800" cy="5897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/>
              <a:t>FPGA</a:t>
            </a:r>
            <a:endParaRPr kumimoji="1" lang="ja-JP" altLang="en-US" sz="1200" dirty="0"/>
          </a:p>
        </p:txBody>
      </p:sp>
      <p:sp>
        <p:nvSpPr>
          <p:cNvPr id="26" name="正方形/長方形 25"/>
          <p:cNvSpPr/>
          <p:nvPr/>
        </p:nvSpPr>
        <p:spPr>
          <a:xfrm>
            <a:off x="4182155" y="6169090"/>
            <a:ext cx="2069043" cy="33641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/>
              <a:t>FPGA</a:t>
            </a:r>
            <a:endParaRPr kumimoji="1" lang="ja-JP" altLang="en-US" sz="1400" dirty="0"/>
          </a:p>
        </p:txBody>
      </p:sp>
      <p:sp>
        <p:nvSpPr>
          <p:cNvPr id="25" name="正方形/長方形 24"/>
          <p:cNvSpPr/>
          <p:nvPr/>
        </p:nvSpPr>
        <p:spPr>
          <a:xfrm rot="5400000">
            <a:off x="4784152" y="4421031"/>
            <a:ext cx="1381207" cy="369332"/>
          </a:xfrm>
          <a:prstGeom prst="rect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ja-JP" dirty="0" smtClean="0"/>
              <a:t>Slow Control</a:t>
            </a:r>
            <a:endParaRPr lang="ja-JP" altLang="en-US" dirty="0"/>
          </a:p>
        </p:txBody>
      </p:sp>
      <p:cxnSp>
        <p:nvCxnSpPr>
          <p:cNvPr id="13" name="直線矢印コネクタ 12"/>
          <p:cNvCxnSpPr/>
          <p:nvPr/>
        </p:nvCxnSpPr>
        <p:spPr>
          <a:xfrm flipV="1">
            <a:off x="4269998" y="5762625"/>
            <a:ext cx="0" cy="1799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直線矢印コネクタ 74"/>
          <p:cNvCxnSpPr/>
          <p:nvPr/>
        </p:nvCxnSpPr>
        <p:spPr>
          <a:xfrm flipH="1" flipV="1">
            <a:off x="4612898" y="4619502"/>
            <a:ext cx="5672" cy="13103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直線矢印コネクタ 76"/>
          <p:cNvCxnSpPr/>
          <p:nvPr/>
        </p:nvCxnSpPr>
        <p:spPr>
          <a:xfrm flipV="1">
            <a:off x="5243055" y="3406734"/>
            <a:ext cx="0" cy="25231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直線矢印コネクタ 77"/>
          <p:cNvCxnSpPr/>
          <p:nvPr/>
        </p:nvCxnSpPr>
        <p:spPr>
          <a:xfrm flipV="1">
            <a:off x="5854484" y="2335833"/>
            <a:ext cx="0" cy="35940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タイトル 42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26791" cy="1143000"/>
          </a:xfrm>
        </p:spPr>
        <p:txBody>
          <a:bodyPr/>
          <a:lstStyle/>
          <a:p>
            <a:r>
              <a:rPr kumimoji="1" lang="en-US" altLang="ja-JP" dirty="0" smtClean="0"/>
              <a:t>FVTX Readout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89375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線コネクタ 72"/>
          <p:cNvCxnSpPr/>
          <p:nvPr/>
        </p:nvCxnSpPr>
        <p:spPr>
          <a:xfrm>
            <a:off x="3326661" y="1626596"/>
            <a:ext cx="574675" cy="635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角丸四角形 31"/>
          <p:cNvSpPr/>
          <p:nvPr/>
        </p:nvSpPr>
        <p:spPr>
          <a:xfrm>
            <a:off x="440400" y="247432"/>
            <a:ext cx="3279401" cy="112683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2" name="正方形/長方形 91"/>
          <p:cNvSpPr/>
          <p:nvPr/>
        </p:nvSpPr>
        <p:spPr>
          <a:xfrm>
            <a:off x="5158998" y="405433"/>
            <a:ext cx="1092200" cy="1930400"/>
          </a:xfrm>
          <a:prstGeom prst="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altLang="ja-JP" sz="1400" dirty="0" smtClean="0"/>
          </a:p>
          <a:p>
            <a:pPr algn="ctr"/>
            <a:endParaRPr lang="en-US" altLang="ja-JP" sz="1400" dirty="0"/>
          </a:p>
          <a:p>
            <a:pPr algn="ctr"/>
            <a:r>
              <a:rPr lang="en-US" altLang="ja-JP" sz="2000" dirty="0" smtClean="0"/>
              <a:t>FEM</a:t>
            </a:r>
            <a:endParaRPr kumimoji="1" lang="ja-JP" altLang="en-US" sz="2000" dirty="0"/>
          </a:p>
        </p:txBody>
      </p:sp>
      <p:cxnSp>
        <p:nvCxnSpPr>
          <p:cNvPr id="93" name="直線コネクタ 92"/>
          <p:cNvCxnSpPr/>
          <p:nvPr/>
        </p:nvCxnSpPr>
        <p:spPr>
          <a:xfrm>
            <a:off x="6251198" y="1656418"/>
            <a:ext cx="766028" cy="1270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>
            <a:off x="5010626" y="3673352"/>
            <a:ext cx="19939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正方形/長方形 38"/>
          <p:cNvSpPr/>
          <p:nvPr/>
        </p:nvSpPr>
        <p:spPr>
          <a:xfrm>
            <a:off x="7004526" y="405433"/>
            <a:ext cx="1066800" cy="53571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/>
              <a:t>Data </a:t>
            </a:r>
          </a:p>
          <a:p>
            <a:pPr algn="ctr"/>
            <a:r>
              <a:rPr lang="en-US" altLang="ja-JP" sz="1400" dirty="0" smtClean="0"/>
              <a:t>Collection </a:t>
            </a:r>
          </a:p>
          <a:p>
            <a:pPr algn="ctr"/>
            <a:r>
              <a:rPr kumimoji="1" lang="en-US" altLang="ja-JP" sz="1400" dirty="0" smtClean="0"/>
              <a:t>Module</a:t>
            </a:r>
            <a:endParaRPr kumimoji="1" lang="ja-JP" altLang="en-US" sz="1400" dirty="0"/>
          </a:p>
        </p:txBody>
      </p:sp>
      <p:cxnSp>
        <p:nvCxnSpPr>
          <p:cNvPr id="45" name="直線コネクタ 44"/>
          <p:cNvCxnSpPr/>
          <p:nvPr/>
        </p:nvCxnSpPr>
        <p:spPr>
          <a:xfrm>
            <a:off x="4426426" y="4877996"/>
            <a:ext cx="25781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6" name="台形 55"/>
          <p:cNvSpPr/>
          <p:nvPr/>
        </p:nvSpPr>
        <p:spPr>
          <a:xfrm flipV="1">
            <a:off x="2197576" y="2251034"/>
            <a:ext cx="533400" cy="1155700"/>
          </a:xfrm>
          <a:prstGeom prst="trapezoi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57" name="直線コネクタ 56"/>
          <p:cNvCxnSpPr/>
          <p:nvPr/>
        </p:nvCxnSpPr>
        <p:spPr>
          <a:xfrm>
            <a:off x="2664301" y="2790784"/>
            <a:ext cx="574675" cy="63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8" name="爆発 2 57"/>
          <p:cNvSpPr/>
          <p:nvPr/>
        </p:nvSpPr>
        <p:spPr>
          <a:xfrm>
            <a:off x="2397601" y="2409784"/>
            <a:ext cx="215900" cy="215900"/>
          </a:xfrm>
          <a:prstGeom prst="irregularSeal2">
            <a:avLst/>
          </a:prstGeom>
          <a:solidFill>
            <a:srgbClr val="FFFF00"/>
          </a:solidFill>
          <a:ln w="317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台形 58"/>
          <p:cNvSpPr/>
          <p:nvPr/>
        </p:nvSpPr>
        <p:spPr>
          <a:xfrm flipV="1">
            <a:off x="1930876" y="2473284"/>
            <a:ext cx="533400" cy="1155700"/>
          </a:xfrm>
          <a:prstGeom prst="trapezoi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0" name="直線コネクタ 59"/>
          <p:cNvCxnSpPr>
            <a:stCxn id="59" idx="3"/>
          </p:cNvCxnSpPr>
          <p:nvPr/>
        </p:nvCxnSpPr>
        <p:spPr>
          <a:xfrm>
            <a:off x="2397601" y="3051134"/>
            <a:ext cx="841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爆発 2 60"/>
          <p:cNvSpPr/>
          <p:nvPr/>
        </p:nvSpPr>
        <p:spPr>
          <a:xfrm>
            <a:off x="2169001" y="2790784"/>
            <a:ext cx="215900" cy="215900"/>
          </a:xfrm>
          <a:prstGeom prst="irregularSeal2">
            <a:avLst/>
          </a:prstGeom>
          <a:solidFill>
            <a:srgbClr val="FFFF00"/>
          </a:solidFill>
          <a:ln w="317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台形 61"/>
          <p:cNvSpPr/>
          <p:nvPr/>
        </p:nvSpPr>
        <p:spPr>
          <a:xfrm flipV="1">
            <a:off x="1699101" y="2790784"/>
            <a:ext cx="533400" cy="1155700"/>
          </a:xfrm>
          <a:prstGeom prst="trapezoi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3" name="直線コネクタ 62"/>
          <p:cNvCxnSpPr/>
          <p:nvPr/>
        </p:nvCxnSpPr>
        <p:spPr>
          <a:xfrm>
            <a:off x="2162651" y="3349584"/>
            <a:ext cx="1066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4" name="爆発 2 63"/>
          <p:cNvSpPr/>
          <p:nvPr/>
        </p:nvSpPr>
        <p:spPr>
          <a:xfrm>
            <a:off x="1972151" y="3095584"/>
            <a:ext cx="215900" cy="215900"/>
          </a:xfrm>
          <a:prstGeom prst="irregularSeal2">
            <a:avLst/>
          </a:prstGeom>
          <a:solidFill>
            <a:srgbClr val="FFFF00"/>
          </a:solidFill>
          <a:ln w="317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台形 64"/>
          <p:cNvSpPr/>
          <p:nvPr/>
        </p:nvSpPr>
        <p:spPr>
          <a:xfrm flipV="1">
            <a:off x="1508601" y="3095584"/>
            <a:ext cx="533400" cy="1155700"/>
          </a:xfrm>
          <a:prstGeom prst="trapezoi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66" name="直線コネクタ 65"/>
          <p:cNvCxnSpPr>
            <a:stCxn id="65" idx="3"/>
          </p:cNvCxnSpPr>
          <p:nvPr/>
        </p:nvCxnSpPr>
        <p:spPr>
          <a:xfrm>
            <a:off x="1975326" y="3673434"/>
            <a:ext cx="1254125" cy="63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7" name="爆発 2 66"/>
          <p:cNvSpPr/>
          <p:nvPr/>
        </p:nvSpPr>
        <p:spPr>
          <a:xfrm>
            <a:off x="1699101" y="3565484"/>
            <a:ext cx="215900" cy="215900"/>
          </a:xfrm>
          <a:prstGeom prst="irregularSeal2">
            <a:avLst/>
          </a:prstGeom>
          <a:solidFill>
            <a:srgbClr val="FFFF00"/>
          </a:solidFill>
          <a:ln w="317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8" name="直線コネクタ 67"/>
          <p:cNvCxnSpPr/>
          <p:nvPr/>
        </p:nvCxnSpPr>
        <p:spPr>
          <a:xfrm>
            <a:off x="3238976" y="2797134"/>
            <a:ext cx="0" cy="889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直線コネクタ 68"/>
          <p:cNvCxnSpPr/>
          <p:nvPr/>
        </p:nvCxnSpPr>
        <p:spPr>
          <a:xfrm>
            <a:off x="3229451" y="3203534"/>
            <a:ext cx="6889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直線矢印コネクタ 69"/>
          <p:cNvCxnSpPr/>
          <p:nvPr/>
        </p:nvCxnSpPr>
        <p:spPr>
          <a:xfrm flipV="1">
            <a:off x="1333976" y="2044536"/>
            <a:ext cx="1574800" cy="2273300"/>
          </a:xfrm>
          <a:prstGeom prst="straightConnector1">
            <a:avLst/>
          </a:prstGeom>
          <a:ln>
            <a:prstDash val="dot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台形 1"/>
          <p:cNvSpPr/>
          <p:nvPr/>
        </p:nvSpPr>
        <p:spPr>
          <a:xfrm flipV="1">
            <a:off x="1613376" y="4140200"/>
            <a:ext cx="533400" cy="1155700"/>
          </a:xfrm>
          <a:prstGeom prst="trapezoi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4" name="直線コネクタ 3"/>
          <p:cNvCxnSpPr/>
          <p:nvPr/>
        </p:nvCxnSpPr>
        <p:spPr>
          <a:xfrm>
            <a:off x="2080101" y="4679950"/>
            <a:ext cx="574675" cy="63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爆発 2 22"/>
          <p:cNvSpPr/>
          <p:nvPr/>
        </p:nvSpPr>
        <p:spPr>
          <a:xfrm>
            <a:off x="1813401" y="4298950"/>
            <a:ext cx="215900" cy="215900"/>
          </a:xfrm>
          <a:prstGeom prst="irregularSeal2">
            <a:avLst/>
          </a:prstGeom>
          <a:solidFill>
            <a:srgbClr val="FFFF00"/>
          </a:solidFill>
          <a:ln w="317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台形 4"/>
          <p:cNvSpPr/>
          <p:nvPr/>
        </p:nvSpPr>
        <p:spPr>
          <a:xfrm flipV="1">
            <a:off x="1346676" y="4362450"/>
            <a:ext cx="533400" cy="1155700"/>
          </a:xfrm>
          <a:prstGeom prst="trapezoi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/>
          <p:cNvCxnSpPr>
            <a:stCxn id="5" idx="3"/>
          </p:cNvCxnSpPr>
          <p:nvPr/>
        </p:nvCxnSpPr>
        <p:spPr>
          <a:xfrm>
            <a:off x="1813401" y="4940300"/>
            <a:ext cx="841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爆発 2 21"/>
          <p:cNvSpPr/>
          <p:nvPr/>
        </p:nvSpPr>
        <p:spPr>
          <a:xfrm>
            <a:off x="1584801" y="4679950"/>
            <a:ext cx="215900" cy="215900"/>
          </a:xfrm>
          <a:prstGeom prst="irregularSeal2">
            <a:avLst/>
          </a:prstGeom>
          <a:solidFill>
            <a:srgbClr val="FFFF00"/>
          </a:solidFill>
          <a:ln w="317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台形 6"/>
          <p:cNvSpPr/>
          <p:nvPr/>
        </p:nvSpPr>
        <p:spPr>
          <a:xfrm flipV="1">
            <a:off x="1114901" y="4679950"/>
            <a:ext cx="533400" cy="1155700"/>
          </a:xfrm>
          <a:prstGeom prst="trapezoi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コネクタ 15"/>
          <p:cNvCxnSpPr/>
          <p:nvPr/>
        </p:nvCxnSpPr>
        <p:spPr>
          <a:xfrm>
            <a:off x="1578451" y="5238750"/>
            <a:ext cx="1066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爆発 2 20"/>
          <p:cNvSpPr/>
          <p:nvPr/>
        </p:nvSpPr>
        <p:spPr>
          <a:xfrm>
            <a:off x="1387951" y="4984750"/>
            <a:ext cx="215900" cy="215900"/>
          </a:xfrm>
          <a:prstGeom prst="irregularSeal2">
            <a:avLst/>
          </a:prstGeom>
          <a:solidFill>
            <a:srgbClr val="FFFF00"/>
          </a:solidFill>
          <a:ln w="317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台形 9"/>
          <p:cNvSpPr/>
          <p:nvPr/>
        </p:nvSpPr>
        <p:spPr>
          <a:xfrm flipV="1">
            <a:off x="924401" y="4984750"/>
            <a:ext cx="533400" cy="1155700"/>
          </a:xfrm>
          <a:prstGeom prst="trapezoi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1" name="直線コネクタ 10"/>
          <p:cNvCxnSpPr>
            <a:stCxn id="10" idx="3"/>
          </p:cNvCxnSpPr>
          <p:nvPr/>
        </p:nvCxnSpPr>
        <p:spPr>
          <a:xfrm>
            <a:off x="1391126" y="5562600"/>
            <a:ext cx="1254125" cy="63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爆発 2 19"/>
          <p:cNvSpPr/>
          <p:nvPr/>
        </p:nvSpPr>
        <p:spPr>
          <a:xfrm>
            <a:off x="1114901" y="5454650"/>
            <a:ext cx="215900" cy="215900"/>
          </a:xfrm>
          <a:prstGeom prst="irregularSeal2">
            <a:avLst/>
          </a:prstGeom>
          <a:solidFill>
            <a:srgbClr val="FFFF00"/>
          </a:solidFill>
          <a:ln w="317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0" name="直線コネクタ 49"/>
          <p:cNvCxnSpPr/>
          <p:nvPr/>
        </p:nvCxnSpPr>
        <p:spPr>
          <a:xfrm>
            <a:off x="2654776" y="4686300"/>
            <a:ext cx="0" cy="889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>
            <a:off x="2645251" y="5092700"/>
            <a:ext cx="6889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V="1">
            <a:off x="749776" y="3933702"/>
            <a:ext cx="1574800" cy="2273300"/>
          </a:xfrm>
          <a:prstGeom prst="straightConnector1">
            <a:avLst/>
          </a:prstGeom>
          <a:ln>
            <a:prstDash val="dot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直線コネクタ 75"/>
          <p:cNvCxnSpPr/>
          <p:nvPr/>
        </p:nvCxnSpPr>
        <p:spPr>
          <a:xfrm>
            <a:off x="3226523" y="1831649"/>
            <a:ext cx="691903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直線コネクタ 78"/>
          <p:cNvCxnSpPr/>
          <p:nvPr/>
        </p:nvCxnSpPr>
        <p:spPr>
          <a:xfrm>
            <a:off x="3077051" y="2149434"/>
            <a:ext cx="831850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直線コネクタ 81"/>
          <p:cNvCxnSpPr/>
          <p:nvPr/>
        </p:nvCxnSpPr>
        <p:spPr>
          <a:xfrm flipV="1">
            <a:off x="2842101" y="2485741"/>
            <a:ext cx="1076325" cy="243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直線コネクタ 83"/>
          <p:cNvCxnSpPr/>
          <p:nvPr/>
        </p:nvCxnSpPr>
        <p:spPr>
          <a:xfrm>
            <a:off x="3918426" y="1596984"/>
            <a:ext cx="0" cy="88900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直線コネクタ 84"/>
          <p:cNvCxnSpPr/>
          <p:nvPr/>
        </p:nvCxnSpPr>
        <p:spPr>
          <a:xfrm>
            <a:off x="3908901" y="2003384"/>
            <a:ext cx="688975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0" name="直線コネクタ 89"/>
          <p:cNvCxnSpPr/>
          <p:nvPr/>
        </p:nvCxnSpPr>
        <p:spPr>
          <a:xfrm flipV="1">
            <a:off x="5705098" y="2727319"/>
            <a:ext cx="1299428" cy="1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直線コネクタ 99"/>
          <p:cNvCxnSpPr/>
          <p:nvPr/>
        </p:nvCxnSpPr>
        <p:spPr>
          <a:xfrm>
            <a:off x="6649590" y="796884"/>
            <a:ext cx="367636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5" name="テキスト ボックス 104"/>
          <p:cNvSpPr txBox="1"/>
          <p:nvPr/>
        </p:nvSpPr>
        <p:spPr>
          <a:xfrm>
            <a:off x="875505" y="6505509"/>
            <a:ext cx="2322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FVTX Tracker (4 layers)</a:t>
            </a:r>
            <a:endParaRPr kumimoji="1" lang="ja-JP" altLang="en-US" dirty="0"/>
          </a:p>
        </p:txBody>
      </p:sp>
      <p:sp>
        <p:nvSpPr>
          <p:cNvPr id="106" name="左中かっこ 105"/>
          <p:cNvSpPr/>
          <p:nvPr/>
        </p:nvSpPr>
        <p:spPr>
          <a:xfrm rot="16200000" flipV="1">
            <a:off x="1522104" y="5572787"/>
            <a:ext cx="406402" cy="1477941"/>
          </a:xfrm>
          <a:prstGeom prst="leftBrac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7" name="テキスト ボックス 106"/>
          <p:cNvSpPr txBox="1"/>
          <p:nvPr/>
        </p:nvSpPr>
        <p:spPr>
          <a:xfrm>
            <a:off x="6513972" y="6405663"/>
            <a:ext cx="1920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High </a:t>
            </a:r>
            <a:r>
              <a:rPr kumimoji="1" lang="en-US" altLang="ja-JP" dirty="0" err="1" smtClean="0"/>
              <a:t>Mult</a:t>
            </a:r>
            <a:r>
              <a:rPr kumimoji="1" lang="en-US" altLang="ja-JP" dirty="0" smtClean="0"/>
              <a:t>. Trigger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4041091" y="5942577"/>
            <a:ext cx="2490632" cy="8581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kumimoji="1" lang="en-US" altLang="ja-JP" sz="1600" dirty="0" smtClean="0"/>
              <a:t>FEM-IB</a:t>
            </a:r>
            <a:endParaRPr kumimoji="1" lang="ja-JP" altLang="en-US" sz="1600" dirty="0"/>
          </a:p>
        </p:txBody>
      </p:sp>
      <p:sp>
        <p:nvSpPr>
          <p:cNvPr id="18" name="右矢印 17"/>
          <p:cNvSpPr/>
          <p:nvPr/>
        </p:nvSpPr>
        <p:spPr>
          <a:xfrm>
            <a:off x="6419965" y="6140450"/>
            <a:ext cx="1651362" cy="392860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400" dirty="0"/>
          </a:p>
        </p:txBody>
      </p:sp>
      <p:sp>
        <p:nvSpPr>
          <p:cNvPr id="74" name="正方形/長方形 73"/>
          <p:cNvSpPr/>
          <p:nvPr/>
        </p:nvSpPr>
        <p:spPr>
          <a:xfrm>
            <a:off x="5480050" y="1374263"/>
            <a:ext cx="685800" cy="589710"/>
          </a:xfrm>
          <a:prstGeom prst="rect">
            <a:avLst/>
          </a:prstGeom>
          <a:ln>
            <a:prstDash val="sys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/>
              <a:t>Online</a:t>
            </a:r>
          </a:p>
          <a:p>
            <a:pPr algn="ctr"/>
            <a:r>
              <a:rPr lang="en-US" altLang="ja-JP" sz="1200" dirty="0" smtClean="0"/>
              <a:t>Track?</a:t>
            </a:r>
            <a:endParaRPr kumimoji="1" lang="ja-JP" altLang="en-US" sz="1200" dirty="0"/>
          </a:p>
        </p:txBody>
      </p:sp>
      <p:sp>
        <p:nvSpPr>
          <p:cNvPr id="35" name="正方形/長方形 34"/>
          <p:cNvSpPr/>
          <p:nvPr/>
        </p:nvSpPr>
        <p:spPr>
          <a:xfrm>
            <a:off x="4612898" y="1476334"/>
            <a:ext cx="1092200" cy="19304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altLang="ja-JP" sz="1400" dirty="0" smtClean="0"/>
          </a:p>
          <a:p>
            <a:pPr algn="ctr"/>
            <a:r>
              <a:rPr lang="en-US" altLang="ja-JP" sz="2000" dirty="0" smtClean="0"/>
              <a:t>FEM</a:t>
            </a:r>
            <a:endParaRPr kumimoji="1" lang="ja-JP" altLang="en-US" sz="2000" dirty="0"/>
          </a:p>
        </p:txBody>
      </p:sp>
      <p:sp>
        <p:nvSpPr>
          <p:cNvPr id="72" name="正方形/長方形 71"/>
          <p:cNvSpPr/>
          <p:nvPr/>
        </p:nvSpPr>
        <p:spPr>
          <a:xfrm>
            <a:off x="4932284" y="2461424"/>
            <a:ext cx="685800" cy="5897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/>
              <a:t>Online Track</a:t>
            </a:r>
            <a:endParaRPr kumimoji="1" lang="ja-JP" altLang="en-US" sz="1200" dirty="0"/>
          </a:p>
        </p:txBody>
      </p:sp>
      <p:sp>
        <p:nvSpPr>
          <p:cNvPr id="37" name="正方形/長方形 36"/>
          <p:cNvSpPr/>
          <p:nvPr/>
        </p:nvSpPr>
        <p:spPr>
          <a:xfrm>
            <a:off x="3918426" y="2689102"/>
            <a:ext cx="1092200" cy="1930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altLang="ja-JP" sz="1400" dirty="0" smtClean="0"/>
          </a:p>
          <a:p>
            <a:pPr algn="ctr"/>
            <a:endParaRPr lang="en-US" altLang="ja-JP" sz="1400" dirty="0"/>
          </a:p>
          <a:p>
            <a:pPr algn="ctr"/>
            <a:r>
              <a:rPr lang="en-US" altLang="ja-JP" dirty="0" smtClean="0"/>
              <a:t>FEM</a:t>
            </a:r>
            <a:endParaRPr lang="ja-JP" altLang="en-US" dirty="0"/>
          </a:p>
        </p:txBody>
      </p:sp>
      <p:sp>
        <p:nvSpPr>
          <p:cNvPr id="71" name="正方形/長方形 70"/>
          <p:cNvSpPr/>
          <p:nvPr/>
        </p:nvSpPr>
        <p:spPr>
          <a:xfrm>
            <a:off x="4269998" y="3711536"/>
            <a:ext cx="685800" cy="5897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/>
              <a:t>Online Track?</a:t>
            </a:r>
            <a:endParaRPr kumimoji="1" lang="ja-JP" altLang="en-US" sz="1200" dirty="0"/>
          </a:p>
        </p:txBody>
      </p:sp>
      <p:sp>
        <p:nvSpPr>
          <p:cNvPr id="9" name="正方形/長方形 8"/>
          <p:cNvSpPr/>
          <p:nvPr/>
        </p:nvSpPr>
        <p:spPr>
          <a:xfrm>
            <a:off x="3334226" y="3832225"/>
            <a:ext cx="1092200" cy="1930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altLang="ja-JP" sz="1400" dirty="0" smtClean="0"/>
          </a:p>
          <a:p>
            <a:pPr algn="ctr"/>
            <a:endParaRPr lang="en-US" altLang="ja-JP" sz="1400" dirty="0" smtClean="0"/>
          </a:p>
          <a:p>
            <a:pPr algn="ctr"/>
            <a:r>
              <a:rPr lang="en-US" altLang="ja-JP" sz="2000" dirty="0" smtClean="0"/>
              <a:t>FEM</a:t>
            </a:r>
            <a:endParaRPr kumimoji="1" lang="ja-JP" altLang="en-US" sz="2000" dirty="0"/>
          </a:p>
        </p:txBody>
      </p:sp>
      <p:sp>
        <p:nvSpPr>
          <p:cNvPr id="24" name="正方形/長方形 23"/>
          <p:cNvSpPr/>
          <p:nvPr/>
        </p:nvSpPr>
        <p:spPr>
          <a:xfrm>
            <a:off x="3698191" y="4917196"/>
            <a:ext cx="685800" cy="5897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200" dirty="0" smtClean="0"/>
              <a:t>Online Track ?</a:t>
            </a:r>
            <a:endParaRPr kumimoji="1" lang="ja-JP" altLang="en-US" sz="1200" dirty="0"/>
          </a:p>
        </p:txBody>
      </p:sp>
      <p:sp>
        <p:nvSpPr>
          <p:cNvPr id="26" name="正方形/長方形 25"/>
          <p:cNvSpPr/>
          <p:nvPr/>
        </p:nvSpPr>
        <p:spPr>
          <a:xfrm>
            <a:off x="4182155" y="6169090"/>
            <a:ext cx="2069043" cy="33641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/>
              <a:t>Track Counter</a:t>
            </a:r>
            <a:endParaRPr kumimoji="1" lang="ja-JP" altLang="en-US" sz="1400" dirty="0"/>
          </a:p>
        </p:txBody>
      </p:sp>
      <p:sp>
        <p:nvSpPr>
          <p:cNvPr id="27" name="正方形/長方形 26"/>
          <p:cNvSpPr/>
          <p:nvPr/>
        </p:nvSpPr>
        <p:spPr>
          <a:xfrm>
            <a:off x="518466" y="474291"/>
            <a:ext cx="573471" cy="3203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029292" y="403210"/>
            <a:ext cx="1565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FPGA</a:t>
            </a:r>
            <a:r>
              <a:rPr lang="en-US" altLang="ja-JP" sz="1600" dirty="0" smtClean="0"/>
              <a:t> Algorithm</a:t>
            </a:r>
            <a:endParaRPr kumimoji="1" lang="ja-JP" altLang="en-US" sz="1600" dirty="0"/>
          </a:p>
        </p:txBody>
      </p:sp>
      <p:sp>
        <p:nvSpPr>
          <p:cNvPr id="29" name="右矢印 28"/>
          <p:cNvSpPr/>
          <p:nvPr/>
        </p:nvSpPr>
        <p:spPr>
          <a:xfrm>
            <a:off x="536557" y="1009903"/>
            <a:ext cx="573471" cy="164955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016293" y="903101"/>
            <a:ext cx="1444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１</a:t>
            </a:r>
            <a:r>
              <a:rPr kumimoji="1" lang="en-US" altLang="ja-JP" sz="1600" dirty="0" smtClean="0"/>
              <a:t>bit Serial Line</a:t>
            </a:r>
            <a:endParaRPr kumimoji="1" lang="ja-JP" altLang="en-US" sz="1600" dirty="0"/>
          </a:p>
        </p:txBody>
      </p:sp>
      <p:sp>
        <p:nvSpPr>
          <p:cNvPr id="17" name="下矢印 16"/>
          <p:cNvSpPr/>
          <p:nvPr/>
        </p:nvSpPr>
        <p:spPr>
          <a:xfrm>
            <a:off x="5930709" y="1831649"/>
            <a:ext cx="235141" cy="4308801"/>
          </a:xfrm>
          <a:prstGeom prst="down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下矢印 14"/>
          <p:cNvSpPr/>
          <p:nvPr/>
        </p:nvSpPr>
        <p:spPr>
          <a:xfrm>
            <a:off x="5270959" y="2953255"/>
            <a:ext cx="234491" cy="3187195"/>
          </a:xfrm>
          <a:prstGeom prst="down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下矢印 13"/>
          <p:cNvSpPr/>
          <p:nvPr/>
        </p:nvSpPr>
        <p:spPr>
          <a:xfrm>
            <a:off x="4665951" y="4240605"/>
            <a:ext cx="229783" cy="1899845"/>
          </a:xfrm>
          <a:prstGeom prst="down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下矢印 7"/>
          <p:cNvSpPr/>
          <p:nvPr/>
        </p:nvSpPr>
        <p:spPr>
          <a:xfrm>
            <a:off x="4165017" y="5486834"/>
            <a:ext cx="261409" cy="653617"/>
          </a:xfrm>
          <a:prstGeom prst="down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" name="正方形/長方形 24"/>
          <p:cNvSpPr/>
          <p:nvPr/>
        </p:nvSpPr>
        <p:spPr>
          <a:xfrm rot="5400000">
            <a:off x="4650724" y="4421031"/>
            <a:ext cx="1553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1 bit serial line</a:t>
            </a:r>
            <a:endParaRPr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19487" y="1594641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# of FEM only goes up to 24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130693" y="6130376"/>
            <a:ext cx="544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GL1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47652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FEM -&gt; FEM-IB Cable</a:t>
            </a:r>
            <a:endParaRPr kumimoji="1" lang="ja-JP" altLang="en-US" dirty="0"/>
          </a:p>
        </p:txBody>
      </p:sp>
      <p:pic>
        <p:nvPicPr>
          <p:cNvPr id="5" name="コンテンツ プレースホルダー 4" descr="DSC05236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3EA8C-053B-4048-9E09-08716CAECAF4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65122" y="6171684"/>
            <a:ext cx="1895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About 30 cm long.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133339" y="5541994"/>
            <a:ext cx="85518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FEM-IB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831615" y="3676085"/>
            <a:ext cx="60079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FEM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7146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FEM Board</a:t>
            </a:r>
            <a:endParaRPr kumimoji="1" lang="ja-JP" altLang="en-US" dirty="0"/>
          </a:p>
        </p:txBody>
      </p:sp>
      <p:pic>
        <p:nvPicPr>
          <p:cNvPr id="5" name="コンテンツ プレースホルダー 4" descr="DSC05230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3EA8C-053B-4048-9E09-08716CAECAF4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6" name="右矢印 5"/>
          <p:cNvSpPr/>
          <p:nvPr/>
        </p:nvSpPr>
        <p:spPr>
          <a:xfrm rot="20111224">
            <a:off x="3648584" y="4153966"/>
            <a:ext cx="833186" cy="43671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635493" y="4745352"/>
            <a:ext cx="139090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Test Pin OUT</a:t>
            </a:r>
            <a:endParaRPr kumimoji="1" lang="ja-JP" altLang="en-US" dirty="0"/>
          </a:p>
        </p:txBody>
      </p:sp>
      <p:sp>
        <p:nvSpPr>
          <p:cNvPr id="8" name="下矢印 7"/>
          <p:cNvSpPr/>
          <p:nvPr/>
        </p:nvSpPr>
        <p:spPr>
          <a:xfrm rot="1828560">
            <a:off x="2970520" y="2143765"/>
            <a:ext cx="396007" cy="101043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991196" y="1743810"/>
            <a:ext cx="120842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Serial Wire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00420" y="3814632"/>
            <a:ext cx="195287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To FEM-IB Test-Pin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99297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Commissioning</a:t>
            </a:r>
            <a:r>
              <a:rPr kumimoji="1" lang="en-US" altLang="ja-JP" dirty="0" smtClean="0"/>
              <a:t> </a:t>
            </a:r>
            <a:r>
              <a:rPr kumimoji="1" lang="en-US" altLang="ja-JP" dirty="0" smtClean="0"/>
              <a:t>FVTX </a:t>
            </a:r>
            <a:r>
              <a:rPr kumimoji="1" lang="en-US" altLang="ja-JP" dirty="0" smtClean="0"/>
              <a:t>Trigger</a:t>
            </a:r>
            <a:endParaRPr kumimoji="1" lang="ja-JP" altLang="en-US" dirty="0"/>
          </a:p>
        </p:txBody>
      </p:sp>
      <p:pic>
        <p:nvPicPr>
          <p:cNvPr id="4" name="コンテンツ プレースホルダー 3" descr="DSC05313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27298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</TotalTime>
  <Words>549</Words>
  <Application>Microsoft Macintosh PowerPoint</Application>
  <PresentationFormat>画面に合わせる (4:3)</PresentationFormat>
  <Paragraphs>211</Paragraphs>
  <Slides>22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3" baseType="lpstr">
      <vt:lpstr>ホワイト</vt:lpstr>
      <vt:lpstr>High Multiplicity Trigger Implementation to Silicon Tracker for sPHENIX</vt:lpstr>
      <vt:lpstr>FVTX</vt:lpstr>
      <vt:lpstr>FVTX</vt:lpstr>
      <vt:lpstr>PowerPoint プレゼンテーション</vt:lpstr>
      <vt:lpstr>FVTX Readout</vt:lpstr>
      <vt:lpstr>PowerPoint プレゼンテーション</vt:lpstr>
      <vt:lpstr>FEM -&gt; FEM-IB Cable</vt:lpstr>
      <vt:lpstr>FEM Board</vt:lpstr>
      <vt:lpstr>Commissioning FVTX Trigger</vt:lpstr>
      <vt:lpstr>High Multiplicity Trigger vs MB</vt:lpstr>
      <vt:lpstr>Trigger Efficiency Turn On</vt:lpstr>
      <vt:lpstr>PowerPoint プレゼンテーション</vt:lpstr>
      <vt:lpstr>Purity</vt:lpstr>
      <vt:lpstr>PowerPoint プレゼンテーション</vt:lpstr>
      <vt:lpstr>PowerPoint プレゼンテーション</vt:lpstr>
      <vt:lpstr>PowerPoint プレゼンテーション</vt:lpstr>
      <vt:lpstr>sPHENIX Silicon Tracker</vt:lpstr>
      <vt:lpstr>Summary</vt:lpstr>
      <vt:lpstr>Backup</vt:lpstr>
      <vt:lpstr>PowerPoint プレゼンテーション</vt:lpstr>
      <vt:lpstr>FVTX Readout </vt:lpstr>
      <vt:lpstr>FVTX Trigger Design</vt:lpstr>
    </vt:vector>
  </TitlesOfParts>
  <Company>RIKEN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Multiplicity Trigger Implementation to Silicon Tracker for sPHENIX</dc:title>
  <dc:creator>Nakagawa Itaru</dc:creator>
  <cp:lastModifiedBy>Nakagawa Itaru</cp:lastModifiedBy>
  <cp:revision>24</cp:revision>
  <dcterms:created xsi:type="dcterms:W3CDTF">2015-10-19T11:23:48Z</dcterms:created>
  <dcterms:modified xsi:type="dcterms:W3CDTF">2015-10-20T05:57:54Z</dcterms:modified>
</cp:coreProperties>
</file>