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4" r:id="rId2"/>
    <p:sldId id="286" r:id="rId3"/>
    <p:sldId id="276" r:id="rId4"/>
    <p:sldId id="280" r:id="rId5"/>
    <p:sldId id="281" r:id="rId6"/>
    <p:sldId id="277" r:id="rId7"/>
    <p:sldId id="279" r:id="rId8"/>
    <p:sldId id="278" r:id="rId9"/>
    <p:sldId id="282" r:id="rId10"/>
    <p:sldId id="265" r:id="rId11"/>
    <p:sldId id="266" r:id="rId12"/>
    <p:sldId id="267" r:id="rId13"/>
    <p:sldId id="258" r:id="rId14"/>
    <p:sldId id="288" r:id="rId15"/>
    <p:sldId id="287" r:id="rId16"/>
    <p:sldId id="261" r:id="rId17"/>
    <p:sldId id="273" r:id="rId18"/>
    <p:sldId id="262" r:id="rId19"/>
    <p:sldId id="263" r:id="rId20"/>
    <p:sldId id="264" r:id="rId21"/>
    <p:sldId id="274" r:id="rId22"/>
    <p:sldId id="269" r:id="rId23"/>
    <p:sldId id="283" r:id="rId24"/>
    <p:sldId id="268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345CA-9836-CC4A-8230-5D1912B11FDE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0FF0C4E-0209-5942-9E53-94A8C3F5777E}">
      <dgm:prSet phldrT="[テキスト]"/>
      <dgm:spPr/>
      <dgm:t>
        <a:bodyPr/>
        <a:lstStyle/>
        <a:p>
          <a:r>
            <a:rPr kumimoji="1" lang="en-US" altLang="ja-JP" dirty="0" smtClean="0"/>
            <a:t>RIKEN</a:t>
          </a:r>
          <a:endParaRPr kumimoji="1" lang="ja-JP" altLang="en-US" dirty="0"/>
        </a:p>
      </dgm:t>
    </dgm:pt>
    <dgm:pt modelId="{F1DC8798-7A8D-8F4C-9F43-A4F8F154DF6B}" type="parTrans" cxnId="{CC1D27F6-89EB-CB4B-B299-66F99E80687A}">
      <dgm:prSet/>
      <dgm:spPr/>
      <dgm:t>
        <a:bodyPr/>
        <a:lstStyle/>
        <a:p>
          <a:endParaRPr kumimoji="1" lang="ja-JP" altLang="en-US"/>
        </a:p>
      </dgm:t>
    </dgm:pt>
    <dgm:pt modelId="{580F6021-45C2-814A-BC3F-432B52029256}" type="sibTrans" cxnId="{CC1D27F6-89EB-CB4B-B299-66F99E80687A}">
      <dgm:prSet/>
      <dgm:spPr/>
      <dgm:t>
        <a:bodyPr/>
        <a:lstStyle/>
        <a:p>
          <a:endParaRPr kumimoji="1" lang="ja-JP" altLang="en-US"/>
        </a:p>
      </dgm:t>
    </dgm:pt>
    <dgm:pt modelId="{B44846A1-5E49-FD49-9D08-92A9DD8AD36B}">
      <dgm:prSet phldrT="[テキスト]"/>
      <dgm:spPr/>
      <dgm:t>
        <a:bodyPr/>
        <a:lstStyle/>
        <a:p>
          <a:r>
            <a:rPr kumimoji="1" lang="en-US" altLang="ja-JP" dirty="0" err="1" smtClean="0"/>
            <a:t>Univeristy</a:t>
          </a:r>
          <a:endParaRPr kumimoji="1" lang="ja-JP" altLang="en-US" dirty="0"/>
        </a:p>
      </dgm:t>
    </dgm:pt>
    <dgm:pt modelId="{4499BE84-92C1-0A41-B0D5-8656FAF9AB2D}" type="parTrans" cxnId="{21EB6D6F-25B0-0A42-917E-FA0EB33054F7}">
      <dgm:prSet/>
      <dgm:spPr/>
      <dgm:t>
        <a:bodyPr/>
        <a:lstStyle/>
        <a:p>
          <a:endParaRPr kumimoji="1" lang="ja-JP" altLang="en-US"/>
        </a:p>
      </dgm:t>
    </dgm:pt>
    <dgm:pt modelId="{AD3BCFC7-E29D-734F-831E-0916B591E825}" type="sibTrans" cxnId="{21EB6D6F-25B0-0A42-917E-FA0EB33054F7}">
      <dgm:prSet/>
      <dgm:spPr/>
      <dgm:t>
        <a:bodyPr/>
        <a:lstStyle/>
        <a:p>
          <a:endParaRPr kumimoji="1" lang="ja-JP" altLang="en-US"/>
        </a:p>
      </dgm:t>
    </dgm:pt>
    <dgm:pt modelId="{6FD75992-45AC-E749-953D-9581CDD5F028}">
      <dgm:prSet phldrT="[テキスト]"/>
      <dgm:spPr/>
      <dgm:t>
        <a:bodyPr/>
        <a:lstStyle/>
        <a:p>
          <a:r>
            <a:rPr kumimoji="1" lang="en-US" altLang="ja-JP" dirty="0" smtClean="0"/>
            <a:t>Students</a:t>
          </a:r>
          <a:endParaRPr kumimoji="1" lang="ja-JP" altLang="en-US" dirty="0"/>
        </a:p>
      </dgm:t>
    </dgm:pt>
    <dgm:pt modelId="{C89A8659-8A70-4641-870B-2B79D3391E7C}" type="parTrans" cxnId="{7D915DDE-63A8-4340-AFC1-704709FC14CB}">
      <dgm:prSet/>
      <dgm:spPr/>
      <dgm:t>
        <a:bodyPr/>
        <a:lstStyle/>
        <a:p>
          <a:endParaRPr kumimoji="1" lang="ja-JP" altLang="en-US"/>
        </a:p>
      </dgm:t>
    </dgm:pt>
    <dgm:pt modelId="{2500A7F7-BB92-3049-B85D-4193C187647F}" type="sibTrans" cxnId="{7D915DDE-63A8-4340-AFC1-704709FC14CB}">
      <dgm:prSet/>
      <dgm:spPr/>
      <dgm:t>
        <a:bodyPr/>
        <a:lstStyle/>
        <a:p>
          <a:endParaRPr kumimoji="1" lang="ja-JP" altLang="en-US"/>
        </a:p>
      </dgm:t>
    </dgm:pt>
    <dgm:pt modelId="{8409527C-5848-C542-B854-3D33D576992E}" type="pres">
      <dgm:prSet presAssocID="{D75345CA-9836-CC4A-8230-5D1912B11FDE}" presName="Name0" presStyleCnt="0">
        <dgm:presLayoutVars>
          <dgm:dir/>
          <dgm:resizeHandles val="exact"/>
        </dgm:presLayoutVars>
      </dgm:prSet>
      <dgm:spPr/>
    </dgm:pt>
    <dgm:pt modelId="{98290065-479A-3F43-8E42-7960F90B8E3D}" type="pres">
      <dgm:prSet presAssocID="{50FF0C4E-0209-5942-9E53-94A8C3F5777E}" presName="node" presStyleLbl="node1" presStyleIdx="0" presStyleCnt="3">
        <dgm:presLayoutVars>
          <dgm:bulletEnabled val="1"/>
        </dgm:presLayoutVars>
      </dgm:prSet>
      <dgm:spPr/>
    </dgm:pt>
    <dgm:pt modelId="{55739E70-F257-DD40-A287-AF22CB0EE632}" type="pres">
      <dgm:prSet presAssocID="{580F6021-45C2-814A-BC3F-432B52029256}" presName="sibTrans" presStyleLbl="sibTrans2D1" presStyleIdx="0" presStyleCnt="3"/>
      <dgm:spPr/>
    </dgm:pt>
    <dgm:pt modelId="{E5B5A74E-F848-E844-A7C6-400EA2467268}" type="pres">
      <dgm:prSet presAssocID="{580F6021-45C2-814A-BC3F-432B52029256}" presName="connectorText" presStyleLbl="sibTrans2D1" presStyleIdx="0" presStyleCnt="3"/>
      <dgm:spPr/>
    </dgm:pt>
    <dgm:pt modelId="{DBBB2277-8201-F24E-854A-522501C182FB}" type="pres">
      <dgm:prSet presAssocID="{B44846A1-5E49-FD49-9D08-92A9DD8AD36B}" presName="node" presStyleLbl="node1" presStyleIdx="1" presStyleCnt="3">
        <dgm:presLayoutVars>
          <dgm:bulletEnabled val="1"/>
        </dgm:presLayoutVars>
      </dgm:prSet>
      <dgm:spPr/>
    </dgm:pt>
    <dgm:pt modelId="{B047AF0A-87AF-1149-957D-5A7E003D2E07}" type="pres">
      <dgm:prSet presAssocID="{AD3BCFC7-E29D-734F-831E-0916B591E825}" presName="sibTrans" presStyleLbl="sibTrans2D1" presStyleIdx="1" presStyleCnt="3"/>
      <dgm:spPr/>
    </dgm:pt>
    <dgm:pt modelId="{AE409AA6-365C-9F49-873E-FAB99ABBF474}" type="pres">
      <dgm:prSet presAssocID="{AD3BCFC7-E29D-734F-831E-0916B591E825}" presName="connectorText" presStyleLbl="sibTrans2D1" presStyleIdx="1" presStyleCnt="3"/>
      <dgm:spPr/>
    </dgm:pt>
    <dgm:pt modelId="{C2B211B8-AF6C-564C-90C8-2E8E99E51507}" type="pres">
      <dgm:prSet presAssocID="{6FD75992-45AC-E749-953D-9581CDD5F0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1AC7E6-3242-0543-8A30-21277EBE01D9}" type="pres">
      <dgm:prSet presAssocID="{2500A7F7-BB92-3049-B85D-4193C187647F}" presName="sibTrans" presStyleLbl="sibTrans2D1" presStyleIdx="2" presStyleCnt="3"/>
      <dgm:spPr/>
    </dgm:pt>
    <dgm:pt modelId="{5DD6226F-E097-6B47-BD09-E316F6F4B492}" type="pres">
      <dgm:prSet presAssocID="{2500A7F7-BB92-3049-B85D-4193C187647F}" presName="connectorText" presStyleLbl="sibTrans2D1" presStyleIdx="2" presStyleCnt="3"/>
      <dgm:spPr/>
    </dgm:pt>
  </dgm:ptLst>
  <dgm:cxnLst>
    <dgm:cxn modelId="{7D915DDE-63A8-4340-AFC1-704709FC14CB}" srcId="{D75345CA-9836-CC4A-8230-5D1912B11FDE}" destId="{6FD75992-45AC-E749-953D-9581CDD5F028}" srcOrd="2" destOrd="0" parTransId="{C89A8659-8A70-4641-870B-2B79D3391E7C}" sibTransId="{2500A7F7-BB92-3049-B85D-4193C187647F}"/>
    <dgm:cxn modelId="{4C5B03D4-CF39-FB42-B090-279302CEB58D}" type="presOf" srcId="{AD3BCFC7-E29D-734F-831E-0916B591E825}" destId="{B047AF0A-87AF-1149-957D-5A7E003D2E07}" srcOrd="0" destOrd="0" presId="urn:microsoft.com/office/officeart/2005/8/layout/cycle7"/>
    <dgm:cxn modelId="{53E1ADCA-4CF1-094E-A7F1-75179A6248FF}" type="presOf" srcId="{2500A7F7-BB92-3049-B85D-4193C187647F}" destId="{5DD6226F-E097-6B47-BD09-E316F6F4B492}" srcOrd="1" destOrd="0" presId="urn:microsoft.com/office/officeart/2005/8/layout/cycle7"/>
    <dgm:cxn modelId="{21EB6D6F-25B0-0A42-917E-FA0EB33054F7}" srcId="{D75345CA-9836-CC4A-8230-5D1912B11FDE}" destId="{B44846A1-5E49-FD49-9D08-92A9DD8AD36B}" srcOrd="1" destOrd="0" parTransId="{4499BE84-92C1-0A41-B0D5-8656FAF9AB2D}" sibTransId="{AD3BCFC7-E29D-734F-831E-0916B591E825}"/>
    <dgm:cxn modelId="{0917223B-C906-FC4D-A194-9E82BAF3E645}" type="presOf" srcId="{B44846A1-5E49-FD49-9D08-92A9DD8AD36B}" destId="{DBBB2277-8201-F24E-854A-522501C182FB}" srcOrd="0" destOrd="0" presId="urn:microsoft.com/office/officeart/2005/8/layout/cycle7"/>
    <dgm:cxn modelId="{9372FA75-262E-E44C-A848-0F867D518516}" type="presOf" srcId="{580F6021-45C2-814A-BC3F-432B52029256}" destId="{E5B5A74E-F848-E844-A7C6-400EA2467268}" srcOrd="1" destOrd="0" presId="urn:microsoft.com/office/officeart/2005/8/layout/cycle7"/>
    <dgm:cxn modelId="{153CA3E7-61A4-984A-B470-01D5FE872738}" type="presOf" srcId="{580F6021-45C2-814A-BC3F-432B52029256}" destId="{55739E70-F257-DD40-A287-AF22CB0EE632}" srcOrd="0" destOrd="0" presId="urn:microsoft.com/office/officeart/2005/8/layout/cycle7"/>
    <dgm:cxn modelId="{6964D0BC-7AC4-5A4A-BF82-C9359543C052}" type="presOf" srcId="{50FF0C4E-0209-5942-9E53-94A8C3F5777E}" destId="{98290065-479A-3F43-8E42-7960F90B8E3D}" srcOrd="0" destOrd="0" presId="urn:microsoft.com/office/officeart/2005/8/layout/cycle7"/>
    <dgm:cxn modelId="{C17D656B-6856-D34F-9DFC-377B74C714C0}" type="presOf" srcId="{2500A7F7-BB92-3049-B85D-4193C187647F}" destId="{C71AC7E6-3242-0543-8A30-21277EBE01D9}" srcOrd="0" destOrd="0" presId="urn:microsoft.com/office/officeart/2005/8/layout/cycle7"/>
    <dgm:cxn modelId="{CC1D27F6-89EB-CB4B-B299-66F99E80687A}" srcId="{D75345CA-9836-CC4A-8230-5D1912B11FDE}" destId="{50FF0C4E-0209-5942-9E53-94A8C3F5777E}" srcOrd="0" destOrd="0" parTransId="{F1DC8798-7A8D-8F4C-9F43-A4F8F154DF6B}" sibTransId="{580F6021-45C2-814A-BC3F-432B52029256}"/>
    <dgm:cxn modelId="{A31C27B5-CE3D-B248-9EC4-0E5C8CFBADF4}" type="presOf" srcId="{6FD75992-45AC-E749-953D-9581CDD5F028}" destId="{C2B211B8-AF6C-564C-90C8-2E8E99E51507}" srcOrd="0" destOrd="0" presId="urn:microsoft.com/office/officeart/2005/8/layout/cycle7"/>
    <dgm:cxn modelId="{483A2972-3777-D34E-A916-EF8C130B2D02}" type="presOf" srcId="{AD3BCFC7-E29D-734F-831E-0916B591E825}" destId="{AE409AA6-365C-9F49-873E-FAB99ABBF474}" srcOrd="1" destOrd="0" presId="urn:microsoft.com/office/officeart/2005/8/layout/cycle7"/>
    <dgm:cxn modelId="{BFB5DD21-C989-5B4C-8FD2-53A057D0442E}" type="presOf" srcId="{D75345CA-9836-CC4A-8230-5D1912B11FDE}" destId="{8409527C-5848-C542-B854-3D33D576992E}" srcOrd="0" destOrd="0" presId="urn:microsoft.com/office/officeart/2005/8/layout/cycle7"/>
    <dgm:cxn modelId="{60F2A956-1E29-3A4E-B5B9-37A1226274AD}" type="presParOf" srcId="{8409527C-5848-C542-B854-3D33D576992E}" destId="{98290065-479A-3F43-8E42-7960F90B8E3D}" srcOrd="0" destOrd="0" presId="urn:microsoft.com/office/officeart/2005/8/layout/cycle7"/>
    <dgm:cxn modelId="{480248AA-4ED5-9447-8966-4F237B387B21}" type="presParOf" srcId="{8409527C-5848-C542-B854-3D33D576992E}" destId="{55739E70-F257-DD40-A287-AF22CB0EE632}" srcOrd="1" destOrd="0" presId="urn:microsoft.com/office/officeart/2005/8/layout/cycle7"/>
    <dgm:cxn modelId="{1BF2BB1F-80F8-124F-B9B7-0B1F07D0AA2B}" type="presParOf" srcId="{55739E70-F257-DD40-A287-AF22CB0EE632}" destId="{E5B5A74E-F848-E844-A7C6-400EA2467268}" srcOrd="0" destOrd="0" presId="urn:microsoft.com/office/officeart/2005/8/layout/cycle7"/>
    <dgm:cxn modelId="{055089DF-368A-0148-A02B-E8BC0FD04556}" type="presParOf" srcId="{8409527C-5848-C542-B854-3D33D576992E}" destId="{DBBB2277-8201-F24E-854A-522501C182FB}" srcOrd="2" destOrd="0" presId="urn:microsoft.com/office/officeart/2005/8/layout/cycle7"/>
    <dgm:cxn modelId="{10CF500D-8B6A-6B4E-B87A-AC8915177B47}" type="presParOf" srcId="{8409527C-5848-C542-B854-3D33D576992E}" destId="{B047AF0A-87AF-1149-957D-5A7E003D2E07}" srcOrd="3" destOrd="0" presId="urn:microsoft.com/office/officeart/2005/8/layout/cycle7"/>
    <dgm:cxn modelId="{6273C1A5-B678-8444-9223-09FA883E4C6C}" type="presParOf" srcId="{B047AF0A-87AF-1149-957D-5A7E003D2E07}" destId="{AE409AA6-365C-9F49-873E-FAB99ABBF474}" srcOrd="0" destOrd="0" presId="urn:microsoft.com/office/officeart/2005/8/layout/cycle7"/>
    <dgm:cxn modelId="{F2C59D06-9D5E-C14A-B3E4-8D998E1554BC}" type="presParOf" srcId="{8409527C-5848-C542-B854-3D33D576992E}" destId="{C2B211B8-AF6C-564C-90C8-2E8E99E51507}" srcOrd="4" destOrd="0" presId="urn:microsoft.com/office/officeart/2005/8/layout/cycle7"/>
    <dgm:cxn modelId="{08B200DA-0ED9-0A4D-A213-3AB045E8EACF}" type="presParOf" srcId="{8409527C-5848-C542-B854-3D33D576992E}" destId="{C71AC7E6-3242-0543-8A30-21277EBE01D9}" srcOrd="5" destOrd="0" presId="urn:microsoft.com/office/officeart/2005/8/layout/cycle7"/>
    <dgm:cxn modelId="{6C68EF09-4893-3448-9054-E70E425956B7}" type="presParOf" srcId="{C71AC7E6-3242-0543-8A30-21277EBE01D9}" destId="{5DD6226F-E097-6B47-BD09-E316F6F4B49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0065-479A-3F43-8E42-7960F90B8E3D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400" kern="1200" dirty="0" smtClean="0"/>
            <a:t>RIKEN</a:t>
          </a:r>
          <a:endParaRPr kumimoji="1" lang="ja-JP" altLang="en-US" sz="3400" kern="1200" dirty="0"/>
        </a:p>
      </dsp:txBody>
      <dsp:txXfrm>
        <a:off x="2026603" y="31997"/>
        <a:ext cx="2042793" cy="990578"/>
      </dsp:txXfrm>
    </dsp:sp>
    <dsp:sp modelId="{55739E70-F257-DD40-A287-AF22CB0EE632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3479006" y="1921517"/>
        <a:ext cx="875480" cy="220965"/>
      </dsp:txXfrm>
    </dsp:sp>
    <dsp:sp modelId="{DBBB2277-8201-F24E-854A-522501C182FB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400" kern="1200" dirty="0" err="1" smtClean="0"/>
            <a:t>Univeristy</a:t>
          </a:r>
          <a:endParaRPr kumimoji="1" lang="ja-JP" altLang="en-US" sz="3400" kern="1200" dirty="0"/>
        </a:p>
      </dsp:txBody>
      <dsp:txXfrm>
        <a:off x="3764096" y="3041423"/>
        <a:ext cx="2042793" cy="990578"/>
      </dsp:txXfrm>
    </dsp:sp>
    <dsp:sp modelId="{B047AF0A-87AF-1149-957D-5A7E003D2E07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 rot="10800000">
        <a:off x="2610259" y="3426230"/>
        <a:ext cx="875480" cy="220965"/>
      </dsp:txXfrm>
    </dsp:sp>
    <dsp:sp modelId="{C2B211B8-AF6C-564C-90C8-2E8E99E51507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400" kern="1200" dirty="0" smtClean="0"/>
            <a:t>Students</a:t>
          </a:r>
          <a:endParaRPr kumimoji="1" lang="ja-JP" altLang="en-US" sz="3400" kern="1200" dirty="0"/>
        </a:p>
      </dsp:txBody>
      <dsp:txXfrm>
        <a:off x="289109" y="3041423"/>
        <a:ext cx="2042793" cy="990578"/>
      </dsp:txXfrm>
    </dsp:sp>
    <dsp:sp modelId="{C71AC7E6-3242-0543-8A30-21277EBE01D9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EF5E7-630C-F14A-8730-0B0A1E91CCD7}" type="datetimeFigureOut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0BF74-10BB-2F44-96C4-19EEA2FC3C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18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3AA7-4A3C-8547-B0F8-DDBE2D08DACC}" type="datetimeFigureOut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33EF-CE89-344E-86ED-4BDF534F8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34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B2ED-6F5E-DA45-B657-57A355C3AC15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33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995F-37A3-154E-B4C3-BE6054A4ACF0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AA3-2557-7F4A-940B-57CCF555229E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0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6DE9-B970-FA42-BBB1-3DD443BD5FAC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5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F101-1D4B-2244-A21E-56DF7EAF0660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29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C38D-98BC-184C-80C1-320F1EA2BB30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4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3FAB-B794-534E-BADA-AA63908808E8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26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7B71-6306-E041-B2B4-3035B46D4040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30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8CEE-88F1-CB44-AC8A-D6BC6AA83288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6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5078-2AC9-D144-AC0D-BAA8E7D09A63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19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BCC-0BDB-634E-8C76-00D0BED233DC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9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B8F7-EDC1-4547-880B-56C05AED169A}" type="datetime1">
              <a:rPr kumimoji="1" lang="ja-JP" altLang="en-US" smtClean="0"/>
              <a:t>15/10/18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055E-2241-8A49-A7E6-F0C3E6542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06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Introduction of IPA at RIKEN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RIKEN/RBRC</a:t>
            </a:r>
          </a:p>
          <a:p>
            <a:r>
              <a:rPr lang="en-US" altLang="ja-JP" dirty="0" smtClean="0"/>
              <a:t>Itaru Nakagawa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30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2013-11-01 15.24.2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20031" y="72150"/>
            <a:ext cx="12221720" cy="67214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72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IPA : General Information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Applicants should be (or to be) in </a:t>
            </a:r>
            <a:r>
              <a:rPr kumimoji="1" lang="en-US" altLang="ja-JP" dirty="0" err="1" smtClean="0"/>
              <a:t>Ph.D</a:t>
            </a:r>
            <a:r>
              <a:rPr kumimoji="1" lang="en-US" altLang="ja-JP" dirty="0" smtClean="0"/>
              <a:t> course (not Master</a:t>
            </a:r>
            <a:r>
              <a:rPr lang="en-US" altLang="ja-JP" dirty="0"/>
              <a:t> </a:t>
            </a:r>
            <a:r>
              <a:rPr lang="en-US" altLang="ja-JP" dirty="0" smtClean="0"/>
              <a:t>course</a:t>
            </a:r>
            <a:r>
              <a:rPr kumimoji="1" lang="en-US" altLang="ja-JP" dirty="0" smtClean="0"/>
              <a:t>).</a:t>
            </a:r>
          </a:p>
          <a:p>
            <a:r>
              <a:rPr kumimoji="1" lang="en-US" altLang="ja-JP" dirty="0" smtClean="0"/>
              <a:t>Call for application issues twice a year (April and October).</a:t>
            </a:r>
          </a:p>
          <a:p>
            <a:r>
              <a:rPr lang="en-US" altLang="ja-JP" dirty="0" smtClean="0"/>
              <a:t>Long term (3years) and Short term (1 year).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21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IPA </a:t>
            </a:r>
            <a:r>
              <a:rPr lang="en-US" altLang="ja-JP" b="1" dirty="0"/>
              <a:t>: Compensation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(</a:t>
            </a:r>
            <a:r>
              <a:rPr lang="en-US" altLang="ja-JP" b="1" dirty="0"/>
              <a:t>Financial Supports </a:t>
            </a:r>
            <a:r>
              <a:rPr lang="en-US" altLang="ja-JP" b="1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Airfare </a:t>
            </a:r>
            <a:r>
              <a:rPr lang="en-US" altLang="ja-JP" dirty="0"/>
              <a:t>(1 round-trip </a:t>
            </a:r>
            <a:r>
              <a:rPr lang="en-US" altLang="ja-JP" dirty="0" smtClean="0"/>
              <a:t>ticket to Japan)</a:t>
            </a:r>
            <a:endParaRPr lang="en-US" altLang="ja-JP" dirty="0"/>
          </a:p>
          <a:p>
            <a:r>
              <a:rPr lang="en-US" altLang="ja-JP" dirty="0"/>
              <a:t>Living allowance (5,200 JPY/</a:t>
            </a:r>
            <a:r>
              <a:rPr lang="en-US" altLang="ja-JP" dirty="0" smtClean="0"/>
              <a:t>day ~ 150,000 JPY/month)</a:t>
            </a:r>
            <a:endParaRPr lang="en-US" altLang="ja-JP" dirty="0"/>
          </a:p>
          <a:p>
            <a:r>
              <a:rPr lang="en-US" altLang="ja-JP" dirty="0"/>
              <a:t>Free on-campus housing, or payment of actual amount of rent for off-campus apartment, up to a maximum of 70,000 JPY/month</a:t>
            </a:r>
          </a:p>
          <a:p>
            <a:r>
              <a:rPr lang="en-US" altLang="ja-JP" dirty="0"/>
              <a:t>Payment of accident insurance </a:t>
            </a:r>
            <a:r>
              <a:rPr lang="en-US" altLang="ja-JP" dirty="0" smtClean="0"/>
              <a:t>premium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8530" y="6126163"/>
            <a:ext cx="23903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100 JPY ~ </a:t>
            </a:r>
            <a:r>
              <a:rPr kumimoji="1" lang="en-US" altLang="ja-JP" sz="2400" dirty="0" smtClean="0"/>
              <a:t>1050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W</a:t>
            </a:r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569298" y="6356350"/>
            <a:ext cx="306564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IPA Students @ Radiation Lab.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600538"/>
              </p:ext>
            </p:extLst>
          </p:nvPr>
        </p:nvGraphicFramePr>
        <p:xfrm>
          <a:off x="457199" y="809802"/>
          <a:ext cx="8448666" cy="576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73"/>
                <a:gridCol w="4702859"/>
                <a:gridCol w="2120134"/>
              </a:tblGrid>
              <a:tr h="4692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Research Topic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Mentor</a:t>
                      </a:r>
                      <a:r>
                        <a:rPr kumimoji="1" lang="en-US" altLang="ja-JP" baseline="0" dirty="0" smtClean="0"/>
                        <a:t> @ RIKEN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5683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Sagnhwa</a:t>
                      </a:r>
                      <a:r>
                        <a:rPr kumimoji="1" lang="en-US" altLang="ja-JP" dirty="0" smtClean="0"/>
                        <a:t> Park (SNU)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Sea</a:t>
                      </a:r>
                      <a:r>
                        <a:rPr kumimoji="1" lang="en-US" altLang="ja-JP" baseline="0" dirty="0" smtClean="0"/>
                        <a:t> Quark Polarization thru </a:t>
                      </a:r>
                      <a:r>
                        <a:rPr kumimoji="1" lang="en-US" altLang="ja-JP" dirty="0" smtClean="0"/>
                        <a:t>Run13</a:t>
                      </a:r>
                      <a:r>
                        <a:rPr kumimoji="1" lang="en-US" altLang="ja-JP" baseline="0" dirty="0" smtClean="0"/>
                        <a:t> W-&gt;mu Longitudinal Single Spin Asymmetry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Itaru Nakagawa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683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Inseok</a:t>
                      </a:r>
                      <a:r>
                        <a:rPr kumimoji="1" lang="en-US" altLang="ja-JP" baseline="0" dirty="0" smtClean="0"/>
                        <a:t> Yoon (SNU)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Gluon</a:t>
                      </a:r>
                      <a:r>
                        <a:rPr kumimoji="1" lang="en-US" altLang="ja-JP" baseline="0" dirty="0" smtClean="0"/>
                        <a:t> Polarization thru </a:t>
                      </a:r>
                      <a:r>
                        <a:rPr kumimoji="1" lang="en-US" altLang="ja-JP" dirty="0" smtClean="0"/>
                        <a:t>Run13</a:t>
                      </a:r>
                      <a:r>
                        <a:rPr kumimoji="1" lang="en-US" altLang="ja-JP" baseline="0" dirty="0" smtClean="0"/>
                        <a:t>/12/11 Central Arm pi0 Longitudinal Double Spin Asymmetry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mtClean="0"/>
                        <a:t>Yuji</a:t>
                      </a:r>
                      <a:r>
                        <a:rPr kumimoji="1" lang="en-US" altLang="ja-JP" baseline="0" smtClean="0"/>
                        <a:t> Goto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68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Taebong</a:t>
                      </a:r>
                      <a:r>
                        <a:rPr kumimoji="1" lang="en-US" altLang="ja-JP" baseline="0" dirty="0" smtClean="0"/>
                        <a:t> Moon (</a:t>
                      </a:r>
                      <a:r>
                        <a:rPr kumimoji="1" lang="en-US" altLang="ja-JP" baseline="0" dirty="0" err="1" smtClean="0"/>
                        <a:t>Yonsei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Gluon Polarization</a:t>
                      </a:r>
                      <a:r>
                        <a:rPr kumimoji="1" lang="en-US" altLang="ja-JP" baseline="0" dirty="0" smtClean="0"/>
                        <a:t> through Run13 Central </a:t>
                      </a:r>
                      <a:r>
                        <a:rPr kumimoji="1" lang="en-US" altLang="ja-JP" baseline="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en-US" altLang="ja-JP" baseline="30000" dirty="0" smtClean="0"/>
                        <a:t>+/-</a:t>
                      </a:r>
                      <a:r>
                        <a:rPr kumimoji="1" lang="en-US" altLang="ja-JP" baseline="0" dirty="0" smtClean="0"/>
                        <a:t> Longitudinal Double Spin Asymmetry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Yasuyuki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Akiba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68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Chong</a:t>
                      </a:r>
                      <a:r>
                        <a:rPr kumimoji="1" lang="en-US" altLang="ja-JP" baseline="0" dirty="0" smtClean="0"/>
                        <a:t> Kim (KOREA)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Sea</a:t>
                      </a:r>
                      <a:r>
                        <a:rPr kumimoji="1" lang="en-US" altLang="ja-JP" baseline="0" dirty="0" smtClean="0"/>
                        <a:t> Quark Polarization thru </a:t>
                      </a:r>
                      <a:r>
                        <a:rPr kumimoji="1" lang="en-US" altLang="ja-JP" dirty="0" smtClean="0"/>
                        <a:t>Run13</a:t>
                      </a:r>
                      <a:r>
                        <a:rPr kumimoji="1" lang="en-US" altLang="ja-JP" baseline="0" dirty="0" smtClean="0"/>
                        <a:t> W-&gt;mu Longitudinal Single Spin Asymmetry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Ralf </a:t>
                      </a:r>
                      <a:r>
                        <a:rPr kumimoji="1" lang="en-US" altLang="ja-JP" dirty="0" err="1" smtClean="0"/>
                        <a:t>Seidl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683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Minjung</a:t>
                      </a:r>
                      <a:r>
                        <a:rPr kumimoji="1" lang="en-US" altLang="ja-JP" dirty="0" smtClean="0"/>
                        <a:t> Kim (SNU)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Forward</a:t>
                      </a:r>
                      <a:r>
                        <a:rPr kumimoji="1" lang="en-US" altLang="ja-JP" baseline="0" dirty="0" smtClean="0"/>
                        <a:t> Neutron Asymmetry A</a:t>
                      </a:r>
                      <a:r>
                        <a:rPr kumimoji="1" lang="en-US" altLang="ja-JP" baseline="-25000" dirty="0" smtClean="0"/>
                        <a:t>N</a:t>
                      </a:r>
                      <a:r>
                        <a:rPr kumimoji="1" lang="en-US" altLang="ja-JP" baseline="0" dirty="0" smtClean="0"/>
                        <a:t> for Run15 </a:t>
                      </a:r>
                      <a:r>
                        <a:rPr kumimoji="1" lang="en-US" altLang="ja-JP" baseline="0" dirty="0" err="1" smtClean="0"/>
                        <a:t>pA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Itaru Nakagawa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683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SeYoung</a:t>
                      </a:r>
                      <a:r>
                        <a:rPr kumimoji="1" lang="en-US" altLang="ja-JP" baseline="0" dirty="0" smtClean="0"/>
                        <a:t> Han (</a:t>
                      </a:r>
                      <a:r>
                        <a:rPr kumimoji="1" lang="en-US" altLang="ja-JP" baseline="0" dirty="0" err="1" smtClean="0"/>
                        <a:t>Ewha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Search</a:t>
                      </a:r>
                      <a:r>
                        <a:rPr kumimoji="1" lang="en-US" altLang="ja-JP" baseline="0" dirty="0" smtClean="0"/>
                        <a:t> for mini-QGP in Small Colliding System using Run15 </a:t>
                      </a:r>
                      <a:r>
                        <a:rPr kumimoji="1" lang="en-US" altLang="ja-JP" dirty="0" smtClean="0"/>
                        <a:t>High</a:t>
                      </a:r>
                      <a:r>
                        <a:rPr kumimoji="1" lang="en-US" altLang="ja-JP" baseline="0" dirty="0" smtClean="0"/>
                        <a:t> Multiplicity Events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Itaru Nakagawa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5683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JaeHee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Yoo</a:t>
                      </a:r>
                      <a:r>
                        <a:rPr kumimoji="1" lang="en-US" altLang="ja-JP" baseline="0" dirty="0" smtClean="0"/>
                        <a:t>* (Korea)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Gain</a:t>
                      </a:r>
                      <a:r>
                        <a:rPr kumimoji="1" lang="en-US" altLang="ja-JP" baseline="0" dirty="0" smtClean="0"/>
                        <a:t> Matching Calibration for </a:t>
                      </a:r>
                      <a:r>
                        <a:rPr kumimoji="1" lang="en-US" altLang="ja-JP" dirty="0" smtClean="0"/>
                        <a:t>SMD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Itaru Nakagawa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792" y="6513903"/>
            <a:ext cx="319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In preparation to apply for IPA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コンテンツ プレースホルダー 9" descr="DSC041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294" y="115016"/>
            <a:ext cx="2922494" cy="3275170"/>
          </a:xfrm>
          <a:prstGeom prst="rect">
            <a:avLst/>
          </a:prstGeom>
        </p:spPr>
      </p:pic>
      <p:pic>
        <p:nvPicPr>
          <p:cNvPr id="11" name="図 10" descr="DSC041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9059" y="2350743"/>
            <a:ext cx="3605804" cy="2704353"/>
          </a:xfrm>
          <a:prstGeom prst="rect">
            <a:avLst/>
          </a:prstGeom>
        </p:spPr>
      </p:pic>
      <p:pic>
        <p:nvPicPr>
          <p:cNvPr id="10" name="図 9" descr="DSC0536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42352" y="3242235"/>
            <a:ext cx="4063999" cy="3047999"/>
          </a:xfrm>
          <a:prstGeom prst="rect">
            <a:avLst/>
          </a:prstGeom>
        </p:spPr>
      </p:pic>
      <p:pic>
        <p:nvPicPr>
          <p:cNvPr id="9" name="図 8" descr="DSC0546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843" y="3929529"/>
            <a:ext cx="3904628" cy="2928471"/>
          </a:xfrm>
          <a:prstGeom prst="rect">
            <a:avLst/>
          </a:prstGeom>
        </p:spPr>
      </p:pic>
      <p:pic>
        <p:nvPicPr>
          <p:cNvPr id="8" name="コンテンツ プレースホルダー 7" descr="DSC06068.JPG"/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706" y="1224896"/>
            <a:ext cx="3160002" cy="3541339"/>
          </a:xfrm>
        </p:spPr>
      </p:pic>
      <p:pic>
        <p:nvPicPr>
          <p:cNvPr id="7" name="コンテンツ プレースホルダー 6" descr="DSC06066.JPG"/>
          <p:cNvPicPr>
            <a:picLocks noGrp="1" noChangeAspect="1"/>
          </p:cNvPicPr>
          <p:nvPr>
            <p:ph sz="half"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4108823" y="-392208"/>
            <a:ext cx="3188447" cy="3573217"/>
          </a:xfrm>
        </p:spPr>
      </p:pic>
      <p:pic>
        <p:nvPicPr>
          <p:cNvPr id="12" name="図 11" descr="RIMG700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351" y="451971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 descr="DSC0435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457200" y="-476624"/>
            <a:ext cx="4038600" cy="452596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2" name="コンテンツ プレースホルダー 11" descr="DSC0540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4857377" y="-476624"/>
            <a:ext cx="4038600" cy="4525963"/>
          </a:xfrm>
        </p:spPr>
      </p:pic>
      <p:pic>
        <p:nvPicPr>
          <p:cNvPr id="14" name="図 13" descr="DSC059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377" y="3547689"/>
            <a:ext cx="4038600" cy="3028950"/>
          </a:xfrm>
          <a:prstGeom prst="rect">
            <a:avLst/>
          </a:prstGeom>
        </p:spPr>
      </p:pic>
      <p:pic>
        <p:nvPicPr>
          <p:cNvPr id="15" name="図 14" descr="DSC0425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47689"/>
            <a:ext cx="4182036" cy="31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9399"/>
            <a:ext cx="8229600" cy="8098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Present IPA Students @ Radiation Lab.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30423"/>
              </p:ext>
            </p:extLst>
          </p:nvPr>
        </p:nvGraphicFramePr>
        <p:xfrm>
          <a:off x="123909" y="816024"/>
          <a:ext cx="8525614" cy="6057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025"/>
                <a:gridCol w="1069864"/>
                <a:gridCol w="1217945"/>
                <a:gridCol w="1217945"/>
                <a:gridCol w="1217945"/>
                <a:gridCol w="1217945"/>
                <a:gridCol w="1217945"/>
              </a:tblGrid>
              <a:tr h="43863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Sagnhwa</a:t>
                      </a:r>
                      <a:r>
                        <a:rPr kumimoji="1" lang="en-US" altLang="ja-JP" dirty="0" smtClean="0"/>
                        <a:t> Park (SNU)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Inseok</a:t>
                      </a:r>
                      <a:r>
                        <a:rPr kumimoji="1" lang="en-US" altLang="ja-JP" baseline="0" dirty="0" smtClean="0"/>
                        <a:t> Yoon (SNU)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Taebong</a:t>
                      </a:r>
                      <a:r>
                        <a:rPr kumimoji="1" lang="en-US" altLang="ja-JP" baseline="0" dirty="0" smtClean="0"/>
                        <a:t> Moon (</a:t>
                      </a:r>
                      <a:r>
                        <a:rPr kumimoji="1" lang="en-US" altLang="ja-JP" baseline="0" dirty="0" err="1" smtClean="0"/>
                        <a:t>Yonsei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Chong</a:t>
                      </a:r>
                      <a:r>
                        <a:rPr kumimoji="1" lang="en-US" altLang="ja-JP" baseline="0" dirty="0" smtClean="0"/>
                        <a:t> Kim (KOREA)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Minjung</a:t>
                      </a:r>
                      <a:r>
                        <a:rPr kumimoji="1" lang="en-US" altLang="ja-JP" dirty="0" smtClean="0"/>
                        <a:t> Kim (SNU)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SeYoung</a:t>
                      </a:r>
                      <a:r>
                        <a:rPr kumimoji="1" lang="en-US" altLang="ja-JP" dirty="0" smtClean="0"/>
                        <a:t> Han (</a:t>
                      </a:r>
                      <a:r>
                        <a:rPr kumimoji="1" lang="en-US" altLang="ja-JP" dirty="0" err="1" smtClean="0"/>
                        <a:t>Ewha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JaeHee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Yoo</a:t>
                      </a:r>
                      <a:r>
                        <a:rPr kumimoji="1" lang="en-US" altLang="ja-JP" dirty="0" smtClean="0"/>
                        <a:t>* (Korea)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1923226" y="1526991"/>
            <a:ext cx="3403586" cy="3567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Long Term 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3278954" y="2283243"/>
            <a:ext cx="3675365" cy="3567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Long Term 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4553811" y="3974302"/>
            <a:ext cx="1345556" cy="35672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Short Term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544" y="1230682"/>
            <a:ext cx="62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Ph.D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8023" y="3629433"/>
            <a:ext cx="62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Ph.D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5326812" y="4692505"/>
            <a:ext cx="3501612" cy="35672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Long Term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543478" y="3108329"/>
            <a:ext cx="3705122" cy="3567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Long Term 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326812" y="5458073"/>
            <a:ext cx="3501612" cy="35672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Long Term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6281541" y="6349834"/>
            <a:ext cx="1345556" cy="35672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Short Term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5698023" y="6356350"/>
            <a:ext cx="583518" cy="35020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6812" y="6521101"/>
            <a:ext cx="7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Intern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7759720" y="1230682"/>
            <a:ext cx="30976" cy="562731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5400000">
            <a:off x="6749385" y="3049369"/>
            <a:ext cx="20826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Hideto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Retirement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4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What happen to </a:t>
            </a:r>
            <a:r>
              <a:rPr kumimoji="1" lang="en-US" altLang="ja-JP" dirty="0" err="1" smtClean="0"/>
              <a:t>RadLab</a:t>
            </a:r>
            <a:r>
              <a:rPr lang="en-US" altLang="ja-JP" dirty="0"/>
              <a:t> </a:t>
            </a:r>
            <a:r>
              <a:rPr lang="en-US" altLang="ja-JP" dirty="0" smtClean="0"/>
              <a:t>beyond 2017?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8008550"/>
              </p:ext>
            </p:extLst>
          </p:nvPr>
        </p:nvGraphicFramePr>
        <p:xfrm>
          <a:off x="0" y="1241425"/>
          <a:ext cx="9144002" cy="290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7273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2027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72732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</a:rPr>
                        <a:t>PHENIX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</a:tr>
              <a:tr h="727327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sPHENIX</a:t>
                      </a:r>
                      <a:r>
                        <a:rPr kumimoji="1" lang="en-US" altLang="ja-JP" sz="2800" dirty="0" smtClean="0"/>
                        <a:t> + </a:t>
                      </a:r>
                      <a:r>
                        <a:rPr kumimoji="1" lang="en-US" altLang="ja-JP" sz="2800" dirty="0" err="1" smtClean="0"/>
                        <a:t>fsPHENIX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</a:tr>
              <a:tr h="727327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EIC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29" t="52523" r="36721" b="15146"/>
          <a:stretch/>
        </p:blipFill>
        <p:spPr>
          <a:xfrm>
            <a:off x="2925584" y="4461354"/>
            <a:ext cx="2961672" cy="1974407"/>
          </a:xfrm>
          <a:prstGeom prst="rect">
            <a:avLst/>
          </a:prstGeom>
        </p:spPr>
      </p:pic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51" t="51697" r="5250" b="16724"/>
          <a:stretch/>
        </p:blipFill>
        <p:spPr>
          <a:xfrm>
            <a:off x="6173111" y="4461355"/>
            <a:ext cx="2970891" cy="1893251"/>
          </a:xfrm>
          <a:prstGeom prst="rect">
            <a:avLst/>
          </a:prstGeom>
        </p:spPr>
      </p:pic>
      <p:pic>
        <p:nvPicPr>
          <p:cNvPr id="13" name="コンテンツ プレースホルダー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48" r="-23948"/>
          <a:stretch>
            <a:fillRect/>
          </a:stretch>
        </p:blipFill>
        <p:spPr>
          <a:xfrm>
            <a:off x="-472108" y="4461355"/>
            <a:ext cx="3442515" cy="18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9399"/>
            <a:ext cx="8229600" cy="809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Carrier Path for IPA Students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439017"/>
              </p:ext>
            </p:extLst>
          </p:nvPr>
        </p:nvGraphicFramePr>
        <p:xfrm>
          <a:off x="123909" y="816024"/>
          <a:ext cx="8525614" cy="6057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025"/>
                <a:gridCol w="1069864"/>
                <a:gridCol w="1217945"/>
                <a:gridCol w="1217945"/>
                <a:gridCol w="1217945"/>
                <a:gridCol w="1217945"/>
                <a:gridCol w="1217945"/>
              </a:tblGrid>
              <a:tr h="43863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Sagnhwa</a:t>
                      </a:r>
                      <a:r>
                        <a:rPr kumimoji="1" lang="en-US" altLang="ja-JP" dirty="0" smtClean="0"/>
                        <a:t> Park (SNU)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Inseok</a:t>
                      </a:r>
                      <a:r>
                        <a:rPr kumimoji="1" lang="en-US" altLang="ja-JP" baseline="0" dirty="0" smtClean="0"/>
                        <a:t> Yoon (SNU)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Taebong</a:t>
                      </a:r>
                      <a:r>
                        <a:rPr kumimoji="1" lang="en-US" altLang="ja-JP" baseline="0" dirty="0" smtClean="0"/>
                        <a:t> Moon (</a:t>
                      </a:r>
                      <a:r>
                        <a:rPr kumimoji="1" lang="en-US" altLang="ja-JP" baseline="0" dirty="0" err="1" smtClean="0"/>
                        <a:t>Yonsei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Chong</a:t>
                      </a:r>
                      <a:r>
                        <a:rPr kumimoji="1" lang="en-US" altLang="ja-JP" baseline="0" dirty="0" smtClean="0"/>
                        <a:t> Kim (KOREA)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Minjung</a:t>
                      </a:r>
                      <a:r>
                        <a:rPr kumimoji="1" lang="en-US" altLang="ja-JP" dirty="0" smtClean="0"/>
                        <a:t> Kim (SNU)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SeYoung</a:t>
                      </a:r>
                      <a:r>
                        <a:rPr kumimoji="1" lang="en-US" altLang="ja-JP" dirty="0" smtClean="0"/>
                        <a:t> Han (</a:t>
                      </a:r>
                      <a:r>
                        <a:rPr kumimoji="1" lang="en-US" altLang="ja-JP" dirty="0" err="1" smtClean="0"/>
                        <a:t>Ewha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8408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JaeHee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Yoo</a:t>
                      </a:r>
                      <a:r>
                        <a:rPr kumimoji="1" lang="en-US" altLang="ja-JP" dirty="0" smtClean="0"/>
                        <a:t>* (Korea)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1923226" y="1526991"/>
            <a:ext cx="3403586" cy="3567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Long Term 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3278954" y="2283243"/>
            <a:ext cx="3675365" cy="3567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Long Term 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4553811" y="3974302"/>
            <a:ext cx="1345556" cy="35672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Short Term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544" y="1230682"/>
            <a:ext cx="62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Ph.D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8023" y="3629433"/>
            <a:ext cx="62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Ph.D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5326812" y="4692505"/>
            <a:ext cx="3501612" cy="35672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Long Term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543478" y="3108329"/>
            <a:ext cx="3705122" cy="3567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Long Term 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326812" y="5458073"/>
            <a:ext cx="3501612" cy="35672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Long Term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6281541" y="6349834"/>
            <a:ext cx="1345556" cy="35672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Short Term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5373276" y="1538054"/>
            <a:ext cx="3403586" cy="3567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FPR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5962903" y="3974302"/>
            <a:ext cx="3403586" cy="3567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Postdoc @ UCR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5698023" y="6356350"/>
            <a:ext cx="583518" cy="35020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6812" y="6521101"/>
            <a:ext cx="7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2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2D3C1-96ED-44E4-88EA-96A5DD886423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43919"/>
              </p:ext>
            </p:extLst>
          </p:nvPr>
        </p:nvGraphicFramePr>
        <p:xfrm>
          <a:off x="56272" y="1139479"/>
          <a:ext cx="9003321" cy="556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23"/>
                <a:gridCol w="930391"/>
                <a:gridCol w="1331175"/>
                <a:gridCol w="1488626"/>
                <a:gridCol w="1202351"/>
                <a:gridCol w="1259607"/>
                <a:gridCol w="1302548"/>
              </a:tblGrid>
              <a:tr h="671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You at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Under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Grad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Master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Doctor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OD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(yet</a:t>
                      </a:r>
                      <a:r>
                        <a:rPr kumimoji="1" lang="en-US" altLang="ja-JP" baseline="0" dirty="0" smtClean="0"/>
                        <a:t> to complete)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Postdoc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Comment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671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Government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JSPS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DC</a:t>
                      </a:r>
                      <a:r>
                        <a:rPr kumimoji="1" lang="en-US" altLang="ja-JP" baseline="0" dirty="0" smtClean="0"/>
                        <a:t> fellow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For Japanese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PD fellow</a:t>
                      </a:r>
                      <a:endParaRPr kumimoji="1" lang="ja-JP" altLang="en-US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also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Foreigners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PD program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9527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University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Scholar</a:t>
                      </a:r>
                      <a:r>
                        <a:rPr kumimoji="1" lang="en-US" altLang="ja-JP" baseline="0" dirty="0" smtClean="0"/>
                        <a:t> ship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Scholar Ship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Teaching Assistant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Research Assistant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Not many posts available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671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RIKEN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Lab.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operation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Trainee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Trainee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Student PT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Trainee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Student PT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Research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Assistant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 Researcher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 anybody but cheep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95273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RIKEN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Fellow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Program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Junior Research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Associate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Special</a:t>
                      </a:r>
                      <a:r>
                        <a:rPr kumimoji="1" lang="en-US" altLang="ja-JP" baseline="0" dirty="0" smtClean="0"/>
                        <a:t> Doctoral Fellow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For</a:t>
                      </a:r>
                      <a:r>
                        <a:rPr kumimoji="1" lang="en-US" altLang="ja-JP" baseline="0" dirty="0" smtClean="0"/>
                        <a:t> Japanese</a:t>
                      </a:r>
                    </a:p>
                  </a:txBody>
                  <a:tcPr anchor="ctr" anchorCtr="1"/>
                </a:tc>
              </a:tr>
              <a:tr h="67185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International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Program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Associates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Foreign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Postdoctoral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Fellow</a:t>
                      </a:r>
                      <a:endParaRPr kumimoji="1" lang="ja-JP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For 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Non Japanese</a:t>
                      </a:r>
                      <a:endParaRPr kumimoji="1" lang="ja-JP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828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RIKEN is Research Lab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(not university),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has a system to support students financially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3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0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dirty="0" smtClean="0"/>
              <a:t>What is RIKEN?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9EDFB-A43D-4315-A346-208DBE6D2D2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396" y="1132862"/>
            <a:ext cx="82833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理　</a:t>
            </a:r>
            <a:r>
              <a:rPr lang="en-US" altLang="ja-JP" sz="4400" dirty="0" smtClean="0">
                <a:solidFill>
                  <a:srgbClr val="FF0000"/>
                </a:solidFill>
              </a:rPr>
              <a:t>RI  </a:t>
            </a:r>
            <a:r>
              <a:rPr lang="en-US" altLang="ja-JP" sz="4400" dirty="0" smtClean="0"/>
              <a:t>        </a:t>
            </a:r>
            <a:r>
              <a:rPr lang="ko-KR" altLang="en-US" sz="4400" dirty="0" smtClean="0"/>
              <a:t>리      </a:t>
            </a:r>
            <a:r>
              <a:rPr lang="en-US" altLang="ko-KR" sz="4400" dirty="0" smtClean="0"/>
              <a:t>Physic  &amp;</a:t>
            </a:r>
            <a:endParaRPr lang="en-US" altLang="ja-JP" sz="4400" dirty="0" smtClean="0"/>
          </a:p>
          <a:p>
            <a:r>
              <a:rPr lang="ja-JP" altLang="en-US" sz="4400" dirty="0" smtClean="0"/>
              <a:t>化  </a:t>
            </a:r>
            <a:r>
              <a:rPr lang="en-US" altLang="ja-JP" sz="4400" dirty="0" smtClean="0"/>
              <a:t>KA       </a:t>
            </a:r>
            <a:r>
              <a:rPr lang="ko-KR" altLang="en-US" sz="4400" dirty="0" smtClean="0"/>
              <a:t>  카      </a:t>
            </a:r>
            <a:r>
              <a:rPr lang="en-US" altLang="ko-KR" sz="4400" dirty="0" smtClean="0"/>
              <a:t>Chemistry</a:t>
            </a:r>
            <a:endParaRPr lang="en-US" altLang="ja-JP" sz="4400" dirty="0" smtClean="0"/>
          </a:p>
          <a:p>
            <a:r>
              <a:rPr lang="ja-JP" altLang="en-US" sz="4400" dirty="0" smtClean="0"/>
              <a:t>学  </a:t>
            </a:r>
            <a:r>
              <a:rPr lang="en-US" altLang="ja-JP" sz="4400" dirty="0" smtClean="0"/>
              <a:t>GAKU  </a:t>
            </a:r>
            <a:r>
              <a:rPr lang="ko-KR" altLang="en-US" sz="4400" dirty="0" smtClean="0"/>
              <a:t>가쿠</a:t>
            </a:r>
            <a:endParaRPr lang="en-US" altLang="ja-JP" sz="4400" dirty="0" smtClean="0"/>
          </a:p>
          <a:p>
            <a:r>
              <a:rPr lang="ja-JP" altLang="en-US" sz="4400" dirty="0" smtClean="0"/>
              <a:t>研  </a:t>
            </a:r>
            <a:r>
              <a:rPr lang="en-US" altLang="ja-JP" sz="4400" dirty="0" smtClean="0">
                <a:solidFill>
                  <a:srgbClr val="FF0000"/>
                </a:solidFill>
              </a:rPr>
              <a:t>KEN  </a:t>
            </a:r>
            <a:r>
              <a:rPr lang="en-US" altLang="ja-JP" sz="4400" dirty="0" smtClean="0"/>
              <a:t>    </a:t>
            </a:r>
            <a:r>
              <a:rPr lang="ko-KR" altLang="en-US" sz="4400" dirty="0" smtClean="0"/>
              <a:t>켄      </a:t>
            </a:r>
            <a:r>
              <a:rPr lang="en-US" altLang="ko-KR" sz="4400" dirty="0" smtClean="0"/>
              <a:t>Research</a:t>
            </a:r>
            <a:endParaRPr lang="en-US" altLang="ja-JP" sz="4400" dirty="0" smtClean="0"/>
          </a:p>
          <a:p>
            <a:r>
              <a:rPr lang="ja-JP" altLang="en-US" sz="4400" dirty="0" smtClean="0"/>
              <a:t>究  </a:t>
            </a:r>
            <a:r>
              <a:rPr lang="en-US" altLang="ja-JP" sz="4400" dirty="0" smtClean="0"/>
              <a:t>KYU      </a:t>
            </a:r>
            <a:r>
              <a:rPr lang="ko-KR" altLang="en-US" sz="4400" dirty="0" smtClean="0"/>
              <a:t>큐</a:t>
            </a:r>
            <a:endParaRPr lang="en-US" altLang="ko-KR" sz="4400" dirty="0" smtClean="0"/>
          </a:p>
          <a:p>
            <a:r>
              <a:rPr lang="ja-JP" altLang="en-US" sz="4400" dirty="0" smtClean="0"/>
              <a:t>所  </a:t>
            </a:r>
            <a:r>
              <a:rPr lang="en-US" altLang="ja-JP" sz="4400" dirty="0" smtClean="0"/>
              <a:t>SYO      </a:t>
            </a:r>
            <a:r>
              <a:rPr lang="ko-KR" altLang="en-US" sz="4400" dirty="0" smtClean="0"/>
              <a:t>쇼      </a:t>
            </a:r>
            <a:r>
              <a:rPr lang="en-US" altLang="ko-KR" sz="4400" dirty="0" smtClean="0"/>
              <a:t>Institute</a:t>
            </a:r>
          </a:p>
          <a:p>
            <a:endParaRPr lang="en-US" altLang="ko-KR" sz="4400" dirty="0" smtClean="0"/>
          </a:p>
          <a:p>
            <a:r>
              <a:rPr lang="en-US" altLang="ko-K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These days, also for life science (a lot).</a:t>
            </a:r>
          </a:p>
        </p:txBody>
      </p:sp>
    </p:spTree>
    <p:extLst>
      <p:ext uri="{BB962C8B-B14F-4D97-AF65-F5344CB8AC3E}">
        <p14:creationId xmlns:p14="http://schemas.microsoft.com/office/powerpoint/2010/main" val="419971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150722"/>
            <a:ext cx="8229600" cy="66604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Foreign Postdoc Fellow </a:t>
            </a:r>
            <a:endParaRPr kumimoji="1" lang="ja-JP" altLang="en-US" dirty="0"/>
          </a:p>
        </p:txBody>
      </p:sp>
      <p:pic>
        <p:nvPicPr>
          <p:cNvPr id="6" name="コンテンツ プレースホルダー 5" descr="2015-10-18 20.23.49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0686"/>
            <a:ext cx="9144000" cy="5266449"/>
          </a:xfr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9538" y="6352143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www.riken.jp</a:t>
            </a:r>
            <a:r>
              <a:rPr lang="en-US" altLang="ja-JP" dirty="0"/>
              <a:t>/en/careers/programs/</a:t>
            </a:r>
            <a:r>
              <a:rPr lang="en-US" altLang="ja-JP" dirty="0" err="1"/>
              <a:t>fpr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66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2015-10-18 20.26.58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28" y="-1"/>
            <a:ext cx="8177906" cy="705772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31370" y="6443869"/>
            <a:ext cx="23006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Consider as Postdoc++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11119" y="6628535"/>
            <a:ext cx="28498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6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RIKEN is world class research laboratory.</a:t>
            </a:r>
          </a:p>
          <a:p>
            <a:r>
              <a:rPr lang="en-US" altLang="ja-JP" dirty="0"/>
              <a:t>Let’s strengthen collaboration between Korea and Japan to be more productive in </a:t>
            </a:r>
            <a:r>
              <a:rPr lang="en-US" altLang="ja-JP" dirty="0" smtClean="0"/>
              <a:t>PHENIX/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fsPHENIX</a:t>
            </a:r>
            <a:r>
              <a:rPr lang="en-US" altLang="ja-JP" dirty="0" smtClean="0"/>
              <a:t>/EIC.</a:t>
            </a:r>
          </a:p>
          <a:p>
            <a:r>
              <a:rPr kumimoji="1" lang="en-US" altLang="ja-JP" dirty="0" smtClean="0"/>
              <a:t>Students who shares the interest with us are welcome to join us. Let’s work together.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00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40754154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138705" y="5129021"/>
            <a:ext cx="80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tuition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34118" y="4377765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education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98352" y="3087452"/>
            <a:ext cx="142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collaboration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84824" y="3272118"/>
            <a:ext cx="91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support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85998" y="3441843"/>
            <a:ext cx="99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research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719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28D-144E-47B7-AD86-65AF4B627236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828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am working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for RIKEN but for my thesis!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336431" y="2518117"/>
            <a:ext cx="4178104" cy="26165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02523" y="1294228"/>
            <a:ext cx="5781822" cy="5387926"/>
          </a:xfrm>
          <a:prstGeom prst="ellipse">
            <a:avLst/>
          </a:prstGeom>
          <a:solidFill>
            <a:srgbClr val="FFFFCC">
              <a:alpha val="4117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08428" y="2644726"/>
            <a:ext cx="2518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RIKEN’s</a:t>
            </a:r>
          </a:p>
          <a:p>
            <a:r>
              <a:rPr lang="en-US" altLang="ja-JP" sz="3200" dirty="0" smtClean="0"/>
              <a:t>Business</a:t>
            </a:r>
          </a:p>
          <a:p>
            <a:r>
              <a:rPr kumimoji="1" lang="en-US" altLang="ja-JP" sz="3200" dirty="0" smtClean="0"/>
              <a:t>(Research)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00997" y="3528645"/>
            <a:ext cx="258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C00000"/>
                </a:solidFill>
              </a:rPr>
              <a:t>Your w</a:t>
            </a:r>
            <a:r>
              <a:rPr lang="en-US" altLang="ja-JP" sz="2400" u="sng" dirty="0" smtClean="0">
                <a:solidFill>
                  <a:srgbClr val="C00000"/>
                </a:solidFill>
              </a:rPr>
              <a:t>ork in the collaboration</a:t>
            </a:r>
            <a:endParaRPr kumimoji="1" lang="ja-JP" altLang="en-US" sz="2400" u="sng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4223" y="2869810"/>
            <a:ext cx="237744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Your daily life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163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2015-10-18 20.47.54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278" y="894697"/>
            <a:ext cx="6592603" cy="56374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Location of RIKEN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71925" y="5319228"/>
            <a:ext cx="75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Tokyo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3985" y="4641432"/>
            <a:ext cx="72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Wako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583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42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Radiation Laboratory</a:t>
            </a:r>
            <a:endParaRPr kumimoji="1" lang="ja-JP" altLang="en-US" dirty="0"/>
          </a:p>
        </p:txBody>
      </p:sp>
      <p:pic>
        <p:nvPicPr>
          <p:cNvPr id="5" name="コンテンツ プレースホルダー 4" descr="2015-10-18 21.49.58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1" y="1135529"/>
            <a:ext cx="8854702" cy="510522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56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42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Radiation Laboratory</a:t>
            </a:r>
            <a:endParaRPr kumimoji="1" lang="ja-JP" altLang="en-US" dirty="0"/>
          </a:p>
        </p:txBody>
      </p:sp>
      <p:pic>
        <p:nvPicPr>
          <p:cNvPr id="5" name="コンテンツ プレースホルダー 4" descr="2015-10-18 21.49.58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1" y="1135529"/>
            <a:ext cx="8854702" cy="510522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963" y="3558955"/>
            <a:ext cx="1229308" cy="12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023" y="3558955"/>
            <a:ext cx="1229312" cy="122930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8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0848" y="3558955"/>
            <a:ext cx="1229308" cy="122930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5482" y="1976770"/>
            <a:ext cx="1196789" cy="121630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188259"/>
            <a:ext cx="1219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57"/>
          </a:xfrm>
        </p:spPr>
        <p:txBody>
          <a:bodyPr/>
          <a:lstStyle/>
          <a:p>
            <a:r>
              <a:rPr kumimoji="1" lang="en-US" altLang="ja-JP" dirty="0" smtClean="0"/>
              <a:t>Overseas Branches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 descr="2015-10-18 20.48.1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23" y="1417638"/>
            <a:ext cx="7591524" cy="49387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6475"/>
            <a:ext cx="2540000" cy="1905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059" y="5298480"/>
            <a:ext cx="1897327" cy="14229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386" y="1185295"/>
            <a:ext cx="2540000" cy="1905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0" y="2011814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5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How PHENIX Research is Supported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 descr="2015-10-18 20.48.1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23" y="1417638"/>
            <a:ext cx="7591524" cy="493871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2011814"/>
            <a:ext cx="2540000" cy="1905000"/>
          </a:xfrm>
          <a:prstGeom prst="rect">
            <a:avLst/>
          </a:prstGeom>
        </p:spPr>
      </p:pic>
      <p:sp>
        <p:nvSpPr>
          <p:cNvPr id="5" name="下カーブ矢印 4"/>
          <p:cNvSpPr/>
          <p:nvPr/>
        </p:nvSpPr>
        <p:spPr>
          <a:xfrm flipV="1">
            <a:off x="4445190" y="4445501"/>
            <a:ext cx="3252576" cy="61958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55364" y="39323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RBRC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12" y="5252706"/>
            <a:ext cx="830630" cy="97526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80" y="1025940"/>
            <a:ext cx="1523520" cy="1718473"/>
          </a:xfrm>
          <a:prstGeom prst="rect">
            <a:avLst/>
          </a:prstGeom>
        </p:spPr>
      </p:pic>
      <p:sp>
        <p:nvSpPr>
          <p:cNvPr id="13" name="右カーブ矢印 12"/>
          <p:cNvSpPr/>
          <p:nvPr/>
        </p:nvSpPr>
        <p:spPr>
          <a:xfrm rot="7984243">
            <a:off x="6789711" y="1264528"/>
            <a:ext cx="613623" cy="91388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108199"/>
            <a:ext cx="8229600" cy="898622"/>
          </a:xfrm>
        </p:spPr>
        <p:txBody>
          <a:bodyPr/>
          <a:lstStyle/>
          <a:p>
            <a:r>
              <a:rPr kumimoji="1" lang="en-US" altLang="ja-JP" dirty="0" smtClean="0"/>
              <a:t>RIKEN BNL Research Center (RBRC)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055E-2241-8A49-A7E6-F0C3E654282B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コンテンツ プレースホルダー 6" descr="2015-10-18 21.31.51.pn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7925"/>
            <a:ext cx="9061450" cy="5297488"/>
          </a:xfrm>
        </p:spPr>
      </p:pic>
      <p:cxnSp>
        <p:nvCxnSpPr>
          <p:cNvPr id="10" name="直線コネクタ 9"/>
          <p:cNvCxnSpPr/>
          <p:nvPr/>
        </p:nvCxnSpPr>
        <p:spPr>
          <a:xfrm flipH="1">
            <a:off x="7461250" y="6159500"/>
            <a:ext cx="425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2D3C1-96ED-44E4-88EA-96A5DD886423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4290"/>
              </p:ext>
            </p:extLst>
          </p:nvPr>
        </p:nvGraphicFramePr>
        <p:xfrm>
          <a:off x="56272" y="1139479"/>
          <a:ext cx="9003321" cy="556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23"/>
                <a:gridCol w="930391"/>
                <a:gridCol w="1331175"/>
                <a:gridCol w="1488626"/>
                <a:gridCol w="1202351"/>
                <a:gridCol w="1259607"/>
                <a:gridCol w="1302548"/>
              </a:tblGrid>
              <a:tr h="671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You at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Under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Grad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Master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Doctor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OD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(yet</a:t>
                      </a:r>
                      <a:r>
                        <a:rPr kumimoji="1" lang="en-US" altLang="ja-JP" baseline="0" dirty="0" smtClean="0"/>
                        <a:t> to complete)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Postdoc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Comment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671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Government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JSPS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DC</a:t>
                      </a:r>
                      <a:r>
                        <a:rPr kumimoji="1" lang="en-US" altLang="ja-JP" baseline="0" dirty="0" smtClean="0"/>
                        <a:t> fellow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For Japanese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PD fellow</a:t>
                      </a:r>
                      <a:endParaRPr kumimoji="1" lang="ja-JP" altLang="en-US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also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Foreigners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PD program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9527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University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Scholar</a:t>
                      </a:r>
                      <a:r>
                        <a:rPr kumimoji="1" lang="en-US" altLang="ja-JP" baseline="0" dirty="0" smtClean="0"/>
                        <a:t> ship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Scholar Ship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Teaching Assistant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Research Assistant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Not many posts available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6718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RIKEN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Lab.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operation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Trainee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Trainee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Student PT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Trainee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Student PT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Research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Assistant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 Researcher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 anybody but cheep</a:t>
                      </a:r>
                      <a:endParaRPr kumimoji="1" lang="ja-JP" alt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95273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RIKEN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Fellow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Program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Junior Research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Associate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Special</a:t>
                      </a:r>
                      <a:r>
                        <a:rPr kumimoji="1" lang="en-US" altLang="ja-JP" baseline="0" dirty="0" smtClean="0"/>
                        <a:t> Doctoral Fellow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For</a:t>
                      </a:r>
                      <a:r>
                        <a:rPr kumimoji="1" lang="en-US" altLang="ja-JP" baseline="0" dirty="0" smtClean="0"/>
                        <a:t> Japanese</a:t>
                      </a:r>
                    </a:p>
                  </a:txBody>
                  <a:tcPr anchor="ctr" anchorCtr="1"/>
                </a:tc>
              </a:tr>
              <a:tr h="67185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International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Program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Associates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Foreign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Postdoctoral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Fellow</a:t>
                      </a:r>
                      <a:endParaRPr kumimoji="1" lang="ja-JP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For 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rgbClr val="C00000"/>
                          </a:solidFill>
                        </a:rPr>
                        <a:t>Non Japanese</a:t>
                      </a:r>
                      <a:endParaRPr kumimoji="1" lang="ja-JP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828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RIKEN is Research Lab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(not university),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has a system to support students financially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2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6585</TotalTime>
  <Words>787</Words>
  <Application>Microsoft Macintosh PowerPoint</Application>
  <PresentationFormat>画面に合わせる (4:3)</PresentationFormat>
  <Paragraphs>286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ホワイト</vt:lpstr>
      <vt:lpstr>Introduction of IPA at RIKEN</vt:lpstr>
      <vt:lpstr>What is RIKEN?</vt:lpstr>
      <vt:lpstr>Location of RIKEN</vt:lpstr>
      <vt:lpstr>Radiation Laboratory</vt:lpstr>
      <vt:lpstr>Radiation Laboratory</vt:lpstr>
      <vt:lpstr>Overseas Branches</vt:lpstr>
      <vt:lpstr>How PHENIX Research is Supported</vt:lpstr>
      <vt:lpstr>RIKEN BNL Research Center (RBRC) </vt:lpstr>
      <vt:lpstr>PowerPoint プレゼンテーション</vt:lpstr>
      <vt:lpstr>PowerPoint プレゼンテーション</vt:lpstr>
      <vt:lpstr>IPA : General Information </vt:lpstr>
      <vt:lpstr>IPA : Compensation  (Financial Supports )</vt:lpstr>
      <vt:lpstr>IPA Students @ Radiation Lab.</vt:lpstr>
      <vt:lpstr>PowerPoint プレゼンテーション</vt:lpstr>
      <vt:lpstr>PowerPoint プレゼンテーション</vt:lpstr>
      <vt:lpstr>Present IPA Students @ Radiation Lab.</vt:lpstr>
      <vt:lpstr>What happen to RadLab beyond 2017?</vt:lpstr>
      <vt:lpstr>Carrier Path for IPA Students</vt:lpstr>
      <vt:lpstr>PowerPoint プレゼンテーション</vt:lpstr>
      <vt:lpstr>Foreign Postdoc Fellow </vt:lpstr>
      <vt:lpstr>PowerPoint プレゼンテーション</vt:lpstr>
      <vt:lpstr>Summary</vt:lpstr>
      <vt:lpstr>Summary 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Nakagawa Itaru</dc:creator>
  <cp:lastModifiedBy>Nakagawa Itaru</cp:lastModifiedBy>
  <cp:revision>94</cp:revision>
  <dcterms:created xsi:type="dcterms:W3CDTF">2013-10-31T05:01:20Z</dcterms:created>
  <dcterms:modified xsi:type="dcterms:W3CDTF">2015-10-19T02:24:13Z</dcterms:modified>
</cp:coreProperties>
</file>