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4" r:id="rId4"/>
    <p:sldMasterId id="2147483655" r:id="rId5"/>
  </p:sldMasterIdLst>
  <p:notesMasterIdLst>
    <p:notesMasterId r:id="rId51"/>
  </p:notesMasterIdLst>
  <p:sldIdLst>
    <p:sldId id="429" r:id="rId6"/>
    <p:sldId id="322" r:id="rId7"/>
    <p:sldId id="260" r:id="rId8"/>
    <p:sldId id="327" r:id="rId9"/>
    <p:sldId id="261" r:id="rId10"/>
    <p:sldId id="400" r:id="rId11"/>
    <p:sldId id="398" r:id="rId12"/>
    <p:sldId id="401" r:id="rId13"/>
    <p:sldId id="403" r:id="rId14"/>
    <p:sldId id="434" r:id="rId15"/>
    <p:sldId id="430" r:id="rId16"/>
    <p:sldId id="370" r:id="rId17"/>
    <p:sldId id="373" r:id="rId18"/>
    <p:sldId id="410" r:id="rId19"/>
    <p:sldId id="424" r:id="rId20"/>
    <p:sldId id="290" r:id="rId21"/>
    <p:sldId id="350" r:id="rId22"/>
    <p:sldId id="405" r:id="rId23"/>
    <p:sldId id="407" r:id="rId24"/>
    <p:sldId id="425" r:id="rId25"/>
    <p:sldId id="428" r:id="rId26"/>
    <p:sldId id="364" r:id="rId27"/>
    <p:sldId id="374" r:id="rId28"/>
    <p:sldId id="414" r:id="rId29"/>
    <p:sldId id="433" r:id="rId30"/>
    <p:sldId id="375" r:id="rId31"/>
    <p:sldId id="392" r:id="rId32"/>
    <p:sldId id="378" r:id="rId33"/>
    <p:sldId id="421" r:id="rId34"/>
    <p:sldId id="431" r:id="rId35"/>
    <p:sldId id="422" r:id="rId36"/>
    <p:sldId id="380" r:id="rId37"/>
    <p:sldId id="361" r:id="rId38"/>
    <p:sldId id="412" r:id="rId39"/>
    <p:sldId id="413" r:id="rId40"/>
    <p:sldId id="363" r:id="rId41"/>
    <p:sldId id="394" r:id="rId42"/>
    <p:sldId id="382" r:id="rId43"/>
    <p:sldId id="416" r:id="rId44"/>
    <p:sldId id="417" r:id="rId45"/>
    <p:sldId id="395" r:id="rId46"/>
    <p:sldId id="340" r:id="rId47"/>
    <p:sldId id="396" r:id="rId48"/>
    <p:sldId id="341" r:id="rId49"/>
    <p:sldId id="432" r:id="rId50"/>
  </p:sldIdLst>
  <p:sldSz cx="9144000" cy="6858000" type="screen4x3"/>
  <p:notesSz cx="6858000" cy="9144000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CCFF"/>
    <a:srgbClr val="CC99FF"/>
    <a:srgbClr val="CCFFCC"/>
    <a:srgbClr val="FFCCCC"/>
    <a:srgbClr val="CCECFF"/>
    <a:srgbClr val="CC0000"/>
    <a:srgbClr val="8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ja-JP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D2306B-2766-4635-93AF-DA154542C557}" type="slidenum">
              <a:rPr lang="en-US" altLang="ja-JP"/>
              <a:pPr/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68CEC-7C00-4180-8995-4AE647AF435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297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297988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D1B6B4-5BF8-448B-BB2D-3B7F98932CB6}" type="slidenum">
              <a:rPr lang="en-US" altLang="ja-JP" sz="1200">
                <a:latin typeface="Calibri" pitchFamily="34" charset="0"/>
              </a:rPr>
              <a:pPr algn="r"/>
              <a:t>10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19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29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38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348244-1F15-4E9A-8C73-2B99B9662998}" type="slidenum">
              <a:rPr lang="en-US" altLang="ja-JP"/>
              <a:pPr/>
              <a:t>39</a:t>
            </a:fld>
            <a:endParaRPr lang="en-US" altLang="ja-JP"/>
          </a:p>
        </p:txBody>
      </p:sp>
      <p:sp>
        <p:nvSpPr>
          <p:cNvPr id="3174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3F8165-42CA-4CEC-88E7-179777B158A9}" type="slidenum">
              <a:rPr lang="en-US" altLang="ja-JP" sz="1200">
                <a:solidFill>
                  <a:srgbClr val="000000"/>
                </a:solidFill>
              </a:rPr>
              <a:pPr algn="r"/>
              <a:t>39</a:t>
            </a:fld>
            <a:endParaRPr lang="en-US" altLang="ja-JP" sz="1200">
              <a:solidFill>
                <a:srgbClr val="000000"/>
              </a:solidFill>
            </a:endParaRPr>
          </a:p>
        </p:txBody>
      </p:sp>
      <p:sp>
        <p:nvSpPr>
          <p:cNvPr id="317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40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45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2306B-2766-4635-93AF-DA154542C557}" type="slidenum">
              <a:rPr lang="en-US" altLang="ja-JP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3DD21-2624-4F8A-8E47-545C837D8D2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29184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291844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2BF6064-0FE5-44AD-BCF5-4DC1C83AB56F}" type="slidenum">
              <a:rPr lang="en-US" altLang="ja-JP" sz="1200">
                <a:latin typeface="Calibri" pitchFamily="34" charset="0"/>
              </a:rPr>
              <a:pPr algn="r"/>
              <a:t>6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FD12F9-89D8-4404-A5CA-2ECE1DC7EA7E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28774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287748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26F1B01-5DC0-412C-907E-7CAED8B655E4}" type="slidenum">
              <a:rPr lang="en-US" altLang="ja-JP" sz="1200">
                <a:latin typeface="Calibri" pitchFamily="34" charset="0"/>
              </a:rPr>
              <a:pPr algn="r"/>
              <a:t>7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D07DC-2F5D-4248-8B60-1C29C9B5C976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293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293892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3EE206-F1DF-43AB-B4EC-182B454B7CA5}" type="slidenum">
              <a:rPr lang="en-US" altLang="ja-JP" sz="1200">
                <a:latin typeface="Calibri" pitchFamily="34" charset="0"/>
              </a:rPr>
              <a:pPr algn="r"/>
              <a:t>8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F68CEC-7C00-4180-8995-4AE647AF435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297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ja-JP" altLang="ja-JP"/>
          </a:p>
        </p:txBody>
      </p:sp>
      <p:sp>
        <p:nvSpPr>
          <p:cNvPr id="297988" name="スライド番号プレースホル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D1B6B4-5BF8-448B-BB2D-3B7F98932CB6}" type="slidenum">
              <a:rPr lang="en-US" altLang="ja-JP" sz="1200">
                <a:latin typeface="Calibri" pitchFamily="34" charset="0"/>
              </a:rPr>
              <a:pPr algn="r"/>
              <a:t>9</a:t>
            </a:fld>
            <a:endParaRPr lang="en-US" altLang="ja-JP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99275" y="71438"/>
            <a:ext cx="2244725" cy="67865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65100" y="71438"/>
            <a:ext cx="6581775" cy="6786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8741-4C76-4B24-AAC6-9671675DE84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ECAB0-1DEE-470B-9776-0D28D0C0498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B1ECC-8F1D-4746-B4F5-BBD69615506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4EB0-51B6-431B-A5B8-A2C0A223FA2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8F4A-157E-436B-B45C-641A0F2C0C6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4078-CEE1-415C-94E9-E8202917771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63C2-91C0-461C-A266-69320A7816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6F76-B937-4658-830A-8C79B81265E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A6AE-6BEF-48C5-AB86-A35D9B54F7A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499C-6D81-4D27-9AE7-7498ED48B8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672C8-A086-48FB-B8E0-1D90B5CC787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8313" y="981075"/>
            <a:ext cx="403860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9313" y="981075"/>
            <a:ext cx="4038600" cy="5761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651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30700" cy="601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5532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553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D03E7-22AA-4771-A98A-3D0DF5D4F5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60336D-359A-4F13-80B3-7AC6B25C5577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354260-975A-4792-B93A-6779729267F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D74A6D-ADB5-4583-96DF-DEEE4C5E24B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7D7C18-8856-40D6-946A-D401640DB21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693F1-A8EB-4C02-8C7F-5A6E36534741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0F857B-8CDB-41A2-929C-4E6931B526F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0669B7-B65B-46D5-89BC-D447995CA44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35950D-C271-4FEA-9C61-0C7FBFEE058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941D5A-C101-4DE5-BE8A-C48802CD45DC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529AC6-0B61-4B9D-AD3C-B889839E90D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6148" name="Picture 4" descr="BKカラーシンボルオンリー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27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 sz="1600">
              <a:solidFill>
                <a:srgbClr val="000000"/>
              </a:solidFill>
              <a:latin typeface="+mn-lt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66"/>
            </a:gs>
            <a:gs pos="100000">
              <a:srgbClr val="3333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838200"/>
            <a:ext cx="8813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-12700" y="647700"/>
            <a:ext cx="9182100" cy="17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defRPr/>
            </a:pPr>
            <a:endParaRPr lang="ja-JP" altLang="en-US">
              <a:latin typeface="Arial" charset="0"/>
              <a:ea typeface="ＭＳ Ｐゴシック" charset="-128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800" y="382588"/>
            <a:ext cx="649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ja-JP" sz="1400">
                <a:solidFill>
                  <a:schemeClr val="bg1"/>
                </a:solidFill>
                <a:latin typeface="Times New Roman" pitchFamily="18" charset="0"/>
                <a:ea typeface="ＭＳ Ｐゴシック" charset="-128"/>
              </a:rPr>
              <a:t>RCNP</a:t>
            </a:r>
          </a:p>
        </p:txBody>
      </p:sp>
      <p:pic>
        <p:nvPicPr>
          <p:cNvPr id="12800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600" y="6350"/>
            <a:ext cx="547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2400">
          <a:solidFill>
            <a:schemeClr val="bg1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37219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7A48AB-9BA0-4572-A592-532E20B83A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543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89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981075"/>
            <a:ext cx="82296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8964" name="Rectangle 46"/>
          <p:cNvSpPr>
            <a:spLocks noChangeArrowheads="1"/>
          </p:cNvSpPr>
          <p:nvPr/>
        </p:nvSpPr>
        <p:spPr bwMode="auto">
          <a:xfrm>
            <a:off x="468313" y="836613"/>
            <a:ext cx="8207375" cy="71437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4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5190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6E8FA0D-9848-4245-8E36-C9D150C8516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___1.xls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0900" y="61913"/>
            <a:ext cx="8293100" cy="520700"/>
          </a:xfrm>
        </p:spPr>
        <p:txBody>
          <a:bodyPr/>
          <a:lstStyle/>
          <a:p>
            <a:pPr algn="r"/>
            <a:r>
              <a:rPr lang="en-US" altLang="ja-JP" sz="1400"/>
              <a:t>2011/7/29,30</a:t>
            </a:r>
            <a:br>
              <a:rPr lang="en-US" altLang="ja-JP" sz="1400"/>
            </a:br>
            <a:r>
              <a:rPr lang="ja-JP" altLang="en-US" sz="1400"/>
              <a:t>日本の原子核の将来</a:t>
            </a:r>
            <a:r>
              <a:rPr lang="en-US" altLang="ja-JP" sz="1400"/>
              <a:t>WG</a:t>
            </a:r>
            <a:br>
              <a:rPr lang="en-US" altLang="ja-JP" sz="1400"/>
            </a:br>
            <a:r>
              <a:rPr lang="ja-JP" altLang="en-US" sz="1400"/>
              <a:t>タウンミーティング</a:t>
            </a:r>
            <a:r>
              <a:rPr lang="en-US" altLang="ja-JP" sz="1400"/>
              <a:t>@RCNP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ja-JP" altLang="en-US"/>
              <a:t>日本の原子核の将来ワーキンググループ</a:t>
            </a:r>
          </a:p>
          <a:p>
            <a:pPr algn="ctr">
              <a:buFontTx/>
              <a:buNone/>
            </a:pPr>
            <a:endParaRPr lang="ja-JP" altLang="en-US"/>
          </a:p>
          <a:p>
            <a:pPr algn="ctr">
              <a:buFontTx/>
              <a:buNone/>
            </a:pPr>
            <a:r>
              <a:rPr lang="ja-JP" altLang="en-US" sz="3600"/>
              <a:t>不安定核分野</a:t>
            </a:r>
          </a:p>
          <a:p>
            <a:pPr algn="ctr">
              <a:buFontTx/>
              <a:buNone/>
            </a:pPr>
            <a:r>
              <a:rPr lang="en-US" altLang="ja-JP"/>
              <a:t>(</a:t>
            </a:r>
            <a:r>
              <a:rPr lang="ja-JP" altLang="en-US"/>
              <a:t>不安定核･宇宙核･超重核</a:t>
            </a:r>
            <a:r>
              <a:rPr lang="en-US" altLang="ja-JP"/>
              <a:t>)</a:t>
            </a:r>
          </a:p>
          <a:p>
            <a:pPr algn="ctr">
              <a:buFontTx/>
              <a:buNone/>
            </a:pPr>
            <a:endParaRPr lang="en-US" altLang="ja-JP"/>
          </a:p>
          <a:p>
            <a:pPr algn="ctr">
              <a:buFontTx/>
              <a:buNone/>
            </a:pPr>
            <a:r>
              <a:rPr lang="ja-JP" altLang="en-US"/>
              <a:t>報告</a:t>
            </a:r>
          </a:p>
          <a:p>
            <a:pPr algn="ctr">
              <a:buFontTx/>
              <a:buNone/>
            </a:pPr>
            <a:r>
              <a:rPr lang="ja-JP" altLang="en-US"/>
              <a:t>					　　　大阪大学核物理研究センター</a:t>
            </a:r>
          </a:p>
          <a:p>
            <a:pPr algn="ctr">
              <a:buFontTx/>
              <a:buNone/>
            </a:pPr>
            <a:r>
              <a:rPr lang="ja-JP" altLang="en-US"/>
              <a:t>			青井考</a:t>
            </a:r>
          </a:p>
          <a:p>
            <a:pPr algn="ctr"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				</a:t>
            </a:r>
            <a:r>
              <a:rPr lang="en-US" altLang="ja-JP"/>
              <a:t>1.</a:t>
            </a:r>
            <a:r>
              <a:rPr lang="ja-JP" altLang="en-US"/>
              <a:t>　不安定核概観</a:t>
            </a:r>
          </a:p>
          <a:p>
            <a:pPr>
              <a:buFontTx/>
              <a:buNone/>
            </a:pPr>
            <a:r>
              <a:rPr lang="ja-JP" altLang="en-US"/>
              <a:t>				</a:t>
            </a:r>
            <a:r>
              <a:rPr lang="en-US" altLang="ja-JP"/>
              <a:t>2.</a:t>
            </a:r>
            <a:r>
              <a:rPr lang="ja-JP" altLang="en-US"/>
              <a:t>　細分野わけ</a:t>
            </a:r>
          </a:p>
          <a:p>
            <a:pPr>
              <a:buFontTx/>
              <a:buNone/>
            </a:pPr>
            <a:r>
              <a:rPr lang="ja-JP" altLang="en-US"/>
              <a:t>				</a:t>
            </a:r>
            <a:r>
              <a:rPr lang="en-US" altLang="ja-JP"/>
              <a:t>3.</a:t>
            </a:r>
            <a:r>
              <a:rPr lang="ja-JP" altLang="en-US"/>
              <a:t>　細分野別議論</a:t>
            </a:r>
          </a:p>
          <a:p>
            <a:pPr>
              <a:buFontTx/>
              <a:buNone/>
            </a:pPr>
            <a:r>
              <a:rPr lang="ja-JP" altLang="en-US"/>
              <a:t>				</a:t>
            </a:r>
            <a:r>
              <a:rPr lang="en-US" altLang="ja-JP"/>
              <a:t>4.</a:t>
            </a:r>
            <a:r>
              <a:rPr lang="ja-JP" altLang="en-US"/>
              <a:t>　施設</a:t>
            </a:r>
          </a:p>
          <a:p>
            <a:pPr>
              <a:buFontTx/>
              <a:buNone/>
            </a:pPr>
            <a:r>
              <a:rPr lang="ja-JP" altLang="en-US"/>
              <a:t>				</a:t>
            </a:r>
            <a:r>
              <a:rPr lang="en-US" altLang="ja-JP"/>
              <a:t>5.</a:t>
            </a:r>
            <a:r>
              <a:rPr lang="ja-JP" altLang="en-US"/>
              <a:t>　リソース</a:t>
            </a:r>
          </a:p>
          <a:p>
            <a:pPr>
              <a:buFontTx/>
              <a:buNone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64613" cy="561975"/>
          </a:xfrm>
        </p:spPr>
        <p:txBody>
          <a:bodyPr>
            <a:normAutofit/>
          </a:bodyPr>
          <a:lstStyle/>
          <a:p>
            <a:r>
              <a:rPr lang="ja-JP" altLang="en-US">
                <a:latin typeface="HG創英角ﾎﾟｯﾌﾟ体" pitchFamily="49" charset="-128"/>
              </a:rPr>
              <a:t>不安定核における一粒子状態の変容</a:t>
            </a:r>
          </a:p>
        </p:txBody>
      </p:sp>
      <p:sp>
        <p:nvSpPr>
          <p:cNvPr id="29696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7488" y="811213"/>
            <a:ext cx="8562975" cy="59039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弱束縛核子による一粒子波動関数の変容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陽子</a:t>
            </a:r>
            <a:r>
              <a:rPr lang="en-US" altLang="ja-JP" sz="2100" b="1" dirty="0">
                <a:latin typeface="ＭＳ Ｐゴシック" pitchFamily="50" charset="-128"/>
              </a:rPr>
              <a:t>-</a:t>
            </a:r>
            <a:r>
              <a:rPr lang="ja-JP" altLang="en-US" sz="2100" b="1" dirty="0">
                <a:latin typeface="ＭＳ Ｐゴシック" pitchFamily="50" charset="-128"/>
              </a:rPr>
              <a:t>中性子数の非対称による平均場の変容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 スピン軌道力・テンソル力・三体力効果</a:t>
            </a:r>
          </a:p>
          <a:p>
            <a:pPr>
              <a:buFontTx/>
              <a:buNone/>
            </a:pP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→　多彩な現象の起源</a:t>
            </a:r>
          </a:p>
          <a:p>
            <a:pPr>
              <a:buNone/>
            </a:pPr>
            <a:r>
              <a:rPr lang="ja-JP" altLang="en-US" sz="2100" b="1" dirty="0" smtClean="0">
                <a:latin typeface="ＭＳ Ｐゴシック" pitchFamily="50" charset="-128"/>
              </a:rPr>
              <a:t>		中性子ハロー</a:t>
            </a:r>
            <a:r>
              <a:rPr lang="en-US" altLang="ja-JP" sz="2100" b="1" dirty="0" smtClean="0">
                <a:latin typeface="ＭＳ Ｐゴシック" pitchFamily="50" charset="-128"/>
              </a:rPr>
              <a:t>/</a:t>
            </a:r>
            <a:r>
              <a:rPr lang="ja-JP" altLang="en-US" sz="2100" b="1" dirty="0" smtClean="0">
                <a:latin typeface="ＭＳ Ｐゴシック" pitchFamily="50" charset="-128"/>
              </a:rPr>
              <a:t>スキン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魔法数の発現・消失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新奇な変形現象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不連続なドリップライン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　</a:t>
            </a:r>
          </a:p>
          <a:p>
            <a:pPr>
              <a:buFontTx/>
              <a:buNone/>
            </a:pPr>
            <a:r>
              <a:rPr lang="ja-JP" altLang="en-US" sz="2100" b="1" u="sng" dirty="0">
                <a:latin typeface="ＭＳ Ｐゴシック" pitchFamily="50" charset="-128"/>
              </a:rPr>
              <a:t>これから</a:t>
            </a:r>
            <a:r>
              <a:rPr lang="en-US" altLang="ja-JP" sz="2100" b="1" u="sng" dirty="0">
                <a:latin typeface="ＭＳ Ｐゴシック" pitchFamily="50" charset="-128"/>
              </a:rPr>
              <a:t>10</a:t>
            </a:r>
            <a:r>
              <a:rPr lang="ja-JP" altLang="en-US" sz="2100" b="1" u="sng" dirty="0">
                <a:latin typeface="ＭＳ Ｐゴシック" pitchFamily="50" charset="-128"/>
              </a:rPr>
              <a:t>年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一粒子状態の統一的な理解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　　</a:t>
            </a:r>
            <a:r>
              <a:rPr lang="ja-JP" altLang="en-US" sz="2900" b="1" dirty="0">
                <a:solidFill>
                  <a:srgbClr val="FFFF99"/>
                </a:solidFill>
                <a:latin typeface="ＭＳ Ｐゴシック" pitchFamily="50" charset="-128"/>
              </a:rPr>
              <a:t>→ 不安定核のすべてのアクティビティの基盤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79388" y="765175"/>
            <a:ext cx="5554662" cy="142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7227888" y="-26988"/>
            <a:ext cx="19859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上坂、古川、 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上野　</a:t>
            </a: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宇都野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-381000" y="-155575"/>
            <a:ext cx="10353675" cy="7213197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7" name="AutoShape 7"/>
          <p:cNvSpPr>
            <a:spLocks noChangeArrowheads="1"/>
          </p:cNvSpPr>
          <p:nvPr/>
        </p:nvSpPr>
        <p:spPr bwMode="auto">
          <a:xfrm>
            <a:off x="2438400" y="3267075"/>
            <a:ext cx="6229350" cy="2952750"/>
          </a:xfrm>
          <a:prstGeom prst="roundRect">
            <a:avLst>
              <a:gd name="adj" fmla="val 555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2593975" y="3324225"/>
            <a:ext cx="5908675" cy="2819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Ins="35717" anchor="ctr"/>
          <a:lstStyle/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ガンマ線核分光による研究	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γ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線検出器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高感度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新しい現象の発見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ノックアウト反応や核モーメントなど	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低速ビーム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直接的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変容機構の解明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SCRIT /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相互作用断面積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密度分布</a:t>
            </a:r>
          </a:p>
          <a:p>
            <a:pPr marL="177800" indent="-177800" algn="l">
              <a:tabLst>
                <a:tab pos="266700" algn="l"/>
              </a:tabLst>
            </a:pPr>
            <a:endParaRPr lang="ja-JP" altLang="en-US" sz="1900" b="1">
              <a:solidFill>
                <a:schemeClr val="bg1"/>
              </a:solidFill>
              <a:latin typeface="ＭＳ Ｐゴシック" pitchFamily="50" charset="-128"/>
            </a:endParaRPr>
          </a:p>
          <a:p>
            <a:pPr marL="177800" indent="-177800" algn="l"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　		</a:t>
            </a:r>
            <a:r>
              <a:rPr lang="ja-JP" altLang="en-US" sz="2500" b="1">
                <a:solidFill>
                  <a:schemeClr val="bg1"/>
                </a:solidFill>
                <a:latin typeface="ＭＳ Ｐゴシック" pitchFamily="50" charset="-128"/>
              </a:rPr>
              <a:t>ＲＩＢＦなどを駆使して今後１０年で決着　</a:t>
            </a:r>
            <a:r>
              <a:rPr lang="en-US" altLang="ja-JP" sz="2500" b="1">
                <a:solidFill>
                  <a:schemeClr val="bg1"/>
                </a:solidFill>
                <a:latin typeface="ＭＳ Ｐゴシック" pitchFamily="50" charset="-128"/>
              </a:rPr>
              <a:t>!!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9909961">
            <a:off x="223838" y="2922588"/>
            <a:ext cx="9153525" cy="1012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5400"/>
              <a:t>魔法数発現、消失機構の解明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核子間相関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0713"/>
            <a:ext cx="8813800" cy="6237287"/>
          </a:xfrm>
        </p:spPr>
        <p:txBody>
          <a:bodyPr/>
          <a:lstStyle/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不安定核での相関の変容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　　　相関＠弱束縛	　</a:t>
            </a:r>
            <a:r>
              <a:rPr lang="en-US" altLang="ja-JP" sz="2100">
                <a:sym typeface="Wingdings" pitchFamily="2" charset="2"/>
              </a:rPr>
              <a:t>BCSBEC</a:t>
            </a:r>
          </a:p>
          <a:p>
            <a:pPr lvl="1">
              <a:buFontTx/>
              <a:buNone/>
            </a:pPr>
            <a:endParaRPr lang="en-US" altLang="ja-JP" sz="210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altLang="ja-JP" sz="2100">
                <a:sym typeface="Wingdings" pitchFamily="2" charset="2"/>
              </a:rPr>
              <a:t>	</a:t>
            </a:r>
            <a:r>
              <a:rPr lang="ja-JP" altLang="en-US" sz="2100">
                <a:sym typeface="Wingdings" pitchFamily="2" charset="2"/>
              </a:rPr>
              <a:t>対相関四重極相関	微妙なバランスの変化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	新しい変形機構</a:t>
            </a:r>
          </a:p>
          <a:p>
            <a:pPr lvl="1">
              <a:buFontTx/>
              <a:buNone/>
            </a:pPr>
            <a:endParaRPr lang="ja-JP" altLang="en-US" sz="21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多粒子相関　：　	</a:t>
            </a:r>
            <a:r>
              <a:rPr lang="en-US" altLang="ja-JP" sz="2100">
                <a:sym typeface="Wingdings" pitchFamily="2" charset="2"/>
              </a:rPr>
              <a:t>α</a:t>
            </a:r>
            <a:r>
              <a:rPr lang="ja-JP" altLang="en-US" sz="2100">
                <a:sym typeface="Wingdings" pitchFamily="2" charset="2"/>
              </a:rPr>
              <a:t>クラスター、分子状態、イオン、これらの共存</a:t>
            </a:r>
          </a:p>
          <a:p>
            <a:pPr lvl="1">
              <a:buFontTx/>
              <a:buNone/>
            </a:pPr>
            <a:r>
              <a:rPr lang="ja-JP" altLang="en-US" sz="2400"/>
              <a:t>				</a:t>
            </a:r>
            <a:r>
              <a:rPr lang="en-US" altLang="ja-JP" sz="2100"/>
              <a:t>α</a:t>
            </a:r>
            <a:r>
              <a:rPr lang="ja-JP" altLang="en-US" sz="2100"/>
              <a:t>ガスの凝縮状態</a:t>
            </a:r>
            <a:endParaRPr lang="ja-JP" altLang="en-US" sz="24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</a:t>
            </a:r>
          </a:p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不安定核で見る相関の真の姿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テンソル相関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</a:t>
            </a:r>
            <a:r>
              <a:rPr lang="en-US" altLang="ja-JP" sz="2100" i="1">
                <a:sym typeface="Wingdings" pitchFamily="2" charset="2"/>
              </a:rPr>
              <a:t>p-n</a:t>
            </a:r>
            <a:r>
              <a:rPr lang="en-US" altLang="ja-JP" sz="2100">
                <a:sym typeface="Wingdings" pitchFamily="2" charset="2"/>
              </a:rPr>
              <a:t> </a:t>
            </a:r>
            <a:r>
              <a:rPr lang="ja-JP" altLang="en-US" sz="2100">
                <a:sym typeface="Wingdings" pitchFamily="2" charset="2"/>
              </a:rPr>
              <a:t>ペアリング </a:t>
            </a:r>
            <a:r>
              <a:rPr lang="en-US" altLang="ja-JP" sz="2100">
                <a:sym typeface="Wingdings" pitchFamily="2" charset="2"/>
              </a:rPr>
              <a:t>(T=0)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スペクトロスコピック因子の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クエンチング問題原子核物理の古くからの大問題</a:t>
            </a: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大田、王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寺西、延與</a:t>
            </a:r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-92075" y="3200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核子間相関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0713"/>
            <a:ext cx="8813800" cy="6237287"/>
          </a:xfrm>
        </p:spPr>
        <p:txBody>
          <a:bodyPr/>
          <a:lstStyle/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不安定核での相関の変容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　　　相関＠弱束縛	　</a:t>
            </a:r>
            <a:r>
              <a:rPr lang="en-US" altLang="ja-JP" sz="2100">
                <a:sym typeface="Wingdings" pitchFamily="2" charset="2"/>
              </a:rPr>
              <a:t>BCSBEC</a:t>
            </a:r>
          </a:p>
          <a:p>
            <a:pPr lvl="1">
              <a:buFontTx/>
              <a:buNone/>
            </a:pPr>
            <a:endParaRPr lang="en-US" altLang="ja-JP" sz="210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altLang="ja-JP" sz="2100">
                <a:sym typeface="Wingdings" pitchFamily="2" charset="2"/>
              </a:rPr>
              <a:t>	</a:t>
            </a:r>
            <a:r>
              <a:rPr lang="ja-JP" altLang="en-US" sz="2100">
                <a:sym typeface="Wingdings" pitchFamily="2" charset="2"/>
              </a:rPr>
              <a:t>対相関四重極相関	微妙なバランスの変化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	新しい変形機構</a:t>
            </a:r>
          </a:p>
          <a:p>
            <a:pPr lvl="1">
              <a:buFontTx/>
              <a:buNone/>
            </a:pPr>
            <a:endParaRPr lang="ja-JP" altLang="en-US" sz="21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多粒子相関　：　	</a:t>
            </a:r>
            <a:r>
              <a:rPr lang="en-US" altLang="ja-JP" sz="2100">
                <a:sym typeface="Wingdings" pitchFamily="2" charset="2"/>
              </a:rPr>
              <a:t>α</a:t>
            </a:r>
            <a:r>
              <a:rPr lang="ja-JP" altLang="en-US" sz="2100">
                <a:sym typeface="Wingdings" pitchFamily="2" charset="2"/>
              </a:rPr>
              <a:t>クラスター、分子状態、イオン、これらの共存</a:t>
            </a:r>
          </a:p>
          <a:p>
            <a:pPr lvl="1">
              <a:buFontTx/>
              <a:buNone/>
            </a:pPr>
            <a:r>
              <a:rPr lang="ja-JP" altLang="en-US" sz="2400"/>
              <a:t>				</a:t>
            </a:r>
            <a:r>
              <a:rPr lang="en-US" altLang="ja-JP" sz="2100"/>
              <a:t>α</a:t>
            </a:r>
            <a:r>
              <a:rPr lang="ja-JP" altLang="en-US" sz="2100"/>
              <a:t>ガスの凝縮状態</a:t>
            </a:r>
            <a:endParaRPr lang="ja-JP" altLang="en-US" sz="24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</a:t>
            </a:r>
          </a:p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不安定核で見る相関の真の姿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テンソル相関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</a:t>
            </a:r>
            <a:r>
              <a:rPr lang="en-US" altLang="ja-JP" sz="2100" i="1">
                <a:sym typeface="Wingdings" pitchFamily="2" charset="2"/>
              </a:rPr>
              <a:t>p-n</a:t>
            </a:r>
            <a:r>
              <a:rPr lang="en-US" altLang="ja-JP" sz="2100">
                <a:sym typeface="Wingdings" pitchFamily="2" charset="2"/>
              </a:rPr>
              <a:t> </a:t>
            </a:r>
            <a:r>
              <a:rPr lang="ja-JP" altLang="en-US" sz="2100">
                <a:sym typeface="Wingdings" pitchFamily="2" charset="2"/>
              </a:rPr>
              <a:t>ペアリング </a:t>
            </a:r>
            <a:r>
              <a:rPr lang="en-US" altLang="ja-JP" sz="2100">
                <a:sym typeface="Wingdings" pitchFamily="2" charset="2"/>
              </a:rPr>
              <a:t>(T=0)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スペクトロスコピック因子の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クエンチング問題原子核物理の古くからの大問題</a:t>
            </a: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大田、王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寺西、延與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-381000" y="1514475"/>
            <a:ext cx="10353675" cy="560070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7574" name="Rectangle 6"/>
          <p:cNvSpPr>
            <a:spLocks noChangeArrowheads="1"/>
          </p:cNvSpPr>
          <p:nvPr/>
        </p:nvSpPr>
        <p:spPr bwMode="auto">
          <a:xfrm>
            <a:off x="-381000" y="-288925"/>
            <a:ext cx="10353675" cy="95250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2314575" y="3114675"/>
            <a:ext cx="6677025" cy="2266950"/>
          </a:xfrm>
          <a:prstGeom prst="roundRect">
            <a:avLst>
              <a:gd name="adj" fmla="val 7421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1108075" y="7439025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 sz="1400"/>
          </a:p>
        </p:txBody>
      </p:sp>
      <p:sp>
        <p:nvSpPr>
          <p:cNvPr id="237578" name="Text Box 10"/>
          <p:cNvSpPr txBox="1">
            <a:spLocks noChangeArrowheads="1"/>
          </p:cNvSpPr>
          <p:nvPr/>
        </p:nvSpPr>
        <p:spPr bwMode="auto">
          <a:xfrm>
            <a:off x="2090738" y="3267075"/>
            <a:ext cx="67294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algn="l"/>
            <a:r>
              <a:rPr lang="ja-JP" altLang="en-US" sz="2000">
                <a:solidFill>
                  <a:schemeClr val="bg1"/>
                </a:solidFill>
              </a:rPr>
              <a:t>クーロン分解	核子対の分解</a:t>
            </a:r>
          </a:p>
          <a:p>
            <a:pPr lvl="1" algn="l"/>
            <a:r>
              <a:rPr lang="en-US" altLang="ja-JP" sz="2000">
                <a:solidFill>
                  <a:schemeClr val="bg1"/>
                </a:solidFill>
              </a:rPr>
              <a:t>(t,p), (p,t) 	</a:t>
            </a:r>
            <a:r>
              <a:rPr lang="ja-JP" altLang="en-US" sz="2000">
                <a:solidFill>
                  <a:schemeClr val="bg1"/>
                </a:solidFill>
              </a:rPr>
              <a:t>　	核子対移行　	</a:t>
            </a:r>
            <a:r>
              <a:rPr lang="ja-JP" altLang="en-US" sz="2000">
                <a:solidFill>
                  <a:schemeClr val="bg1"/>
                </a:solidFill>
                <a:sym typeface="Wingdings" pitchFamily="2" charset="2"/>
              </a:rPr>
              <a:t>　アクティブ標的</a:t>
            </a:r>
          </a:p>
          <a:p>
            <a:pPr lvl="1" algn="l"/>
            <a:r>
              <a:rPr lang="en-US" altLang="ja-JP" sz="2000">
                <a:solidFill>
                  <a:schemeClr val="bg1"/>
                </a:solidFill>
                <a:sym typeface="Wingdings" pitchFamily="2" charset="2"/>
              </a:rPr>
              <a:t>(</a:t>
            </a:r>
            <a:r>
              <a:rPr lang="en-US" altLang="ja-JP" sz="2000" i="1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altLang="ja-JP" sz="200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altLang="ja-JP" sz="2000" i="1">
                <a:solidFill>
                  <a:schemeClr val="bg1"/>
                </a:solidFill>
                <a:latin typeface="Symbol" pitchFamily="18" charset="2"/>
                <a:sym typeface="Wingdings" pitchFamily="2" charset="2"/>
              </a:rPr>
              <a:t>a</a:t>
            </a:r>
            <a:r>
              <a:rPr lang="en-US" altLang="ja-JP" sz="2000" i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’</a:t>
            </a:r>
            <a:r>
              <a:rPr lang="en-US" altLang="ja-JP" sz="2000">
                <a:solidFill>
                  <a:schemeClr val="bg1"/>
                </a:solidFill>
                <a:sym typeface="Wingdings" pitchFamily="2" charset="2"/>
              </a:rPr>
              <a:t>), (t,</a:t>
            </a:r>
            <a:r>
              <a:rPr lang="en-US" altLang="ja-JP" sz="2000" baseline="30000">
                <a:solidFill>
                  <a:schemeClr val="bg1"/>
                </a:solidFill>
                <a:sym typeface="Wingdings" pitchFamily="2" charset="2"/>
              </a:rPr>
              <a:t>3</a:t>
            </a:r>
            <a:r>
              <a:rPr lang="en-US" altLang="ja-JP" sz="2000">
                <a:solidFill>
                  <a:schemeClr val="bg1"/>
                </a:solidFill>
                <a:sym typeface="Wingdings" pitchFamily="2" charset="2"/>
              </a:rPr>
              <a:t>He)…</a:t>
            </a:r>
            <a:r>
              <a:rPr lang="ja-JP" altLang="en-US" sz="2000">
                <a:solidFill>
                  <a:schemeClr val="bg1"/>
                </a:solidFill>
                <a:sym typeface="Wingdings" pitchFamily="2" charset="2"/>
              </a:rPr>
              <a:t>　	巨大共鳴	　アクティブ標的</a:t>
            </a:r>
            <a:endParaRPr lang="ja-JP" altLang="en-US" sz="2000">
              <a:solidFill>
                <a:schemeClr val="bg1"/>
              </a:solidFill>
            </a:endParaRPr>
          </a:p>
          <a:p>
            <a:pPr lvl="1" algn="l"/>
            <a:r>
              <a:rPr lang="ja-JP" altLang="en-US" sz="2000">
                <a:solidFill>
                  <a:schemeClr val="bg1"/>
                </a:solidFill>
              </a:rPr>
              <a:t>		　　　	   新たな集団運動モード</a:t>
            </a:r>
          </a:p>
          <a:p>
            <a:pPr lvl="1" algn="l"/>
            <a:r>
              <a:rPr lang="ja-JP" altLang="en-US" sz="2000">
                <a:solidFill>
                  <a:schemeClr val="bg1"/>
                </a:solidFill>
              </a:rPr>
              <a:t>			   </a:t>
            </a:r>
            <a:r>
              <a:rPr lang="en-US" altLang="ja-JP" sz="2000">
                <a:solidFill>
                  <a:schemeClr val="bg1"/>
                </a:solidFill>
              </a:rPr>
              <a:t>PDR</a:t>
            </a:r>
            <a:r>
              <a:rPr lang="ja-JP" altLang="en-US" sz="2000">
                <a:solidFill>
                  <a:schemeClr val="bg1"/>
                </a:solidFill>
              </a:rPr>
              <a:t>、ソフトモード</a:t>
            </a:r>
          </a:p>
          <a:p>
            <a:pPr lvl="1" algn="l"/>
            <a:r>
              <a:rPr lang="ja-JP" altLang="en-US" sz="2000">
                <a:solidFill>
                  <a:schemeClr val="bg1"/>
                </a:solidFill>
              </a:rPr>
              <a:t>			   対振動、対回転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核子間相関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0713"/>
            <a:ext cx="8813800" cy="6237287"/>
          </a:xfrm>
        </p:spPr>
        <p:txBody>
          <a:bodyPr/>
          <a:lstStyle/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不安定核での相関の変容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　　　相関＠弱束縛	　</a:t>
            </a:r>
            <a:r>
              <a:rPr lang="en-US" altLang="ja-JP" sz="2100">
                <a:sym typeface="Wingdings" pitchFamily="2" charset="2"/>
              </a:rPr>
              <a:t>BCSBEC</a:t>
            </a:r>
          </a:p>
          <a:p>
            <a:pPr lvl="1">
              <a:buFontTx/>
              <a:buNone/>
            </a:pPr>
            <a:endParaRPr lang="en-US" altLang="ja-JP" sz="210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altLang="ja-JP" sz="2100">
                <a:sym typeface="Wingdings" pitchFamily="2" charset="2"/>
              </a:rPr>
              <a:t>	</a:t>
            </a:r>
            <a:r>
              <a:rPr lang="ja-JP" altLang="en-US" sz="2100">
                <a:sym typeface="Wingdings" pitchFamily="2" charset="2"/>
              </a:rPr>
              <a:t>対相関四重極相関	微妙なバランスの変化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	新しい変形機構</a:t>
            </a:r>
          </a:p>
          <a:p>
            <a:pPr lvl="1">
              <a:buFontTx/>
              <a:buNone/>
            </a:pPr>
            <a:endParaRPr lang="ja-JP" altLang="en-US" sz="21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多粒子相関　：　	</a:t>
            </a:r>
            <a:r>
              <a:rPr lang="en-US" altLang="ja-JP" sz="2100">
                <a:sym typeface="Wingdings" pitchFamily="2" charset="2"/>
              </a:rPr>
              <a:t>α</a:t>
            </a:r>
            <a:r>
              <a:rPr lang="ja-JP" altLang="en-US" sz="2100">
                <a:sym typeface="Wingdings" pitchFamily="2" charset="2"/>
              </a:rPr>
              <a:t>クラスター、分子状態、イオン、これらの共存</a:t>
            </a:r>
          </a:p>
          <a:p>
            <a:pPr lvl="1">
              <a:buFontTx/>
              <a:buNone/>
            </a:pPr>
            <a:r>
              <a:rPr lang="ja-JP" altLang="en-US" sz="2400"/>
              <a:t>				</a:t>
            </a:r>
            <a:r>
              <a:rPr lang="en-US" altLang="ja-JP" sz="2100"/>
              <a:t>α</a:t>
            </a:r>
            <a:r>
              <a:rPr lang="ja-JP" altLang="en-US" sz="2100"/>
              <a:t>ガスの凝縮状態</a:t>
            </a:r>
            <a:endParaRPr lang="ja-JP" altLang="en-US" sz="24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</a:t>
            </a:r>
          </a:p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不安定核で見る相関の真の姿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テンソル相関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</a:t>
            </a:r>
            <a:r>
              <a:rPr lang="en-US" altLang="ja-JP" sz="2100" i="1">
                <a:sym typeface="Wingdings" pitchFamily="2" charset="2"/>
              </a:rPr>
              <a:t>p-n</a:t>
            </a:r>
            <a:r>
              <a:rPr lang="en-US" altLang="ja-JP" sz="2100">
                <a:sym typeface="Wingdings" pitchFamily="2" charset="2"/>
              </a:rPr>
              <a:t> </a:t>
            </a:r>
            <a:r>
              <a:rPr lang="ja-JP" altLang="en-US" sz="2100">
                <a:sym typeface="Wingdings" pitchFamily="2" charset="2"/>
              </a:rPr>
              <a:t>ペアリング </a:t>
            </a:r>
            <a:r>
              <a:rPr lang="en-US" altLang="ja-JP" sz="2100">
                <a:sym typeface="Wingdings" pitchFamily="2" charset="2"/>
              </a:rPr>
              <a:t>(T=0)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スペクトロスコピック因子の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クエンチング問題原子核物理の古くからの大問題</a:t>
            </a: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大田、王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寺西、延與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-381000" y="3952875"/>
            <a:ext cx="10353675" cy="316230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-381000" y="-288925"/>
            <a:ext cx="10353675" cy="2990850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0655" name="Text Box 15"/>
          <p:cNvSpPr txBox="1">
            <a:spLocks noChangeArrowheads="1"/>
          </p:cNvSpPr>
          <p:nvPr/>
        </p:nvSpPr>
        <p:spPr bwMode="auto">
          <a:xfrm>
            <a:off x="-92075" y="3200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ja-JP" altLang="ja-JP" sz="14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086225" y="1133475"/>
            <a:ext cx="4933950" cy="12096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292600" y="1235075"/>
            <a:ext cx="36840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,</a:t>
            </a:r>
            <a:r>
              <a:rPr lang="en-US" altLang="ja-JP" sz="2000" dirty="0" err="1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chemeClr val="bg1"/>
                </a:solidFill>
              </a:rPr>
              <a:t>’)		Active target</a:t>
            </a:r>
          </a:p>
          <a:p>
            <a:pPr algn="l"/>
            <a:r>
              <a:rPr lang="en-US" altLang="ja-JP" sz="2000" baseline="30000" dirty="0" smtClean="0">
                <a:solidFill>
                  <a:schemeClr val="bg1"/>
                </a:solidFill>
              </a:rPr>
              <a:t>A</a:t>
            </a:r>
            <a:r>
              <a:rPr lang="en-US" altLang="ja-JP" sz="2000" dirty="0" smtClean="0">
                <a:solidFill>
                  <a:schemeClr val="bg1"/>
                </a:solidFill>
              </a:rPr>
              <a:t>Z 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altLang="ja-JP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 </a:t>
            </a:r>
            <a:r>
              <a:rPr lang="en-US" altLang="ja-JP" sz="2000" dirty="0" smtClean="0">
                <a:solidFill>
                  <a:schemeClr val="bg1"/>
                </a:solidFill>
                <a:latin typeface="Symbol" pitchFamily="18" charset="2"/>
              </a:rPr>
              <a:t>a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 +</a:t>
            </a:r>
            <a:r>
              <a:rPr lang="en-US" altLang="ja-JP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ja-JP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y n</a:t>
            </a:r>
            <a:r>
              <a:rPr lang="en-US" altLang="ja-JP" sz="2000" dirty="0" smtClean="0">
                <a:solidFill>
                  <a:schemeClr val="bg1"/>
                </a:solidFill>
                <a:sym typeface="Wingdings" pitchFamily="2" charset="2"/>
              </a:rPr>
              <a:t> 	SAMURAI etc.</a:t>
            </a:r>
            <a:endParaRPr lang="en-US" altLang="ja-JP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核子間相関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0713"/>
            <a:ext cx="8813800" cy="6237287"/>
          </a:xfrm>
        </p:spPr>
        <p:txBody>
          <a:bodyPr/>
          <a:lstStyle/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不安定核での相関の変容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　　　相関＠弱束縛	　</a:t>
            </a:r>
            <a:r>
              <a:rPr lang="en-US" altLang="ja-JP" sz="2100">
                <a:sym typeface="Wingdings" pitchFamily="2" charset="2"/>
              </a:rPr>
              <a:t>BCSBEC</a:t>
            </a:r>
          </a:p>
          <a:p>
            <a:pPr lvl="1">
              <a:buFontTx/>
              <a:buNone/>
            </a:pPr>
            <a:endParaRPr lang="en-US" altLang="ja-JP" sz="210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altLang="ja-JP" sz="2100">
                <a:sym typeface="Wingdings" pitchFamily="2" charset="2"/>
              </a:rPr>
              <a:t>	</a:t>
            </a:r>
            <a:r>
              <a:rPr lang="ja-JP" altLang="en-US" sz="2100">
                <a:sym typeface="Wingdings" pitchFamily="2" charset="2"/>
              </a:rPr>
              <a:t>対相関四重極相関	微妙なバランスの変化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	新しい変形機構</a:t>
            </a:r>
          </a:p>
          <a:p>
            <a:pPr lvl="1">
              <a:buFontTx/>
              <a:buNone/>
            </a:pPr>
            <a:endParaRPr lang="ja-JP" altLang="en-US" sz="21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多粒子相関　：　	</a:t>
            </a:r>
            <a:r>
              <a:rPr lang="en-US" altLang="ja-JP" sz="2100">
                <a:sym typeface="Wingdings" pitchFamily="2" charset="2"/>
              </a:rPr>
              <a:t>α</a:t>
            </a:r>
            <a:r>
              <a:rPr lang="ja-JP" altLang="en-US" sz="2100">
                <a:sym typeface="Wingdings" pitchFamily="2" charset="2"/>
              </a:rPr>
              <a:t>クラスター、分子状態、イオン、これらの共存</a:t>
            </a:r>
          </a:p>
          <a:p>
            <a:pPr lvl="1">
              <a:buFontTx/>
              <a:buNone/>
            </a:pPr>
            <a:r>
              <a:rPr lang="ja-JP" altLang="en-US" sz="2400"/>
              <a:t>				</a:t>
            </a:r>
            <a:r>
              <a:rPr lang="en-US" altLang="ja-JP" sz="2100"/>
              <a:t>α</a:t>
            </a:r>
            <a:r>
              <a:rPr lang="ja-JP" altLang="en-US" sz="2100"/>
              <a:t>ガスの凝縮状態</a:t>
            </a:r>
            <a:endParaRPr lang="ja-JP" altLang="en-US" sz="24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</a:t>
            </a:r>
          </a:p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不安定核で見る相関の真の姿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テンソル相関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</a:t>
            </a:r>
            <a:r>
              <a:rPr lang="en-US" altLang="ja-JP" sz="2100" i="1">
                <a:sym typeface="Wingdings" pitchFamily="2" charset="2"/>
              </a:rPr>
              <a:t>p-n</a:t>
            </a:r>
            <a:r>
              <a:rPr lang="en-US" altLang="ja-JP" sz="2100">
                <a:sym typeface="Wingdings" pitchFamily="2" charset="2"/>
              </a:rPr>
              <a:t> </a:t>
            </a:r>
            <a:r>
              <a:rPr lang="ja-JP" altLang="en-US" sz="2100">
                <a:sym typeface="Wingdings" pitchFamily="2" charset="2"/>
              </a:rPr>
              <a:t>ペアリング </a:t>
            </a:r>
            <a:r>
              <a:rPr lang="en-US" altLang="ja-JP" sz="2100">
                <a:sym typeface="Wingdings" pitchFamily="2" charset="2"/>
              </a:rPr>
              <a:t>(T=0)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スペクトロスコピック因子の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クエンチング問題原子核物理の古くからの大問題</a:t>
            </a: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大田、王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寺西、延與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-381000" y="6096000"/>
            <a:ext cx="10353675" cy="1019175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-381000" y="-288925"/>
            <a:ext cx="10353675" cy="4143375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6183" name="AutoShape 7"/>
          <p:cNvSpPr>
            <a:spLocks noChangeArrowheads="1"/>
          </p:cNvSpPr>
          <p:nvPr/>
        </p:nvSpPr>
        <p:spPr bwMode="auto">
          <a:xfrm>
            <a:off x="4086225" y="1133475"/>
            <a:ext cx="4933950" cy="12096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6184" name="Text Box 8"/>
          <p:cNvSpPr txBox="1">
            <a:spLocks noChangeArrowheads="1"/>
          </p:cNvSpPr>
          <p:nvPr/>
        </p:nvSpPr>
        <p:spPr bwMode="auto">
          <a:xfrm>
            <a:off x="4292600" y="1235075"/>
            <a:ext cx="4727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000" dirty="0">
                <a:solidFill>
                  <a:schemeClr val="bg1"/>
                </a:solidFill>
              </a:rPr>
              <a:t>実験で直接測定　</a:t>
            </a:r>
          </a:p>
          <a:p>
            <a:pPr algn="l"/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ja-JP" altLang="en-US" sz="2000" dirty="0">
                <a:solidFill>
                  <a:schemeClr val="bg1"/>
                </a:solidFill>
              </a:rPr>
              <a:t>核内高運動量核子対  </a:t>
            </a:r>
            <a:r>
              <a:rPr lang="en-US" altLang="ja-JP" sz="2000" dirty="0">
                <a:solidFill>
                  <a:schemeClr val="bg1"/>
                </a:solidFill>
              </a:rPr>
              <a:t>( (</a:t>
            </a:r>
            <a:r>
              <a:rPr lang="en-US" altLang="ja-JP" sz="2000" dirty="0" err="1">
                <a:solidFill>
                  <a:schemeClr val="bg1"/>
                </a:solidFill>
              </a:rPr>
              <a:t>p,d</a:t>
            </a:r>
            <a:r>
              <a:rPr lang="en-US" altLang="ja-JP" sz="2000" dirty="0">
                <a:solidFill>
                  <a:schemeClr val="bg1"/>
                </a:solidFill>
              </a:rPr>
              <a:t>), (</a:t>
            </a:r>
            <a:r>
              <a:rPr lang="en-US" altLang="ja-JP" sz="2000" dirty="0" err="1">
                <a:solidFill>
                  <a:schemeClr val="bg1"/>
                </a:solidFill>
              </a:rPr>
              <a:t>p,pd</a:t>
            </a:r>
            <a:r>
              <a:rPr lang="en-US" altLang="ja-JP" sz="2000" dirty="0">
                <a:solidFill>
                  <a:schemeClr val="bg1"/>
                </a:solidFill>
              </a:rPr>
              <a:t>) )</a:t>
            </a:r>
          </a:p>
          <a:p>
            <a:pPr algn="l"/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ja-JP" altLang="en-US" sz="2000" dirty="0">
                <a:solidFill>
                  <a:schemeClr val="bg1"/>
                </a:solidFill>
              </a:rPr>
              <a:t> </a:t>
            </a:r>
            <a:r>
              <a:rPr lang="en-US" altLang="ja-JP" sz="2000" dirty="0" err="1">
                <a:solidFill>
                  <a:schemeClr val="bg1"/>
                </a:solidFill>
              </a:rPr>
              <a:t>pn</a:t>
            </a:r>
            <a:r>
              <a:rPr lang="ja-JP" altLang="en-US" sz="2000" dirty="0" smtClean="0">
                <a:solidFill>
                  <a:schemeClr val="bg1"/>
                </a:solidFill>
              </a:rPr>
              <a:t>移行</a:t>
            </a:r>
            <a:r>
              <a:rPr lang="en-US" altLang="ja-JP" sz="2000" dirty="0" smtClean="0">
                <a:solidFill>
                  <a:schemeClr val="bg1"/>
                </a:solidFill>
              </a:rPr>
              <a:t>,</a:t>
            </a:r>
            <a:r>
              <a:rPr lang="ja-JP" altLang="en-US" sz="2000" dirty="0" smtClean="0">
                <a:solidFill>
                  <a:schemeClr val="bg1"/>
                </a:solidFill>
              </a:rPr>
              <a:t>  </a:t>
            </a:r>
            <a:r>
              <a:rPr lang="en-US" altLang="ja-JP" sz="2000" dirty="0" smtClean="0">
                <a:solidFill>
                  <a:schemeClr val="bg1"/>
                </a:solidFill>
              </a:rPr>
              <a:t>(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X,pn</a:t>
            </a:r>
            <a:r>
              <a:rPr lang="en-US" altLang="ja-JP" sz="2000" dirty="0" smtClean="0">
                <a:solidFill>
                  <a:schemeClr val="bg1"/>
                </a:solidFill>
              </a:rPr>
              <a:t>), (</a:t>
            </a:r>
            <a:r>
              <a:rPr lang="en-US" altLang="ja-JP" sz="2000" dirty="0" err="1" smtClean="0">
                <a:solidFill>
                  <a:schemeClr val="bg1"/>
                </a:solidFill>
              </a:rPr>
              <a:t>p,pd</a:t>
            </a:r>
            <a:r>
              <a:rPr lang="en-US" altLang="ja-JP" sz="2000" dirty="0" smtClean="0">
                <a:solidFill>
                  <a:schemeClr val="bg1"/>
                </a:solidFill>
              </a:rPr>
              <a:t>)</a:t>
            </a:r>
            <a:endParaRPr lang="en-US" altLang="ja-JP" sz="2000" dirty="0">
              <a:solidFill>
                <a:schemeClr val="bg1"/>
              </a:solidFill>
            </a:endParaRPr>
          </a:p>
          <a:p>
            <a:pPr algn="l"/>
            <a:endParaRPr lang="en-US" altLang="ja-JP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核子間相関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620713"/>
            <a:ext cx="8813800" cy="6237287"/>
          </a:xfrm>
        </p:spPr>
        <p:txBody>
          <a:bodyPr/>
          <a:lstStyle/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不安定核での相関の変容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　　　相関＠弱束縛	　</a:t>
            </a:r>
            <a:r>
              <a:rPr lang="en-US" altLang="ja-JP" sz="2100">
                <a:sym typeface="Wingdings" pitchFamily="2" charset="2"/>
              </a:rPr>
              <a:t>BCSBEC</a:t>
            </a:r>
          </a:p>
          <a:p>
            <a:pPr lvl="1">
              <a:buFontTx/>
              <a:buNone/>
            </a:pPr>
            <a:endParaRPr lang="en-US" altLang="ja-JP" sz="2100">
              <a:sym typeface="Wingdings" pitchFamily="2" charset="2"/>
            </a:endParaRPr>
          </a:p>
          <a:p>
            <a:pPr lvl="1">
              <a:buFontTx/>
              <a:buNone/>
            </a:pPr>
            <a:r>
              <a:rPr lang="en-US" altLang="ja-JP" sz="2100">
                <a:sym typeface="Wingdings" pitchFamily="2" charset="2"/>
              </a:rPr>
              <a:t>	</a:t>
            </a:r>
            <a:r>
              <a:rPr lang="ja-JP" altLang="en-US" sz="2100">
                <a:sym typeface="Wingdings" pitchFamily="2" charset="2"/>
              </a:rPr>
              <a:t>対相関四重極相関	微妙なバランスの変化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	新しい変形機構</a:t>
            </a:r>
          </a:p>
          <a:p>
            <a:pPr lvl="1">
              <a:buFontTx/>
              <a:buNone/>
            </a:pPr>
            <a:endParaRPr lang="ja-JP" altLang="en-US" sz="21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多粒子相関　：　	</a:t>
            </a:r>
            <a:r>
              <a:rPr lang="en-US" altLang="ja-JP" sz="2100">
                <a:sym typeface="Wingdings" pitchFamily="2" charset="2"/>
              </a:rPr>
              <a:t>α</a:t>
            </a:r>
            <a:r>
              <a:rPr lang="ja-JP" altLang="en-US" sz="2100">
                <a:sym typeface="Wingdings" pitchFamily="2" charset="2"/>
              </a:rPr>
              <a:t>クラスター、分子状態、イオン、これらの共存</a:t>
            </a:r>
          </a:p>
          <a:p>
            <a:pPr lvl="1">
              <a:buFontTx/>
              <a:buNone/>
            </a:pPr>
            <a:r>
              <a:rPr lang="ja-JP" altLang="en-US" sz="2400"/>
              <a:t>				</a:t>
            </a:r>
            <a:r>
              <a:rPr lang="en-US" altLang="ja-JP" sz="2100"/>
              <a:t>α</a:t>
            </a:r>
            <a:r>
              <a:rPr lang="ja-JP" altLang="en-US" sz="2100"/>
              <a:t>ガスの凝縮状態</a:t>
            </a:r>
            <a:endParaRPr lang="ja-JP" altLang="en-US" sz="2400"/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</a:t>
            </a:r>
          </a:p>
          <a:p>
            <a:pPr marL="176213" indent="-176213"/>
            <a:r>
              <a:rPr lang="ja-JP" altLang="en-US" sz="2100">
                <a:sym typeface="Wingdings" pitchFamily="2" charset="2"/>
              </a:rPr>
              <a:t>不安定核で見る相関の真の姿</a:t>
            </a:r>
          </a:p>
          <a:p>
            <a:pPr marL="176213" indent="-176213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テンソル相関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	　　</a:t>
            </a:r>
            <a:r>
              <a:rPr lang="en-US" altLang="ja-JP" sz="2100" i="1">
                <a:sym typeface="Wingdings" pitchFamily="2" charset="2"/>
              </a:rPr>
              <a:t>p-n</a:t>
            </a:r>
            <a:r>
              <a:rPr lang="en-US" altLang="ja-JP" sz="2100">
                <a:sym typeface="Wingdings" pitchFamily="2" charset="2"/>
              </a:rPr>
              <a:t> </a:t>
            </a:r>
            <a:r>
              <a:rPr lang="ja-JP" altLang="en-US" sz="2100">
                <a:sym typeface="Wingdings" pitchFamily="2" charset="2"/>
              </a:rPr>
              <a:t>ペアリング </a:t>
            </a:r>
            <a:r>
              <a:rPr lang="en-US" altLang="ja-JP" sz="2100">
                <a:sym typeface="Wingdings" pitchFamily="2" charset="2"/>
              </a:rPr>
              <a:t>(T=0)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スペクトロスコピック因子の</a:t>
            </a:r>
          </a:p>
          <a:p>
            <a:pPr lvl="1">
              <a:buFontTx/>
              <a:buNone/>
            </a:pPr>
            <a:r>
              <a:rPr lang="ja-JP" altLang="en-US" sz="2100">
                <a:sym typeface="Wingdings" pitchFamily="2" charset="2"/>
              </a:rPr>
              <a:t>	クエンチング問題原子核物理の古くからの大問題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大田、王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寺西、延與</a:t>
            </a:r>
          </a:p>
        </p:txBody>
      </p:sp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-381000" y="6096000"/>
            <a:ext cx="10353675" cy="1019175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-381000" y="-288925"/>
            <a:ext cx="10353675" cy="4143375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1783" name="AutoShape 7"/>
          <p:cNvSpPr>
            <a:spLocks noChangeArrowheads="1"/>
          </p:cNvSpPr>
          <p:nvPr/>
        </p:nvSpPr>
        <p:spPr bwMode="auto">
          <a:xfrm>
            <a:off x="4086225" y="1133475"/>
            <a:ext cx="4933950" cy="12096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292600" y="1235075"/>
            <a:ext cx="4727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000">
                <a:solidFill>
                  <a:schemeClr val="bg1"/>
                </a:solidFill>
              </a:rPr>
              <a:t>実験で直接測定　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　</a:t>
            </a:r>
            <a:r>
              <a:rPr lang="ja-JP" altLang="en-US" sz="200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ja-JP" altLang="en-US" sz="2000">
                <a:solidFill>
                  <a:schemeClr val="bg1"/>
                </a:solidFill>
              </a:rPr>
              <a:t>核内高運動量核子対  </a:t>
            </a:r>
            <a:r>
              <a:rPr lang="en-US" altLang="ja-JP" sz="2000">
                <a:solidFill>
                  <a:schemeClr val="bg1"/>
                </a:solidFill>
              </a:rPr>
              <a:t>( (p,d), (p,pd) )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　</a:t>
            </a:r>
            <a:r>
              <a:rPr lang="ja-JP" altLang="en-US" sz="200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ja-JP" altLang="en-US" sz="2000">
                <a:solidFill>
                  <a:schemeClr val="bg1"/>
                </a:solidFill>
              </a:rPr>
              <a:t> </a:t>
            </a:r>
            <a:r>
              <a:rPr lang="en-US" altLang="ja-JP" sz="2000">
                <a:solidFill>
                  <a:schemeClr val="bg1"/>
                </a:solidFill>
              </a:rPr>
              <a:t>pn</a:t>
            </a:r>
            <a:r>
              <a:rPr lang="ja-JP" altLang="en-US" sz="2000">
                <a:solidFill>
                  <a:schemeClr val="bg1"/>
                </a:solidFill>
              </a:rPr>
              <a:t>移行  </a:t>
            </a:r>
            <a:r>
              <a:rPr lang="en-US" altLang="ja-JP" sz="2000">
                <a:solidFill>
                  <a:schemeClr val="bg1"/>
                </a:solidFill>
              </a:rPr>
              <a:t>(p,pd)</a:t>
            </a:r>
          </a:p>
          <a:p>
            <a:pPr algn="l"/>
            <a:endParaRPr lang="en-US" altLang="ja-JP" sz="2000">
              <a:solidFill>
                <a:schemeClr val="bg1"/>
              </a:solidFill>
            </a:endParaRPr>
          </a:p>
        </p:txBody>
      </p:sp>
      <p:sp>
        <p:nvSpPr>
          <p:cNvPr id="331785" name="AutoShape 9"/>
          <p:cNvSpPr>
            <a:spLocks noChangeArrowheads="1"/>
          </p:cNvSpPr>
          <p:nvPr/>
        </p:nvSpPr>
        <p:spPr bwMode="auto">
          <a:xfrm rot="-1690039">
            <a:off x="223838" y="2922588"/>
            <a:ext cx="9153525" cy="1012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ja-JP" altLang="en-US" sz="5400"/>
              <a:t>新しい原子核相の探索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変形</a:t>
            </a:r>
          </a:p>
        </p:txBody>
      </p:sp>
      <p:sp>
        <p:nvSpPr>
          <p:cNvPr id="3" name="コンテンツ プレースホルダー 2"/>
          <p:cNvSpPr>
            <a:spLocks/>
          </p:cNvSpPr>
          <p:nvPr/>
        </p:nvSpPr>
        <p:spPr bwMode="auto">
          <a:xfrm>
            <a:off x="22225" y="692150"/>
            <a:ext cx="8078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原子核：孤立した有限多体系、「表面」の存在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　形</a:t>
            </a: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自発的に対称性を破り変形	：　原子核に特徴的な量子現象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変形自体の面白さ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ほとんどの変形がプロレート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	オブレート変形の探索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	プロレート優勢の原因の解明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エキゾチック変形状態の探索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	ハイパー変形、三軸非対称変形、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		バナナ形、正四面体形、</a:t>
            </a:r>
            <a:r>
              <a:rPr lang="en-US" altLang="ja-JP" sz="2000" b="1">
                <a:solidFill>
                  <a:schemeClr val="bg1"/>
                </a:solidFill>
              </a:rPr>
              <a:t>…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sz="2000" b="1">
                <a:solidFill>
                  <a:schemeClr val="bg1"/>
                </a:solidFill>
              </a:rPr>
              <a:t>			</a:t>
            </a:r>
            <a:r>
              <a:rPr lang="ja-JP" altLang="en-US" sz="2000" b="1">
                <a:solidFill>
                  <a:schemeClr val="bg1"/>
                </a:solidFill>
              </a:rPr>
              <a:t>陽子変形　</a:t>
            </a:r>
            <a:r>
              <a:rPr lang="ja-JP" altLang="en-US" sz="2000" b="1">
                <a:solidFill>
                  <a:schemeClr val="bg1"/>
                </a:solidFill>
                <a:latin typeface="ＭＳ Ｐゴシック" pitchFamily="50" charset="-128"/>
              </a:rPr>
              <a:t>≠　</a:t>
            </a:r>
            <a:r>
              <a:rPr lang="ja-JP" altLang="en-US" sz="2000" b="1">
                <a:solidFill>
                  <a:schemeClr val="bg1"/>
                </a:solidFill>
              </a:rPr>
              <a:t>中性子変形	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　ドリップ線近傍核の変形とは？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	ソフト変形モード　</a:t>
            </a:r>
            <a:r>
              <a:rPr lang="en-US" altLang="ja-JP" sz="2000">
                <a:solidFill>
                  <a:schemeClr val="bg1"/>
                </a:solidFill>
              </a:rPr>
              <a:t>(</a:t>
            </a:r>
            <a:r>
              <a:rPr lang="en-US" altLang="ja-JP" sz="2000" baseline="30000">
                <a:solidFill>
                  <a:schemeClr val="bg1"/>
                </a:solidFill>
              </a:rPr>
              <a:t>32</a:t>
            </a:r>
            <a:r>
              <a:rPr lang="en-US" altLang="ja-JP" sz="2000">
                <a:solidFill>
                  <a:schemeClr val="bg1"/>
                </a:solidFill>
              </a:rPr>
              <a:t>Mg</a:t>
            </a:r>
            <a:r>
              <a:rPr lang="ja-JP" altLang="en-US" sz="2000">
                <a:solidFill>
                  <a:schemeClr val="bg1"/>
                </a:solidFill>
              </a:rPr>
              <a:t>など。</a:t>
            </a:r>
            <a:r>
              <a:rPr lang="en-US" altLang="ja-JP" sz="2000">
                <a:solidFill>
                  <a:schemeClr val="bg1"/>
                </a:solidFill>
              </a:rPr>
              <a:t>)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en-US" altLang="ja-JP" sz="2000">
                <a:solidFill>
                  <a:schemeClr val="bg1"/>
                </a:solidFill>
              </a:rPr>
              <a:t>			</a:t>
            </a:r>
            <a:r>
              <a:rPr lang="ja-JP" altLang="en-US" sz="2000">
                <a:solidFill>
                  <a:schemeClr val="bg1"/>
                </a:solidFill>
              </a:rPr>
              <a:t>非常にやわらかい量子流体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altLang="ja-JP" sz="2000" b="1">
              <a:solidFill>
                <a:schemeClr val="bg1"/>
              </a:solidFill>
            </a:endParaRP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井手口、宮下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青井</a:t>
            </a:r>
            <a:r>
              <a:rPr lang="en-US" altLang="ja-JP">
                <a:solidFill>
                  <a:schemeClr val="bg1"/>
                </a:solidFill>
              </a:rPr>
              <a:t>,</a:t>
            </a:r>
            <a:r>
              <a:rPr lang="ja-JP" altLang="en-US">
                <a:solidFill>
                  <a:schemeClr val="bg1"/>
                </a:solidFill>
              </a:rPr>
              <a:t>山上</a:t>
            </a:r>
          </a:p>
        </p:txBody>
      </p:sp>
      <p:pic>
        <p:nvPicPr>
          <p:cNvPr id="45068" name="Picture 12" descr="Hyper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4100" y="3133725"/>
            <a:ext cx="2655888" cy="3168650"/>
          </a:xfrm>
          <a:prstGeom prst="rect">
            <a:avLst/>
          </a:prstGeom>
          <a:noFill/>
        </p:spPr>
      </p:pic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924300" y="6553200"/>
            <a:ext cx="524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bg1"/>
                </a:solidFill>
              </a:rPr>
              <a:t>http://idefix.mi.infn.it/~wieland/paper_wieland/articleeuroball.html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CN" sz="4000">
                <a:ea typeface="宋体" pitchFamily="2" charset="-122"/>
              </a:rPr>
              <a:t>Various deformation in unstable nuclei</a:t>
            </a:r>
          </a:p>
        </p:txBody>
      </p:sp>
      <p:pic>
        <p:nvPicPr>
          <p:cNvPr id="196611" name="図 3" descr="chart2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57338"/>
            <a:ext cx="864076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6612" name="テキスト ボックス 4"/>
          <p:cNvSpPr txBox="1">
            <a:spLocks noChangeArrowheads="1"/>
          </p:cNvSpPr>
          <p:nvPr/>
        </p:nvSpPr>
        <p:spPr bwMode="auto">
          <a:xfrm>
            <a:off x="5786438" y="5929313"/>
            <a:ext cx="2986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Calibri" pitchFamily="34" charset="0"/>
              </a:rPr>
              <a:t>M.V. Stoitsov et al., </a:t>
            </a:r>
          </a:p>
          <a:p>
            <a:pPr algn="l"/>
            <a:r>
              <a:rPr lang="en-US" altLang="ja-JP">
                <a:latin typeface="Calibri" pitchFamily="34" charset="0"/>
              </a:rPr>
              <a:t>Phys. Rev. C68, 054312 (2003)</a:t>
            </a:r>
          </a:p>
        </p:txBody>
      </p:sp>
      <p:sp>
        <p:nvSpPr>
          <p:cNvPr id="196613" name="テキスト ボックス 5"/>
          <p:cNvSpPr txBox="1">
            <a:spLocks noChangeArrowheads="1"/>
          </p:cNvSpPr>
          <p:nvPr/>
        </p:nvSpPr>
        <p:spPr bwMode="auto">
          <a:xfrm>
            <a:off x="3357563" y="1928813"/>
            <a:ext cx="5572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0000FF"/>
                </a:solidFill>
                <a:latin typeface="Calibri" pitchFamily="34" charset="0"/>
              </a:rPr>
              <a:t>N=Z</a:t>
            </a:r>
          </a:p>
        </p:txBody>
      </p:sp>
      <p:sp>
        <p:nvSpPr>
          <p:cNvPr id="196614" name="テキスト ボックス 6"/>
          <p:cNvSpPr txBox="1">
            <a:spLocks noChangeArrowheads="1"/>
          </p:cNvSpPr>
          <p:nvPr/>
        </p:nvSpPr>
        <p:spPr bwMode="auto">
          <a:xfrm>
            <a:off x="5500688" y="3143250"/>
            <a:ext cx="673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solidFill>
                  <a:srgbClr val="0000FF"/>
                </a:solidFill>
                <a:latin typeface="Calibri" pitchFamily="34" charset="0"/>
              </a:rPr>
              <a:t>N=2Z</a:t>
            </a:r>
          </a:p>
        </p:txBody>
      </p:sp>
      <p:sp>
        <p:nvSpPr>
          <p:cNvPr id="196615" name="AutoShape 10056"/>
          <p:cNvSpPr>
            <a:spLocks noChangeAspect="1" noChangeArrowheads="1"/>
          </p:cNvSpPr>
          <p:nvPr/>
        </p:nvSpPr>
        <p:spPr bwMode="auto">
          <a:xfrm>
            <a:off x="214313" y="1357313"/>
            <a:ext cx="8640762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ja-JP" altLang="ja-JP">
              <a:latin typeface="Calibri" pitchFamily="34" charset="0"/>
            </a:endParaRPr>
          </a:p>
        </p:txBody>
      </p:sp>
      <p:sp>
        <p:nvSpPr>
          <p:cNvPr id="196616" name="AutoShape 20109"/>
          <p:cNvSpPr>
            <a:spLocks noChangeAspect="1" noChangeArrowheads="1"/>
          </p:cNvSpPr>
          <p:nvPr/>
        </p:nvSpPr>
        <p:spPr bwMode="auto">
          <a:xfrm>
            <a:off x="214313" y="1357313"/>
            <a:ext cx="8640762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endParaRPr lang="ja-JP" altLang="ja-JP">
              <a:latin typeface="Calibri" pitchFamily="34" charset="0"/>
            </a:endParaRPr>
          </a:p>
        </p:txBody>
      </p:sp>
      <p:sp>
        <p:nvSpPr>
          <p:cNvPr id="196617" name="テキスト ボックス 9"/>
          <p:cNvSpPr txBox="1">
            <a:spLocks noChangeArrowheads="1"/>
          </p:cNvSpPr>
          <p:nvPr/>
        </p:nvSpPr>
        <p:spPr bwMode="auto">
          <a:xfrm>
            <a:off x="468313" y="908050"/>
            <a:ext cx="81327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2400">
                <a:latin typeface="Calibri" pitchFamily="34" charset="0"/>
              </a:rPr>
              <a:t>多様な変形状態を探査し、変形の出現機構の理解につなげる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図 3" descr="sd_chart5.wm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" y="198438"/>
            <a:ext cx="90043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円/楕円 4"/>
          <p:cNvSpPr/>
          <p:nvPr/>
        </p:nvSpPr>
        <p:spPr>
          <a:xfrm>
            <a:off x="4679950" y="2474913"/>
            <a:ext cx="504825" cy="504825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6337300" y="1323975"/>
            <a:ext cx="503238" cy="503238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8280400" y="531813"/>
            <a:ext cx="504825" cy="503237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447925" y="4203700"/>
            <a:ext cx="431800" cy="431800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763713" y="4779963"/>
            <a:ext cx="360362" cy="360362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816350" y="2619375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816350" y="4203700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679950" y="4203700"/>
            <a:ext cx="433388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408738" y="2547938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2376488" y="4779963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816350" y="4779963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376488" y="5427663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1728788" y="5427663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079500" y="5464175"/>
            <a:ext cx="360363" cy="360363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5184775" y="2835275"/>
            <a:ext cx="503238" cy="50482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7632700" y="1035050"/>
            <a:ext cx="504825" cy="50482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6438" y="2547938"/>
            <a:ext cx="15843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テキスト ボックス 22"/>
          <p:cNvSpPr txBox="1"/>
          <p:nvPr/>
        </p:nvSpPr>
        <p:spPr>
          <a:xfrm>
            <a:off x="4968552" y="3339802"/>
            <a:ext cx="11521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Ba-Sm</a:t>
            </a:r>
            <a:endParaRPr lang="ja-JP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416824" y="1251570"/>
            <a:ext cx="1152128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Ra-</a:t>
            </a:r>
            <a:r>
              <a:rPr lang="en-US" altLang="ja-JP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</a:rPr>
              <a:t>Th</a:t>
            </a:r>
            <a:endParaRPr lang="ja-JP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+mn-lt"/>
              <a:ea typeface="+mn-ea"/>
            </a:endParaRPr>
          </a:p>
        </p:txBody>
      </p:sp>
      <p:sp>
        <p:nvSpPr>
          <p:cNvPr id="25" name="右矢印 24"/>
          <p:cNvSpPr/>
          <p:nvPr/>
        </p:nvSpPr>
        <p:spPr>
          <a:xfrm rot="10800000">
            <a:off x="5832475" y="2908300"/>
            <a:ext cx="1216025" cy="393700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右矢印 25"/>
          <p:cNvSpPr/>
          <p:nvPr/>
        </p:nvSpPr>
        <p:spPr>
          <a:xfrm rot="16200000">
            <a:off x="7458869" y="1785144"/>
            <a:ext cx="823912" cy="47625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4925" y="2259013"/>
            <a:ext cx="18097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円/楕円 28"/>
          <p:cNvSpPr/>
          <p:nvPr/>
        </p:nvSpPr>
        <p:spPr>
          <a:xfrm>
            <a:off x="4176713" y="4203700"/>
            <a:ext cx="287337" cy="288925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016125" y="4492625"/>
            <a:ext cx="360363" cy="358775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01083" name="グループ化 52"/>
          <p:cNvGrpSpPr>
            <a:grpSpLocks/>
          </p:cNvGrpSpPr>
          <p:nvPr/>
        </p:nvGrpSpPr>
        <p:grpSpPr bwMode="auto">
          <a:xfrm>
            <a:off x="3348038" y="5229225"/>
            <a:ext cx="2132012" cy="1360488"/>
            <a:chOff x="3268004" y="5500042"/>
            <a:chExt cx="2132596" cy="1360951"/>
          </a:xfrm>
        </p:grpSpPr>
        <p:pic>
          <p:nvPicPr>
            <p:cNvPr id="30108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400" y="5500042"/>
              <a:ext cx="1800200" cy="1360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1085" name="テキスト ボックス 30"/>
            <p:cNvSpPr txBox="1">
              <a:spLocks noChangeArrowheads="1"/>
            </p:cNvSpPr>
            <p:nvPr/>
          </p:nvSpPr>
          <p:spPr bwMode="auto">
            <a:xfrm>
              <a:off x="3268004" y="5706774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>
                  <a:latin typeface="Calibri" pitchFamily="34" charset="0"/>
                </a:rPr>
                <a:t>80,</a:t>
              </a:r>
            </a:p>
          </p:txBody>
        </p:sp>
        <p:sp>
          <p:nvSpPr>
            <p:cNvPr id="301086" name="テキスト ボックス 31"/>
            <p:cNvSpPr txBox="1">
              <a:spLocks noChangeArrowheads="1"/>
            </p:cNvSpPr>
            <p:nvPr/>
          </p:nvSpPr>
          <p:spPr bwMode="auto">
            <a:xfrm>
              <a:off x="4189808" y="613882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ja-JP">
                  <a:latin typeface="Calibri" pitchFamily="34" charset="0"/>
                </a:rPr>
                <a:t>40</a:t>
              </a:r>
            </a:p>
          </p:txBody>
        </p:sp>
      </p:grpSp>
      <p:sp>
        <p:nvSpPr>
          <p:cNvPr id="33" name="円/楕円 32"/>
          <p:cNvSpPr/>
          <p:nvPr/>
        </p:nvSpPr>
        <p:spPr>
          <a:xfrm>
            <a:off x="504825" y="963613"/>
            <a:ext cx="503238" cy="503237"/>
          </a:xfrm>
          <a:prstGeom prst="ellipse">
            <a:avLst/>
          </a:prstGeom>
          <a:solidFill>
            <a:srgbClr val="33CC33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504825" y="1611313"/>
            <a:ext cx="431800" cy="4318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1089" name="テキスト ボックス 34"/>
          <p:cNvSpPr txBox="1">
            <a:spLocks noChangeArrowheads="1"/>
          </p:cNvSpPr>
          <p:nvPr/>
        </p:nvSpPr>
        <p:spPr bwMode="auto">
          <a:xfrm>
            <a:off x="1079500" y="1035050"/>
            <a:ext cx="1385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Calibri" pitchFamily="34" charset="0"/>
              </a:rPr>
              <a:t>Observed SD</a:t>
            </a:r>
          </a:p>
        </p:txBody>
      </p:sp>
      <p:sp>
        <p:nvSpPr>
          <p:cNvPr id="301090" name="テキスト ボックス 35"/>
          <p:cNvSpPr txBox="1">
            <a:spLocks noChangeArrowheads="1"/>
          </p:cNvSpPr>
          <p:nvPr/>
        </p:nvSpPr>
        <p:spPr bwMode="auto">
          <a:xfrm>
            <a:off x="1152525" y="1611313"/>
            <a:ext cx="1381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Calibri" pitchFamily="34" charset="0"/>
              </a:rPr>
              <a:t>Predicted SD</a:t>
            </a:r>
          </a:p>
        </p:txBody>
      </p:sp>
      <p:sp>
        <p:nvSpPr>
          <p:cNvPr id="37" name="円/楕円 36"/>
          <p:cNvSpPr/>
          <p:nvPr/>
        </p:nvSpPr>
        <p:spPr>
          <a:xfrm>
            <a:off x="6192838" y="5067300"/>
            <a:ext cx="503237" cy="50482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6264275" y="5788025"/>
            <a:ext cx="360363" cy="3603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1313FB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1093" name="テキスト ボックス 39"/>
          <p:cNvSpPr txBox="1">
            <a:spLocks noChangeArrowheads="1"/>
          </p:cNvSpPr>
          <p:nvPr/>
        </p:nvSpPr>
        <p:spPr bwMode="auto">
          <a:xfrm>
            <a:off x="6769100" y="5140325"/>
            <a:ext cx="199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Calibri" pitchFamily="34" charset="0"/>
              </a:rPr>
              <a:t>Observed Octupole</a:t>
            </a:r>
          </a:p>
        </p:txBody>
      </p:sp>
      <p:sp>
        <p:nvSpPr>
          <p:cNvPr id="301094" name="テキスト ボックス 40"/>
          <p:cNvSpPr txBox="1">
            <a:spLocks noChangeArrowheads="1"/>
          </p:cNvSpPr>
          <p:nvPr/>
        </p:nvSpPr>
        <p:spPr bwMode="auto">
          <a:xfrm>
            <a:off x="6769100" y="5788025"/>
            <a:ext cx="199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>
                <a:latin typeface="Calibri" pitchFamily="34" charset="0"/>
              </a:rPr>
              <a:t>Predicted Octupole</a:t>
            </a:r>
          </a:p>
        </p:txBody>
      </p:sp>
      <p:sp>
        <p:nvSpPr>
          <p:cNvPr id="42" name="右矢印 41"/>
          <p:cNvSpPr/>
          <p:nvPr/>
        </p:nvSpPr>
        <p:spPr>
          <a:xfrm>
            <a:off x="5256213" y="2547938"/>
            <a:ext cx="865187" cy="287337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pic>
        <p:nvPicPr>
          <p:cNvPr id="301096" name="Picture 10" descr="C:\data_work\data_10\den_SD_0805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4050" y="1755775"/>
            <a:ext cx="5969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9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80175" y="1827213"/>
            <a:ext cx="461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98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76938" y="1827213"/>
            <a:ext cx="4746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109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85000" y="1827213"/>
            <a:ext cx="4984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100" name="タイトル 51"/>
          <p:cNvSpPr>
            <a:spLocks noGrp="1"/>
          </p:cNvSpPr>
          <p:nvPr>
            <p:ph type="title" idx="4294967295"/>
          </p:nvPr>
        </p:nvSpPr>
        <p:spPr>
          <a:xfrm>
            <a:off x="792163" y="44450"/>
            <a:ext cx="5338762" cy="993775"/>
          </a:xfrm>
        </p:spPr>
        <p:txBody>
          <a:bodyPr/>
          <a:lstStyle/>
          <a:p>
            <a:r>
              <a:rPr lang="ja-JP" altLang="en-US" sz="4000"/>
              <a:t>エキゾチック変形</a:t>
            </a:r>
          </a:p>
        </p:txBody>
      </p:sp>
      <p:cxnSp>
        <p:nvCxnSpPr>
          <p:cNvPr id="55" name="直線矢印コネクタ 54"/>
          <p:cNvCxnSpPr/>
          <p:nvPr/>
        </p:nvCxnSpPr>
        <p:spPr>
          <a:xfrm rot="16200000" flipV="1">
            <a:off x="4175125" y="4760913"/>
            <a:ext cx="649288" cy="144462"/>
          </a:xfrm>
          <a:prstGeom prst="straightConnector1">
            <a:avLst/>
          </a:prstGeom>
          <a:ln w="57150">
            <a:solidFill>
              <a:srgbClr val="1313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>
            <a:endCxn id="30" idx="6"/>
          </p:cNvCxnSpPr>
          <p:nvPr/>
        </p:nvCxnSpPr>
        <p:spPr>
          <a:xfrm rot="10800000">
            <a:off x="2376488" y="4672013"/>
            <a:ext cx="1331912" cy="701675"/>
          </a:xfrm>
          <a:prstGeom prst="straightConnector1">
            <a:avLst/>
          </a:prstGeom>
          <a:ln w="57150">
            <a:solidFill>
              <a:srgbClr val="1313F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変形</a:t>
            </a:r>
          </a:p>
        </p:txBody>
      </p:sp>
      <p:sp>
        <p:nvSpPr>
          <p:cNvPr id="3" name="コンテンツ プレースホルダー 2"/>
          <p:cNvSpPr>
            <a:spLocks/>
          </p:cNvSpPr>
          <p:nvPr/>
        </p:nvSpPr>
        <p:spPr bwMode="auto">
          <a:xfrm>
            <a:off x="22225" y="692150"/>
            <a:ext cx="8078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原子核：孤立した有限多体系、「表面」の存在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　形</a:t>
            </a: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自発的に対称性を破り変形	：　原子核に特徴的な量子現象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変形自体の面白さ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変形（回転）に伴って現れる現象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カイラルバンド、ウォブリング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超流動 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 常流動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  <a:sym typeface="Wingdings" pitchFamily="2" charset="2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多粒子系の量子トンネル効果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変形共存（オブレート・プロレート</a:t>
            </a:r>
            <a:r>
              <a:rPr lang="en-US" altLang="ja-JP" sz="2000" b="1">
                <a:solidFill>
                  <a:schemeClr val="bg1"/>
                </a:solidFill>
              </a:rPr>
              <a:t>mixing</a:t>
            </a:r>
            <a:r>
              <a:rPr lang="ja-JP" altLang="en-US" sz="2000" b="1">
                <a:solidFill>
                  <a:schemeClr val="bg1"/>
                </a:solidFill>
              </a:rPr>
              <a:t>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エキゾチック崩壊過程（超変形→通常変形など）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核融合、核分裂のダイナミクス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　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一番古くて一番難しい問題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altLang="ja-JP" sz="2000" b="1">
              <a:solidFill>
                <a:schemeClr val="bg1"/>
              </a:solidFill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井手口、宮下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青井</a:t>
            </a:r>
            <a:r>
              <a:rPr lang="en-US" altLang="ja-JP">
                <a:solidFill>
                  <a:schemeClr val="bg1"/>
                </a:solidFill>
              </a:rPr>
              <a:t>,</a:t>
            </a:r>
            <a:r>
              <a:rPr lang="ja-JP" altLang="en-US">
                <a:solidFill>
                  <a:schemeClr val="bg1"/>
                </a:solidFill>
              </a:rPr>
              <a:t>山上</a:t>
            </a:r>
          </a:p>
        </p:txBody>
      </p:sp>
      <p:pic>
        <p:nvPicPr>
          <p:cNvPr id="303109" name="Picture 5" descr="Hyper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3429000"/>
            <a:ext cx="2655887" cy="3168650"/>
          </a:xfrm>
          <a:prstGeom prst="rect">
            <a:avLst/>
          </a:prstGeom>
          <a:noFill/>
        </p:spPr>
      </p:pic>
      <p:sp>
        <p:nvSpPr>
          <p:cNvPr id="303110" name="Rectangle 6"/>
          <p:cNvSpPr>
            <a:spLocks noChangeArrowheads="1"/>
          </p:cNvSpPr>
          <p:nvPr/>
        </p:nvSpPr>
        <p:spPr bwMode="auto">
          <a:xfrm>
            <a:off x="3924300" y="6553200"/>
            <a:ext cx="524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bg1"/>
                </a:solidFill>
              </a:rPr>
              <a:t>http://idefix.mi.infn.it/~wieland/paper_wieland/articleeuroball.html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不安定核ワーキンググループ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5040313" cy="616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世話人	中村隆司		東工大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実験 　　	青井考</a:t>
            </a:r>
            <a:r>
              <a:rPr lang="en-US" altLang="ja-JP" sz="1800" b="1"/>
              <a:t>(</a:t>
            </a:r>
            <a:r>
              <a:rPr lang="ja-JP" altLang="en-US" sz="1800" b="1"/>
              <a:t>代表</a:t>
            </a:r>
            <a:r>
              <a:rPr lang="en-US" altLang="ja-JP" sz="1800" b="1"/>
              <a:t>) </a:t>
            </a:r>
            <a:r>
              <a:rPr lang="ja-JP" altLang="en-US" sz="1800" b="1"/>
              <a:t>　　		</a:t>
            </a:r>
            <a:r>
              <a:rPr lang="en-US" altLang="ja-JP" sz="1800" b="1"/>
              <a:t>RCNP</a:t>
            </a:r>
            <a:r>
              <a:rPr lang="ja-JP" altLang="en-US" sz="1800" b="1"/>
              <a:t>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今井伸明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KEK</a:t>
            </a:r>
            <a:r>
              <a:rPr lang="ja-JP" altLang="en-US" sz="1800" b="1"/>
              <a:t>　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 	上坂友洋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</a:t>
            </a:r>
            <a:r>
              <a:rPr lang="ja-JP" altLang="en-US" sz="1800" b="1"/>
              <a:t>理研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嶋達志　　		</a:t>
            </a:r>
            <a:r>
              <a:rPr lang="en-US" altLang="ja-JP" sz="1800" b="1"/>
              <a:t>RCNP </a:t>
            </a:r>
            <a:r>
              <a:rPr lang="ja-JP" altLang="en-US" sz="1800" b="1"/>
              <a:t>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上野秀樹 		理研 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寺西高　　		九大 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炭竃聡之 		理科大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岩佐直仁 		東北大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大田晋輔 		</a:t>
            </a:r>
            <a:r>
              <a:rPr lang="en-US" altLang="ja-JP" sz="1800" b="1"/>
              <a:t>CNS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宮下裕次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古川 武　　		東工大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大津秀暁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井手口栄治 		</a:t>
            </a:r>
            <a:r>
              <a:rPr lang="en-US" altLang="ja-JP" sz="1800" b="1"/>
              <a:t>CNS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森本幸司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加治大哉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王惠仁　　		ＲＣＮＰ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磯部忠昭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光岡</a:t>
            </a:r>
            <a:r>
              <a:rPr lang="ja-JP" altLang="ja-JP" sz="1800" b="1"/>
              <a:t>真一</a:t>
            </a:r>
            <a:r>
              <a:rPr lang="ja-JP" altLang="en-US" sz="1800" b="1"/>
              <a:t>		</a:t>
            </a:r>
            <a:r>
              <a:rPr lang="en-US" altLang="ja-JP" sz="1800" b="1"/>
              <a:t>JAEA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浅井</a:t>
            </a:r>
            <a:r>
              <a:rPr lang="ja-JP" altLang="ja-JP" sz="1800" b="1"/>
              <a:t>雅人</a:t>
            </a:r>
            <a:r>
              <a:rPr lang="ja-JP" altLang="en-US" sz="1800" b="1"/>
              <a:t>		</a:t>
            </a:r>
            <a:r>
              <a:rPr lang="en-US" altLang="ja-JP" sz="1800" b="1"/>
              <a:t>JAEA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理論	延與佳子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</a:t>
            </a:r>
            <a:r>
              <a:rPr lang="ja-JP" altLang="en-US" sz="1800" b="1"/>
              <a:t>ＹＩＴＰ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　		山上雅之 		会津大 </a:t>
            </a:r>
          </a:p>
        </p:txBody>
      </p:sp>
      <p:sp>
        <p:nvSpPr>
          <p:cNvPr id="113668" name="AutoShape 4"/>
          <p:cNvSpPr>
            <a:spLocks noChangeArrowheads="1"/>
          </p:cNvSpPr>
          <p:nvPr/>
        </p:nvSpPr>
        <p:spPr bwMode="auto">
          <a:xfrm>
            <a:off x="6877050" y="1052513"/>
            <a:ext cx="1584325" cy="20875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不安定核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＋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天体核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＋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超重核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5148263" y="4394200"/>
            <a:ext cx="3781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協力	宇都野		</a:t>
            </a:r>
            <a:r>
              <a:rPr lang="en-US" altLang="ja-JP" b="1">
                <a:solidFill>
                  <a:schemeClr val="bg1"/>
                </a:solidFill>
              </a:rPr>
              <a:t>JAEA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小野		東北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萩野		東北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飯田		高知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小浦		</a:t>
            </a:r>
            <a:r>
              <a:rPr lang="en-US" altLang="ja-JP" b="1">
                <a:solidFill>
                  <a:schemeClr val="bg1"/>
                </a:solidFill>
              </a:rPr>
              <a:t>JAEA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小濱		理研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栂野		理研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緒方		</a:t>
            </a:r>
            <a:r>
              <a:rPr lang="en-US" altLang="ja-JP" b="1">
                <a:solidFill>
                  <a:schemeClr val="bg1"/>
                </a:solidFill>
              </a:rPr>
              <a:t>RCNP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みなさま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10" name="Picture 10" descr="Hyper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3429000"/>
            <a:ext cx="2655887" cy="3168650"/>
          </a:xfrm>
          <a:prstGeom prst="rect">
            <a:avLst/>
          </a:prstGeom>
          <a:noFill/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変形</a:t>
            </a:r>
          </a:p>
        </p:txBody>
      </p:sp>
      <p:sp>
        <p:nvSpPr>
          <p:cNvPr id="3" name="コンテンツ プレースホルダー 2"/>
          <p:cNvSpPr>
            <a:spLocks/>
          </p:cNvSpPr>
          <p:nvPr/>
        </p:nvSpPr>
        <p:spPr bwMode="auto">
          <a:xfrm>
            <a:off x="22225" y="692150"/>
            <a:ext cx="8078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原子核：孤立した有限多体系、「表面」の存在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　形</a:t>
            </a: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自発的に対称性を破り変形	：　原子核に特徴的な量子現象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変形自体の面白さ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変形（回転）に伴って現れる現象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カイラルバンド、ウォブリング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超流動 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 常流動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  <a:sym typeface="Wingdings" pitchFamily="2" charset="2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多粒子系の量子トンネル効果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変形共存（オブレート・プロレート</a:t>
            </a:r>
            <a:r>
              <a:rPr lang="en-US" altLang="ja-JP" sz="2000" b="1">
                <a:solidFill>
                  <a:schemeClr val="bg1"/>
                </a:solidFill>
              </a:rPr>
              <a:t>mixing</a:t>
            </a:r>
            <a:r>
              <a:rPr lang="ja-JP" altLang="en-US" sz="2000" b="1">
                <a:solidFill>
                  <a:schemeClr val="bg1"/>
                </a:solidFill>
              </a:rPr>
              <a:t>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エキゾチック崩壊過程（超変形→通常変形など）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核融合、核分裂のダイナミクス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　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一番古くて一番難しい問題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altLang="ja-JP" sz="2000" b="1">
              <a:solidFill>
                <a:schemeClr val="bg1"/>
              </a:solidFill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井手口、宮下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青井</a:t>
            </a:r>
            <a:r>
              <a:rPr lang="en-US" altLang="ja-JP">
                <a:solidFill>
                  <a:schemeClr val="bg1"/>
                </a:solidFill>
              </a:rPr>
              <a:t>,</a:t>
            </a:r>
            <a:r>
              <a:rPr lang="ja-JP" altLang="en-US">
                <a:solidFill>
                  <a:schemeClr val="bg1"/>
                </a:solidFill>
              </a:rPr>
              <a:t>山上</a:t>
            </a:r>
          </a:p>
        </p:txBody>
      </p:sp>
      <p:sp>
        <p:nvSpPr>
          <p:cNvPr id="332806" name="Rectangle 6"/>
          <p:cNvSpPr>
            <a:spLocks noChangeArrowheads="1"/>
          </p:cNvSpPr>
          <p:nvPr/>
        </p:nvSpPr>
        <p:spPr bwMode="auto">
          <a:xfrm>
            <a:off x="3924300" y="6553200"/>
            <a:ext cx="524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bg1"/>
                </a:solidFill>
              </a:rPr>
              <a:t>http://idefix.mi.infn.it/~wieland/paper_wieland/articleeuroball.html</a:t>
            </a:r>
          </a:p>
        </p:txBody>
      </p:sp>
      <p:sp>
        <p:nvSpPr>
          <p:cNvPr id="332807" name="Rectangle 7"/>
          <p:cNvSpPr>
            <a:spLocks noChangeArrowheads="1"/>
          </p:cNvSpPr>
          <p:nvPr/>
        </p:nvSpPr>
        <p:spPr bwMode="auto">
          <a:xfrm>
            <a:off x="-381000" y="-288925"/>
            <a:ext cx="10353675" cy="746760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2808" name="AutoShape 8"/>
          <p:cNvSpPr>
            <a:spLocks noChangeArrowheads="1"/>
          </p:cNvSpPr>
          <p:nvPr/>
        </p:nvSpPr>
        <p:spPr bwMode="auto">
          <a:xfrm>
            <a:off x="4572000" y="962025"/>
            <a:ext cx="4171950" cy="19621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ja-JP" sz="1400"/>
          </a:p>
        </p:txBody>
      </p:sp>
      <p:sp>
        <p:nvSpPr>
          <p:cNvPr id="332809" name="Text Box 9"/>
          <p:cNvSpPr txBox="1">
            <a:spLocks noChangeArrowheads="1"/>
          </p:cNvSpPr>
          <p:nvPr/>
        </p:nvSpPr>
        <p:spPr bwMode="auto">
          <a:xfrm>
            <a:off x="4572000" y="1182688"/>
            <a:ext cx="396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000">
                <a:solidFill>
                  <a:schemeClr val="bg1"/>
                </a:solidFill>
              </a:rPr>
              <a:t>大型</a:t>
            </a:r>
            <a:r>
              <a:rPr lang="en-US" altLang="ja-JP" sz="2000">
                <a:solidFill>
                  <a:schemeClr val="bg1"/>
                </a:solidFill>
              </a:rPr>
              <a:t>Ge</a:t>
            </a:r>
            <a:r>
              <a:rPr lang="ja-JP" altLang="en-US" sz="2000">
                <a:solidFill>
                  <a:schemeClr val="bg1"/>
                </a:solidFill>
              </a:rPr>
              <a:t>ボールによる</a:t>
            </a:r>
            <a:r>
              <a:rPr lang="en-US" altLang="ja-JP" sz="2000">
                <a:solidFill>
                  <a:schemeClr val="bg1"/>
                </a:solidFill>
              </a:rPr>
              <a:t>γ</a:t>
            </a:r>
            <a:r>
              <a:rPr lang="ja-JP" altLang="en-US" sz="2000">
                <a:solidFill>
                  <a:schemeClr val="bg1"/>
                </a:solidFill>
              </a:rPr>
              <a:t>線核分光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低速ビームによる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融合反応</a:t>
            </a:r>
            <a:r>
              <a:rPr lang="en-US" altLang="ja-JP" sz="2000">
                <a:solidFill>
                  <a:schemeClr val="bg1"/>
                </a:solidFill>
              </a:rPr>
              <a:t>/</a:t>
            </a:r>
            <a:r>
              <a:rPr lang="ja-JP" altLang="en-US" sz="2000">
                <a:solidFill>
                  <a:schemeClr val="bg1"/>
                </a:solidFill>
              </a:rPr>
              <a:t>深部非弾性散乱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クーロン励起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多核子核子移行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 descr="Hyper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8113" y="3429000"/>
            <a:ext cx="2655887" cy="3168650"/>
          </a:xfrm>
          <a:prstGeom prst="rect">
            <a:avLst/>
          </a:prstGeom>
          <a:noFill/>
        </p:spPr>
      </p:pic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変形</a:t>
            </a:r>
          </a:p>
        </p:txBody>
      </p:sp>
      <p:sp>
        <p:nvSpPr>
          <p:cNvPr id="3" name="コンテンツ プレースホルダー 2"/>
          <p:cNvSpPr>
            <a:spLocks/>
          </p:cNvSpPr>
          <p:nvPr/>
        </p:nvSpPr>
        <p:spPr bwMode="auto">
          <a:xfrm>
            <a:off x="22225" y="692150"/>
            <a:ext cx="80787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原子核：孤立した有限多体系、「表面」の存在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　形</a:t>
            </a: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自発的に対称性を破り変形	：　原子核に特徴的な量子現象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変形自体の面白さ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変形（回転）に伴って現れる現象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カイラルバンド、ウォブリング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超流動 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 常流動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  <a:sym typeface="Wingdings" pitchFamily="2" charset="2"/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ja-JP" altLang="en-US" sz="2000" b="1">
                <a:solidFill>
                  <a:schemeClr val="bg1"/>
                </a:solidFill>
              </a:rPr>
              <a:t>多粒子系の量子トンネル効果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変形共存（オブレート・プロレート</a:t>
            </a:r>
            <a:r>
              <a:rPr lang="en-US" altLang="ja-JP" sz="2000" b="1">
                <a:solidFill>
                  <a:schemeClr val="bg1"/>
                </a:solidFill>
              </a:rPr>
              <a:t>mixing</a:t>
            </a:r>
            <a:r>
              <a:rPr lang="ja-JP" altLang="en-US" sz="2000" b="1">
                <a:solidFill>
                  <a:schemeClr val="bg1"/>
                </a:solidFill>
              </a:rPr>
              <a:t>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エキゾチック崩壊過程（超変形→通常変形など）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核融合、核分裂のダイナミクス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	　　</a:t>
            </a:r>
            <a:r>
              <a:rPr lang="ja-JP" altLang="en-US" sz="2000" b="1">
                <a:solidFill>
                  <a:schemeClr val="bg1"/>
                </a:solidFill>
                <a:sym typeface="Wingdings" pitchFamily="2" charset="2"/>
              </a:rPr>
              <a:t>一番古くて一番難しい問題</a:t>
            </a: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ja-JP" altLang="en-US" sz="2000" b="1">
              <a:solidFill>
                <a:schemeClr val="bg1"/>
              </a:solidFill>
            </a:endParaRPr>
          </a:p>
          <a:p>
            <a:pPr marL="742950" lvl="1" indent="-285750" algn="l">
              <a:lnSpc>
                <a:spcPct val="80000"/>
              </a:lnSpc>
              <a:spcBef>
                <a:spcPct val="20000"/>
              </a:spcBef>
            </a:pPr>
            <a:endParaRPr lang="en-US" altLang="ja-JP" sz="2000" b="1">
              <a:solidFill>
                <a:schemeClr val="bg1"/>
              </a:solidFill>
            </a:endParaRPr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井手口、宮下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青井</a:t>
            </a:r>
            <a:r>
              <a:rPr lang="en-US" altLang="ja-JP">
                <a:solidFill>
                  <a:schemeClr val="bg1"/>
                </a:solidFill>
              </a:rPr>
              <a:t>,</a:t>
            </a:r>
            <a:r>
              <a:rPr lang="ja-JP" altLang="en-US">
                <a:solidFill>
                  <a:schemeClr val="bg1"/>
                </a:solidFill>
              </a:rPr>
              <a:t>山上</a:t>
            </a:r>
          </a:p>
        </p:txBody>
      </p:sp>
      <p:sp>
        <p:nvSpPr>
          <p:cNvPr id="335878" name="Rectangle 6"/>
          <p:cNvSpPr>
            <a:spLocks noChangeArrowheads="1"/>
          </p:cNvSpPr>
          <p:nvPr/>
        </p:nvSpPr>
        <p:spPr bwMode="auto">
          <a:xfrm>
            <a:off x="3924300" y="6553200"/>
            <a:ext cx="5243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1400">
                <a:solidFill>
                  <a:schemeClr val="bg1"/>
                </a:solidFill>
              </a:rPr>
              <a:t>http://idefix.mi.infn.it/~wieland/paper_wieland/articleeuroball.html</a:t>
            </a:r>
          </a:p>
        </p:txBody>
      </p:sp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-381000" y="-288925"/>
            <a:ext cx="10353675" cy="746760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5880" name="AutoShape 8"/>
          <p:cNvSpPr>
            <a:spLocks noChangeArrowheads="1"/>
          </p:cNvSpPr>
          <p:nvPr/>
        </p:nvSpPr>
        <p:spPr bwMode="auto">
          <a:xfrm>
            <a:off x="4572000" y="962025"/>
            <a:ext cx="4171950" cy="19621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ja-JP" sz="1400"/>
          </a:p>
        </p:txBody>
      </p:sp>
      <p:sp>
        <p:nvSpPr>
          <p:cNvPr id="335881" name="Text Box 9"/>
          <p:cNvSpPr txBox="1">
            <a:spLocks noChangeArrowheads="1"/>
          </p:cNvSpPr>
          <p:nvPr/>
        </p:nvSpPr>
        <p:spPr bwMode="auto">
          <a:xfrm>
            <a:off x="4572000" y="1182688"/>
            <a:ext cx="3962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000">
                <a:solidFill>
                  <a:schemeClr val="bg1"/>
                </a:solidFill>
              </a:rPr>
              <a:t>大型</a:t>
            </a:r>
            <a:r>
              <a:rPr lang="en-US" altLang="ja-JP" sz="2000">
                <a:solidFill>
                  <a:schemeClr val="bg1"/>
                </a:solidFill>
              </a:rPr>
              <a:t>Ge</a:t>
            </a:r>
            <a:r>
              <a:rPr lang="ja-JP" altLang="en-US" sz="2000">
                <a:solidFill>
                  <a:schemeClr val="bg1"/>
                </a:solidFill>
              </a:rPr>
              <a:t>ボールによる</a:t>
            </a:r>
            <a:r>
              <a:rPr lang="en-US" altLang="ja-JP" sz="2000">
                <a:solidFill>
                  <a:schemeClr val="bg1"/>
                </a:solidFill>
              </a:rPr>
              <a:t>γ</a:t>
            </a:r>
            <a:r>
              <a:rPr lang="ja-JP" altLang="en-US" sz="2000">
                <a:solidFill>
                  <a:schemeClr val="bg1"/>
                </a:solidFill>
              </a:rPr>
              <a:t>線核分光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低速ビームによる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融合反応</a:t>
            </a:r>
            <a:r>
              <a:rPr lang="en-US" altLang="ja-JP" sz="2000">
                <a:solidFill>
                  <a:schemeClr val="bg1"/>
                </a:solidFill>
              </a:rPr>
              <a:t>/</a:t>
            </a:r>
            <a:r>
              <a:rPr lang="ja-JP" altLang="en-US" sz="2000">
                <a:solidFill>
                  <a:schemeClr val="bg1"/>
                </a:solidFill>
              </a:rPr>
              <a:t>深部非弾性散乱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クーロン励起</a:t>
            </a:r>
          </a:p>
          <a:p>
            <a:pPr algn="l"/>
            <a:r>
              <a:rPr lang="ja-JP" altLang="en-US" sz="2000">
                <a:solidFill>
                  <a:schemeClr val="bg1"/>
                </a:solidFill>
              </a:rPr>
              <a:t>	多核子核子移行</a:t>
            </a:r>
          </a:p>
        </p:txBody>
      </p:sp>
      <p:sp>
        <p:nvSpPr>
          <p:cNvPr id="335882" name="AutoShape 10"/>
          <p:cNvSpPr>
            <a:spLocks noChangeArrowheads="1"/>
          </p:cNvSpPr>
          <p:nvPr/>
        </p:nvSpPr>
        <p:spPr bwMode="auto">
          <a:xfrm rot="-1690039">
            <a:off x="-400050" y="3100388"/>
            <a:ext cx="9798050" cy="77787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4000"/>
              <a:t>エキゾティック変形の探索と変形機構の解明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原子核状態方程式</a:t>
            </a:r>
            <a:r>
              <a:rPr lang="en-US" altLang="ja-JP"/>
              <a:t>(EOS)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765175"/>
            <a:ext cx="6135688" cy="6192838"/>
          </a:xfrm>
          <a:noFill/>
        </p:spPr>
        <p:txBody>
          <a:bodyPr/>
          <a:lstStyle/>
          <a:p>
            <a:pPr marL="176213" indent="-176213">
              <a:lnSpc>
                <a:spcPct val="110000"/>
              </a:lnSpc>
            </a:pPr>
            <a:r>
              <a:rPr lang="ja-JP" altLang="en-US" b="1"/>
              <a:t>原子核</a:t>
            </a:r>
            <a:r>
              <a:rPr lang="en-US" altLang="ja-JP" b="1"/>
              <a:t>/</a:t>
            </a:r>
            <a:r>
              <a:rPr lang="ja-JP" altLang="en-US" b="1"/>
              <a:t>核物質の状態方程式 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核物理としての興味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中性子星や超新星爆発の理解</a:t>
            </a:r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Symmetric matter</a:t>
            </a:r>
            <a:r>
              <a:rPr lang="ja-JP" altLang="en-US" b="1"/>
              <a:t>　</a:t>
            </a:r>
            <a:r>
              <a:rPr lang="en-US" altLang="ja-JP" b="1"/>
              <a:t>(</a:t>
            </a:r>
            <a:r>
              <a:rPr lang="en-US" altLang="ja-JP" b="1" i="1"/>
              <a:t>N=Z</a:t>
            </a:r>
            <a:r>
              <a:rPr lang="en-US" altLang="ja-JP" b="1"/>
              <a:t>)</a:t>
            </a:r>
            <a:r>
              <a:rPr lang="ja-JP" altLang="en-US" b="1"/>
              <a:t>　</a:t>
            </a:r>
            <a:r>
              <a:rPr lang="en-US" altLang="ja-JP" b="1"/>
              <a:t>: </a:t>
            </a:r>
            <a:r>
              <a:rPr lang="ja-JP" altLang="en-US" b="1"/>
              <a:t>収束の方向</a:t>
            </a:r>
          </a:p>
          <a:p>
            <a:pPr marL="176213" indent="-176213">
              <a:lnSpc>
                <a:spcPct val="110000"/>
              </a:lnSpc>
            </a:pPr>
            <a:endParaRPr lang="en-US" altLang="ja-JP" b="1"/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5292725" y="981075"/>
            <a:ext cx="334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800" i="1">
                <a:solidFill>
                  <a:schemeClr val="bg1"/>
                </a:solidFill>
              </a:rPr>
              <a:t>E=E</a:t>
            </a:r>
            <a:r>
              <a:rPr lang="en-US" altLang="ja-JP" sz="2800">
                <a:solidFill>
                  <a:schemeClr val="bg1"/>
                </a:solidFill>
              </a:rPr>
              <a:t>(ρ,(ρ</a:t>
            </a:r>
            <a:r>
              <a:rPr lang="en-US" altLang="ja-JP" sz="2800" i="1" baseline="-25000">
                <a:solidFill>
                  <a:schemeClr val="bg1"/>
                </a:solidFill>
              </a:rPr>
              <a:t>n</a:t>
            </a:r>
            <a:r>
              <a:rPr lang="en-US" altLang="ja-JP" sz="2800">
                <a:solidFill>
                  <a:schemeClr val="bg1"/>
                </a:solidFill>
              </a:rPr>
              <a:t>-ρ</a:t>
            </a:r>
            <a:r>
              <a:rPr lang="en-US" altLang="ja-JP" sz="2800" baseline="-25000">
                <a:solidFill>
                  <a:schemeClr val="bg1"/>
                </a:solidFill>
              </a:rPr>
              <a:t>p</a:t>
            </a:r>
            <a:r>
              <a:rPr lang="en-US" altLang="ja-JP" sz="2800">
                <a:solidFill>
                  <a:schemeClr val="bg1"/>
                </a:solidFill>
              </a:rPr>
              <a:t>)/ρ)</a:t>
            </a:r>
            <a:endParaRPr lang="en-US" altLang="ja-JP" sz="2800"/>
          </a:p>
        </p:txBody>
      </p:sp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磯部、大津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小野、飯田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grpSp>
        <p:nvGrpSpPr>
          <p:cNvPr id="229383" name="Group 7"/>
          <p:cNvGrpSpPr>
            <a:grpSpLocks/>
          </p:cNvGrpSpPr>
          <p:nvPr/>
        </p:nvGrpSpPr>
        <p:grpSpPr bwMode="auto">
          <a:xfrm>
            <a:off x="4716463" y="2420938"/>
            <a:ext cx="4824412" cy="3727450"/>
            <a:chOff x="2562" y="1570"/>
            <a:chExt cx="3493" cy="2620"/>
          </a:xfrm>
        </p:grpSpPr>
        <p:sp>
          <p:nvSpPr>
            <p:cNvPr id="229384" name="Rectangle 8"/>
            <p:cNvSpPr>
              <a:spLocks noChangeArrowheads="1"/>
            </p:cNvSpPr>
            <p:nvPr/>
          </p:nvSpPr>
          <p:spPr bwMode="auto">
            <a:xfrm>
              <a:off x="2744" y="1576"/>
              <a:ext cx="2903" cy="26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29385" name="Picture 2" descr="C:\Users\isobe\Dropbox\核物理将来\souzu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62" y="1570"/>
              <a:ext cx="3493" cy="2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原子核状態方程式</a:t>
            </a:r>
            <a:r>
              <a:rPr lang="en-US" altLang="ja-JP"/>
              <a:t>(EOS)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765175"/>
            <a:ext cx="6135688" cy="6192838"/>
          </a:xfrm>
        </p:spPr>
        <p:txBody>
          <a:bodyPr/>
          <a:lstStyle/>
          <a:p>
            <a:pPr marL="176213" indent="-176213">
              <a:lnSpc>
                <a:spcPct val="110000"/>
              </a:lnSpc>
            </a:pPr>
            <a:r>
              <a:rPr lang="ja-JP" altLang="en-US" b="1"/>
              <a:t>原子核</a:t>
            </a:r>
            <a:r>
              <a:rPr lang="en-US" altLang="ja-JP" b="1"/>
              <a:t>/</a:t>
            </a:r>
            <a:r>
              <a:rPr lang="ja-JP" altLang="en-US" b="1"/>
              <a:t>核物質の状態方程式 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核物理としての興味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中性子星や超新星爆発の理解</a:t>
            </a:r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Symmetric matter</a:t>
            </a:r>
            <a:r>
              <a:rPr lang="ja-JP" altLang="en-US" b="1"/>
              <a:t>　</a:t>
            </a:r>
            <a:r>
              <a:rPr lang="en-US" altLang="ja-JP" b="1"/>
              <a:t>(</a:t>
            </a:r>
            <a:r>
              <a:rPr lang="en-US" altLang="ja-JP" b="1" i="1"/>
              <a:t>N=Z</a:t>
            </a:r>
            <a:r>
              <a:rPr lang="en-US" altLang="ja-JP" b="1"/>
              <a:t>)</a:t>
            </a:r>
            <a:r>
              <a:rPr lang="ja-JP" altLang="en-US" b="1"/>
              <a:t>　</a:t>
            </a:r>
            <a:r>
              <a:rPr lang="en-US" altLang="ja-JP" b="1"/>
              <a:t>: </a:t>
            </a:r>
            <a:r>
              <a:rPr lang="ja-JP" altLang="en-US" b="1"/>
              <a:t>収束の方向</a:t>
            </a:r>
          </a:p>
          <a:p>
            <a:pPr marL="176213" indent="-176213">
              <a:lnSpc>
                <a:spcPct val="110000"/>
              </a:lnSpc>
            </a:pPr>
            <a:endParaRPr lang="ja-JP" altLang="en-US" b="1"/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Asymmetric matter (</a:t>
            </a:r>
            <a:r>
              <a:rPr lang="en-US" altLang="ja-JP" b="1" i="1"/>
              <a:t>N&gt;Z</a:t>
            </a:r>
            <a:r>
              <a:rPr lang="en-US" altLang="ja-JP" b="1"/>
              <a:t>) </a:t>
            </a:r>
            <a:r>
              <a:rPr lang="ja-JP" altLang="en-US" b="1"/>
              <a:t>はこれから</a:t>
            </a:r>
          </a:p>
          <a:p>
            <a:pPr marL="541338" lvl="1" indent="-185738">
              <a:lnSpc>
                <a:spcPct val="110000"/>
              </a:lnSpc>
            </a:pPr>
            <a:endParaRPr lang="en-US" altLang="ja-JP" b="1">
              <a:sym typeface="Wingdings" pitchFamily="2" charset="2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5292725" y="981075"/>
            <a:ext cx="334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800" i="1">
                <a:solidFill>
                  <a:schemeClr val="bg1"/>
                </a:solidFill>
              </a:rPr>
              <a:t>E=E</a:t>
            </a:r>
            <a:r>
              <a:rPr lang="en-US" altLang="ja-JP" sz="2800">
                <a:solidFill>
                  <a:schemeClr val="bg1"/>
                </a:solidFill>
              </a:rPr>
              <a:t>(ρ,(ρ</a:t>
            </a:r>
            <a:r>
              <a:rPr lang="en-US" altLang="ja-JP" sz="2800" i="1" baseline="-25000">
                <a:solidFill>
                  <a:schemeClr val="bg1"/>
                </a:solidFill>
              </a:rPr>
              <a:t>n</a:t>
            </a:r>
            <a:r>
              <a:rPr lang="en-US" altLang="ja-JP" sz="2800">
                <a:solidFill>
                  <a:schemeClr val="bg1"/>
                </a:solidFill>
              </a:rPr>
              <a:t>-ρ</a:t>
            </a:r>
            <a:r>
              <a:rPr lang="en-US" altLang="ja-JP" sz="2800" baseline="-25000">
                <a:solidFill>
                  <a:schemeClr val="bg1"/>
                </a:solidFill>
              </a:rPr>
              <a:t>p</a:t>
            </a:r>
            <a:r>
              <a:rPr lang="en-US" altLang="ja-JP" sz="2800">
                <a:solidFill>
                  <a:schemeClr val="bg1"/>
                </a:solidFill>
              </a:rPr>
              <a:t>)/ρ)</a:t>
            </a:r>
            <a:endParaRPr lang="en-US" altLang="ja-JP" sz="2800"/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磯部、大津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小野、飯田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41673" name="Picture 9" descr="SymmetryEnergySkyr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03575"/>
            <a:ext cx="4284662" cy="3132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原子核状態方程式</a:t>
            </a:r>
            <a:r>
              <a:rPr lang="en-US" altLang="ja-JP"/>
              <a:t>(EOS)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765175"/>
            <a:ext cx="6135688" cy="6192838"/>
          </a:xfrm>
        </p:spPr>
        <p:txBody>
          <a:bodyPr/>
          <a:lstStyle/>
          <a:p>
            <a:pPr marL="176213" indent="-176213">
              <a:lnSpc>
                <a:spcPct val="110000"/>
              </a:lnSpc>
            </a:pPr>
            <a:r>
              <a:rPr lang="ja-JP" altLang="en-US" b="1"/>
              <a:t>原子核</a:t>
            </a:r>
            <a:r>
              <a:rPr lang="en-US" altLang="ja-JP" b="1"/>
              <a:t>/</a:t>
            </a:r>
            <a:r>
              <a:rPr lang="ja-JP" altLang="en-US" b="1"/>
              <a:t>核物質の状態方程式 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核物理としての興味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中性子星や超新星爆発の理解</a:t>
            </a:r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Symmetric matter</a:t>
            </a:r>
            <a:r>
              <a:rPr lang="ja-JP" altLang="en-US" b="1"/>
              <a:t>　</a:t>
            </a:r>
            <a:r>
              <a:rPr lang="en-US" altLang="ja-JP" b="1"/>
              <a:t>(</a:t>
            </a:r>
            <a:r>
              <a:rPr lang="en-US" altLang="ja-JP" b="1" i="1"/>
              <a:t>N=Z</a:t>
            </a:r>
            <a:r>
              <a:rPr lang="en-US" altLang="ja-JP" b="1"/>
              <a:t>)</a:t>
            </a:r>
            <a:r>
              <a:rPr lang="ja-JP" altLang="en-US" b="1"/>
              <a:t>　</a:t>
            </a:r>
            <a:r>
              <a:rPr lang="en-US" altLang="ja-JP" b="1"/>
              <a:t>: </a:t>
            </a:r>
            <a:r>
              <a:rPr lang="ja-JP" altLang="en-US" b="1"/>
              <a:t>収束の方向</a:t>
            </a:r>
          </a:p>
          <a:p>
            <a:pPr marL="176213" indent="-176213">
              <a:lnSpc>
                <a:spcPct val="110000"/>
              </a:lnSpc>
            </a:pPr>
            <a:endParaRPr lang="ja-JP" altLang="en-US" b="1"/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Asymmetric matter (</a:t>
            </a:r>
            <a:r>
              <a:rPr lang="en-US" altLang="ja-JP" b="1" i="1"/>
              <a:t>N&gt;Z</a:t>
            </a:r>
            <a:r>
              <a:rPr lang="en-US" altLang="ja-JP" b="1"/>
              <a:t>) </a:t>
            </a:r>
            <a:r>
              <a:rPr lang="ja-JP" altLang="en-US" b="1"/>
              <a:t>はこれから</a:t>
            </a:r>
          </a:p>
          <a:p>
            <a:pPr marL="541338" lvl="1" indent="-185738">
              <a:lnSpc>
                <a:spcPct val="110000"/>
              </a:lnSpc>
            </a:pPr>
            <a:endParaRPr lang="en-US" altLang="ja-JP" b="1">
              <a:sym typeface="Wingdings" pitchFamily="2" charset="2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292725" y="981075"/>
            <a:ext cx="334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800" i="1">
                <a:solidFill>
                  <a:schemeClr val="bg1"/>
                </a:solidFill>
              </a:rPr>
              <a:t>E=E</a:t>
            </a:r>
            <a:r>
              <a:rPr lang="en-US" altLang="ja-JP" sz="2800">
                <a:solidFill>
                  <a:schemeClr val="bg1"/>
                </a:solidFill>
              </a:rPr>
              <a:t>(ρ,(ρ</a:t>
            </a:r>
            <a:r>
              <a:rPr lang="en-US" altLang="ja-JP" sz="2800" i="1" baseline="-25000">
                <a:solidFill>
                  <a:schemeClr val="bg1"/>
                </a:solidFill>
              </a:rPr>
              <a:t>n</a:t>
            </a:r>
            <a:r>
              <a:rPr lang="en-US" altLang="ja-JP" sz="2800">
                <a:solidFill>
                  <a:schemeClr val="bg1"/>
                </a:solidFill>
              </a:rPr>
              <a:t>-ρ</a:t>
            </a:r>
            <a:r>
              <a:rPr lang="en-US" altLang="ja-JP" sz="2800" baseline="-25000">
                <a:solidFill>
                  <a:schemeClr val="bg1"/>
                </a:solidFill>
              </a:rPr>
              <a:t>p</a:t>
            </a:r>
            <a:r>
              <a:rPr lang="en-US" altLang="ja-JP" sz="2800">
                <a:solidFill>
                  <a:schemeClr val="bg1"/>
                </a:solidFill>
              </a:rPr>
              <a:t>)/ρ)</a:t>
            </a:r>
            <a:endParaRPr lang="en-US" altLang="ja-JP" sz="2800"/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磯部、大津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小野、飯田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14374" name="Picture 6" descr="SymmetryEnergySkyr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03575"/>
            <a:ext cx="4284662" cy="3132138"/>
          </a:xfrm>
          <a:prstGeom prst="rect">
            <a:avLst/>
          </a:prstGeom>
          <a:noFill/>
        </p:spPr>
      </p:pic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-381000" y="-288925"/>
            <a:ext cx="10353675" cy="746760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4376" name="AutoShape 8"/>
          <p:cNvSpPr>
            <a:spLocks noChangeArrowheads="1"/>
          </p:cNvSpPr>
          <p:nvPr/>
        </p:nvSpPr>
        <p:spPr bwMode="auto">
          <a:xfrm>
            <a:off x="1495425" y="1952625"/>
            <a:ext cx="6572250" cy="4314825"/>
          </a:xfrm>
          <a:prstGeom prst="roundRect">
            <a:avLst>
              <a:gd name="adj" fmla="val 540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ja-JP" sz="1400"/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1606550" y="1982788"/>
            <a:ext cx="648979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i="1" dirty="0">
                <a:solidFill>
                  <a:schemeClr val="bg1"/>
                </a:solidFill>
                <a:ea typeface="Ar"/>
                <a:cs typeface="Ar"/>
              </a:rPr>
              <a:t>N&gt;Z</a:t>
            </a:r>
            <a:r>
              <a:rPr lang="en-US" altLang="ja-JP" sz="2000" dirty="0">
                <a:solidFill>
                  <a:schemeClr val="bg1"/>
                </a:solidFill>
                <a:ea typeface="Ar"/>
                <a:cs typeface="Ar"/>
              </a:rPr>
              <a:t>, 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 </a:t>
            </a:r>
            <a:r>
              <a:rPr lang="en-US" altLang="ja-JP" sz="2000" i="1" dirty="0">
                <a:solidFill>
                  <a:schemeClr val="bg1"/>
                </a:solidFill>
              </a:rPr>
              <a:t>~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altLang="ja-JP" sz="2000" i="1" baseline="-25000" dirty="0">
                <a:solidFill>
                  <a:schemeClr val="bg1"/>
                </a:solidFill>
              </a:rPr>
              <a:t>0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</a:t>
            </a:r>
            <a:r>
              <a:rPr lang="ja-JP" altLang="en-US" sz="2100" dirty="0">
                <a:solidFill>
                  <a:schemeClr val="bg1"/>
                </a:solidFill>
              </a:rPr>
              <a:t>核半径 </a:t>
            </a:r>
            <a:r>
              <a:rPr lang="en-US" altLang="ja-JP" sz="2100" dirty="0">
                <a:solidFill>
                  <a:schemeClr val="bg1"/>
                </a:solidFill>
              </a:rPr>
              <a:t>/ </a:t>
            </a:r>
            <a:r>
              <a:rPr lang="ja-JP" altLang="en-US" sz="2100" dirty="0">
                <a:solidFill>
                  <a:schemeClr val="bg1"/>
                </a:solidFill>
              </a:rPr>
              <a:t>中性子スキン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</a:t>
            </a:r>
            <a:r>
              <a:rPr lang="ja-JP" altLang="en-US" sz="2100" dirty="0" smtClean="0">
                <a:solidFill>
                  <a:schemeClr val="bg1"/>
                </a:solidFill>
              </a:rPr>
              <a:t>　　　</a:t>
            </a:r>
            <a:r>
              <a:rPr lang="en-US" altLang="ja-JP" sz="2100" dirty="0" smtClean="0">
                <a:solidFill>
                  <a:schemeClr val="bg1"/>
                </a:solidFill>
              </a:rPr>
              <a:t>ZeroDegree </a:t>
            </a:r>
            <a:r>
              <a:rPr lang="en-US" altLang="ja-JP" sz="2100" dirty="0">
                <a:solidFill>
                  <a:schemeClr val="bg1"/>
                </a:solidFill>
              </a:rPr>
              <a:t>/ SLOWRI / SCRIT (RIBF)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Giant Resonance (GMR etc.)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 	</a:t>
            </a:r>
            <a:r>
              <a:rPr lang="ja-JP" altLang="en-US" sz="2100" dirty="0" smtClean="0">
                <a:solidFill>
                  <a:schemeClr val="bg1"/>
                </a:solidFill>
              </a:rPr>
              <a:t>　　　</a:t>
            </a:r>
            <a:r>
              <a:rPr lang="en-US" altLang="ja-JP" sz="2100" dirty="0" smtClean="0">
                <a:solidFill>
                  <a:schemeClr val="bg1"/>
                </a:solidFill>
              </a:rPr>
              <a:t>Active </a:t>
            </a:r>
            <a:r>
              <a:rPr lang="en-US" altLang="ja-JP" sz="2100" dirty="0">
                <a:solidFill>
                  <a:schemeClr val="bg1"/>
                </a:solidFill>
              </a:rPr>
              <a:t>Target / </a:t>
            </a:r>
            <a:r>
              <a:rPr lang="en-US" altLang="ja-JP" sz="2100" dirty="0" err="1">
                <a:solidFill>
                  <a:schemeClr val="bg1"/>
                </a:solidFill>
              </a:rPr>
              <a:t>Coulex</a:t>
            </a:r>
            <a:r>
              <a:rPr lang="en-US" altLang="ja-JP" sz="2100" dirty="0">
                <a:solidFill>
                  <a:schemeClr val="bg1"/>
                </a:solidFill>
              </a:rPr>
              <a:t> / SHARAQ (RIBF)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i="1" dirty="0">
                <a:solidFill>
                  <a:schemeClr val="bg1"/>
                </a:solidFill>
                <a:ea typeface="Ar"/>
                <a:cs typeface="Ar"/>
              </a:rPr>
              <a:t>N&gt;Z</a:t>
            </a:r>
            <a:r>
              <a:rPr lang="en-US" altLang="ja-JP" sz="2000" dirty="0">
                <a:solidFill>
                  <a:schemeClr val="bg1"/>
                </a:solidFill>
              </a:rPr>
              <a:t>,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 </a:t>
            </a:r>
            <a:r>
              <a:rPr lang="en-US" altLang="ja-JP" sz="2000" i="1" dirty="0">
                <a:solidFill>
                  <a:schemeClr val="bg1"/>
                </a:solidFill>
              </a:rPr>
              <a:t>~ 2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altLang="ja-JP" sz="2000" i="1" baseline="-25000" dirty="0">
                <a:solidFill>
                  <a:schemeClr val="bg1"/>
                </a:solidFill>
              </a:rPr>
              <a:t>0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</a:t>
            </a:r>
            <a:r>
              <a:rPr lang="ja-JP" altLang="en-US" sz="2100" dirty="0">
                <a:solidFill>
                  <a:schemeClr val="bg1"/>
                </a:solidFill>
              </a:rPr>
              <a:t>重</a:t>
            </a:r>
            <a:r>
              <a:rPr lang="en-US" altLang="ja-JP" sz="2100" dirty="0">
                <a:solidFill>
                  <a:schemeClr val="bg1"/>
                </a:solidFill>
              </a:rPr>
              <a:t>RI</a:t>
            </a:r>
            <a:r>
              <a:rPr lang="ja-JP" altLang="en-US" sz="2100" dirty="0">
                <a:solidFill>
                  <a:schemeClr val="bg1"/>
                </a:solidFill>
              </a:rPr>
              <a:t>核衝突系実験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	    </a:t>
            </a:r>
            <a:r>
              <a:rPr lang="en-US" altLang="ja-JP" sz="2100" dirty="0">
                <a:solidFill>
                  <a:schemeClr val="bg1"/>
                </a:solidFill>
              </a:rPr>
              <a:t>@ SAMURAI</a:t>
            </a:r>
            <a:r>
              <a:rPr lang="ja-JP" altLang="en-US" sz="2100" dirty="0">
                <a:solidFill>
                  <a:schemeClr val="bg1"/>
                </a:solidFill>
              </a:rPr>
              <a:t>　</a:t>
            </a:r>
            <a:r>
              <a:rPr lang="en-US" altLang="ja-JP" sz="2100" dirty="0">
                <a:solidFill>
                  <a:schemeClr val="bg1"/>
                </a:solidFill>
              </a:rPr>
              <a:t>TPC</a:t>
            </a:r>
            <a:r>
              <a:rPr lang="ja-JP" altLang="en-US" sz="2100" dirty="0">
                <a:solidFill>
                  <a:schemeClr val="bg1"/>
                </a:solidFill>
              </a:rPr>
              <a:t>　</a:t>
            </a:r>
            <a:r>
              <a:rPr lang="en-US" altLang="ja-JP" sz="2100" dirty="0">
                <a:solidFill>
                  <a:schemeClr val="bg1"/>
                </a:solidFill>
              </a:rPr>
              <a:t>(RIBF)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長いスパンの非対称度での実験が必要。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	</a:t>
            </a:r>
            <a:r>
              <a:rPr lang="en-US" altLang="ja-JP" sz="2100" dirty="0" err="1">
                <a:solidFill>
                  <a:schemeClr val="bg1"/>
                </a:solidFill>
              </a:rPr>
              <a:t>eg</a:t>
            </a:r>
            <a:r>
              <a:rPr lang="en-US" altLang="ja-JP" sz="2100" dirty="0">
                <a:solidFill>
                  <a:schemeClr val="bg1"/>
                </a:solidFill>
              </a:rPr>
              <a:t>. </a:t>
            </a:r>
            <a:r>
              <a:rPr lang="en-US" altLang="ja-JP" sz="2100" baseline="30000" dirty="0">
                <a:solidFill>
                  <a:schemeClr val="bg1"/>
                </a:solidFill>
              </a:rPr>
              <a:t>100</a:t>
            </a:r>
            <a:r>
              <a:rPr lang="en-US" altLang="ja-JP" sz="2100" dirty="0">
                <a:solidFill>
                  <a:schemeClr val="bg1"/>
                </a:solidFill>
              </a:rPr>
              <a:t>Sn </a:t>
            </a:r>
            <a:r>
              <a:rPr lang="ja-JP" altLang="en-US" sz="2100" dirty="0">
                <a:solidFill>
                  <a:schemeClr val="bg1"/>
                </a:solidFill>
              </a:rPr>
              <a:t>～</a:t>
            </a:r>
            <a:r>
              <a:rPr lang="en-US" altLang="ja-JP" sz="2100" baseline="30000" dirty="0">
                <a:solidFill>
                  <a:schemeClr val="bg1"/>
                </a:solidFill>
              </a:rPr>
              <a:t>140</a:t>
            </a:r>
            <a:r>
              <a:rPr lang="en-US" altLang="ja-JP" sz="2100" dirty="0">
                <a:solidFill>
                  <a:schemeClr val="bg1"/>
                </a:solidFill>
              </a:rPr>
              <a:t>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原子核状態方程式</a:t>
            </a:r>
            <a:r>
              <a:rPr lang="en-US" altLang="ja-JP"/>
              <a:t>(EOS)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765175"/>
            <a:ext cx="6135688" cy="6192838"/>
          </a:xfrm>
        </p:spPr>
        <p:txBody>
          <a:bodyPr/>
          <a:lstStyle/>
          <a:p>
            <a:pPr marL="176213" indent="-176213">
              <a:lnSpc>
                <a:spcPct val="110000"/>
              </a:lnSpc>
            </a:pPr>
            <a:r>
              <a:rPr lang="ja-JP" altLang="en-US" b="1"/>
              <a:t>原子核</a:t>
            </a:r>
            <a:r>
              <a:rPr lang="en-US" altLang="ja-JP" b="1"/>
              <a:t>/</a:t>
            </a:r>
            <a:r>
              <a:rPr lang="ja-JP" altLang="en-US" b="1"/>
              <a:t>核物質の状態方程式 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核物理としての興味</a:t>
            </a:r>
          </a:p>
          <a:p>
            <a:pPr marL="541338" lvl="1" indent="-185738">
              <a:lnSpc>
                <a:spcPct val="110000"/>
              </a:lnSpc>
            </a:pPr>
            <a:r>
              <a:rPr lang="ja-JP" altLang="en-US" b="1"/>
              <a:t>中性子星や超新星爆発の理解</a:t>
            </a:r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Symmetric matter</a:t>
            </a:r>
            <a:r>
              <a:rPr lang="ja-JP" altLang="en-US" b="1"/>
              <a:t>　</a:t>
            </a:r>
            <a:r>
              <a:rPr lang="en-US" altLang="ja-JP" b="1"/>
              <a:t>(</a:t>
            </a:r>
            <a:r>
              <a:rPr lang="en-US" altLang="ja-JP" b="1" i="1"/>
              <a:t>N=Z</a:t>
            </a:r>
            <a:r>
              <a:rPr lang="en-US" altLang="ja-JP" b="1"/>
              <a:t>)</a:t>
            </a:r>
            <a:r>
              <a:rPr lang="ja-JP" altLang="en-US" b="1"/>
              <a:t>　</a:t>
            </a:r>
            <a:r>
              <a:rPr lang="en-US" altLang="ja-JP" b="1"/>
              <a:t>: </a:t>
            </a:r>
            <a:r>
              <a:rPr lang="ja-JP" altLang="en-US" b="1"/>
              <a:t>収束の方向</a:t>
            </a:r>
          </a:p>
          <a:p>
            <a:pPr marL="176213" indent="-176213">
              <a:lnSpc>
                <a:spcPct val="110000"/>
              </a:lnSpc>
            </a:pPr>
            <a:endParaRPr lang="ja-JP" altLang="en-US" b="1"/>
          </a:p>
          <a:p>
            <a:pPr marL="176213" indent="-176213">
              <a:lnSpc>
                <a:spcPct val="110000"/>
              </a:lnSpc>
            </a:pPr>
            <a:r>
              <a:rPr lang="en-US" altLang="ja-JP" b="1"/>
              <a:t>Asymmetric matter (</a:t>
            </a:r>
            <a:r>
              <a:rPr lang="en-US" altLang="ja-JP" b="1" i="1"/>
              <a:t>N&gt;Z</a:t>
            </a:r>
            <a:r>
              <a:rPr lang="en-US" altLang="ja-JP" b="1"/>
              <a:t>) </a:t>
            </a:r>
            <a:r>
              <a:rPr lang="ja-JP" altLang="en-US" b="1"/>
              <a:t>はこれから</a:t>
            </a:r>
          </a:p>
          <a:p>
            <a:pPr marL="541338" lvl="1" indent="-185738">
              <a:lnSpc>
                <a:spcPct val="110000"/>
              </a:lnSpc>
            </a:pPr>
            <a:endParaRPr lang="en-US" altLang="ja-JP" b="1">
              <a:sym typeface="Wingdings" pitchFamily="2" charset="2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5292725" y="981075"/>
            <a:ext cx="33496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800" i="1">
                <a:solidFill>
                  <a:schemeClr val="bg1"/>
                </a:solidFill>
              </a:rPr>
              <a:t>E=E</a:t>
            </a:r>
            <a:r>
              <a:rPr lang="en-US" altLang="ja-JP" sz="2800">
                <a:solidFill>
                  <a:schemeClr val="bg1"/>
                </a:solidFill>
              </a:rPr>
              <a:t>(ρ,(ρ</a:t>
            </a:r>
            <a:r>
              <a:rPr lang="en-US" altLang="ja-JP" sz="2800" i="1" baseline="-25000">
                <a:solidFill>
                  <a:schemeClr val="bg1"/>
                </a:solidFill>
              </a:rPr>
              <a:t>n</a:t>
            </a:r>
            <a:r>
              <a:rPr lang="en-US" altLang="ja-JP" sz="2800">
                <a:solidFill>
                  <a:schemeClr val="bg1"/>
                </a:solidFill>
              </a:rPr>
              <a:t>-ρ</a:t>
            </a:r>
            <a:r>
              <a:rPr lang="en-US" altLang="ja-JP" sz="2800" baseline="-25000">
                <a:solidFill>
                  <a:schemeClr val="bg1"/>
                </a:solidFill>
              </a:rPr>
              <a:t>p</a:t>
            </a:r>
            <a:r>
              <a:rPr lang="en-US" altLang="ja-JP" sz="2800">
                <a:solidFill>
                  <a:schemeClr val="bg1"/>
                </a:solidFill>
              </a:rPr>
              <a:t>)/ρ)</a:t>
            </a:r>
            <a:endParaRPr lang="en-US" altLang="ja-JP" sz="2800"/>
          </a:p>
        </p:txBody>
      </p:sp>
      <p:sp>
        <p:nvSpPr>
          <p:cNvPr id="314373" name="Text Box 5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磯部、大津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小野、飯田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14374" name="Picture 6" descr="SymmetryEnergySkyr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203575"/>
            <a:ext cx="4284662" cy="3132138"/>
          </a:xfrm>
          <a:prstGeom prst="rect">
            <a:avLst/>
          </a:prstGeom>
          <a:noFill/>
        </p:spPr>
      </p:pic>
      <p:sp>
        <p:nvSpPr>
          <p:cNvPr id="314375" name="Rectangle 7"/>
          <p:cNvSpPr>
            <a:spLocks noChangeArrowheads="1"/>
          </p:cNvSpPr>
          <p:nvPr/>
        </p:nvSpPr>
        <p:spPr bwMode="auto">
          <a:xfrm>
            <a:off x="-381000" y="-288925"/>
            <a:ext cx="10353675" cy="746760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4376" name="AutoShape 8"/>
          <p:cNvSpPr>
            <a:spLocks noChangeArrowheads="1"/>
          </p:cNvSpPr>
          <p:nvPr/>
        </p:nvSpPr>
        <p:spPr bwMode="auto">
          <a:xfrm>
            <a:off x="1495425" y="1952625"/>
            <a:ext cx="6572250" cy="4314825"/>
          </a:xfrm>
          <a:prstGeom prst="roundRect">
            <a:avLst>
              <a:gd name="adj" fmla="val 540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ja-JP" sz="1400"/>
          </a:p>
        </p:txBody>
      </p: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1606550" y="1982788"/>
            <a:ext cx="6489790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i="1" dirty="0">
                <a:solidFill>
                  <a:schemeClr val="bg1"/>
                </a:solidFill>
                <a:ea typeface="Ar"/>
                <a:cs typeface="Ar"/>
              </a:rPr>
              <a:t>N&gt;Z</a:t>
            </a:r>
            <a:r>
              <a:rPr lang="en-US" altLang="ja-JP" sz="2000" dirty="0">
                <a:solidFill>
                  <a:schemeClr val="bg1"/>
                </a:solidFill>
                <a:ea typeface="Ar"/>
                <a:cs typeface="Ar"/>
              </a:rPr>
              <a:t>, 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 </a:t>
            </a:r>
            <a:r>
              <a:rPr lang="en-US" altLang="ja-JP" sz="2000" i="1" dirty="0">
                <a:solidFill>
                  <a:schemeClr val="bg1"/>
                </a:solidFill>
              </a:rPr>
              <a:t>~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altLang="ja-JP" sz="2000" i="1" baseline="-25000" dirty="0">
                <a:solidFill>
                  <a:schemeClr val="bg1"/>
                </a:solidFill>
              </a:rPr>
              <a:t>0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</a:t>
            </a:r>
            <a:r>
              <a:rPr lang="ja-JP" altLang="en-US" sz="2100" dirty="0">
                <a:solidFill>
                  <a:schemeClr val="bg1"/>
                </a:solidFill>
              </a:rPr>
              <a:t>核半径 </a:t>
            </a:r>
            <a:r>
              <a:rPr lang="en-US" altLang="ja-JP" sz="2100" dirty="0">
                <a:solidFill>
                  <a:schemeClr val="bg1"/>
                </a:solidFill>
              </a:rPr>
              <a:t>/ </a:t>
            </a:r>
            <a:r>
              <a:rPr lang="ja-JP" altLang="en-US" sz="2100" dirty="0">
                <a:solidFill>
                  <a:schemeClr val="bg1"/>
                </a:solidFill>
              </a:rPr>
              <a:t>中性子スキン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</a:t>
            </a:r>
            <a:r>
              <a:rPr lang="ja-JP" altLang="en-US" sz="2100" dirty="0" smtClean="0">
                <a:solidFill>
                  <a:schemeClr val="bg1"/>
                </a:solidFill>
              </a:rPr>
              <a:t>　　　</a:t>
            </a:r>
            <a:r>
              <a:rPr lang="en-US" altLang="ja-JP" sz="2100" dirty="0" smtClean="0">
                <a:solidFill>
                  <a:schemeClr val="bg1"/>
                </a:solidFill>
              </a:rPr>
              <a:t>ZeroDegree </a:t>
            </a:r>
            <a:r>
              <a:rPr lang="en-US" altLang="ja-JP" sz="2100" dirty="0">
                <a:solidFill>
                  <a:schemeClr val="bg1"/>
                </a:solidFill>
              </a:rPr>
              <a:t>/ SLOWRI / SCRIT (RIBF)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Giant Resonance (GMR etc.)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 	</a:t>
            </a:r>
            <a:r>
              <a:rPr lang="ja-JP" altLang="en-US" sz="2100" dirty="0" smtClean="0">
                <a:solidFill>
                  <a:schemeClr val="bg1"/>
                </a:solidFill>
              </a:rPr>
              <a:t>　　　</a:t>
            </a:r>
            <a:r>
              <a:rPr lang="en-US" altLang="ja-JP" sz="2100" dirty="0" smtClean="0">
                <a:solidFill>
                  <a:schemeClr val="bg1"/>
                </a:solidFill>
              </a:rPr>
              <a:t>Active </a:t>
            </a:r>
            <a:r>
              <a:rPr lang="en-US" altLang="ja-JP" sz="2100" dirty="0">
                <a:solidFill>
                  <a:schemeClr val="bg1"/>
                </a:solidFill>
              </a:rPr>
              <a:t>Target / </a:t>
            </a:r>
            <a:r>
              <a:rPr lang="en-US" altLang="ja-JP" sz="2100" dirty="0" err="1">
                <a:solidFill>
                  <a:schemeClr val="bg1"/>
                </a:solidFill>
              </a:rPr>
              <a:t>Coulex</a:t>
            </a:r>
            <a:r>
              <a:rPr lang="en-US" altLang="ja-JP" sz="2100" dirty="0">
                <a:solidFill>
                  <a:schemeClr val="bg1"/>
                </a:solidFill>
              </a:rPr>
              <a:t> / SHARAQ (RIBF)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 dirty="0">
                <a:solidFill>
                  <a:schemeClr val="bg1"/>
                </a:solidFill>
              </a:rPr>
              <a:t> </a:t>
            </a:r>
            <a:r>
              <a:rPr lang="en-US" altLang="ja-JP" sz="2000" i="1" dirty="0">
                <a:solidFill>
                  <a:schemeClr val="bg1"/>
                </a:solidFill>
                <a:ea typeface="Ar"/>
                <a:cs typeface="Ar"/>
              </a:rPr>
              <a:t>N&gt;Z</a:t>
            </a:r>
            <a:r>
              <a:rPr lang="en-US" altLang="ja-JP" sz="2000" dirty="0">
                <a:solidFill>
                  <a:schemeClr val="bg1"/>
                </a:solidFill>
              </a:rPr>
              <a:t>, 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 </a:t>
            </a:r>
            <a:r>
              <a:rPr lang="en-US" altLang="ja-JP" sz="2000" i="1" dirty="0">
                <a:solidFill>
                  <a:schemeClr val="bg1"/>
                </a:solidFill>
              </a:rPr>
              <a:t>~ 2</a:t>
            </a:r>
            <a:r>
              <a:rPr lang="en-US" altLang="ja-JP" sz="2000" i="1" dirty="0">
                <a:solidFill>
                  <a:schemeClr val="bg1"/>
                </a:solidFill>
                <a:latin typeface="Symbol" pitchFamily="18" charset="2"/>
              </a:rPr>
              <a:t>r</a:t>
            </a:r>
            <a:r>
              <a:rPr lang="en-US" altLang="ja-JP" sz="2000" i="1" baseline="-25000" dirty="0">
                <a:solidFill>
                  <a:schemeClr val="bg1"/>
                </a:solidFill>
              </a:rPr>
              <a:t>0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en-US" altLang="ja-JP" sz="2100" dirty="0">
                <a:solidFill>
                  <a:schemeClr val="bg1"/>
                </a:solidFill>
              </a:rPr>
              <a:t>	  </a:t>
            </a:r>
            <a:r>
              <a:rPr lang="ja-JP" altLang="en-US" sz="2100" dirty="0">
                <a:solidFill>
                  <a:schemeClr val="bg1"/>
                </a:solidFill>
              </a:rPr>
              <a:t>重</a:t>
            </a:r>
            <a:r>
              <a:rPr lang="en-US" altLang="ja-JP" sz="2100" dirty="0">
                <a:solidFill>
                  <a:schemeClr val="bg1"/>
                </a:solidFill>
              </a:rPr>
              <a:t>RI</a:t>
            </a:r>
            <a:r>
              <a:rPr lang="ja-JP" altLang="en-US" sz="2100" dirty="0">
                <a:solidFill>
                  <a:schemeClr val="bg1"/>
                </a:solidFill>
              </a:rPr>
              <a:t>核衝突系実験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	    </a:t>
            </a:r>
            <a:r>
              <a:rPr lang="en-US" altLang="ja-JP" sz="2100" dirty="0">
                <a:solidFill>
                  <a:schemeClr val="bg1"/>
                </a:solidFill>
              </a:rPr>
              <a:t>@ SAMURAI</a:t>
            </a:r>
            <a:r>
              <a:rPr lang="ja-JP" altLang="en-US" sz="2100" dirty="0">
                <a:solidFill>
                  <a:schemeClr val="bg1"/>
                </a:solidFill>
              </a:rPr>
              <a:t>　</a:t>
            </a:r>
            <a:r>
              <a:rPr lang="en-US" altLang="ja-JP" sz="2100" dirty="0">
                <a:solidFill>
                  <a:schemeClr val="bg1"/>
                </a:solidFill>
              </a:rPr>
              <a:t>TPC</a:t>
            </a:r>
            <a:r>
              <a:rPr lang="ja-JP" altLang="en-US" sz="2100" dirty="0">
                <a:solidFill>
                  <a:schemeClr val="bg1"/>
                </a:solidFill>
              </a:rPr>
              <a:t>　</a:t>
            </a:r>
            <a:r>
              <a:rPr lang="en-US" altLang="ja-JP" sz="2100" dirty="0">
                <a:solidFill>
                  <a:schemeClr val="bg1"/>
                </a:solidFill>
              </a:rPr>
              <a:t>(RIBF)</a:t>
            </a:r>
          </a:p>
          <a:p>
            <a:pPr lvl="1"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長いスパンの非対称度での実験が必要。</a:t>
            </a:r>
          </a:p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ja-JP" altLang="en-US" sz="2100" dirty="0">
                <a:solidFill>
                  <a:schemeClr val="bg1"/>
                </a:solidFill>
              </a:rPr>
              <a:t>		</a:t>
            </a:r>
            <a:r>
              <a:rPr lang="en-US" altLang="ja-JP" sz="2100" dirty="0" err="1">
                <a:solidFill>
                  <a:schemeClr val="bg1"/>
                </a:solidFill>
              </a:rPr>
              <a:t>eg</a:t>
            </a:r>
            <a:r>
              <a:rPr lang="en-US" altLang="ja-JP" sz="2100" dirty="0">
                <a:solidFill>
                  <a:schemeClr val="bg1"/>
                </a:solidFill>
              </a:rPr>
              <a:t>. </a:t>
            </a:r>
            <a:r>
              <a:rPr lang="en-US" altLang="ja-JP" sz="2100" baseline="30000" dirty="0">
                <a:solidFill>
                  <a:schemeClr val="bg1"/>
                </a:solidFill>
              </a:rPr>
              <a:t>100</a:t>
            </a:r>
            <a:r>
              <a:rPr lang="en-US" altLang="ja-JP" sz="2100" dirty="0">
                <a:solidFill>
                  <a:schemeClr val="bg1"/>
                </a:solidFill>
              </a:rPr>
              <a:t>Sn </a:t>
            </a:r>
            <a:r>
              <a:rPr lang="ja-JP" altLang="en-US" sz="2100" dirty="0">
                <a:solidFill>
                  <a:schemeClr val="bg1"/>
                </a:solidFill>
              </a:rPr>
              <a:t>～</a:t>
            </a:r>
            <a:r>
              <a:rPr lang="en-US" altLang="ja-JP" sz="2100" baseline="30000" dirty="0">
                <a:solidFill>
                  <a:schemeClr val="bg1"/>
                </a:solidFill>
              </a:rPr>
              <a:t>140</a:t>
            </a:r>
            <a:r>
              <a:rPr lang="en-US" altLang="ja-JP" sz="2100" dirty="0">
                <a:solidFill>
                  <a:schemeClr val="bg1"/>
                </a:solidFill>
              </a:rPr>
              <a:t>Sn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19909961">
            <a:off x="173038" y="2952750"/>
            <a:ext cx="9123362" cy="7096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3600"/>
              <a:t>中性子物質の状態方程式の解明に向けて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5" name="図 1" descr="114-p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2714625"/>
            <a:ext cx="39608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7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核反応</a:t>
            </a:r>
          </a:p>
        </p:txBody>
      </p:sp>
      <p:sp>
        <p:nvSpPr>
          <p:cNvPr id="24371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765175"/>
            <a:ext cx="6551613" cy="5976938"/>
          </a:xfrm>
        </p:spPr>
        <p:txBody>
          <a:bodyPr/>
          <a:lstStyle/>
          <a:p>
            <a:r>
              <a:rPr lang="ja-JP" altLang="en-US"/>
              <a:t>直接反応</a:t>
            </a:r>
          </a:p>
          <a:p>
            <a:pPr lvl="1">
              <a:buFontTx/>
              <a:buNone/>
            </a:pPr>
            <a:r>
              <a:rPr lang="ja-JP" altLang="en-US"/>
              <a:t>核構造情報を抜き出す手段</a:t>
            </a:r>
          </a:p>
          <a:p>
            <a:pPr lvl="1">
              <a:buFontTx/>
              <a:buNone/>
            </a:pPr>
            <a:r>
              <a:rPr lang="ja-JP" altLang="en-US"/>
              <a:t>　　　エキゾティックな原子核の反応に使える反応理論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	　エキゾティック核のエキゾティック反応</a:t>
            </a:r>
          </a:p>
          <a:p>
            <a:pPr lvl="1">
              <a:buFontTx/>
              <a:buNone/>
            </a:pPr>
            <a:r>
              <a:rPr lang="ja-JP" altLang="en-US"/>
              <a:t>		原子核ジョセフソン効果</a:t>
            </a:r>
          </a:p>
          <a:p>
            <a:pPr lvl="1">
              <a:buFontTx/>
              <a:buNone/>
            </a:pPr>
            <a:r>
              <a:rPr lang="ja-JP" altLang="en-US"/>
              <a:t>		高スピン、高</a:t>
            </a:r>
            <a:r>
              <a:rPr lang="en-US" altLang="ja-JP"/>
              <a:t>Q</a:t>
            </a:r>
            <a:r>
              <a:rPr lang="ja-JP" altLang="en-US"/>
              <a:t>値反応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endParaRPr lang="ja-JP" altLang="en-US"/>
          </a:p>
          <a:p>
            <a:r>
              <a:rPr lang="ja-JP" altLang="en-US"/>
              <a:t>重イオン核反応機構の定量的理解</a:t>
            </a:r>
          </a:p>
          <a:p>
            <a:pPr>
              <a:buFontTx/>
              <a:buNone/>
            </a:pPr>
            <a:r>
              <a:rPr lang="ja-JP" altLang="en-US" b="1"/>
              <a:t>	　不安定核</a:t>
            </a:r>
            <a:r>
              <a:rPr lang="ja-JP" altLang="en-US"/>
              <a:t>生成</a:t>
            </a:r>
          </a:p>
          <a:p>
            <a:pPr>
              <a:buFontTx/>
              <a:buNone/>
            </a:pPr>
            <a:r>
              <a:rPr lang="ja-JP" altLang="en-US"/>
              <a:t>		より</a:t>
            </a:r>
            <a:r>
              <a:rPr lang="ja-JP" altLang="en-US" b="1"/>
              <a:t>安定線から遠くへ</a:t>
            </a:r>
          </a:p>
          <a:p>
            <a:pPr>
              <a:buFontTx/>
              <a:buNone/>
            </a:pPr>
            <a:r>
              <a:rPr lang="ja-JP" altLang="en-US"/>
              <a:t>		より重く</a:t>
            </a:r>
            <a:r>
              <a:rPr lang="en-US" altLang="ja-JP"/>
              <a:t>(</a:t>
            </a:r>
            <a:r>
              <a:rPr lang="ja-JP" altLang="en-US" b="1"/>
              <a:t>超重元素</a:t>
            </a:r>
            <a:r>
              <a:rPr lang="en-US" altLang="ja-JP" b="1"/>
              <a:t>)	</a:t>
            </a:r>
            <a:endParaRPr lang="en-US" altLang="ja-JP"/>
          </a:p>
          <a:p>
            <a:pPr>
              <a:buFontTx/>
              <a:buNone/>
            </a:pPr>
            <a:r>
              <a:rPr lang="ja-JP" altLang="en-US"/>
              <a:t>　　　核反応自身の興味</a:t>
            </a:r>
          </a:p>
          <a:p>
            <a:pPr>
              <a:buFontTx/>
              <a:buNone/>
            </a:pPr>
            <a:r>
              <a:rPr lang="ja-JP" altLang="en-US"/>
              <a:t>　　　　	摩擦？　</a:t>
            </a:r>
            <a:r>
              <a:rPr lang="en-US" altLang="ja-JP"/>
              <a:t>Neck</a:t>
            </a:r>
            <a:r>
              <a:rPr lang="ja-JP" altLang="en-US"/>
              <a:t>形成？　</a:t>
            </a:r>
          </a:p>
          <a:p>
            <a:pPr>
              <a:buFontTx/>
              <a:buNone/>
            </a:pPr>
            <a:r>
              <a:rPr lang="ja-JP" altLang="en-US"/>
              <a:t>		　　中性子</a:t>
            </a:r>
            <a:r>
              <a:rPr lang="en-US" altLang="ja-JP"/>
              <a:t>flow?  </a:t>
            </a:r>
            <a:r>
              <a:rPr lang="ja-JP" altLang="en-US"/>
              <a:t>反応時間？、、、</a:t>
            </a: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>
                <a:solidFill>
                  <a:schemeClr val="bg1"/>
                </a:solidFill>
              </a:rPr>
              <a:t>今井、光岡</a:t>
            </a:r>
            <a:endParaRPr lang="zh-TW" altLang="ja-JP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TW">
                <a:solidFill>
                  <a:schemeClr val="bg1"/>
                </a:solidFill>
              </a:rPr>
              <a:t>(</a:t>
            </a:r>
            <a:r>
              <a:rPr lang="zh-TW" altLang="en-US">
                <a:solidFill>
                  <a:schemeClr val="bg1"/>
                </a:solidFill>
              </a:rPr>
              <a:t>萩野</a:t>
            </a:r>
            <a:r>
              <a:rPr lang="en-US" altLang="zh-TW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5" name="コンテンツ プレースホルダ 2"/>
          <p:cNvSpPr>
            <a:spLocks/>
          </p:cNvSpPr>
          <p:nvPr/>
        </p:nvSpPr>
        <p:spPr bwMode="auto">
          <a:xfrm>
            <a:off x="0" y="765175"/>
            <a:ext cx="6551613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000">
                <a:solidFill>
                  <a:schemeClr val="bg1"/>
                </a:solidFill>
              </a:rPr>
              <a:t>直接反応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核構造情報を抜き出す手段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　　　エキゾティックな原子核の反応に使える反応理論</a:t>
            </a:r>
          </a:p>
          <a:p>
            <a:pPr marL="342900" indent="-342900" algn="l">
              <a:spcBef>
                <a:spcPct val="20000"/>
              </a:spcBef>
            </a:pPr>
            <a:endParaRPr lang="ja-JP" altLang="en-US" sz="20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　エキゾティック核のエキゾティック反応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原子核ジョセフソン効果</a:t>
            </a:r>
          </a:p>
          <a:p>
            <a:pPr marL="742950" lvl="1" indent="-28575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高スピン、高</a:t>
            </a:r>
            <a:r>
              <a:rPr lang="en-US" altLang="ja-JP" sz="2000">
                <a:solidFill>
                  <a:schemeClr val="bg1"/>
                </a:solidFill>
              </a:rPr>
              <a:t>Q</a:t>
            </a:r>
            <a:r>
              <a:rPr lang="ja-JP" altLang="en-US" sz="2000">
                <a:solidFill>
                  <a:schemeClr val="bg1"/>
                </a:solidFill>
              </a:rPr>
              <a:t>値反応</a:t>
            </a:r>
          </a:p>
          <a:p>
            <a:pPr marL="342900" indent="-342900" algn="l">
              <a:spcBef>
                <a:spcPct val="20000"/>
              </a:spcBef>
            </a:pPr>
            <a:endParaRPr lang="ja-JP" altLang="en-US" sz="20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endParaRPr lang="ja-JP" altLang="en-US" sz="20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ja-JP" altLang="en-US" sz="2000">
                <a:solidFill>
                  <a:schemeClr val="bg1"/>
                </a:solidFill>
              </a:rPr>
              <a:t>重イオン核反応機構の定量的理解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 b="1">
                <a:solidFill>
                  <a:schemeClr val="bg1"/>
                </a:solidFill>
              </a:rPr>
              <a:t>	　不安定核</a:t>
            </a:r>
            <a:r>
              <a:rPr lang="ja-JP" altLang="en-US" sz="2000">
                <a:solidFill>
                  <a:schemeClr val="bg1"/>
                </a:solidFill>
              </a:rPr>
              <a:t>生成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より</a:t>
            </a:r>
            <a:r>
              <a:rPr lang="ja-JP" altLang="en-US" sz="2000" b="1">
                <a:solidFill>
                  <a:schemeClr val="bg1"/>
                </a:solidFill>
              </a:rPr>
              <a:t>安定線から遠くへ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より重く</a:t>
            </a:r>
            <a:r>
              <a:rPr lang="en-US" altLang="ja-JP" sz="2000">
                <a:solidFill>
                  <a:schemeClr val="bg1"/>
                </a:solidFill>
              </a:rPr>
              <a:t>(</a:t>
            </a:r>
            <a:r>
              <a:rPr lang="ja-JP" altLang="en-US" sz="2000" b="1">
                <a:solidFill>
                  <a:schemeClr val="bg1"/>
                </a:solidFill>
              </a:rPr>
              <a:t>超重元素</a:t>
            </a:r>
            <a:r>
              <a:rPr lang="en-US" altLang="ja-JP" sz="2000" b="1">
                <a:solidFill>
                  <a:schemeClr val="bg1"/>
                </a:solidFill>
              </a:rPr>
              <a:t>)	</a:t>
            </a:r>
            <a:endParaRPr lang="en-US" altLang="ja-JP" sz="2000">
              <a:solidFill>
                <a:schemeClr val="bg1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　　　核反応自身の興味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　　　　	摩擦？　</a:t>
            </a:r>
            <a:r>
              <a:rPr lang="en-US" altLang="ja-JP" sz="2000">
                <a:solidFill>
                  <a:schemeClr val="bg1"/>
                </a:solidFill>
              </a:rPr>
              <a:t>Neck</a:t>
            </a:r>
            <a:r>
              <a:rPr lang="ja-JP" altLang="en-US" sz="2000">
                <a:solidFill>
                  <a:schemeClr val="bg1"/>
                </a:solidFill>
              </a:rPr>
              <a:t>形成？　</a:t>
            </a:r>
          </a:p>
          <a:p>
            <a:pPr marL="342900" indent="-342900" algn="l">
              <a:spcBef>
                <a:spcPct val="20000"/>
              </a:spcBef>
            </a:pPr>
            <a:r>
              <a:rPr lang="ja-JP" altLang="en-US" sz="2000">
                <a:solidFill>
                  <a:schemeClr val="bg1"/>
                </a:solidFill>
              </a:rPr>
              <a:t>		　　中性子</a:t>
            </a:r>
            <a:r>
              <a:rPr lang="en-US" altLang="ja-JP" sz="2000">
                <a:solidFill>
                  <a:schemeClr val="bg1"/>
                </a:solidFill>
              </a:rPr>
              <a:t>flow?  </a:t>
            </a:r>
            <a:r>
              <a:rPr lang="ja-JP" altLang="en-US" sz="2000">
                <a:solidFill>
                  <a:schemeClr val="bg1"/>
                </a:solidFill>
              </a:rPr>
              <a:t>反応時間？、、、</a:t>
            </a:r>
          </a:p>
        </p:txBody>
      </p:sp>
      <p:pic>
        <p:nvPicPr>
          <p:cNvPr id="273410" name="図 1" descr="114-p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25" y="2714625"/>
            <a:ext cx="396081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3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核反応</a:t>
            </a:r>
          </a:p>
        </p:txBody>
      </p:sp>
      <p:sp>
        <p:nvSpPr>
          <p:cNvPr id="273413" name="AutoShape 5"/>
          <p:cNvSpPr>
            <a:spLocks noChangeArrowheads="1"/>
          </p:cNvSpPr>
          <p:nvPr/>
        </p:nvSpPr>
        <p:spPr bwMode="auto">
          <a:xfrm rot="-1690039">
            <a:off x="173038" y="2952750"/>
            <a:ext cx="9123362" cy="7096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3600"/>
              <a:t>核融合核分裂反応のミクロスコピックな記述</a:t>
            </a:r>
          </a:p>
        </p:txBody>
      </p:sp>
      <p:sp>
        <p:nvSpPr>
          <p:cNvPr id="273414" name="Text Box 6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TW" altLang="en-US">
                <a:solidFill>
                  <a:schemeClr val="bg1"/>
                </a:solidFill>
              </a:rPr>
              <a:t>今井、光岡</a:t>
            </a:r>
            <a:endParaRPr lang="zh-TW" altLang="ja-JP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altLang="zh-TW">
                <a:solidFill>
                  <a:schemeClr val="bg1"/>
                </a:solidFill>
              </a:rPr>
              <a:t>(</a:t>
            </a:r>
            <a:r>
              <a:rPr lang="zh-TW" altLang="en-US">
                <a:solidFill>
                  <a:schemeClr val="bg1"/>
                </a:solidFill>
              </a:rPr>
              <a:t>萩野</a:t>
            </a:r>
            <a:r>
              <a:rPr lang="en-US" altLang="zh-TW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宇宙核物理</a:t>
            </a:r>
            <a:endParaRPr lang="ja-JP" alt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目的：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宇宙に存在する元素・核の起源の解明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		⇔ 舞台となる天体現象の解明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現状：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ビッグバン元素合成</a:t>
            </a:r>
            <a:r>
              <a:rPr lang="en-US" altLang="ja-JP"/>
              <a:t>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		</a:t>
            </a:r>
            <a:r>
              <a:rPr lang="ja-JP" altLang="en-US"/>
              <a:t>大筋は解明された。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</a:t>
            </a:r>
            <a:r>
              <a:rPr lang="en-US" altLang="ja-JP"/>
              <a:t>s</a:t>
            </a:r>
            <a:r>
              <a:rPr lang="ja-JP" altLang="en-US"/>
              <a:t>過程</a:t>
            </a:r>
            <a:r>
              <a:rPr lang="en-US" altLang="ja-JP"/>
              <a:t>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		</a:t>
            </a:r>
            <a:r>
              <a:rPr lang="ja-JP" altLang="en-US"/>
              <a:t>比較的解明されている。　</a:t>
            </a:r>
            <a:r>
              <a:rPr lang="ja-JP" altLang="en-US">
                <a:sym typeface="Wingdings" pitchFamily="2" charset="2"/>
              </a:rPr>
              <a:t> 詳細化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>
              <a:sym typeface="Wingdings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爆発的元素合成</a:t>
            </a:r>
            <a:r>
              <a:rPr lang="en-US" altLang="ja-JP"/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/>
              <a:t>		</a:t>
            </a:r>
            <a:r>
              <a:rPr lang="ja-JP" altLang="en-US"/>
              <a:t>未解決な問題が山積	</a:t>
            </a:r>
            <a:r>
              <a:rPr lang="ja-JP" altLang="en-US">
                <a:sym typeface="Wingdings" pitchFamily="2" charset="2"/>
              </a:rPr>
              <a:t>　いよいよ実験で到達！！</a:t>
            </a:r>
            <a:endParaRPr lang="ja-JP" altLang="en-US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		</a:t>
            </a:r>
            <a:r>
              <a:rPr lang="en-US" altLang="ja-JP"/>
              <a:t>r-</a:t>
            </a:r>
            <a:r>
              <a:rPr lang="ja-JP" altLang="en-US"/>
              <a:t>過程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		</a:t>
            </a:r>
            <a:r>
              <a:rPr lang="en-US" altLang="ja-JP"/>
              <a:t>rp-</a:t>
            </a:r>
            <a:r>
              <a:rPr lang="ja-JP" altLang="en-US"/>
              <a:t>過程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/>
              <a:t>			</a:t>
            </a:r>
            <a:r>
              <a:rPr lang="en-US" altLang="ja-JP"/>
              <a:t>p-</a:t>
            </a:r>
            <a:r>
              <a:rPr lang="ja-JP" altLang="en-US"/>
              <a:t>過程</a:t>
            </a:r>
          </a:p>
          <a:p>
            <a:pPr>
              <a:buFontTx/>
              <a:buNone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2010</a:t>
            </a:r>
            <a:r>
              <a:rPr lang="ja-JP" altLang="en-US"/>
              <a:t>年代の展開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(1) r</a:t>
            </a:r>
            <a:r>
              <a:rPr lang="ja-JP" altLang="en-US" sz="2100"/>
              <a:t>過程　：　 理研</a:t>
            </a:r>
            <a:r>
              <a:rPr lang="en-US" altLang="ja-JP" sz="2100"/>
              <a:t>RIBF</a:t>
            </a:r>
            <a:r>
              <a:rPr lang="ja-JP" altLang="en-US" sz="2100"/>
              <a:t>等が本格稼動、中性子過剰核のデータが充実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r>
              <a:rPr lang="ja-JP" altLang="en-US" sz="2100"/>
              <a:t> 		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(2) p</a:t>
            </a:r>
            <a:r>
              <a:rPr lang="ja-JP" altLang="en-US" sz="2100"/>
              <a:t>核の起源</a:t>
            </a:r>
          </a:p>
          <a:p>
            <a:pPr>
              <a:buFontTx/>
              <a:buNone/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これまでの活動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b="1"/>
          </a:p>
          <a:p>
            <a:pPr>
              <a:buFontTx/>
              <a:buNone/>
            </a:pPr>
            <a:r>
              <a:rPr lang="en-US" altLang="ja-JP" b="1"/>
              <a:t>11/03 (</a:t>
            </a:r>
            <a:r>
              <a:rPr lang="ja-JP" altLang="en-US" b="1"/>
              <a:t>水</a:t>
            </a:r>
            <a:r>
              <a:rPr lang="en-US" altLang="ja-JP" b="1"/>
              <a:t>) 	</a:t>
            </a:r>
            <a:r>
              <a:rPr lang="ja-JP" altLang="en-US" b="1"/>
              <a:t>キックオフ会 </a:t>
            </a:r>
          </a:p>
          <a:p>
            <a:pPr>
              <a:buFontTx/>
              <a:buNone/>
            </a:pPr>
            <a:r>
              <a:rPr lang="en-US" altLang="ja-JP" b="1"/>
              <a:t>11/29 (</a:t>
            </a:r>
            <a:r>
              <a:rPr lang="ja-JP" altLang="en-US" b="1"/>
              <a:t>月</a:t>
            </a:r>
            <a:r>
              <a:rPr lang="en-US" altLang="ja-JP" b="1"/>
              <a:t>) 	</a:t>
            </a:r>
            <a:r>
              <a:rPr lang="ja-JP" altLang="en-US" b="1"/>
              <a:t>第一回会合 		中村さんの宿題への答え</a:t>
            </a:r>
          </a:p>
          <a:p>
            <a:pPr>
              <a:buFontTx/>
              <a:buNone/>
            </a:pPr>
            <a:r>
              <a:rPr lang="en-US" altLang="ja-JP" b="1"/>
              <a:t>12/24 (</a:t>
            </a:r>
            <a:r>
              <a:rPr lang="ja-JP" altLang="en-US" b="1"/>
              <a:t>金</a:t>
            </a:r>
            <a:r>
              <a:rPr lang="en-US" altLang="ja-JP" b="1"/>
              <a:t>) 	</a:t>
            </a:r>
            <a:r>
              <a:rPr lang="ja-JP" altLang="en-US" b="1"/>
              <a:t>第二回会合 その１ 	あなたの現在、将来</a:t>
            </a:r>
          </a:p>
          <a:p>
            <a:pPr>
              <a:buFontTx/>
              <a:buNone/>
            </a:pPr>
            <a:r>
              <a:rPr lang="en-US" altLang="ja-JP" b="1"/>
              <a:t>12/27 (</a:t>
            </a:r>
            <a:r>
              <a:rPr lang="ja-JP" altLang="en-US" b="1"/>
              <a:t>月</a:t>
            </a:r>
            <a:r>
              <a:rPr lang="en-US" altLang="ja-JP" b="1"/>
              <a:t>) 	</a:t>
            </a:r>
            <a:r>
              <a:rPr lang="ja-JP" altLang="en-US" b="1"/>
              <a:t>第二回会合 その２ </a:t>
            </a:r>
          </a:p>
          <a:p>
            <a:pPr>
              <a:buFontTx/>
              <a:buNone/>
            </a:pPr>
            <a:r>
              <a:rPr lang="en-US" altLang="ja-JP" b="1"/>
              <a:t>1/14   (</a:t>
            </a:r>
            <a:r>
              <a:rPr lang="ja-JP" altLang="en-US" b="1"/>
              <a:t>金</a:t>
            </a:r>
            <a:r>
              <a:rPr lang="en-US" altLang="ja-JP" b="1"/>
              <a:t>) 	</a:t>
            </a:r>
            <a:r>
              <a:rPr lang="ja-JP" altLang="en-US" b="1"/>
              <a:t>第三回			核子間相関、形状</a:t>
            </a:r>
          </a:p>
          <a:p>
            <a:pPr>
              <a:buFontTx/>
              <a:buNone/>
            </a:pPr>
            <a:r>
              <a:rPr lang="en-US" altLang="ja-JP" b="1"/>
              <a:t>1/21   (</a:t>
            </a:r>
            <a:r>
              <a:rPr lang="ja-JP" altLang="en-US" b="1"/>
              <a:t>金</a:t>
            </a:r>
            <a:r>
              <a:rPr lang="en-US" altLang="ja-JP" b="1"/>
              <a:t>) 	</a:t>
            </a:r>
            <a:r>
              <a:rPr lang="ja-JP" altLang="en-US" b="1"/>
              <a:t>第四回			一粒子運動</a:t>
            </a:r>
          </a:p>
          <a:p>
            <a:pPr>
              <a:buFontTx/>
              <a:buNone/>
            </a:pPr>
            <a:r>
              <a:rPr lang="en-US" altLang="ja-JP" b="1"/>
              <a:t>1/28   (</a:t>
            </a:r>
            <a:r>
              <a:rPr lang="ja-JP" altLang="en-US" b="1"/>
              <a:t>金</a:t>
            </a:r>
            <a:r>
              <a:rPr lang="en-US" altLang="ja-JP" b="1"/>
              <a:t>) 	</a:t>
            </a:r>
            <a:r>
              <a:rPr lang="ja-JP" altLang="en-US" b="1"/>
              <a:t>第五回			夢を語る会</a:t>
            </a:r>
            <a:r>
              <a:rPr lang="en-US" altLang="ja-JP" b="1"/>
              <a:t>-1 </a:t>
            </a:r>
          </a:p>
          <a:p>
            <a:pPr>
              <a:buFontTx/>
              <a:buNone/>
            </a:pPr>
            <a:r>
              <a:rPr lang="en-US" altLang="ja-JP" b="1"/>
              <a:t>2/09   (</a:t>
            </a:r>
            <a:r>
              <a:rPr lang="ja-JP" altLang="en-US" b="1"/>
              <a:t>水</a:t>
            </a:r>
            <a:r>
              <a:rPr lang="en-US" altLang="ja-JP" b="1"/>
              <a:t>) 	</a:t>
            </a:r>
            <a:r>
              <a:rPr lang="ja-JP" altLang="en-US" b="1"/>
              <a:t>第六回			宇宙核、</a:t>
            </a:r>
            <a:r>
              <a:rPr lang="en-US" altLang="ja-JP" b="1"/>
              <a:t>EOS </a:t>
            </a:r>
          </a:p>
          <a:p>
            <a:pPr>
              <a:buFontTx/>
              <a:buNone/>
            </a:pPr>
            <a:r>
              <a:rPr lang="en-US" altLang="ja-JP" b="1"/>
              <a:t>2/18   (</a:t>
            </a:r>
            <a:r>
              <a:rPr lang="ja-JP" altLang="en-US" b="1"/>
              <a:t>金</a:t>
            </a:r>
            <a:r>
              <a:rPr lang="en-US" altLang="ja-JP" b="1"/>
              <a:t>) 	</a:t>
            </a:r>
            <a:r>
              <a:rPr lang="ja-JP" altLang="en-US" b="1"/>
              <a:t>第七回			夢を語る会</a:t>
            </a:r>
            <a:r>
              <a:rPr lang="en-US" altLang="ja-JP" b="1"/>
              <a:t>-2 </a:t>
            </a:r>
          </a:p>
          <a:p>
            <a:pPr>
              <a:buFontTx/>
              <a:buNone/>
            </a:pPr>
            <a:r>
              <a:rPr lang="en-US" altLang="ja-JP" b="1"/>
              <a:t>2/25   (</a:t>
            </a:r>
            <a:r>
              <a:rPr lang="ja-JP" altLang="en-US" b="1"/>
              <a:t>金</a:t>
            </a:r>
            <a:r>
              <a:rPr lang="en-US" altLang="ja-JP" b="1"/>
              <a:t>)	</a:t>
            </a:r>
            <a:r>
              <a:rPr lang="ja-JP" altLang="en-US" b="1"/>
              <a:t>第八回			反応、超重核</a:t>
            </a:r>
          </a:p>
          <a:p>
            <a:pPr>
              <a:buFontTx/>
              <a:buNone/>
            </a:pPr>
            <a:r>
              <a:rPr lang="en-US" altLang="ja-JP" b="1"/>
              <a:t>7/9     (</a:t>
            </a:r>
            <a:r>
              <a:rPr lang="ja-JP" altLang="en-US" b="1"/>
              <a:t>土</a:t>
            </a:r>
            <a:r>
              <a:rPr lang="en-US" altLang="ja-JP" b="1"/>
              <a:t>)	</a:t>
            </a:r>
            <a:r>
              <a:rPr lang="ja-JP" altLang="en-US" b="1"/>
              <a:t>第九回			報告書作成</a:t>
            </a:r>
          </a:p>
          <a:p>
            <a:pPr>
              <a:buFontTx/>
              <a:buNone/>
            </a:pPr>
            <a:r>
              <a:rPr lang="en-US" altLang="ja-JP" b="1"/>
              <a:t>7/20   (</a:t>
            </a:r>
            <a:r>
              <a:rPr lang="ja-JP" altLang="en-US" b="1"/>
              <a:t>水</a:t>
            </a:r>
            <a:r>
              <a:rPr lang="en-US" altLang="ja-JP" b="1"/>
              <a:t>)	</a:t>
            </a:r>
            <a:r>
              <a:rPr lang="ja-JP" altLang="en-US" b="1"/>
              <a:t>第十回			報告書作成</a:t>
            </a:r>
          </a:p>
          <a:p>
            <a:pPr>
              <a:buFontTx/>
              <a:buNone/>
            </a:pPr>
            <a:endParaRPr lang="en-US" altLang="ja-JP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2010</a:t>
            </a:r>
            <a:r>
              <a:rPr lang="ja-JP" altLang="en-US"/>
              <a:t>年代の展開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(1) r</a:t>
            </a:r>
            <a:r>
              <a:rPr lang="ja-JP" altLang="en-US" sz="2100"/>
              <a:t>過程　：　 理研</a:t>
            </a:r>
            <a:r>
              <a:rPr lang="en-US" altLang="ja-JP" sz="2100"/>
              <a:t>RIBF</a:t>
            </a:r>
            <a:r>
              <a:rPr lang="ja-JP" altLang="en-US" sz="2100"/>
              <a:t>等が本格稼動、中性子過剰核のデータが充実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r>
              <a:rPr lang="ja-JP" altLang="en-US" sz="2100"/>
              <a:t> 		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(2) p</a:t>
            </a:r>
            <a:r>
              <a:rPr lang="ja-JP" altLang="en-US" sz="2100"/>
              <a:t>核の起源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-276225" y="1282700"/>
            <a:ext cx="10353675" cy="5724525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38949" name="Group 5"/>
          <p:cNvGrpSpPr>
            <a:grpSpLocks/>
          </p:cNvGrpSpPr>
          <p:nvPr/>
        </p:nvGrpSpPr>
        <p:grpSpPr bwMode="auto">
          <a:xfrm>
            <a:off x="1076325" y="1371600"/>
            <a:ext cx="5476875" cy="3152775"/>
            <a:chOff x="720" y="864"/>
            <a:chExt cx="3450" cy="1986"/>
          </a:xfrm>
        </p:grpSpPr>
        <p:sp>
          <p:nvSpPr>
            <p:cNvPr id="338950" name="AutoShape 6"/>
            <p:cNvSpPr>
              <a:spLocks noChangeArrowheads="1"/>
            </p:cNvSpPr>
            <p:nvPr/>
          </p:nvSpPr>
          <p:spPr bwMode="auto">
            <a:xfrm>
              <a:off x="720" y="864"/>
              <a:ext cx="3450" cy="1986"/>
            </a:xfrm>
            <a:prstGeom prst="roundRect">
              <a:avLst>
                <a:gd name="adj" fmla="val 54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ja-JP" sz="1400"/>
            </a:p>
          </p:txBody>
        </p:sp>
        <p:sp>
          <p:nvSpPr>
            <p:cNvPr id="338951" name="Text Box 7"/>
            <p:cNvSpPr txBox="1">
              <a:spLocks noChangeArrowheads="1"/>
            </p:cNvSpPr>
            <p:nvPr/>
          </p:nvSpPr>
          <p:spPr bwMode="auto">
            <a:xfrm>
              <a:off x="819" y="995"/>
              <a:ext cx="3304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半減期： </a:t>
              </a:r>
              <a:r>
                <a:rPr lang="en-US" altLang="ja-JP">
                  <a:solidFill>
                    <a:schemeClr val="bg1"/>
                  </a:solidFill>
                </a:rPr>
                <a:t>N=50, 82	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RIBF</a:t>
              </a:r>
              <a:endParaRPr lang="en-US" altLang="ja-JP">
                <a:solidFill>
                  <a:schemeClr val="bg1"/>
                </a:solidFill>
              </a:endParaRPr>
            </a:p>
            <a:p>
              <a:pPr lvl="1"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    N=126 	: KISS (</a:t>
              </a:r>
              <a:r>
                <a:rPr lang="ja-JP" altLang="en-US">
                  <a:solidFill>
                    <a:schemeClr val="bg1"/>
                  </a:solidFill>
                </a:rPr>
                <a:t>宮武</a:t>
              </a:r>
              <a:r>
                <a:rPr lang="en-US" altLang="ja-JP">
                  <a:solidFill>
                    <a:schemeClr val="bg1"/>
                  </a:solidFill>
                </a:rPr>
                <a:t>Gr.)</a:t>
              </a:r>
            </a:p>
            <a:p>
              <a:pPr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質量（</a:t>
              </a:r>
              <a:r>
                <a:rPr lang="en-US" altLang="ja-JP" i="1">
                  <a:solidFill>
                    <a:schemeClr val="bg1"/>
                  </a:solidFill>
                </a:rPr>
                <a:t>S</a:t>
              </a:r>
              <a:r>
                <a:rPr lang="en-US" altLang="ja-JP" i="1" baseline="-25000">
                  <a:solidFill>
                    <a:schemeClr val="bg1"/>
                  </a:solidFill>
                </a:rPr>
                <a:t>n</a:t>
              </a:r>
              <a:r>
                <a:rPr lang="ja-JP" altLang="en-US">
                  <a:solidFill>
                    <a:schemeClr val="bg1"/>
                  </a:solidFill>
                </a:rPr>
                <a:t>）： 	</a:t>
              </a:r>
              <a:r>
                <a:rPr lang="en-US" altLang="ja-JP">
                  <a:solidFill>
                    <a:schemeClr val="bg1"/>
                  </a:solidFill>
                </a:rPr>
                <a:t>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SLOWRI / Mass Ring</a:t>
              </a:r>
              <a:endParaRPr lang="en-US" altLang="ja-JP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(n,g)</a:t>
              </a:r>
              <a:r>
                <a:rPr lang="ja-JP" altLang="en-US">
                  <a:solidFill>
                    <a:schemeClr val="bg1"/>
                  </a:solidFill>
                </a:rPr>
                <a:t>断面積	</a:t>
              </a:r>
              <a:r>
                <a:rPr lang="en-US" altLang="ja-JP">
                  <a:solidFill>
                    <a:schemeClr val="bg1"/>
                  </a:solidFill>
                </a:rPr>
                <a:t>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直接測定 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@J-PARC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	: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実光子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@NewSUBARU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	: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仮想光子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@RIBF</a:t>
              </a:r>
              <a:endParaRPr lang="en-US" altLang="ja-JP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EoS</a:t>
              </a:r>
              <a:r>
                <a:rPr lang="ja-JP" altLang="en-US">
                  <a:solidFill>
                    <a:schemeClr val="bg1"/>
                  </a:solidFill>
                </a:rPr>
                <a:t>の改良	</a:t>
              </a:r>
              <a:r>
                <a:rPr lang="en-US" altLang="ja-JP">
                  <a:solidFill>
                    <a:schemeClr val="bg1"/>
                  </a:solidFill>
                </a:rPr>
                <a:t>: RIBF / RCNP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altLang="ja-JP">
                  <a:solidFill>
                    <a:schemeClr val="bg1"/>
                  </a:solidFill>
                </a:rPr>
                <a:t>-A</a:t>
              </a:r>
              <a:r>
                <a:rPr lang="ja-JP" altLang="en-US">
                  <a:solidFill>
                    <a:schemeClr val="bg1"/>
                  </a:solidFill>
                </a:rPr>
                <a:t>相互作用	</a:t>
              </a:r>
              <a:r>
                <a:rPr lang="en-US" altLang="ja-JP">
                  <a:solidFill>
                    <a:schemeClr val="bg1"/>
                  </a:solidFill>
                </a:rPr>
                <a:t>: </a:t>
              </a:r>
              <a:r>
                <a:rPr lang="zh-TW" altLang="en-US">
                  <a:solidFill>
                    <a:schemeClr val="bg1"/>
                  </a:solidFill>
                </a:rPr>
                <a:t>荷電交換反応</a:t>
              </a:r>
              <a:r>
                <a:rPr lang="en-US" altLang="ja-JP">
                  <a:solidFill>
                    <a:schemeClr val="bg1"/>
                  </a:solidFill>
                </a:rPr>
                <a:t>@RCNP / RIBF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	: </a:t>
              </a:r>
              <a:r>
                <a:rPr lang="zh-TW" altLang="en-US">
                  <a:solidFill>
                    <a:schemeClr val="bg1"/>
                  </a:solidFill>
                </a:rPr>
                <a:t>光核反応</a:t>
              </a:r>
              <a:endParaRPr lang="ja-JP" altLang="en-US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超ウラン元素の核分裂断面積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2010</a:t>
            </a:r>
            <a:r>
              <a:rPr lang="ja-JP" altLang="en-US"/>
              <a:t>年代の展開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(1) r</a:t>
            </a:r>
            <a:r>
              <a:rPr lang="ja-JP" altLang="en-US" sz="2100"/>
              <a:t>過程　：　 理研</a:t>
            </a:r>
            <a:r>
              <a:rPr lang="en-US" altLang="ja-JP" sz="2100"/>
              <a:t>RIBF</a:t>
            </a:r>
            <a:r>
              <a:rPr lang="ja-JP" altLang="en-US" sz="2100"/>
              <a:t>等が本格稼動、中性子過剰核のデータが充実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r>
              <a:rPr lang="ja-JP" altLang="en-US" sz="2100"/>
              <a:t> 		 </a:t>
            </a:r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 lvl="1">
              <a:lnSpc>
                <a:spcPct val="115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ja-JP" sz="2100"/>
              <a:t>(2) p</a:t>
            </a:r>
            <a:r>
              <a:rPr lang="ja-JP" altLang="en-US" sz="2100"/>
              <a:t>核の起源</a:t>
            </a:r>
          </a:p>
          <a:p>
            <a:pPr>
              <a:buFontTx/>
              <a:buNone/>
            </a:pPr>
            <a:endParaRPr lang="en-US" altLang="ja-JP"/>
          </a:p>
        </p:txBody>
      </p:sp>
      <p:grpSp>
        <p:nvGrpSpPr>
          <p:cNvPr id="328708" name="Group 4"/>
          <p:cNvGrpSpPr>
            <a:grpSpLocks/>
          </p:cNvGrpSpPr>
          <p:nvPr/>
        </p:nvGrpSpPr>
        <p:grpSpPr bwMode="auto">
          <a:xfrm>
            <a:off x="1076325" y="1371600"/>
            <a:ext cx="5476875" cy="3152775"/>
            <a:chOff x="720" y="864"/>
            <a:chExt cx="3450" cy="1986"/>
          </a:xfrm>
        </p:grpSpPr>
        <p:sp>
          <p:nvSpPr>
            <p:cNvPr id="328709" name="AutoShape 5"/>
            <p:cNvSpPr>
              <a:spLocks noChangeArrowheads="1"/>
            </p:cNvSpPr>
            <p:nvPr/>
          </p:nvSpPr>
          <p:spPr bwMode="auto">
            <a:xfrm>
              <a:off x="720" y="864"/>
              <a:ext cx="3450" cy="1986"/>
            </a:xfrm>
            <a:prstGeom prst="roundRect">
              <a:avLst>
                <a:gd name="adj" fmla="val 54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ja-JP" sz="1400"/>
            </a:p>
          </p:txBody>
        </p:sp>
        <p:sp>
          <p:nvSpPr>
            <p:cNvPr id="328710" name="Text Box 6"/>
            <p:cNvSpPr txBox="1">
              <a:spLocks noChangeArrowheads="1"/>
            </p:cNvSpPr>
            <p:nvPr/>
          </p:nvSpPr>
          <p:spPr bwMode="auto">
            <a:xfrm>
              <a:off x="819" y="995"/>
              <a:ext cx="3224" cy="1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lvl="1"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半減期： </a:t>
              </a:r>
              <a:r>
                <a:rPr lang="en-US" altLang="ja-JP">
                  <a:solidFill>
                    <a:schemeClr val="bg1"/>
                  </a:solidFill>
                </a:rPr>
                <a:t>N=50, 82	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RIBF</a:t>
              </a:r>
              <a:endParaRPr lang="en-US" altLang="ja-JP">
                <a:solidFill>
                  <a:schemeClr val="bg1"/>
                </a:solidFill>
              </a:endParaRPr>
            </a:p>
            <a:p>
              <a:pPr lvl="1"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    N=126 	: KISS (</a:t>
              </a:r>
              <a:r>
                <a:rPr lang="ja-JP" altLang="en-US">
                  <a:solidFill>
                    <a:schemeClr val="bg1"/>
                  </a:solidFill>
                </a:rPr>
                <a:t>宮武</a:t>
              </a:r>
              <a:r>
                <a:rPr lang="en-US" altLang="ja-JP">
                  <a:solidFill>
                    <a:schemeClr val="bg1"/>
                  </a:solidFill>
                </a:rPr>
                <a:t>Gr.)</a:t>
              </a:r>
            </a:p>
            <a:p>
              <a:pPr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質量（</a:t>
              </a:r>
              <a:r>
                <a:rPr lang="en-US" altLang="ja-JP" i="1">
                  <a:solidFill>
                    <a:schemeClr val="bg1"/>
                  </a:solidFill>
                </a:rPr>
                <a:t>S</a:t>
              </a:r>
              <a:r>
                <a:rPr lang="en-US" altLang="ja-JP" i="1" baseline="-25000">
                  <a:solidFill>
                    <a:schemeClr val="bg1"/>
                  </a:solidFill>
                </a:rPr>
                <a:t>n</a:t>
              </a:r>
              <a:r>
                <a:rPr lang="ja-JP" altLang="en-US">
                  <a:solidFill>
                    <a:schemeClr val="bg1"/>
                  </a:solidFill>
                </a:rPr>
                <a:t>）： 	</a:t>
              </a:r>
              <a:r>
                <a:rPr lang="en-US" altLang="ja-JP">
                  <a:solidFill>
                    <a:schemeClr val="bg1"/>
                  </a:solidFill>
                </a:rPr>
                <a:t>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SLOWRI / Mass Ring</a:t>
              </a:r>
              <a:endParaRPr lang="en-US" altLang="ja-JP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(n,g)</a:t>
              </a:r>
              <a:r>
                <a:rPr lang="ja-JP" altLang="en-US">
                  <a:solidFill>
                    <a:schemeClr val="bg1"/>
                  </a:solidFill>
                </a:rPr>
                <a:t>断面積	</a:t>
              </a:r>
              <a:r>
                <a:rPr lang="en-US" altLang="ja-JP">
                  <a:solidFill>
                    <a:schemeClr val="bg1"/>
                  </a:solidFill>
                </a:rPr>
                <a:t>: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直接測定 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@J-PARC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	: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実光子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@NewSUBARU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	: </a:t>
              </a:r>
              <a:r>
                <a:rPr lang="ja-JP" altLang="en-US">
                  <a:solidFill>
                    <a:schemeClr val="bg1"/>
                  </a:solidFill>
                  <a:sym typeface="Wingdings" pitchFamily="2" charset="2"/>
                </a:rPr>
                <a:t>仮想光子</a:t>
              </a:r>
              <a:r>
                <a:rPr lang="en-US" altLang="ja-JP">
                  <a:solidFill>
                    <a:schemeClr val="bg1"/>
                  </a:solidFill>
                  <a:sym typeface="Wingdings" pitchFamily="2" charset="2"/>
                </a:rPr>
                <a:t>@RIBF</a:t>
              </a:r>
              <a:endParaRPr lang="en-US" altLang="ja-JP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EoS</a:t>
              </a:r>
              <a:r>
                <a:rPr lang="ja-JP" altLang="en-US">
                  <a:solidFill>
                    <a:schemeClr val="bg1"/>
                  </a:solidFill>
                </a:rPr>
                <a:t>の改良	</a:t>
              </a:r>
              <a:r>
                <a:rPr lang="en-US" altLang="ja-JP">
                  <a:solidFill>
                    <a:schemeClr val="bg1"/>
                  </a:solidFill>
                </a:rPr>
                <a:t>: RIBF / RCNP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altLang="ja-JP">
                  <a:solidFill>
                    <a:schemeClr val="bg1"/>
                  </a:solidFill>
                </a:rPr>
                <a:t>-A</a:t>
              </a:r>
              <a:r>
                <a:rPr lang="ja-JP" altLang="en-US">
                  <a:solidFill>
                    <a:schemeClr val="bg1"/>
                  </a:solidFill>
                </a:rPr>
                <a:t>相互作用	</a:t>
              </a:r>
              <a:r>
                <a:rPr lang="en-US" altLang="ja-JP">
                  <a:solidFill>
                    <a:schemeClr val="bg1"/>
                  </a:solidFill>
                </a:rPr>
                <a:t>: </a:t>
              </a:r>
              <a:r>
                <a:rPr lang="zh-TW" altLang="en-US">
                  <a:solidFill>
                    <a:schemeClr val="bg1"/>
                  </a:solidFill>
                </a:rPr>
                <a:t>荷電交換反応</a:t>
              </a:r>
              <a:r>
                <a:rPr lang="en-US" altLang="ja-JP">
                  <a:solidFill>
                    <a:schemeClr val="bg1"/>
                  </a:solidFill>
                </a:rPr>
                <a:t>@RCNP/RIBF</a:t>
              </a:r>
            </a:p>
            <a:p>
              <a:pPr algn="l">
                <a:tabLst>
                  <a:tab pos="1971675" algn="l"/>
                </a:tabLst>
              </a:pPr>
              <a:r>
                <a:rPr lang="en-US" altLang="ja-JP">
                  <a:solidFill>
                    <a:schemeClr val="bg1"/>
                  </a:solidFill>
                </a:rPr>
                <a:t>	: </a:t>
              </a:r>
              <a:r>
                <a:rPr lang="zh-TW" altLang="en-US">
                  <a:solidFill>
                    <a:schemeClr val="bg1"/>
                  </a:solidFill>
                </a:rPr>
                <a:t>光核反応</a:t>
              </a:r>
              <a:endParaRPr lang="ja-JP" altLang="en-US">
                <a:solidFill>
                  <a:schemeClr val="bg1"/>
                </a:solidFill>
              </a:endParaRPr>
            </a:p>
            <a:p>
              <a:pPr algn="l">
                <a:tabLst>
                  <a:tab pos="1971675" algn="l"/>
                </a:tabLst>
              </a:pPr>
              <a:r>
                <a:rPr lang="ja-JP" altLang="en-US">
                  <a:solidFill>
                    <a:schemeClr val="bg1"/>
                  </a:solidFill>
                </a:rPr>
                <a:t>超ウラン元素の核分裂断面積</a:t>
              </a:r>
            </a:p>
          </p:txBody>
        </p:sp>
      </p:grpSp>
      <p:sp>
        <p:nvSpPr>
          <p:cNvPr id="328714" name="Rectangle 10"/>
          <p:cNvSpPr>
            <a:spLocks noChangeArrowheads="1"/>
          </p:cNvSpPr>
          <p:nvPr/>
        </p:nvSpPr>
        <p:spPr bwMode="auto">
          <a:xfrm>
            <a:off x="-276225" y="796925"/>
            <a:ext cx="10353675" cy="381000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28715" name="Rectangle 11"/>
          <p:cNvSpPr>
            <a:spLocks noChangeArrowheads="1"/>
          </p:cNvSpPr>
          <p:nvPr/>
        </p:nvSpPr>
        <p:spPr bwMode="auto">
          <a:xfrm>
            <a:off x="-393700" y="4937125"/>
            <a:ext cx="10353675" cy="2047875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328711" name="Group 7"/>
          <p:cNvGrpSpPr>
            <a:grpSpLocks/>
          </p:cNvGrpSpPr>
          <p:nvPr/>
        </p:nvGrpSpPr>
        <p:grpSpPr bwMode="auto">
          <a:xfrm>
            <a:off x="1076325" y="5130800"/>
            <a:ext cx="7402513" cy="1457325"/>
            <a:chOff x="1734" y="3268"/>
            <a:chExt cx="4663" cy="918"/>
          </a:xfrm>
        </p:grpSpPr>
        <p:sp>
          <p:nvSpPr>
            <p:cNvPr id="328712" name="AutoShape 8"/>
            <p:cNvSpPr>
              <a:spLocks noChangeArrowheads="1"/>
            </p:cNvSpPr>
            <p:nvPr/>
          </p:nvSpPr>
          <p:spPr bwMode="auto">
            <a:xfrm>
              <a:off x="1734" y="3268"/>
              <a:ext cx="4626" cy="918"/>
            </a:xfrm>
            <a:prstGeom prst="roundRect">
              <a:avLst>
                <a:gd name="adj" fmla="val 540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ja-JP" sz="1400"/>
            </a:p>
          </p:txBody>
        </p:sp>
        <p:sp>
          <p:nvSpPr>
            <p:cNvPr id="328713" name="Text Box 9"/>
            <p:cNvSpPr txBox="1">
              <a:spLocks noChangeArrowheads="1"/>
            </p:cNvSpPr>
            <p:nvPr/>
          </p:nvSpPr>
          <p:spPr bwMode="auto">
            <a:xfrm>
              <a:off x="1772" y="3274"/>
              <a:ext cx="4625" cy="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115000"/>
                </a:lnSpc>
                <a:tabLst>
                  <a:tab pos="1971675" algn="l"/>
                </a:tabLst>
              </a:pPr>
              <a:r>
                <a:rPr lang="en-US" altLang="ja-JP" dirty="0" err="1">
                  <a:solidFill>
                    <a:schemeClr val="bg1"/>
                  </a:solidFill>
                  <a:latin typeface="Symbol" pitchFamily="18" charset="2"/>
                </a:rPr>
                <a:t>n</a:t>
              </a:r>
              <a:r>
                <a:rPr lang="en-US" altLang="ja-JP" dirty="0" err="1">
                  <a:solidFill>
                    <a:schemeClr val="bg1"/>
                  </a:solidFill>
                </a:rPr>
                <a:t>p</a:t>
              </a:r>
              <a:r>
                <a:rPr lang="ja-JP" altLang="en-US" dirty="0">
                  <a:solidFill>
                    <a:schemeClr val="bg1"/>
                  </a:solidFill>
                </a:rPr>
                <a:t>過程： </a:t>
              </a:r>
              <a:r>
                <a:rPr lang="en-US" altLang="ja-JP" dirty="0">
                  <a:solidFill>
                    <a:schemeClr val="bg1"/>
                  </a:solidFill>
                </a:rPr>
                <a:t>(</a:t>
              </a:r>
              <a:r>
                <a:rPr lang="en-US" altLang="ja-JP" dirty="0" err="1">
                  <a:solidFill>
                    <a:schemeClr val="bg1"/>
                  </a:solidFill>
                </a:rPr>
                <a:t>p,</a:t>
              </a:r>
              <a:r>
                <a:rPr lang="en-US" altLang="ja-JP" dirty="0" err="1">
                  <a:solidFill>
                    <a:schemeClr val="bg1"/>
                  </a:solidFill>
                  <a:latin typeface="Symbol" pitchFamily="18" charset="2"/>
                </a:rPr>
                <a:t>g</a:t>
              </a:r>
              <a:r>
                <a:rPr lang="en-US" altLang="ja-JP" dirty="0">
                  <a:solidFill>
                    <a:schemeClr val="bg1"/>
                  </a:solidFill>
                </a:rPr>
                <a:t>) 	: </a:t>
              </a:r>
              <a:r>
                <a:rPr lang="ja-JP" altLang="en-US" dirty="0">
                  <a:solidFill>
                    <a:schemeClr val="bg1"/>
                  </a:solidFill>
                </a:rPr>
                <a:t>クーロン分解</a:t>
              </a:r>
              <a:r>
                <a:rPr lang="en-US" altLang="ja-JP" dirty="0">
                  <a:solidFill>
                    <a:schemeClr val="bg1"/>
                  </a:solidFill>
                </a:rPr>
                <a:t>@SAMURAI</a:t>
              </a:r>
            </a:p>
            <a:p>
              <a:pPr algn="l">
                <a:lnSpc>
                  <a:spcPct val="115000"/>
                </a:lnSpc>
                <a:tabLst>
                  <a:tab pos="1971675" algn="l"/>
                </a:tabLst>
              </a:pPr>
              <a:r>
                <a:rPr lang="en-US" altLang="ja-JP" dirty="0">
                  <a:solidFill>
                    <a:schemeClr val="bg1"/>
                  </a:solidFill>
                </a:rPr>
                <a:t>  	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: </a:t>
              </a:r>
              <a:r>
                <a:rPr lang="en-US" altLang="ja-JP" dirty="0">
                  <a:solidFill>
                    <a:schemeClr val="bg1"/>
                  </a:solidFill>
                </a:rPr>
                <a:t>(</a:t>
              </a:r>
              <a:r>
                <a:rPr lang="en-US" altLang="ja-JP" baseline="30000" dirty="0">
                  <a:solidFill>
                    <a:schemeClr val="bg1"/>
                  </a:solidFill>
                </a:rPr>
                <a:t>3</a:t>
              </a:r>
              <a:r>
                <a:rPr lang="en-US" altLang="ja-JP" dirty="0">
                  <a:solidFill>
                    <a:schemeClr val="bg1"/>
                  </a:solidFill>
                </a:rPr>
                <a:t>He,d)@CRIB</a:t>
              </a:r>
            </a:p>
            <a:p>
              <a:pPr algn="l">
                <a:lnSpc>
                  <a:spcPct val="115000"/>
                </a:lnSpc>
                <a:tabLst>
                  <a:tab pos="1971675" algn="l"/>
                </a:tabLst>
              </a:pPr>
              <a:r>
                <a:rPr lang="en-US" altLang="ja-JP" dirty="0">
                  <a:solidFill>
                    <a:schemeClr val="bg1"/>
                  </a:solidFill>
                </a:rPr>
                <a:t>              (</a:t>
              </a:r>
              <a:r>
                <a:rPr lang="en-US" altLang="ja-JP" dirty="0" err="1">
                  <a:solidFill>
                    <a:schemeClr val="bg1"/>
                  </a:solidFill>
                </a:rPr>
                <a:t>n,p</a:t>
              </a:r>
              <a:r>
                <a:rPr lang="en-US" altLang="ja-JP" dirty="0">
                  <a:solidFill>
                    <a:schemeClr val="bg1"/>
                  </a:solidFill>
                </a:rPr>
                <a:t>) 	: </a:t>
              </a:r>
              <a:r>
                <a:rPr lang="ja-JP" altLang="en-US" dirty="0">
                  <a:solidFill>
                    <a:schemeClr val="bg1"/>
                  </a:solidFill>
                </a:rPr>
                <a:t>トロイの木馬（</a:t>
              </a:r>
              <a:r>
                <a:rPr lang="en-US" altLang="ja-JP" dirty="0">
                  <a:solidFill>
                    <a:schemeClr val="bg1"/>
                  </a:solidFill>
                </a:rPr>
                <a:t>(d,2p)</a:t>
              </a:r>
              <a:r>
                <a:rPr lang="ja-JP" altLang="en-US" dirty="0" err="1">
                  <a:solidFill>
                    <a:schemeClr val="bg1"/>
                  </a:solidFill>
                </a:rPr>
                <a:t>、</a:t>
              </a:r>
              <a:r>
                <a:rPr lang="en-US" altLang="ja-JP" dirty="0">
                  <a:solidFill>
                    <a:schemeClr val="bg1"/>
                  </a:solidFill>
                </a:rPr>
                <a:t>(t,</a:t>
              </a:r>
              <a:r>
                <a:rPr lang="en-US" altLang="ja-JP" baseline="30000" dirty="0">
                  <a:solidFill>
                    <a:schemeClr val="bg1"/>
                  </a:solidFill>
                </a:rPr>
                <a:t>3</a:t>
              </a:r>
              <a:r>
                <a:rPr lang="en-US" altLang="ja-JP" dirty="0">
                  <a:solidFill>
                    <a:schemeClr val="bg1"/>
                  </a:solidFill>
                </a:rPr>
                <a:t>He)</a:t>
              </a:r>
              <a:r>
                <a:rPr lang="ja-JP" altLang="en-US" dirty="0" err="1">
                  <a:solidFill>
                    <a:schemeClr val="bg1"/>
                  </a:solidFill>
                </a:rPr>
                <a:t>、</a:t>
              </a:r>
              <a:r>
                <a:rPr lang="en-US" altLang="ja-JP" dirty="0">
                  <a:solidFill>
                    <a:schemeClr val="bg1"/>
                  </a:solidFill>
                </a:rPr>
                <a:t>(</a:t>
              </a:r>
              <a:r>
                <a:rPr lang="en-US" altLang="ja-JP" baseline="30000" dirty="0">
                  <a:solidFill>
                    <a:schemeClr val="bg1"/>
                  </a:solidFill>
                </a:rPr>
                <a:t>7</a:t>
              </a:r>
              <a:r>
                <a:rPr lang="en-US" altLang="ja-JP" dirty="0">
                  <a:solidFill>
                    <a:schemeClr val="bg1"/>
                  </a:solidFill>
                </a:rPr>
                <a:t>Li,</a:t>
              </a:r>
              <a:r>
                <a:rPr lang="en-US" altLang="ja-JP" baseline="30000" dirty="0">
                  <a:solidFill>
                    <a:schemeClr val="bg1"/>
                  </a:solidFill>
                </a:rPr>
                <a:t>7</a:t>
              </a:r>
              <a:r>
                <a:rPr lang="en-US" altLang="ja-JP" dirty="0">
                  <a:solidFill>
                    <a:schemeClr val="bg1"/>
                  </a:solidFill>
                </a:rPr>
                <a:t>Be) </a:t>
              </a:r>
              <a:r>
                <a:rPr lang="ja-JP" altLang="en-US" dirty="0">
                  <a:solidFill>
                    <a:schemeClr val="bg1"/>
                  </a:solidFill>
                </a:rPr>
                <a:t>）</a:t>
              </a:r>
              <a:r>
                <a:rPr lang="en-US" altLang="ja-JP" dirty="0">
                  <a:solidFill>
                    <a:schemeClr val="bg1"/>
                  </a:solidFill>
                </a:rPr>
                <a:t>@RIBF</a:t>
              </a:r>
            </a:p>
            <a:p>
              <a:pPr algn="l">
                <a:lnSpc>
                  <a:spcPct val="115000"/>
                </a:lnSpc>
                <a:spcBef>
                  <a:spcPct val="25000"/>
                </a:spcBef>
                <a:tabLst>
                  <a:tab pos="1971675" algn="l"/>
                </a:tabLst>
              </a:pPr>
              <a:r>
                <a:rPr lang="en-US" altLang="ja-JP" dirty="0">
                  <a:solidFill>
                    <a:schemeClr val="bg1"/>
                  </a:solidFill>
                  <a:latin typeface="Symbol" pitchFamily="18" charset="2"/>
                </a:rPr>
                <a:t> g</a:t>
              </a:r>
              <a:r>
                <a:rPr lang="ja-JP" altLang="en-US" dirty="0">
                  <a:solidFill>
                    <a:schemeClr val="bg1"/>
                  </a:solidFill>
                </a:rPr>
                <a:t>過程	</a:t>
              </a:r>
              <a:r>
                <a:rPr lang="en-US" altLang="ja-JP" dirty="0" smtClean="0">
                  <a:solidFill>
                    <a:schemeClr val="bg1"/>
                  </a:solidFill>
                </a:rPr>
                <a:t>: </a:t>
              </a:r>
              <a:r>
                <a:rPr lang="ja-JP" altLang="en-US" dirty="0">
                  <a:solidFill>
                    <a:schemeClr val="bg1"/>
                  </a:solidFill>
                </a:rPr>
                <a:t>閾値近傍での光分解</a:t>
              </a:r>
              <a:r>
                <a:rPr lang="en-US" altLang="ja-JP" dirty="0">
                  <a:solidFill>
                    <a:schemeClr val="bg1"/>
                  </a:solidFill>
                </a:rPr>
                <a:t>@</a:t>
              </a:r>
              <a:r>
                <a:rPr lang="en-US" altLang="ja-JP" dirty="0" err="1">
                  <a:solidFill>
                    <a:schemeClr val="bg1"/>
                  </a:solidFill>
                </a:rPr>
                <a:t>NewSUBARU</a:t>
              </a:r>
              <a:r>
                <a:rPr lang="ja-JP" altLang="en-US" dirty="0" err="1">
                  <a:solidFill>
                    <a:schemeClr val="bg1"/>
                  </a:solidFill>
                </a:rPr>
                <a:t>、</a:t>
              </a:r>
              <a:r>
                <a:rPr lang="en-US" altLang="ja-JP" dirty="0" err="1">
                  <a:solidFill>
                    <a:schemeClr val="bg1"/>
                  </a:solidFill>
                </a:rPr>
                <a:t>HI</a:t>
              </a:r>
              <a:r>
                <a:rPr lang="en-US" altLang="ja-JP" dirty="0" err="1">
                  <a:solidFill>
                    <a:schemeClr val="bg1"/>
                  </a:solidFill>
                  <a:latin typeface="Symbol" pitchFamily="18" charset="2"/>
                </a:rPr>
                <a:t>g</a:t>
              </a:r>
              <a:r>
                <a:rPr lang="en-US" altLang="ja-JP" dirty="0" err="1">
                  <a:solidFill>
                    <a:schemeClr val="bg1"/>
                  </a:solidFill>
                </a:rPr>
                <a:t>S</a:t>
              </a:r>
              <a:r>
                <a:rPr lang="en-US" altLang="ja-JP" dirty="0">
                  <a:solidFill>
                    <a:schemeClr val="bg1"/>
                  </a:solidFill>
                </a:rPr>
                <a:t>(Duke)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2020</a:t>
            </a:r>
            <a:r>
              <a:rPr lang="ja-JP" altLang="en-US"/>
              <a:t>年以降の展望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Char char="n"/>
            </a:pPr>
            <a:r>
              <a:rPr lang="ja-JP" altLang="en-US" sz="2100"/>
              <a:t>より広範な不安定核データが完備＋</a:t>
            </a:r>
            <a:r>
              <a:rPr lang="en-US" altLang="ja-JP" sz="2100"/>
              <a:t>EoS</a:t>
            </a:r>
            <a:r>
              <a:rPr lang="ja-JP" altLang="en-US" sz="2100"/>
              <a:t>の精密化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Char char="n"/>
            </a:pPr>
            <a:r>
              <a:rPr lang="en-US" altLang="ja-JP" sz="2100"/>
              <a:t>ASTRO-H</a:t>
            </a:r>
            <a:r>
              <a:rPr lang="ja-JP" altLang="en-US" sz="2100"/>
              <a:t>、</a:t>
            </a:r>
            <a:r>
              <a:rPr lang="en-US" altLang="ja-JP" sz="2100"/>
              <a:t>TMT</a:t>
            </a:r>
            <a:r>
              <a:rPr lang="ja-JP" altLang="en-US" sz="2100"/>
              <a:t>などの観測やシミュレーション計算の精密化</a:t>
            </a:r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ja-JP" altLang="en-US" sz="2100"/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r>
              <a:rPr lang="ja-JP" altLang="en-US" sz="2100"/>
              <a:t>	</a:t>
            </a:r>
            <a:r>
              <a:rPr lang="ja-JP" altLang="en-US" sz="2100">
                <a:sym typeface="Wingdings" pitchFamily="2" charset="2"/>
              </a:rPr>
              <a:t>　新たな展開</a:t>
            </a:r>
            <a:endParaRPr lang="ja-JP" altLang="en-US" sz="2100"/>
          </a:p>
          <a:p>
            <a:pPr>
              <a:lnSpc>
                <a:spcPct val="140000"/>
              </a:lnSpc>
              <a:spcBef>
                <a:spcPct val="0"/>
              </a:spcBef>
              <a:buClr>
                <a:srgbClr val="F00000"/>
              </a:buClr>
              <a:buSzPct val="85000"/>
              <a:buFont typeface="Wingdings" pitchFamily="2" charset="2"/>
              <a:buNone/>
            </a:pPr>
            <a:endParaRPr lang="en-US" altLang="ja-JP"/>
          </a:p>
        </p:txBody>
      </p:sp>
      <p:sp>
        <p:nvSpPr>
          <p:cNvPr id="248837" name="AutoShape 5"/>
          <p:cNvSpPr>
            <a:spLocks noChangeArrowheads="1"/>
          </p:cNvSpPr>
          <p:nvPr/>
        </p:nvSpPr>
        <p:spPr bwMode="auto">
          <a:xfrm rot="-1690039">
            <a:off x="-268288" y="3060700"/>
            <a:ext cx="9753601" cy="1012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5400"/>
              <a:t>爆発的元素合成シナリオの確立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8100" y="981075"/>
            <a:ext cx="8497888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181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68413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117" name="Text Box 5"/>
          <p:cNvSpPr txBox="1">
            <a:spLocks noChangeArrowheads="1"/>
          </p:cNvSpPr>
          <p:nvPr/>
        </p:nvSpPr>
        <p:spPr bwMode="auto">
          <a:xfrm>
            <a:off x="4108450" y="6554788"/>
            <a:ext cx="204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defTabSz="457200">
              <a:tabLst>
                <a:tab pos="1066800" algn="l"/>
              </a:tabLst>
            </a:pPr>
            <a:fld id="{FE5299C2-19BC-407D-AC87-F29858DA9316}" type="slidenum">
              <a:rPr lang="en-US" altLang="ja-JP" sz="1100">
                <a:latin typeface="Gill Sans"/>
                <a:ea typeface="Gill Sans"/>
                <a:cs typeface="Gill Sans"/>
              </a:rPr>
              <a:pPr defTabSz="457200">
                <a:tabLst>
                  <a:tab pos="1066800" algn="l"/>
                </a:tabLst>
              </a:pPr>
              <a:t>33</a:t>
            </a:fld>
            <a:endParaRPr lang="en-US" altLang="ja-JP" sz="1100">
              <a:latin typeface="Gill Sans"/>
              <a:ea typeface="Gill Sans"/>
              <a:cs typeface="Gill Sans"/>
            </a:endParaRPr>
          </a:p>
        </p:txBody>
      </p:sp>
      <p:sp>
        <p:nvSpPr>
          <p:cNvPr id="218118" name="Rectangle 10"/>
          <p:cNvSpPr>
            <a:spLocks/>
          </p:cNvSpPr>
          <p:nvPr/>
        </p:nvSpPr>
        <p:spPr bwMode="auto">
          <a:xfrm>
            <a:off x="6243638" y="5554663"/>
            <a:ext cx="1933575" cy="241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457200">
              <a:tabLst>
                <a:tab pos="749300" algn="l"/>
              </a:tabLst>
            </a:pP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Only nuclei with &gt;10</a:t>
            </a:r>
            <a:r>
              <a:rPr lang="en-US" altLang="ja-JP" sz="1500" baseline="32000">
                <a:latin typeface="Helvetica" pitchFamily="34" charset="0"/>
                <a:cs typeface="Helvetica" pitchFamily="34" charset="0"/>
                <a:sym typeface="Helvetica" pitchFamily="34" charset="0"/>
              </a:rPr>
              <a:t>-9</a:t>
            </a: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s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超重元素領域の殻構造の解明</a:t>
            </a:r>
          </a:p>
        </p:txBody>
      </p:sp>
      <p:sp useBgFill="1">
        <p:nvSpPr>
          <p:cNvPr id="218126" name="Rectangle 14"/>
          <p:cNvSpPr>
            <a:spLocks noChangeArrowheads="1"/>
          </p:cNvSpPr>
          <p:nvPr/>
        </p:nvSpPr>
        <p:spPr bwMode="auto">
          <a:xfrm>
            <a:off x="4791075" y="765175"/>
            <a:ext cx="4284663" cy="6480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4791075" y="981075"/>
            <a:ext cx="288925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8127" name="Line 15"/>
          <p:cNvSpPr>
            <a:spLocks noChangeShapeType="1"/>
          </p:cNvSpPr>
          <p:nvPr/>
        </p:nvSpPr>
        <p:spPr bwMode="auto">
          <a:xfrm>
            <a:off x="4787900" y="1290638"/>
            <a:ext cx="3175" cy="398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18128" name="テキスト ボックス 5"/>
          <p:cNvSpPr txBox="1">
            <a:spLocks noChangeArrowheads="1"/>
          </p:cNvSpPr>
          <p:nvPr/>
        </p:nvSpPr>
        <p:spPr bwMode="auto">
          <a:xfrm>
            <a:off x="5151438" y="1482725"/>
            <a:ext cx="3130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400">
                <a:solidFill>
                  <a:schemeClr val="bg1"/>
                </a:solidFill>
                <a:latin typeface="Calibri" pitchFamily="34" charset="0"/>
              </a:rPr>
              <a:t>Z=113</a:t>
            </a:r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命名権獲得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Z=120-126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の新元素合成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Z=114-126, N=172-184 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			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殻構造の全容解明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endParaRPr lang="ja-JP" alt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endParaRPr lang="en-US" altLang="ja-JP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8129" name="Text Box 17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森本、加治</a:t>
            </a:r>
            <a:endParaRPr lang="ja-JP" altLang="en-US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浅井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38100" y="981075"/>
            <a:ext cx="8497888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23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68413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2324" name="Text Box 5"/>
          <p:cNvSpPr txBox="1">
            <a:spLocks noChangeArrowheads="1"/>
          </p:cNvSpPr>
          <p:nvPr/>
        </p:nvSpPr>
        <p:spPr bwMode="auto">
          <a:xfrm>
            <a:off x="4108450" y="6554788"/>
            <a:ext cx="204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defTabSz="457200">
              <a:tabLst>
                <a:tab pos="1066800" algn="l"/>
              </a:tabLst>
            </a:pPr>
            <a:fld id="{0C105C54-41BF-44CA-902B-A8B5C55C1217}" type="slidenum">
              <a:rPr lang="en-US" altLang="ja-JP" sz="1100">
                <a:latin typeface="Gill Sans"/>
                <a:ea typeface="Gill Sans"/>
                <a:cs typeface="Gill Sans"/>
              </a:rPr>
              <a:pPr defTabSz="457200">
                <a:tabLst>
                  <a:tab pos="1066800" algn="l"/>
                </a:tabLst>
              </a:pPr>
              <a:t>34</a:t>
            </a:fld>
            <a:endParaRPr lang="en-US" altLang="ja-JP" sz="1100">
              <a:latin typeface="Gill Sans"/>
              <a:ea typeface="Gill Sans"/>
              <a:cs typeface="Gill Sans"/>
            </a:endParaRPr>
          </a:p>
        </p:txBody>
      </p:sp>
      <p:sp>
        <p:nvSpPr>
          <p:cNvPr id="312325" name="Rectangle 10"/>
          <p:cNvSpPr>
            <a:spLocks/>
          </p:cNvSpPr>
          <p:nvPr/>
        </p:nvSpPr>
        <p:spPr bwMode="auto">
          <a:xfrm>
            <a:off x="6243638" y="5554663"/>
            <a:ext cx="1933575" cy="241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457200">
              <a:tabLst>
                <a:tab pos="749300" algn="l"/>
              </a:tabLst>
            </a:pP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Only nuclei with &gt;10</a:t>
            </a:r>
            <a:r>
              <a:rPr lang="en-US" altLang="ja-JP" sz="1500" baseline="32000">
                <a:latin typeface="Helvetica" pitchFamily="34" charset="0"/>
                <a:cs typeface="Helvetica" pitchFamily="34" charset="0"/>
                <a:sym typeface="Helvetica" pitchFamily="34" charset="0"/>
              </a:rPr>
              <a:t>-9</a:t>
            </a: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s</a:t>
            </a:r>
          </a:p>
        </p:txBody>
      </p:sp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超重元素領域の殻構造の解明</a:t>
            </a:r>
          </a:p>
        </p:txBody>
      </p:sp>
      <p:sp useBgFill="1">
        <p:nvSpPr>
          <p:cNvPr id="312327" name="Rectangle 7"/>
          <p:cNvSpPr>
            <a:spLocks noChangeArrowheads="1"/>
          </p:cNvSpPr>
          <p:nvPr/>
        </p:nvSpPr>
        <p:spPr bwMode="auto">
          <a:xfrm>
            <a:off x="4791075" y="765175"/>
            <a:ext cx="4284663" cy="6480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4791075" y="981075"/>
            <a:ext cx="288925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>
            <a:off x="4787900" y="1290638"/>
            <a:ext cx="3175" cy="398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2330" name="テキスト ボックス 5"/>
          <p:cNvSpPr txBox="1">
            <a:spLocks noChangeArrowheads="1"/>
          </p:cNvSpPr>
          <p:nvPr/>
        </p:nvSpPr>
        <p:spPr bwMode="auto">
          <a:xfrm>
            <a:off x="5151438" y="1482725"/>
            <a:ext cx="31305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400">
                <a:solidFill>
                  <a:schemeClr val="bg1"/>
                </a:solidFill>
                <a:latin typeface="Calibri" pitchFamily="34" charset="0"/>
              </a:rPr>
              <a:t>Z=113</a:t>
            </a:r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命名権獲得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Z=120-126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の新元素合成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Z=114-126, N=172-184 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			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殻構造の全容解明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endParaRPr lang="en-US" altLang="ja-JP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森本、加治</a:t>
            </a:r>
            <a:endParaRPr lang="ja-JP" altLang="en-US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浅井</a:t>
            </a:r>
          </a:p>
        </p:txBody>
      </p: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-381000" y="-288925"/>
            <a:ext cx="10353675" cy="7439025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2333" name="AutoShape 13"/>
          <p:cNvSpPr>
            <a:spLocks noChangeArrowheads="1"/>
          </p:cNvSpPr>
          <p:nvPr/>
        </p:nvSpPr>
        <p:spPr bwMode="auto">
          <a:xfrm>
            <a:off x="4572000" y="962025"/>
            <a:ext cx="4171950" cy="9620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ja-JP" sz="1400"/>
          </a:p>
        </p:txBody>
      </p:sp>
      <p:sp>
        <p:nvSpPr>
          <p:cNvPr id="312334" name="Text Box 14"/>
          <p:cNvSpPr txBox="1">
            <a:spLocks noChangeArrowheads="1"/>
          </p:cNvSpPr>
          <p:nvPr/>
        </p:nvSpPr>
        <p:spPr bwMode="auto">
          <a:xfrm>
            <a:off x="4772025" y="1082675"/>
            <a:ext cx="3776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ja-JP" altLang="en-US" sz="2000">
                <a:solidFill>
                  <a:schemeClr val="bg1"/>
                </a:solidFill>
              </a:rPr>
              <a:t>ビーム強度１桁以上増、標的開発</a:t>
            </a:r>
          </a:p>
          <a:p>
            <a:pPr algn="l"/>
            <a:r>
              <a:rPr lang="en-US" altLang="ja-JP" sz="2000">
                <a:solidFill>
                  <a:schemeClr val="bg1"/>
                </a:solidFill>
              </a:rPr>
              <a:t>A, Z </a:t>
            </a:r>
            <a:r>
              <a:rPr lang="ja-JP" altLang="en-US" sz="2000">
                <a:solidFill>
                  <a:schemeClr val="bg1"/>
                </a:solidFill>
              </a:rPr>
              <a:t>直接測定方法の開発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38100" y="981075"/>
            <a:ext cx="8497888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334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68413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3348" name="Text Box 5"/>
          <p:cNvSpPr txBox="1">
            <a:spLocks noChangeArrowheads="1"/>
          </p:cNvSpPr>
          <p:nvPr/>
        </p:nvSpPr>
        <p:spPr bwMode="auto">
          <a:xfrm>
            <a:off x="4108450" y="6554788"/>
            <a:ext cx="204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defTabSz="457200">
              <a:tabLst>
                <a:tab pos="1066800" algn="l"/>
              </a:tabLst>
            </a:pPr>
            <a:fld id="{4B65CAF3-8B41-4561-81EA-01313343583C}" type="slidenum">
              <a:rPr lang="en-US" altLang="ja-JP" sz="1100">
                <a:latin typeface="Gill Sans"/>
                <a:ea typeface="Gill Sans"/>
                <a:cs typeface="Gill Sans"/>
              </a:rPr>
              <a:pPr defTabSz="457200">
                <a:tabLst>
                  <a:tab pos="1066800" algn="l"/>
                </a:tabLst>
              </a:pPr>
              <a:t>35</a:t>
            </a:fld>
            <a:endParaRPr lang="en-US" altLang="ja-JP" sz="1100">
              <a:latin typeface="Gill Sans"/>
              <a:ea typeface="Gill Sans"/>
              <a:cs typeface="Gill Sans"/>
            </a:endParaRPr>
          </a:p>
        </p:txBody>
      </p:sp>
      <p:sp>
        <p:nvSpPr>
          <p:cNvPr id="313349" name="Rectangle 10"/>
          <p:cNvSpPr>
            <a:spLocks/>
          </p:cNvSpPr>
          <p:nvPr/>
        </p:nvSpPr>
        <p:spPr bwMode="auto">
          <a:xfrm>
            <a:off x="6243638" y="5554663"/>
            <a:ext cx="1933575" cy="241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457200">
              <a:tabLst>
                <a:tab pos="749300" algn="l"/>
              </a:tabLst>
            </a:pP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Only nuclei with &gt;10</a:t>
            </a:r>
            <a:r>
              <a:rPr lang="en-US" altLang="ja-JP" sz="1500" baseline="32000">
                <a:latin typeface="Helvetica" pitchFamily="34" charset="0"/>
                <a:cs typeface="Helvetica" pitchFamily="34" charset="0"/>
                <a:sym typeface="Helvetica" pitchFamily="34" charset="0"/>
              </a:rPr>
              <a:t>-9</a:t>
            </a: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s</a:t>
            </a:r>
          </a:p>
        </p:txBody>
      </p:sp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超重元素領域の殻構造の解明</a:t>
            </a:r>
          </a:p>
        </p:txBody>
      </p:sp>
      <p:sp useBgFill="1">
        <p:nvSpPr>
          <p:cNvPr id="313351" name="Rectangle 7"/>
          <p:cNvSpPr>
            <a:spLocks noChangeArrowheads="1"/>
          </p:cNvSpPr>
          <p:nvPr/>
        </p:nvSpPr>
        <p:spPr bwMode="auto">
          <a:xfrm>
            <a:off x="4791075" y="765175"/>
            <a:ext cx="4284663" cy="64801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4791075" y="981075"/>
            <a:ext cx="288925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3353" name="Line 9"/>
          <p:cNvSpPr>
            <a:spLocks noChangeShapeType="1"/>
          </p:cNvSpPr>
          <p:nvPr/>
        </p:nvSpPr>
        <p:spPr bwMode="auto">
          <a:xfrm>
            <a:off x="4787900" y="1290638"/>
            <a:ext cx="3175" cy="398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13354" name="テキスト ボックス 5"/>
          <p:cNvSpPr txBox="1">
            <a:spLocks noChangeArrowheads="1"/>
          </p:cNvSpPr>
          <p:nvPr/>
        </p:nvSpPr>
        <p:spPr bwMode="auto">
          <a:xfrm>
            <a:off x="5151438" y="1482725"/>
            <a:ext cx="313055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400">
                <a:solidFill>
                  <a:schemeClr val="bg1"/>
                </a:solidFill>
                <a:latin typeface="Calibri" pitchFamily="34" charset="0"/>
              </a:rPr>
              <a:t>Z=113</a:t>
            </a:r>
            <a:r>
              <a:rPr lang="ja-JP" altLang="en-US" sz="2400">
                <a:solidFill>
                  <a:schemeClr val="bg1"/>
                </a:solidFill>
                <a:latin typeface="Calibri" pitchFamily="34" charset="0"/>
              </a:rPr>
              <a:t>　命名権獲得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Z=120-126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の新元素合成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Char char="•"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Z=114-126, N=172-184 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r>
              <a:rPr lang="en-US" altLang="ja-JP" sz="2000">
                <a:solidFill>
                  <a:schemeClr val="bg1"/>
                </a:solidFill>
                <a:latin typeface="Calibri" pitchFamily="34" charset="0"/>
              </a:rPr>
              <a:t>			</a:t>
            </a:r>
            <a:r>
              <a:rPr lang="ja-JP" altLang="en-US" sz="2000">
                <a:solidFill>
                  <a:schemeClr val="bg1"/>
                </a:solidFill>
                <a:latin typeface="Calibri" pitchFamily="34" charset="0"/>
              </a:rPr>
              <a:t>殻構造の全容解明</a:t>
            </a: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endParaRPr lang="ja-JP" altLang="en-US" sz="2000">
              <a:solidFill>
                <a:schemeClr val="bg1"/>
              </a:solidFill>
              <a:latin typeface="Calibri" pitchFamily="34" charset="0"/>
            </a:endParaRPr>
          </a:p>
          <a:p>
            <a:pPr marL="180975" indent="-180975" algn="l" defTabSz="457200">
              <a:lnSpc>
                <a:spcPct val="150000"/>
              </a:lnSpc>
              <a:buFont typeface="Calibri" pitchFamily="34" charset="0"/>
              <a:buNone/>
            </a:pPr>
            <a:endParaRPr lang="en-US" altLang="ja-JP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13355" name="Text Box 11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森本、加治</a:t>
            </a:r>
            <a:endParaRPr lang="ja-JP" altLang="en-US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浅井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38100" y="981075"/>
            <a:ext cx="8497888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2835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68413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8356" name="Text Box 5"/>
          <p:cNvSpPr txBox="1">
            <a:spLocks noChangeArrowheads="1"/>
          </p:cNvSpPr>
          <p:nvPr/>
        </p:nvSpPr>
        <p:spPr bwMode="auto">
          <a:xfrm>
            <a:off x="4108450" y="6554788"/>
            <a:ext cx="204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defTabSz="457200">
              <a:tabLst>
                <a:tab pos="1066800" algn="l"/>
              </a:tabLst>
            </a:pPr>
            <a:fld id="{B3CB85B4-C71C-40A6-A1CD-A887322FDA80}" type="slidenum">
              <a:rPr lang="en-US" altLang="ja-JP" sz="1100">
                <a:latin typeface="Gill Sans"/>
                <a:ea typeface="Gill Sans"/>
                <a:cs typeface="Gill Sans"/>
              </a:rPr>
              <a:pPr defTabSz="457200">
                <a:tabLst>
                  <a:tab pos="1066800" algn="l"/>
                </a:tabLst>
              </a:pPr>
              <a:t>36</a:t>
            </a:fld>
            <a:endParaRPr lang="en-US" altLang="ja-JP" sz="1100">
              <a:latin typeface="Gill Sans"/>
              <a:ea typeface="Gill Sans"/>
              <a:cs typeface="Gill Sans"/>
            </a:endParaRPr>
          </a:p>
        </p:txBody>
      </p:sp>
      <p:sp>
        <p:nvSpPr>
          <p:cNvPr id="228357" name="Rectangle 10"/>
          <p:cNvSpPr>
            <a:spLocks/>
          </p:cNvSpPr>
          <p:nvPr/>
        </p:nvSpPr>
        <p:spPr bwMode="auto">
          <a:xfrm>
            <a:off x="6243638" y="5554663"/>
            <a:ext cx="1933575" cy="241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457200">
              <a:tabLst>
                <a:tab pos="749300" algn="l"/>
              </a:tabLst>
            </a:pP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Only nuclei with &gt;10</a:t>
            </a:r>
            <a:r>
              <a:rPr lang="en-US" altLang="ja-JP" sz="1500" baseline="32000">
                <a:latin typeface="Helvetica" pitchFamily="34" charset="0"/>
                <a:cs typeface="Helvetica" pitchFamily="34" charset="0"/>
                <a:sym typeface="Helvetica" pitchFamily="34" charset="0"/>
              </a:rPr>
              <a:t>-9</a:t>
            </a: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s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超重元素領域の殻構造の解明</a:t>
            </a: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森本、加治</a:t>
            </a:r>
            <a:endParaRPr lang="ja-JP" altLang="en-US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浅井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38100" y="981075"/>
            <a:ext cx="8497888" cy="5616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76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238" y="1268413"/>
            <a:ext cx="8137525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84" name="Text Box 5"/>
          <p:cNvSpPr txBox="1">
            <a:spLocks noChangeArrowheads="1"/>
          </p:cNvSpPr>
          <p:nvPr/>
        </p:nvSpPr>
        <p:spPr bwMode="auto">
          <a:xfrm>
            <a:off x="4108450" y="6554788"/>
            <a:ext cx="204788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4291" tIns="32146" rIns="64291" bIns="32146" anchor="ctr"/>
          <a:lstStyle/>
          <a:p>
            <a:pPr defTabSz="457200">
              <a:tabLst>
                <a:tab pos="1066800" algn="l"/>
              </a:tabLst>
            </a:pPr>
            <a:fld id="{5D009F28-9B84-49BA-A002-D9FE59593F83}" type="slidenum">
              <a:rPr lang="en-US" altLang="ja-JP" sz="1100">
                <a:latin typeface="Gill Sans"/>
                <a:ea typeface="Gill Sans"/>
                <a:cs typeface="Gill Sans"/>
              </a:rPr>
              <a:pPr defTabSz="457200">
                <a:tabLst>
                  <a:tab pos="1066800" algn="l"/>
                </a:tabLst>
              </a:pPr>
              <a:t>37</a:t>
            </a:fld>
            <a:endParaRPr lang="en-US" altLang="ja-JP" sz="1100">
              <a:latin typeface="Gill Sans"/>
              <a:ea typeface="Gill Sans"/>
              <a:cs typeface="Gill Sans"/>
            </a:endParaRPr>
          </a:p>
        </p:txBody>
      </p:sp>
      <p:sp>
        <p:nvSpPr>
          <p:cNvPr id="276485" name="Rectangle 10"/>
          <p:cNvSpPr>
            <a:spLocks/>
          </p:cNvSpPr>
          <p:nvPr/>
        </p:nvSpPr>
        <p:spPr bwMode="auto">
          <a:xfrm>
            <a:off x="6243638" y="5554663"/>
            <a:ext cx="1933575" cy="2413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defTabSz="457200">
              <a:tabLst>
                <a:tab pos="749300" algn="l"/>
              </a:tabLst>
            </a:pP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Only nuclei with &gt;10</a:t>
            </a:r>
            <a:r>
              <a:rPr lang="en-US" altLang="ja-JP" sz="1500" baseline="32000">
                <a:latin typeface="Helvetica" pitchFamily="34" charset="0"/>
                <a:cs typeface="Helvetica" pitchFamily="34" charset="0"/>
                <a:sym typeface="Helvetica" pitchFamily="34" charset="0"/>
              </a:rPr>
              <a:t>-9</a:t>
            </a:r>
            <a:r>
              <a:rPr lang="en-US" altLang="ja-JP" sz="1500">
                <a:latin typeface="Helvetica" pitchFamily="34" charset="0"/>
                <a:cs typeface="Helvetica" pitchFamily="34" charset="0"/>
                <a:sym typeface="Helvetica" pitchFamily="34" charset="0"/>
              </a:rPr>
              <a:t>s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850900" y="71438"/>
            <a:ext cx="82931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超重元素領域の殻構造の解明</a:t>
            </a:r>
          </a:p>
        </p:txBody>
      </p:sp>
      <p:sp>
        <p:nvSpPr>
          <p:cNvPr id="276487" name="AutoShape 7"/>
          <p:cNvSpPr>
            <a:spLocks noChangeArrowheads="1"/>
          </p:cNvSpPr>
          <p:nvPr/>
        </p:nvSpPr>
        <p:spPr bwMode="auto">
          <a:xfrm rot="-1690039">
            <a:off x="173038" y="2952750"/>
            <a:ext cx="9123362" cy="7096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ja-JP" altLang="en-US" sz="3600"/>
              <a:t>超重領域での新元素の合成と殻構造の解明</a:t>
            </a:r>
          </a:p>
        </p:txBody>
      </p:sp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7418388" y="115888"/>
            <a:ext cx="16906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森本、加治</a:t>
            </a:r>
            <a:endParaRPr lang="ja-JP" altLang="en-US">
              <a:solidFill>
                <a:schemeClr val="bg1"/>
              </a:solidFill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zh-CN" altLang="ja-JP">
                <a:solidFill>
                  <a:schemeClr val="bg1"/>
                </a:solidFill>
              </a:rPr>
              <a:t>浅井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6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必要な道具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ja-JP"/>
              <a:t> 1. </a:t>
            </a:r>
            <a:r>
              <a:rPr lang="ja-JP" altLang="en-US"/>
              <a:t>高エネルギー不安定核ビーム</a:t>
            </a:r>
          </a:p>
          <a:p>
            <a:pPr>
              <a:buFontTx/>
              <a:buNone/>
            </a:pPr>
            <a:r>
              <a:rPr lang="ja-JP" altLang="en-US"/>
              <a:t>	    	現状は結構いい。</a:t>
            </a:r>
          </a:p>
          <a:p>
            <a:pPr>
              <a:buFontTx/>
              <a:buNone/>
            </a:pPr>
            <a:r>
              <a:rPr lang="ja-JP" altLang="en-US"/>
              <a:t>			</a:t>
            </a:r>
            <a:r>
              <a:rPr lang="ja-JP" altLang="en-US">
                <a:sym typeface="Wingdings" pitchFamily="2" charset="2"/>
              </a:rPr>
              <a:t>　一次ビームの高強度化</a:t>
            </a:r>
            <a:endParaRPr lang="ja-JP" altLang="en-US"/>
          </a:p>
          <a:p>
            <a:pPr>
              <a:buFontTx/>
              <a:buNone/>
            </a:pPr>
            <a:r>
              <a:rPr lang="ja-JP" altLang="en-US"/>
              <a:t>    		</a:t>
            </a:r>
            <a:r>
              <a:rPr lang="en-US" altLang="ja-JP"/>
              <a:t>ISOL</a:t>
            </a:r>
            <a:r>
              <a:rPr lang="ja-JP" altLang="en-US"/>
              <a:t>からの</a:t>
            </a:r>
            <a:r>
              <a:rPr lang="en-US" altLang="ja-JP" baseline="30000"/>
              <a:t>132</a:t>
            </a:r>
            <a:r>
              <a:rPr lang="en-US" altLang="ja-JP"/>
              <a:t>Sn</a:t>
            </a:r>
            <a:r>
              <a:rPr lang="ja-JP" altLang="en-US"/>
              <a:t>の再加速ビームによる再破砕反応</a:t>
            </a:r>
          </a:p>
          <a:p>
            <a:pPr>
              <a:buFontTx/>
              <a:buNone/>
            </a:pPr>
            <a:r>
              <a:rPr lang="ja-JP" altLang="en-US"/>
              <a:t>  </a:t>
            </a:r>
            <a:r>
              <a:rPr lang="en-US" altLang="ja-JP"/>
              <a:t>2. </a:t>
            </a:r>
            <a:r>
              <a:rPr lang="ja-JP" altLang="en-US"/>
              <a:t>低エネルギー不安定核ビーム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Energy degraded beam (</a:t>
            </a:r>
            <a:r>
              <a:rPr lang="ja-JP" altLang="en-US"/>
              <a:t>近未来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		ISOL / SLOWRI </a:t>
            </a:r>
            <a:r>
              <a:rPr lang="ja-JP" altLang="en-US"/>
              <a:t>による低速ビーム</a:t>
            </a:r>
            <a:r>
              <a:rPr lang="en-US" altLang="ja-JP"/>
              <a:t>(~10keV)</a:t>
            </a:r>
          </a:p>
          <a:p>
            <a:pPr>
              <a:buFontTx/>
              <a:buNone/>
            </a:pPr>
            <a:r>
              <a:rPr lang="en-US" altLang="ja-JP"/>
              <a:t>    		ISOL / SLOWRI </a:t>
            </a:r>
            <a:r>
              <a:rPr lang="ja-JP" altLang="en-US"/>
              <a:t>からの再加速ビーム </a:t>
            </a:r>
            <a:r>
              <a:rPr lang="en-US" altLang="ja-JP"/>
              <a:t>(</a:t>
            </a:r>
            <a:r>
              <a:rPr lang="ja-JP" altLang="en-US"/>
              <a:t>大強度、良質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		Kiss (r</a:t>
            </a:r>
            <a:r>
              <a:rPr lang="ja-JP" altLang="en-US"/>
              <a:t>過程第３ピーク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  3. </a:t>
            </a:r>
            <a:r>
              <a:rPr lang="ja-JP" altLang="en-US"/>
              <a:t>検出器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a. </a:t>
            </a:r>
            <a:r>
              <a:rPr lang="ja-JP" altLang="en-US"/>
              <a:t>ガンマボール </a:t>
            </a:r>
            <a:r>
              <a:rPr lang="en-US" altLang="ja-JP"/>
              <a:t>(Ge,LaBr</a:t>
            </a:r>
            <a:r>
              <a:rPr lang="en-US" altLang="ja-JP" baseline="-25000"/>
              <a:t>3</a:t>
            </a:r>
            <a:r>
              <a:rPr lang="en-US" altLang="ja-JP"/>
              <a:t>,</a:t>
            </a:r>
            <a:r>
              <a:rPr lang="ja-JP" altLang="en-US"/>
              <a:t>高エネルギー</a:t>
            </a:r>
            <a:r>
              <a:rPr lang="en-US" altLang="ja-JP"/>
              <a:t>γ)</a:t>
            </a:r>
          </a:p>
          <a:p>
            <a:pPr>
              <a:buFontTx/>
              <a:buNone/>
            </a:pPr>
            <a:r>
              <a:rPr lang="en-US" altLang="ja-JP"/>
              <a:t>     	b. </a:t>
            </a:r>
            <a:r>
              <a:rPr lang="ja-JP" altLang="en-US"/>
              <a:t>アクティブ標的 </a:t>
            </a:r>
          </a:p>
          <a:p>
            <a:pPr>
              <a:buFontTx/>
              <a:buNone/>
            </a:pPr>
            <a:r>
              <a:rPr lang="ja-JP" altLang="en-US"/>
              <a:t>	  		大型、他の検出器との組み合わせ、磁場。</a:t>
            </a:r>
          </a:p>
          <a:p>
            <a:pPr>
              <a:buFontTx/>
              <a:buNone/>
            </a:pPr>
            <a:r>
              <a:rPr lang="ja-JP" altLang="en-US"/>
              <a:t>  </a:t>
            </a:r>
            <a:r>
              <a:rPr lang="en-US" altLang="ja-JP"/>
              <a:t>4. </a:t>
            </a:r>
            <a:r>
              <a:rPr lang="ja-JP" altLang="en-US"/>
              <a:t>蓄積リング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beam-recycling</a:t>
            </a:r>
            <a:r>
              <a:rPr lang="ja-JP" altLang="en-US"/>
              <a:t>。多目的。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-381000" y="4121150"/>
            <a:ext cx="10353675" cy="3057525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35" name="Rectangle 19"/>
          <p:cNvSpPr>
            <a:spLocks noChangeArrowheads="1"/>
          </p:cNvSpPr>
          <p:nvPr/>
        </p:nvSpPr>
        <p:spPr bwMode="auto">
          <a:xfrm>
            <a:off x="6400800" y="123825"/>
            <a:ext cx="2419350" cy="360997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316418" name="Picture 7" descr="kam11012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736600"/>
            <a:ext cx="6454775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327025" y="920750"/>
            <a:ext cx="838200" cy="914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  <a:latin typeface="Times" pitchFamily="84" charset="0"/>
              <a:ea typeface="Osaka" pitchFamily="84" charset="-128"/>
            </a:endParaRPr>
          </a:p>
        </p:txBody>
      </p:sp>
      <p:sp>
        <p:nvSpPr>
          <p:cNvPr id="316420" name="Rectangle 5"/>
          <p:cNvSpPr>
            <a:spLocks noChangeArrowheads="1"/>
          </p:cNvSpPr>
          <p:nvPr/>
        </p:nvSpPr>
        <p:spPr bwMode="auto">
          <a:xfrm>
            <a:off x="5018088" y="5840413"/>
            <a:ext cx="33194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ja-JP" altLang="en-US">
                <a:solidFill>
                  <a:srgbClr val="FF0000"/>
                </a:solidFill>
                <a:latin typeface="Calibri" pitchFamily="34" charset="0"/>
                <a:ea typeface="平成角ゴシック" pitchFamily="49" charset="-128"/>
              </a:rPr>
              <a:t>超伝導線形加速器の建設</a:t>
            </a:r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5018088" y="6392863"/>
            <a:ext cx="365760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ja-JP" altLang="en-US">
                <a:solidFill>
                  <a:srgbClr val="FF0000"/>
                </a:solidFill>
                <a:latin typeface="Calibri" pitchFamily="34" charset="0"/>
                <a:ea typeface="平成角ゴシック" pitchFamily="49" charset="-128"/>
              </a:rPr>
              <a:t>新しい超伝導加速器の建設</a:t>
            </a:r>
          </a:p>
        </p:txBody>
      </p:sp>
      <p:sp>
        <p:nvSpPr>
          <p:cNvPr id="316422" name="Rectangle 5"/>
          <p:cNvSpPr>
            <a:spLocks noChangeArrowheads="1"/>
          </p:cNvSpPr>
          <p:nvPr/>
        </p:nvSpPr>
        <p:spPr bwMode="auto">
          <a:xfrm>
            <a:off x="5018088" y="5307013"/>
            <a:ext cx="33194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buFontTx/>
              <a:buChar char="•"/>
            </a:pPr>
            <a:r>
              <a:rPr lang="en-US" altLang="ja-JP">
                <a:solidFill>
                  <a:srgbClr val="FF0000"/>
                </a:solidFill>
                <a:latin typeface="Calibri" pitchFamily="34" charset="0"/>
                <a:ea typeface="平成角ゴシック" pitchFamily="49" charset="-128"/>
              </a:rPr>
              <a:t>RI</a:t>
            </a:r>
            <a:r>
              <a:rPr lang="ja-JP" altLang="en-US">
                <a:solidFill>
                  <a:srgbClr val="FF0000"/>
                </a:solidFill>
                <a:latin typeface="Calibri" pitchFamily="34" charset="0"/>
                <a:ea typeface="平成角ゴシック" pitchFamily="49" charset="-128"/>
              </a:rPr>
              <a:t>イオン源の建設</a:t>
            </a:r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1184275" y="1806575"/>
            <a:ext cx="3876675" cy="4648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" name="正方形/長方形 4"/>
          <p:cNvSpPr>
            <a:spLocks noChangeArrowheads="1"/>
          </p:cNvSpPr>
          <p:nvPr/>
        </p:nvSpPr>
        <p:spPr bwMode="auto">
          <a:xfrm rot="563882">
            <a:off x="4025900" y="4021138"/>
            <a:ext cx="2133600" cy="533400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  <a:latin typeface="Times" pitchFamily="84" charset="0"/>
              <a:ea typeface="Osaka" pitchFamily="84" charset="-128"/>
            </a:endParaRPr>
          </a:p>
        </p:txBody>
      </p:sp>
      <p:sp>
        <p:nvSpPr>
          <p:cNvPr id="3" name="正方形/長方形 4"/>
          <p:cNvSpPr>
            <a:spLocks noChangeArrowheads="1"/>
          </p:cNvSpPr>
          <p:nvPr/>
        </p:nvSpPr>
        <p:spPr bwMode="auto">
          <a:xfrm rot="555773">
            <a:off x="6140450" y="4003675"/>
            <a:ext cx="533400" cy="735013"/>
          </a:xfrm>
          <a:prstGeom prst="rect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ja-JP">
              <a:solidFill>
                <a:srgbClr val="FFFFFF"/>
              </a:solidFill>
              <a:latin typeface="Times" pitchFamily="84" charset="0"/>
              <a:ea typeface="Osaka" pitchFamily="84" charset="-128"/>
            </a:endParaRPr>
          </a:p>
        </p:txBody>
      </p:sp>
      <p:sp>
        <p:nvSpPr>
          <p:cNvPr id="316426" name="Line 13"/>
          <p:cNvSpPr>
            <a:spLocks noChangeShapeType="1"/>
          </p:cNvSpPr>
          <p:nvPr/>
        </p:nvSpPr>
        <p:spPr bwMode="auto">
          <a:xfrm>
            <a:off x="6300788" y="4724400"/>
            <a:ext cx="55562" cy="5873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6427" name="Line 14"/>
          <p:cNvSpPr>
            <a:spLocks noChangeShapeType="1"/>
          </p:cNvSpPr>
          <p:nvPr/>
        </p:nvSpPr>
        <p:spPr bwMode="auto">
          <a:xfrm>
            <a:off x="4500563" y="4437063"/>
            <a:ext cx="560387" cy="14843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16428" name="テキスト ボックス 12"/>
          <p:cNvSpPr txBox="1">
            <a:spLocks noChangeArrowheads="1"/>
          </p:cNvSpPr>
          <p:nvPr/>
        </p:nvSpPr>
        <p:spPr bwMode="auto">
          <a:xfrm>
            <a:off x="827088" y="0"/>
            <a:ext cx="284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400" b="1"/>
              <a:t>Post RI Beam </a:t>
            </a:r>
            <a:r>
              <a:rPr lang="ja-JP" altLang="en-US" sz="2400" b="1"/>
              <a:t>計画</a:t>
            </a:r>
          </a:p>
        </p:txBody>
      </p:sp>
      <p:sp>
        <p:nvSpPr>
          <p:cNvPr id="316429" name="テキスト ボックス 13"/>
          <p:cNvSpPr txBox="1">
            <a:spLocks noChangeArrowheads="1"/>
          </p:cNvSpPr>
          <p:nvPr/>
        </p:nvSpPr>
        <p:spPr bwMode="auto">
          <a:xfrm>
            <a:off x="3132138" y="2781300"/>
            <a:ext cx="1042987" cy="3683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5 MeV/u</a:t>
            </a:r>
          </a:p>
        </p:txBody>
      </p:sp>
      <p:sp>
        <p:nvSpPr>
          <p:cNvPr id="316430" name="テキスト ボックス 14"/>
          <p:cNvSpPr txBox="1">
            <a:spLocks noChangeArrowheads="1"/>
          </p:cNvSpPr>
          <p:nvPr/>
        </p:nvSpPr>
        <p:spPr bwMode="auto">
          <a:xfrm>
            <a:off x="2411413" y="1628775"/>
            <a:ext cx="1173162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10 MeV/u</a:t>
            </a:r>
          </a:p>
        </p:txBody>
      </p:sp>
      <p:sp>
        <p:nvSpPr>
          <p:cNvPr id="316432" name="テキスト ボックス 17"/>
          <p:cNvSpPr txBox="1">
            <a:spLocks noChangeArrowheads="1"/>
          </p:cNvSpPr>
          <p:nvPr/>
        </p:nvSpPr>
        <p:spPr bwMode="auto">
          <a:xfrm>
            <a:off x="755650" y="6308725"/>
            <a:ext cx="1300163" cy="36988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345 MeV/u</a:t>
            </a:r>
          </a:p>
        </p:txBody>
      </p:sp>
      <p:sp>
        <p:nvSpPr>
          <p:cNvPr id="316433" name="テキスト ボックス 16"/>
          <p:cNvSpPr txBox="1">
            <a:spLocks noChangeArrowheads="1"/>
          </p:cNvSpPr>
          <p:nvPr/>
        </p:nvSpPr>
        <p:spPr bwMode="auto">
          <a:xfrm>
            <a:off x="6686550" y="3976688"/>
            <a:ext cx="252412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ja-JP" altLang="en-US" sz="1400"/>
              <a:t>予算規模　１５０億円</a:t>
            </a:r>
          </a:p>
          <a:p>
            <a:pPr algn="l"/>
            <a:r>
              <a:rPr lang="en-US" altLang="ja-JP" sz="1400"/>
              <a:t>(</a:t>
            </a:r>
            <a:r>
              <a:rPr lang="ja-JP" altLang="en-US" sz="1400"/>
              <a:t>参考</a:t>
            </a:r>
            <a:r>
              <a:rPr lang="en-US" altLang="ja-JP" sz="1400"/>
              <a:t>RIBF</a:t>
            </a:r>
            <a:r>
              <a:rPr lang="ja-JP" altLang="en-US" sz="1400"/>
              <a:t>施設整備費</a:t>
            </a:r>
          </a:p>
          <a:p>
            <a:pPr algn="l"/>
            <a:r>
              <a:rPr lang="en-US" altLang="ja-JP" sz="1400"/>
              <a:t>RI</a:t>
            </a:r>
            <a:r>
              <a:rPr lang="ja-JP" altLang="en-US" sz="1400"/>
              <a:t>ビーム発生系　４４０億円</a:t>
            </a:r>
          </a:p>
          <a:p>
            <a:pPr algn="l"/>
            <a:r>
              <a:rPr lang="ja-JP" altLang="en-US" sz="1400"/>
              <a:t>基幹実験施設　５５億円）</a:t>
            </a:r>
          </a:p>
          <a:p>
            <a:pPr algn="l"/>
            <a:r>
              <a:rPr lang="ja-JP" altLang="en-US" sz="1400"/>
              <a:t>整備期間　２０１３～２０１７年度</a:t>
            </a:r>
          </a:p>
        </p:txBody>
      </p:sp>
      <p:pic>
        <p:nvPicPr>
          <p:cNvPr id="316434" name="図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7663" y="274638"/>
            <a:ext cx="1838325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6436" name="Text Box 20"/>
          <p:cNvSpPr txBox="1">
            <a:spLocks noChangeArrowheads="1"/>
          </p:cNvSpPr>
          <p:nvPr/>
        </p:nvSpPr>
        <p:spPr bwMode="auto">
          <a:xfrm>
            <a:off x="5473700" y="84138"/>
            <a:ext cx="2089150" cy="9255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Kiss</a:t>
            </a:r>
            <a:r>
              <a:rPr lang="ja-JP" altLang="en-US"/>
              <a:t>　</a:t>
            </a:r>
            <a:r>
              <a:rPr lang="en-US" altLang="ja-JP"/>
              <a:t>project </a:t>
            </a:r>
          </a:p>
          <a:p>
            <a:pPr algn="l"/>
            <a:r>
              <a:rPr lang="en-US" altLang="ja-JP"/>
              <a:t>(Miyatake et al.)</a:t>
            </a:r>
          </a:p>
          <a:p>
            <a:pPr algn="l"/>
            <a:r>
              <a:rPr lang="en-US" altLang="ja-JP"/>
              <a:t>r-</a:t>
            </a:r>
            <a:r>
              <a:rPr lang="ja-JP" altLang="en-US"/>
              <a:t>過程第三ピーク核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677863"/>
            <a:ext cx="9467850" cy="61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不安定核研究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-180975" y="692150"/>
            <a:ext cx="9505950" cy="6192838"/>
          </a:xfrm>
          <a:prstGeom prst="rect">
            <a:avLst/>
          </a:prstGeom>
          <a:solidFill>
            <a:srgbClr val="000064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6213" indent="-176213">
              <a:tabLst>
                <a:tab pos="538163" algn="l"/>
              </a:tabLst>
            </a:pPr>
            <a:r>
              <a:rPr lang="ja-JP" altLang="en-US" sz="2400" b="1"/>
              <a:t>不安定核に現れるエキゾティックな現象を発見し理解する。</a:t>
            </a:r>
          </a:p>
          <a:p>
            <a:pPr marL="176213" indent="-176213">
              <a:tabLst>
                <a:tab pos="538163" algn="l"/>
              </a:tabLst>
            </a:pPr>
            <a:r>
              <a:rPr lang="ja-JP" altLang="en-US" sz="2400" b="1"/>
              <a:t>不安定核を研究することで「原子核」を理解する。</a:t>
            </a:r>
          </a:p>
          <a:p>
            <a:pPr marL="176213" indent="-176213">
              <a:tabLst>
                <a:tab pos="538163" algn="l"/>
              </a:tabLst>
            </a:pPr>
            <a:r>
              <a:rPr lang="ja-JP" altLang="en-US" sz="2400" b="1"/>
              <a:t>天体中での元素合成</a:t>
            </a:r>
          </a:p>
          <a:p>
            <a:pPr marL="176213" indent="-176213">
              <a:tabLst>
                <a:tab pos="538163" algn="l"/>
              </a:tabLst>
            </a:pPr>
            <a:endParaRPr lang="ja-JP" altLang="en-US" sz="2400" b="1"/>
          </a:p>
          <a:p>
            <a:pPr marL="176213" indent="-176213">
              <a:buFontTx/>
              <a:buNone/>
              <a:tabLst>
                <a:tab pos="538163" algn="l"/>
              </a:tabLst>
            </a:pPr>
            <a:r>
              <a:rPr lang="ja-JP" altLang="en-US" b="1"/>
              <a:t>		原子核研究は中性子と陽子からなる多体系の物性研究</a:t>
            </a:r>
          </a:p>
          <a:p>
            <a:pPr marL="176213" indent="-176213">
              <a:buFontTx/>
              <a:buNone/>
              <a:tabLst>
                <a:tab pos="538163" algn="l"/>
              </a:tabLst>
            </a:pPr>
            <a:r>
              <a:rPr lang="ja-JP" altLang="en-US" b="1"/>
              <a:t>		　安定線から離れ、様々な条件をコントロール</a:t>
            </a:r>
          </a:p>
          <a:p>
            <a:pPr marL="176213" indent="-176213">
              <a:buFontTx/>
              <a:buNone/>
              <a:tabLst>
                <a:tab pos="538163" algn="l"/>
              </a:tabLst>
            </a:pPr>
            <a:endParaRPr lang="ja-JP" altLang="en-US" b="1"/>
          </a:p>
          <a:p>
            <a:pPr lvl="2">
              <a:tabLst>
                <a:tab pos="538163" algn="l"/>
              </a:tabLst>
            </a:pPr>
            <a:r>
              <a:rPr lang="ja-JP" altLang="en-US" b="1"/>
              <a:t>アイソスピン　</a:t>
            </a:r>
            <a:r>
              <a:rPr lang="en-US" altLang="ja-JP" b="1"/>
              <a:t>(</a:t>
            </a:r>
            <a:r>
              <a:rPr lang="ja-JP" altLang="en-US" b="1"/>
              <a:t>核子間アイソスピン依存力</a:t>
            </a:r>
            <a:r>
              <a:rPr lang="en-US" altLang="ja-JP" b="1"/>
              <a:t>)</a:t>
            </a:r>
          </a:p>
          <a:p>
            <a:pPr lvl="2">
              <a:tabLst>
                <a:tab pos="538163" algn="l"/>
              </a:tabLst>
            </a:pPr>
            <a:r>
              <a:rPr lang="ja-JP" altLang="en-US" b="1"/>
              <a:t>束縛エネルギー</a:t>
            </a:r>
          </a:p>
          <a:p>
            <a:pPr lvl="2">
              <a:tabLst>
                <a:tab pos="538163" algn="l"/>
              </a:tabLst>
            </a:pPr>
            <a:r>
              <a:rPr lang="ja-JP" altLang="en-US" b="1">
                <a:sym typeface="Wingdings" pitchFamily="2" charset="2"/>
              </a:rPr>
              <a:t>密度</a:t>
            </a:r>
          </a:p>
          <a:p>
            <a:pPr lvl="2">
              <a:tabLst>
                <a:tab pos="538163" algn="l"/>
              </a:tabLst>
            </a:pPr>
            <a:r>
              <a:rPr lang="ja-JP" altLang="en-US" b="1">
                <a:sym typeface="Wingdings" pitchFamily="2" charset="2"/>
              </a:rPr>
              <a:t>中性子と陽子のフェルミエネルギー差</a:t>
            </a:r>
            <a:endParaRPr lang="ja-JP" altLang="en-US" b="1"/>
          </a:p>
          <a:p>
            <a:pPr lvl="2">
              <a:tabLst>
                <a:tab pos="538163" algn="l"/>
              </a:tabLst>
            </a:pPr>
            <a:r>
              <a:rPr lang="ja-JP" altLang="en-US" b="1">
                <a:sym typeface="Wingdings" pitchFamily="2" charset="2"/>
              </a:rPr>
              <a:t>価核子軌道</a:t>
            </a:r>
          </a:p>
          <a:p>
            <a:pPr lvl="2">
              <a:tabLst>
                <a:tab pos="538163" algn="l"/>
              </a:tabLst>
            </a:pPr>
            <a:r>
              <a:rPr lang="ja-JP" altLang="en-US" b="1"/>
              <a:t>中性子数と陽子数の組み合わせ</a:t>
            </a:r>
          </a:p>
          <a:p>
            <a:pPr lvl="2">
              <a:buFontTx/>
              <a:buNone/>
              <a:tabLst>
                <a:tab pos="538163" algn="l"/>
              </a:tabLst>
            </a:pPr>
            <a:r>
              <a:rPr lang="ja-JP" altLang="en-US" b="1"/>
              <a:t>		</a:t>
            </a:r>
            <a:r>
              <a:rPr lang="en-US" altLang="ja-JP" b="1"/>
              <a:t>(</a:t>
            </a:r>
            <a:r>
              <a:rPr lang="ja-JP" altLang="en-US" b="1"/>
              <a:t>広い意味の</a:t>
            </a:r>
            <a:r>
              <a:rPr lang="en-US" altLang="ja-JP" b="1"/>
              <a:t>)</a:t>
            </a:r>
            <a:r>
              <a:rPr lang="ja-JP" altLang="en-US" b="1"/>
              <a:t>魔法数の組み合わせ。</a:t>
            </a:r>
            <a:endParaRPr lang="ja-JP" altLang="en-US" b="1">
              <a:sym typeface="Wingdings" pitchFamily="2" charset="2"/>
            </a:endParaRPr>
          </a:p>
          <a:p>
            <a:pPr marL="176213" indent="-176213">
              <a:buFontTx/>
              <a:buNone/>
              <a:tabLst>
                <a:tab pos="538163" algn="l"/>
              </a:tabLst>
            </a:pPr>
            <a:endParaRPr lang="en-US" altLang="ja-JP" b="1">
              <a:sym typeface="Wingdings" pitchFamily="2" charset="2"/>
            </a:endParaRPr>
          </a:p>
        </p:txBody>
      </p:sp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141663"/>
            <a:ext cx="3289300" cy="344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必要な道具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ja-JP"/>
              <a:t> 1. </a:t>
            </a:r>
            <a:r>
              <a:rPr lang="ja-JP" altLang="en-US"/>
              <a:t>高エネルギー不安定核ビーム</a:t>
            </a:r>
          </a:p>
          <a:p>
            <a:pPr>
              <a:buFontTx/>
              <a:buNone/>
            </a:pPr>
            <a:r>
              <a:rPr lang="ja-JP" altLang="en-US"/>
              <a:t>	    	現状は結構いい。</a:t>
            </a:r>
          </a:p>
          <a:p>
            <a:pPr>
              <a:buFontTx/>
              <a:buNone/>
            </a:pPr>
            <a:r>
              <a:rPr lang="ja-JP" altLang="en-US"/>
              <a:t>			</a:t>
            </a:r>
            <a:r>
              <a:rPr lang="ja-JP" altLang="en-US">
                <a:sym typeface="Wingdings" pitchFamily="2" charset="2"/>
              </a:rPr>
              <a:t>　一次ビームの高強度化</a:t>
            </a:r>
            <a:endParaRPr lang="ja-JP" altLang="en-US"/>
          </a:p>
          <a:p>
            <a:pPr>
              <a:buFontTx/>
              <a:buNone/>
            </a:pPr>
            <a:r>
              <a:rPr lang="ja-JP" altLang="en-US"/>
              <a:t>    		</a:t>
            </a:r>
            <a:r>
              <a:rPr lang="en-US" altLang="ja-JP"/>
              <a:t>ISOL</a:t>
            </a:r>
            <a:r>
              <a:rPr lang="ja-JP" altLang="en-US"/>
              <a:t>からの</a:t>
            </a:r>
            <a:r>
              <a:rPr lang="en-US" altLang="ja-JP" baseline="30000"/>
              <a:t>132</a:t>
            </a:r>
            <a:r>
              <a:rPr lang="en-US" altLang="ja-JP"/>
              <a:t>Sn</a:t>
            </a:r>
            <a:r>
              <a:rPr lang="ja-JP" altLang="en-US"/>
              <a:t>の再加速ビームによる再破砕反応</a:t>
            </a:r>
          </a:p>
          <a:p>
            <a:pPr>
              <a:buFontTx/>
              <a:buNone/>
            </a:pPr>
            <a:r>
              <a:rPr lang="ja-JP" altLang="en-US"/>
              <a:t>  </a:t>
            </a:r>
            <a:r>
              <a:rPr lang="en-US" altLang="ja-JP"/>
              <a:t>2. </a:t>
            </a:r>
            <a:r>
              <a:rPr lang="ja-JP" altLang="en-US"/>
              <a:t>低エネルギー不安定核ビーム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Energy degraded beam (</a:t>
            </a:r>
            <a:r>
              <a:rPr lang="ja-JP" altLang="en-US"/>
              <a:t>近未来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		ISOL / SLOWRI </a:t>
            </a:r>
            <a:r>
              <a:rPr lang="ja-JP" altLang="en-US"/>
              <a:t>による低速ビーム</a:t>
            </a:r>
            <a:r>
              <a:rPr lang="en-US" altLang="ja-JP"/>
              <a:t>(~10keV)</a:t>
            </a:r>
          </a:p>
          <a:p>
            <a:pPr>
              <a:buFontTx/>
              <a:buNone/>
            </a:pPr>
            <a:r>
              <a:rPr lang="en-US" altLang="ja-JP"/>
              <a:t>    		ISOL / SLOWRI </a:t>
            </a:r>
            <a:r>
              <a:rPr lang="ja-JP" altLang="en-US"/>
              <a:t>からの再加速ビーム </a:t>
            </a:r>
            <a:r>
              <a:rPr lang="en-US" altLang="ja-JP"/>
              <a:t>(</a:t>
            </a:r>
            <a:r>
              <a:rPr lang="ja-JP" altLang="en-US"/>
              <a:t>大強度、良質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		Kiss (r</a:t>
            </a:r>
            <a:r>
              <a:rPr lang="ja-JP" altLang="en-US"/>
              <a:t>過程第３ピーク</a:t>
            </a:r>
            <a:r>
              <a:rPr lang="en-US" altLang="ja-JP"/>
              <a:t>)</a:t>
            </a:r>
          </a:p>
          <a:p>
            <a:pPr>
              <a:buFontTx/>
              <a:buNone/>
            </a:pPr>
            <a:r>
              <a:rPr lang="en-US" altLang="ja-JP"/>
              <a:t>  3. </a:t>
            </a:r>
            <a:r>
              <a:rPr lang="ja-JP" altLang="en-US"/>
              <a:t>検出器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a. </a:t>
            </a:r>
            <a:r>
              <a:rPr lang="ja-JP" altLang="en-US"/>
              <a:t>ガンマボール </a:t>
            </a:r>
            <a:r>
              <a:rPr lang="en-US" altLang="ja-JP"/>
              <a:t>(Ge,LaBr</a:t>
            </a:r>
            <a:r>
              <a:rPr lang="en-US" altLang="ja-JP" baseline="-25000"/>
              <a:t>3</a:t>
            </a:r>
            <a:r>
              <a:rPr lang="en-US" altLang="ja-JP"/>
              <a:t>,</a:t>
            </a:r>
            <a:r>
              <a:rPr lang="ja-JP" altLang="en-US"/>
              <a:t>高エネルギー</a:t>
            </a:r>
            <a:r>
              <a:rPr lang="en-US" altLang="ja-JP"/>
              <a:t>γ)</a:t>
            </a:r>
          </a:p>
          <a:p>
            <a:pPr>
              <a:buFontTx/>
              <a:buNone/>
            </a:pPr>
            <a:r>
              <a:rPr lang="en-US" altLang="ja-JP"/>
              <a:t>     	b. </a:t>
            </a:r>
            <a:r>
              <a:rPr lang="ja-JP" altLang="en-US"/>
              <a:t>アクティブ標的 </a:t>
            </a:r>
          </a:p>
          <a:p>
            <a:pPr>
              <a:buFontTx/>
              <a:buNone/>
            </a:pPr>
            <a:r>
              <a:rPr lang="ja-JP" altLang="en-US"/>
              <a:t>	  		大型、他の検出器との組み合わせ、磁場。</a:t>
            </a:r>
          </a:p>
          <a:p>
            <a:pPr>
              <a:buFontTx/>
              <a:buNone/>
            </a:pPr>
            <a:r>
              <a:rPr lang="ja-JP" altLang="en-US"/>
              <a:t>  </a:t>
            </a:r>
            <a:r>
              <a:rPr lang="en-US" altLang="ja-JP"/>
              <a:t>4. </a:t>
            </a:r>
            <a:r>
              <a:rPr lang="ja-JP" altLang="en-US"/>
              <a:t>蓄積リング</a:t>
            </a:r>
          </a:p>
          <a:p>
            <a:pPr>
              <a:buFontTx/>
              <a:buNone/>
            </a:pPr>
            <a:r>
              <a:rPr lang="ja-JP" altLang="en-US"/>
              <a:t>		</a:t>
            </a:r>
            <a:r>
              <a:rPr lang="en-US" altLang="ja-JP"/>
              <a:t>beam-recycling</a:t>
            </a:r>
            <a:r>
              <a:rPr lang="ja-JP" altLang="en-US"/>
              <a:t>。多目的。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-381000" y="739775"/>
            <a:ext cx="10353675" cy="3409950"/>
          </a:xfrm>
          <a:prstGeom prst="rect">
            <a:avLst/>
          </a:prstGeom>
          <a:solidFill>
            <a:srgbClr val="EAEAEA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検出器　</a:t>
            </a:r>
          </a:p>
        </p:txBody>
      </p:sp>
      <p:pic>
        <p:nvPicPr>
          <p:cNvPr id="281604" name="Picture 4" descr="maya_3D_over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52675"/>
            <a:ext cx="4511675" cy="3444875"/>
          </a:xfrm>
          <a:prstGeom prst="rect">
            <a:avLst/>
          </a:prstGeom>
          <a:noFill/>
        </p:spPr>
      </p:pic>
      <p:pic>
        <p:nvPicPr>
          <p:cNvPr id="281606" name="Picture 6" descr="SHOGU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3988" y="857250"/>
            <a:ext cx="2640012" cy="2733675"/>
          </a:xfrm>
          <a:prstGeom prst="rect">
            <a:avLst/>
          </a:prstGeom>
          <a:noFill/>
        </p:spPr>
      </p:pic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7048500" y="5764213"/>
            <a:ext cx="42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Ge</a:t>
            </a:r>
          </a:p>
        </p:txBody>
      </p:sp>
      <p:pic>
        <p:nvPicPr>
          <p:cNvPr id="28160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3451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09" name="Text Box 9"/>
          <p:cNvSpPr txBox="1">
            <a:spLocks noChangeArrowheads="1"/>
          </p:cNvSpPr>
          <p:nvPr/>
        </p:nvSpPr>
        <p:spPr bwMode="auto">
          <a:xfrm>
            <a:off x="1127125" y="1897063"/>
            <a:ext cx="241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</a:rPr>
              <a:t>Tctive Target (TPC)</a:t>
            </a:r>
          </a:p>
        </p:txBody>
      </p:sp>
      <p:sp>
        <p:nvSpPr>
          <p:cNvPr id="281610" name="Text Box 10"/>
          <p:cNvSpPr txBox="1">
            <a:spLocks noChangeArrowheads="1"/>
          </p:cNvSpPr>
          <p:nvPr/>
        </p:nvSpPr>
        <p:spPr bwMode="auto">
          <a:xfrm>
            <a:off x="5272088" y="908050"/>
            <a:ext cx="1308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bg1"/>
                </a:solidFill>
              </a:rPr>
              <a:t>LaBr</a:t>
            </a:r>
            <a:r>
              <a:rPr lang="en-US" altLang="ja-JP" sz="2000" baseline="-25000">
                <a:solidFill>
                  <a:schemeClr val="bg1"/>
                </a:solidFill>
              </a:rPr>
              <a:t>3</a:t>
            </a:r>
            <a:r>
              <a:rPr lang="en-US" altLang="ja-JP" sz="2000">
                <a:solidFill>
                  <a:schemeClr val="bg1"/>
                </a:solidFill>
              </a:rPr>
              <a:t> Ball</a:t>
            </a:r>
          </a:p>
        </p:txBody>
      </p:sp>
      <p:sp>
        <p:nvSpPr>
          <p:cNvPr id="281611" name="Text Box 11"/>
          <p:cNvSpPr txBox="1">
            <a:spLocks noChangeArrowheads="1"/>
          </p:cNvSpPr>
          <p:nvPr/>
        </p:nvSpPr>
        <p:spPr bwMode="auto">
          <a:xfrm>
            <a:off x="4572000" y="3429000"/>
            <a:ext cx="101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/>
              <a:t>Ge Ball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タイトル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ja-JP"/>
              <a:t>Concept of storage ring</a:t>
            </a:r>
          </a:p>
        </p:txBody>
      </p:sp>
      <p:pic>
        <p:nvPicPr>
          <p:cNvPr id="1699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" y="1184275"/>
            <a:ext cx="7818438" cy="546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8" name="正方形/長方形 5"/>
          <p:cNvSpPr>
            <a:spLocks noChangeArrowheads="1"/>
          </p:cNvSpPr>
          <p:nvPr/>
        </p:nvSpPr>
        <p:spPr bwMode="auto">
          <a:xfrm>
            <a:off x="5749925" y="1868488"/>
            <a:ext cx="1690688" cy="8556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/>
          </a:p>
        </p:txBody>
      </p:sp>
      <p:sp>
        <p:nvSpPr>
          <p:cNvPr id="169989" name="正方形/長方形 6"/>
          <p:cNvSpPr>
            <a:spLocks noChangeArrowheads="1"/>
          </p:cNvSpPr>
          <p:nvPr/>
        </p:nvSpPr>
        <p:spPr bwMode="auto">
          <a:xfrm>
            <a:off x="7388225" y="1698625"/>
            <a:ext cx="1755775" cy="58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/>
          </a:p>
        </p:txBody>
      </p:sp>
      <p:sp>
        <p:nvSpPr>
          <p:cNvPr id="169990" name="正方形/長方形 7"/>
          <p:cNvSpPr>
            <a:spLocks noChangeArrowheads="1"/>
          </p:cNvSpPr>
          <p:nvPr/>
        </p:nvSpPr>
        <p:spPr bwMode="auto">
          <a:xfrm>
            <a:off x="3856038" y="1733550"/>
            <a:ext cx="1255712" cy="8874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/>
          </a:p>
        </p:txBody>
      </p:sp>
      <p:sp>
        <p:nvSpPr>
          <p:cNvPr id="169991" name="テキスト ボックス 11"/>
          <p:cNvSpPr txBox="1">
            <a:spLocks noChangeArrowheads="1"/>
          </p:cNvSpPr>
          <p:nvPr/>
        </p:nvSpPr>
        <p:spPr bwMode="auto">
          <a:xfrm>
            <a:off x="7796213" y="2389188"/>
            <a:ext cx="1254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000"/>
              <a:t>RF cavity</a:t>
            </a:r>
          </a:p>
        </p:txBody>
      </p:sp>
      <p:cxnSp>
        <p:nvCxnSpPr>
          <p:cNvPr id="169992" name="直線矢印コネクタ 12"/>
          <p:cNvCxnSpPr>
            <a:cxnSpLocks noChangeShapeType="1"/>
          </p:cNvCxnSpPr>
          <p:nvPr/>
        </p:nvCxnSpPr>
        <p:spPr bwMode="auto">
          <a:xfrm rot="5400000">
            <a:off x="7478713" y="2846388"/>
            <a:ext cx="550862" cy="44291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9993" name="テキスト ボックス 15"/>
          <p:cNvSpPr txBox="1">
            <a:spLocks noChangeArrowheads="1"/>
          </p:cNvSpPr>
          <p:nvPr/>
        </p:nvSpPr>
        <p:spPr bwMode="auto">
          <a:xfrm>
            <a:off x="298450" y="4737100"/>
            <a:ext cx="17510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000"/>
              <a:t>Trajectory</a:t>
            </a:r>
          </a:p>
          <a:p>
            <a:pPr algn="l"/>
            <a:r>
              <a:rPr lang="en-US" altLang="ja-JP" sz="2000"/>
              <a:t>measurement</a:t>
            </a:r>
          </a:p>
        </p:txBody>
      </p:sp>
      <p:cxnSp>
        <p:nvCxnSpPr>
          <p:cNvPr id="169994" name="直線矢印コネクタ 17"/>
          <p:cNvCxnSpPr>
            <a:cxnSpLocks noChangeShapeType="1"/>
          </p:cNvCxnSpPr>
          <p:nvPr/>
        </p:nvCxnSpPr>
        <p:spPr bwMode="auto">
          <a:xfrm flipV="1">
            <a:off x="1074738" y="4457700"/>
            <a:ext cx="598487" cy="3460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9995" name="直線矢印コネクタ 18"/>
          <p:cNvCxnSpPr>
            <a:cxnSpLocks noChangeShapeType="1"/>
          </p:cNvCxnSpPr>
          <p:nvPr/>
        </p:nvCxnSpPr>
        <p:spPr bwMode="auto">
          <a:xfrm>
            <a:off x="7010400" y="4603750"/>
            <a:ext cx="500063" cy="1206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9996" name="テキスト ボックス 20"/>
          <p:cNvSpPr txBox="1">
            <a:spLocks noChangeArrowheads="1"/>
          </p:cNvSpPr>
          <p:nvPr/>
        </p:nvSpPr>
        <p:spPr bwMode="auto">
          <a:xfrm>
            <a:off x="5437188" y="4216400"/>
            <a:ext cx="218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000"/>
              <a:t>Correction device</a:t>
            </a:r>
          </a:p>
        </p:txBody>
      </p:sp>
      <p:cxnSp>
        <p:nvCxnSpPr>
          <p:cNvPr id="169997" name="直線矢印コネクタ 23"/>
          <p:cNvCxnSpPr>
            <a:cxnSpLocks noChangeShapeType="1"/>
          </p:cNvCxnSpPr>
          <p:nvPr/>
        </p:nvCxnSpPr>
        <p:spPr bwMode="auto">
          <a:xfrm flipV="1">
            <a:off x="4438650" y="5260975"/>
            <a:ext cx="2670175" cy="906463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69998" name="正方形/長方形 25"/>
          <p:cNvSpPr>
            <a:spLocks noChangeArrowheads="1"/>
          </p:cNvSpPr>
          <p:nvPr/>
        </p:nvSpPr>
        <p:spPr bwMode="auto">
          <a:xfrm>
            <a:off x="3121025" y="6259513"/>
            <a:ext cx="1500188" cy="2857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/>
          </a:p>
        </p:txBody>
      </p:sp>
      <p:sp>
        <p:nvSpPr>
          <p:cNvPr id="169999" name="正方形/長方形 26"/>
          <p:cNvSpPr>
            <a:spLocks noChangeArrowheads="1"/>
          </p:cNvSpPr>
          <p:nvPr/>
        </p:nvSpPr>
        <p:spPr bwMode="auto">
          <a:xfrm>
            <a:off x="747713" y="1133475"/>
            <a:ext cx="2643187" cy="1497013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/>
          </a:p>
        </p:txBody>
      </p:sp>
      <p:sp>
        <p:nvSpPr>
          <p:cNvPr id="34833" name="正方形/長方形 22"/>
          <p:cNvSpPr>
            <a:spLocks noChangeArrowheads="1"/>
          </p:cNvSpPr>
          <p:nvPr/>
        </p:nvSpPr>
        <p:spPr bwMode="auto">
          <a:xfrm>
            <a:off x="4097338" y="1047750"/>
            <a:ext cx="3400425" cy="369888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altLang="ja-JP">
                <a:solidFill>
                  <a:srgbClr val="FF0000"/>
                </a:solidFill>
              </a:rPr>
              <a:t>RECYCLE until reaction occurs</a:t>
            </a:r>
          </a:p>
        </p:txBody>
      </p:sp>
      <p:sp>
        <p:nvSpPr>
          <p:cNvPr id="170001" name="テキスト ボックス 31"/>
          <p:cNvSpPr txBox="1">
            <a:spLocks noChangeArrowheads="1"/>
          </p:cNvSpPr>
          <p:nvPr/>
        </p:nvSpPr>
        <p:spPr bwMode="auto">
          <a:xfrm>
            <a:off x="1989138" y="6145213"/>
            <a:ext cx="21923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 sz="2000">
                <a:solidFill>
                  <a:srgbClr val="FF0000"/>
                </a:solidFill>
              </a:rPr>
              <a:t>Very rare isotope</a:t>
            </a:r>
          </a:p>
        </p:txBody>
      </p:sp>
      <p:sp>
        <p:nvSpPr>
          <p:cNvPr id="34838" name="AutoShape 22"/>
          <p:cNvSpPr>
            <a:spLocks noChangeArrowheads="1"/>
          </p:cNvSpPr>
          <p:nvPr/>
        </p:nvSpPr>
        <p:spPr bwMode="auto">
          <a:xfrm>
            <a:off x="298450" y="1212850"/>
            <a:ext cx="2308225" cy="17748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ja-JP"/>
          </a:p>
        </p:txBody>
      </p:sp>
      <p:sp>
        <p:nvSpPr>
          <p:cNvPr id="34836" name="AutoShape 20"/>
          <p:cNvSpPr>
            <a:spLocks noChangeArrowheads="1"/>
          </p:cNvSpPr>
          <p:nvPr/>
        </p:nvSpPr>
        <p:spPr bwMode="auto">
          <a:xfrm flipH="1">
            <a:off x="1401763" y="1871663"/>
            <a:ext cx="188912" cy="290512"/>
          </a:xfrm>
          <a:prstGeom prst="parallelogram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ja-JP" altLang="ja-JP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 flipH="1">
            <a:off x="576263" y="1638300"/>
            <a:ext cx="1638300" cy="858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2598738" y="2363788"/>
            <a:ext cx="1003300" cy="636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1493838" y="2017713"/>
            <a:ext cx="123825" cy="625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654050" y="2595563"/>
            <a:ext cx="1979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Scattered particle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44513" y="1301750"/>
            <a:ext cx="1749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ja-JP"/>
              <a:t>Reaction target</a:t>
            </a:r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1271588" y="1628775"/>
            <a:ext cx="155575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6" name="Freeform 30"/>
          <p:cNvSpPr>
            <a:spLocks/>
          </p:cNvSpPr>
          <p:nvPr/>
        </p:nvSpPr>
        <p:spPr bwMode="auto">
          <a:xfrm>
            <a:off x="3702050" y="2806700"/>
            <a:ext cx="4237038" cy="2478088"/>
          </a:xfrm>
          <a:custGeom>
            <a:avLst/>
            <a:gdLst>
              <a:gd name="T0" fmla="*/ 2147483647 w 2669"/>
              <a:gd name="T1" fmla="*/ 2147483647 h 1575"/>
              <a:gd name="T2" fmla="*/ 2147483647 w 2669"/>
              <a:gd name="T3" fmla="*/ 2147483647 h 1575"/>
              <a:gd name="T4" fmla="*/ 2147483647 w 2669"/>
              <a:gd name="T5" fmla="*/ 2147483647 h 1575"/>
              <a:gd name="T6" fmla="*/ 2147483647 w 2669"/>
              <a:gd name="T7" fmla="*/ 2147483647 h 1575"/>
              <a:gd name="T8" fmla="*/ 2147483647 w 2669"/>
              <a:gd name="T9" fmla="*/ 2147483647 h 1575"/>
              <a:gd name="T10" fmla="*/ 2147483647 w 2669"/>
              <a:gd name="T11" fmla="*/ 2147483647 h 1575"/>
              <a:gd name="T12" fmla="*/ 2147483647 w 2669"/>
              <a:gd name="T13" fmla="*/ 2147483647 h 1575"/>
              <a:gd name="T14" fmla="*/ 2147483647 w 2669"/>
              <a:gd name="T15" fmla="*/ 2147483647 h 1575"/>
              <a:gd name="T16" fmla="*/ 0 w 2669"/>
              <a:gd name="T17" fmla="*/ 2147483647 h 15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69"/>
              <a:gd name="T28" fmla="*/ 0 h 1575"/>
              <a:gd name="T29" fmla="*/ 2669 w 2669"/>
              <a:gd name="T30" fmla="*/ 1575 h 15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69" h="1575">
                <a:moveTo>
                  <a:pt x="2157" y="1575"/>
                </a:moveTo>
                <a:cubicBezTo>
                  <a:pt x="2304" y="1494"/>
                  <a:pt x="2451" y="1414"/>
                  <a:pt x="2536" y="1295"/>
                </a:cubicBezTo>
                <a:cubicBezTo>
                  <a:pt x="2621" y="1176"/>
                  <a:pt x="2669" y="988"/>
                  <a:pt x="2669" y="859"/>
                </a:cubicBezTo>
                <a:cubicBezTo>
                  <a:pt x="2669" y="730"/>
                  <a:pt x="2605" y="613"/>
                  <a:pt x="2536" y="522"/>
                </a:cubicBezTo>
                <a:cubicBezTo>
                  <a:pt x="2467" y="431"/>
                  <a:pt x="2370" y="371"/>
                  <a:pt x="2255" y="311"/>
                </a:cubicBezTo>
                <a:cubicBezTo>
                  <a:pt x="2140" y="251"/>
                  <a:pt x="2008" y="204"/>
                  <a:pt x="1847" y="164"/>
                </a:cubicBezTo>
                <a:cubicBezTo>
                  <a:pt x="1686" y="124"/>
                  <a:pt x="1497" y="99"/>
                  <a:pt x="1286" y="72"/>
                </a:cubicBezTo>
                <a:cubicBezTo>
                  <a:pt x="1075" y="45"/>
                  <a:pt x="797" y="0"/>
                  <a:pt x="583" y="2"/>
                </a:cubicBezTo>
                <a:cubicBezTo>
                  <a:pt x="369" y="4"/>
                  <a:pt x="184" y="45"/>
                  <a:pt x="0" y="8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34847" name="Freeform 31"/>
          <p:cNvSpPr>
            <a:spLocks/>
          </p:cNvSpPr>
          <p:nvPr/>
        </p:nvSpPr>
        <p:spPr bwMode="auto">
          <a:xfrm>
            <a:off x="1803400" y="2959100"/>
            <a:ext cx="4675188" cy="2763838"/>
          </a:xfrm>
          <a:custGeom>
            <a:avLst/>
            <a:gdLst>
              <a:gd name="T0" fmla="*/ 2147483647 w 2819"/>
              <a:gd name="T1" fmla="*/ 2147483647 h 1790"/>
              <a:gd name="T2" fmla="*/ 2147483647 w 2819"/>
              <a:gd name="T3" fmla="*/ 2147483647 h 1790"/>
              <a:gd name="T4" fmla="*/ 2147483647 w 2819"/>
              <a:gd name="T5" fmla="*/ 2147483647 h 1790"/>
              <a:gd name="T6" fmla="*/ 2147483647 w 2819"/>
              <a:gd name="T7" fmla="*/ 2147483647 h 1790"/>
              <a:gd name="T8" fmla="*/ 2147483647 w 2819"/>
              <a:gd name="T9" fmla="*/ 2147483647 h 1790"/>
              <a:gd name="T10" fmla="*/ 2147483647 w 2819"/>
              <a:gd name="T11" fmla="*/ 2147483647 h 1790"/>
              <a:gd name="T12" fmla="*/ 2147483647 w 2819"/>
              <a:gd name="T13" fmla="*/ 2147483647 h 1790"/>
              <a:gd name="T14" fmla="*/ 2147483647 w 2819"/>
              <a:gd name="T15" fmla="*/ 2147483647 h 1790"/>
              <a:gd name="T16" fmla="*/ 2147483647 w 2819"/>
              <a:gd name="T17" fmla="*/ 2147483647 h 17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19"/>
              <a:gd name="T28" fmla="*/ 0 h 1790"/>
              <a:gd name="T29" fmla="*/ 2819 w 2819"/>
              <a:gd name="T30" fmla="*/ 1790 h 17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19" h="1790">
                <a:moveTo>
                  <a:pt x="1147" y="26"/>
                </a:moveTo>
                <a:cubicBezTo>
                  <a:pt x="1086" y="13"/>
                  <a:pt x="1025" y="0"/>
                  <a:pt x="880" y="47"/>
                </a:cubicBezTo>
                <a:cubicBezTo>
                  <a:pt x="735" y="94"/>
                  <a:pt x="420" y="190"/>
                  <a:pt x="276" y="307"/>
                </a:cubicBezTo>
                <a:cubicBezTo>
                  <a:pt x="132" y="424"/>
                  <a:pt x="32" y="591"/>
                  <a:pt x="16" y="749"/>
                </a:cubicBezTo>
                <a:cubicBezTo>
                  <a:pt x="0" y="907"/>
                  <a:pt x="69" y="1117"/>
                  <a:pt x="177" y="1255"/>
                </a:cubicBezTo>
                <a:cubicBezTo>
                  <a:pt x="285" y="1393"/>
                  <a:pt x="444" y="1494"/>
                  <a:pt x="662" y="1578"/>
                </a:cubicBezTo>
                <a:cubicBezTo>
                  <a:pt x="880" y="1662"/>
                  <a:pt x="1212" y="1732"/>
                  <a:pt x="1484" y="1761"/>
                </a:cubicBezTo>
                <a:cubicBezTo>
                  <a:pt x="1756" y="1790"/>
                  <a:pt x="2070" y="1776"/>
                  <a:pt x="2292" y="1754"/>
                </a:cubicBezTo>
                <a:cubicBezTo>
                  <a:pt x="2514" y="1732"/>
                  <a:pt x="2666" y="1679"/>
                  <a:pt x="2819" y="162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3074988" y="3457575"/>
            <a:ext cx="2395537" cy="831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4408488" y="4641850"/>
            <a:ext cx="2393950" cy="561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33" grpId="0" animBg="1"/>
      <p:bldP spid="34838" grpId="0" animBg="1"/>
      <p:bldP spid="34836" grpId="0" animBg="1"/>
      <p:bldP spid="34837" grpId="0" animBg="1"/>
      <p:bldP spid="34839" grpId="0" animBg="1"/>
      <p:bldP spid="34840" grpId="0" animBg="1"/>
      <p:bldP spid="34842" grpId="0"/>
      <p:bldP spid="34843" grpId="0"/>
      <p:bldP spid="34844" grpId="0" animBg="1"/>
      <p:bldP spid="34846" grpId="0" animBg="1"/>
      <p:bldP spid="348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リソース　</a:t>
            </a:r>
            <a:r>
              <a:rPr lang="en-US" altLang="ja-JP"/>
              <a:t>(RIBF</a:t>
            </a:r>
            <a:r>
              <a:rPr lang="ja-JP" altLang="en-US"/>
              <a:t>に限る</a:t>
            </a:r>
            <a:r>
              <a:rPr lang="en-US" altLang="ja-JP"/>
              <a:t>)</a:t>
            </a:r>
          </a:p>
        </p:txBody>
      </p:sp>
      <p:graphicFrame>
        <p:nvGraphicFramePr>
          <p:cNvPr id="283651" name="Object 3"/>
          <p:cNvGraphicFramePr>
            <a:graphicFrameLocks noChangeAspect="1"/>
          </p:cNvGraphicFramePr>
          <p:nvPr>
            <p:ph idx="1"/>
          </p:nvPr>
        </p:nvGraphicFramePr>
        <p:xfrm>
          <a:off x="395288" y="1330325"/>
          <a:ext cx="5761037" cy="3633788"/>
        </p:xfrm>
        <a:graphic>
          <a:graphicData uri="http://schemas.openxmlformats.org/presentationml/2006/ole">
            <p:oleObj spid="_x0000_s283651" name="グラフ" r:id="rId4" imgW="6524802" imgH="4114800" progId="Excel.Chart.8">
              <p:embed/>
            </p:oleObj>
          </a:graphicData>
        </a:graphic>
      </p:graphicFrame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179388" y="5013325"/>
            <a:ext cx="35290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</a:rPr>
              <a:t>理研仁科センター</a:t>
            </a:r>
            <a:r>
              <a:rPr lang="en-US" altLang="ja-JP">
                <a:solidFill>
                  <a:schemeClr val="bg1"/>
                </a:solidFill>
              </a:rPr>
              <a:t>RIBF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　スタッフ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　　定年制</a:t>
            </a:r>
            <a:r>
              <a:rPr lang="en-US" altLang="ja-JP">
                <a:solidFill>
                  <a:schemeClr val="bg1"/>
                </a:solidFill>
              </a:rPr>
              <a:t>:  	52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　　任期制常勤</a:t>
            </a:r>
            <a:r>
              <a:rPr lang="en-US" altLang="ja-JP">
                <a:solidFill>
                  <a:schemeClr val="bg1"/>
                </a:solidFill>
              </a:rPr>
              <a:t>: </a:t>
            </a:r>
            <a:r>
              <a:rPr lang="ja-JP" altLang="en-US">
                <a:solidFill>
                  <a:schemeClr val="bg1"/>
                </a:solidFill>
              </a:rPr>
              <a:t>　	</a:t>
            </a:r>
            <a:r>
              <a:rPr lang="en-US" altLang="ja-JP">
                <a:solidFill>
                  <a:schemeClr val="bg1"/>
                </a:solidFill>
              </a:rPr>
              <a:t>69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　年間予算</a:t>
            </a:r>
            <a:r>
              <a:rPr lang="en-US" altLang="ja-JP">
                <a:solidFill>
                  <a:schemeClr val="bg1"/>
                </a:solidFill>
              </a:rPr>
              <a:t>: 30</a:t>
            </a:r>
            <a:r>
              <a:rPr lang="ja-JP" altLang="en-US">
                <a:solidFill>
                  <a:schemeClr val="bg1"/>
                </a:solidFill>
              </a:rPr>
              <a:t>億円 </a:t>
            </a:r>
            <a:r>
              <a:rPr lang="en-US" altLang="ja-JP">
                <a:solidFill>
                  <a:schemeClr val="bg1"/>
                </a:solidFill>
              </a:rPr>
              <a:t>(FY2009)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>
            <a:off x="250825" y="765175"/>
            <a:ext cx="2735263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000"/>
              <a:t>RIBF</a:t>
            </a:r>
            <a:r>
              <a:rPr lang="ja-JP" altLang="en-US" sz="2000"/>
              <a:t>ユーザー延べ人数</a:t>
            </a:r>
          </a:p>
        </p:txBody>
      </p:sp>
      <p:sp>
        <p:nvSpPr>
          <p:cNvPr id="283654" name="Rectangle 6"/>
          <p:cNvSpPr>
            <a:spLocks noChangeArrowheads="1"/>
          </p:cNvSpPr>
          <p:nvPr/>
        </p:nvSpPr>
        <p:spPr bwMode="auto">
          <a:xfrm>
            <a:off x="4284663" y="5013325"/>
            <a:ext cx="3529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ja-JP" altLang="en-US">
                <a:solidFill>
                  <a:schemeClr val="bg1"/>
                </a:solidFill>
              </a:rPr>
              <a:t>建設予算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 　</a:t>
            </a:r>
            <a:r>
              <a:rPr lang="en-US" altLang="ja-JP">
                <a:solidFill>
                  <a:schemeClr val="bg1"/>
                </a:solidFill>
              </a:rPr>
              <a:t>RARF	: 160</a:t>
            </a:r>
            <a:r>
              <a:rPr lang="ja-JP" altLang="en-US">
                <a:solidFill>
                  <a:schemeClr val="bg1"/>
                </a:solidFill>
              </a:rPr>
              <a:t>億円</a:t>
            </a:r>
          </a:p>
          <a:p>
            <a:pPr algn="l"/>
            <a:r>
              <a:rPr lang="ja-JP" altLang="en-US">
                <a:solidFill>
                  <a:schemeClr val="bg1"/>
                </a:solidFill>
              </a:rPr>
              <a:t> 　</a:t>
            </a:r>
            <a:r>
              <a:rPr lang="en-US" altLang="ja-JP">
                <a:solidFill>
                  <a:schemeClr val="bg1"/>
                </a:solidFill>
              </a:rPr>
              <a:t>RIBF  	: 400</a:t>
            </a:r>
            <a:r>
              <a:rPr lang="ja-JP" altLang="en-US">
                <a:solidFill>
                  <a:schemeClr val="bg1"/>
                </a:solidFill>
              </a:rPr>
              <a:t>億円</a:t>
            </a:r>
          </a:p>
          <a:p>
            <a:pPr algn="l"/>
            <a:endParaRPr lang="en-US" altLang="ja-JP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000"/>
              <a:t>　不安定核物理、今後の</a:t>
            </a:r>
            <a:r>
              <a:rPr lang="en-US" altLang="ja-JP" sz="2000"/>
              <a:t>10</a:t>
            </a:r>
            <a:r>
              <a:rPr lang="ja-JP" altLang="en-US" sz="2000"/>
              <a:t>年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047750"/>
            <a:ext cx="8813800" cy="5810250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/>
              <a:t>一粒子運動：	魔法数発現、消失機構の解明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核子間相関：	新しい原子核相の探索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形状：		エキゾティック変形の探索と変形機構の解明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en-US" altLang="ja-JP"/>
              <a:t>EoS</a:t>
            </a:r>
            <a:r>
              <a:rPr lang="ja-JP" altLang="en-US"/>
              <a:t>：		中性子物質の状態方程式の解明に向けて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核反応：		核融合核分裂反応のミクロスコピックな記述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天体核反応：	爆発的元素合成シナリオの確立</a:t>
            </a:r>
          </a:p>
          <a:p>
            <a:pPr>
              <a:buFontTx/>
              <a:buNone/>
            </a:pPr>
            <a:endParaRPr lang="ja-JP" altLang="en-US"/>
          </a:p>
          <a:p>
            <a:pPr>
              <a:buFontTx/>
              <a:buNone/>
            </a:pPr>
            <a:r>
              <a:rPr lang="ja-JP" altLang="en-US"/>
              <a:t>超重核：		超重領域での新元素の合成と殻構造の解明</a:t>
            </a:r>
          </a:p>
          <a:p>
            <a:pPr>
              <a:buFontTx/>
              <a:buNone/>
            </a:pPr>
            <a:endParaRPr lang="en-US" altLang="ja-JP"/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7877175" y="784225"/>
            <a:ext cx="549275" cy="582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ja-JP" altLang="en-US" sz="2400">
                <a:solidFill>
                  <a:schemeClr val="bg1"/>
                </a:solidFill>
              </a:rPr>
              <a:t>原子核における、短距離テンソル相関の検証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不安定核ワーキンググループ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5040313" cy="6165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世話人	中村隆司		東工大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実験 　　	青井考</a:t>
            </a:r>
            <a:r>
              <a:rPr lang="en-US" altLang="ja-JP" sz="1800" b="1"/>
              <a:t>(</a:t>
            </a:r>
            <a:r>
              <a:rPr lang="ja-JP" altLang="en-US" sz="1800" b="1"/>
              <a:t>代表</a:t>
            </a:r>
            <a:r>
              <a:rPr lang="en-US" altLang="ja-JP" sz="1800" b="1"/>
              <a:t>) </a:t>
            </a:r>
            <a:r>
              <a:rPr lang="ja-JP" altLang="en-US" sz="1800" b="1"/>
              <a:t>　　		</a:t>
            </a:r>
            <a:r>
              <a:rPr lang="en-US" altLang="ja-JP" sz="1800" b="1"/>
              <a:t>RCNP</a:t>
            </a:r>
            <a:r>
              <a:rPr lang="ja-JP" altLang="en-US" sz="1800" b="1"/>
              <a:t>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今井伸明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KEK</a:t>
            </a:r>
            <a:r>
              <a:rPr lang="ja-JP" altLang="en-US" sz="1800" b="1"/>
              <a:t>　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 	上坂友洋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</a:t>
            </a:r>
            <a:r>
              <a:rPr lang="ja-JP" altLang="en-US" sz="1800" b="1"/>
              <a:t>理研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嶋達志　　		</a:t>
            </a:r>
            <a:r>
              <a:rPr lang="en-US" altLang="ja-JP" sz="1800" b="1"/>
              <a:t>RCNP </a:t>
            </a:r>
            <a:r>
              <a:rPr lang="ja-JP" altLang="en-US" sz="1800" b="1"/>
              <a:t>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上野秀樹 		理研 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寺西高　　		九大 　　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炭竃聡之 		理科大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岩佐直仁 		東北大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大田晋輔 		</a:t>
            </a:r>
            <a:r>
              <a:rPr lang="en-US" altLang="ja-JP" sz="1800" b="1"/>
              <a:t>CNS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宮下裕次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古川 武　　		東工大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大津秀暁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井手口栄治 		</a:t>
            </a:r>
            <a:r>
              <a:rPr lang="en-US" altLang="ja-JP" sz="1800" b="1"/>
              <a:t>CNS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森本幸司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加治大哉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王惠仁　　		ＲＣＮＰ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磯部忠昭 		理研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		光岡</a:t>
            </a:r>
            <a:r>
              <a:rPr lang="ja-JP" altLang="ja-JP" sz="1800" b="1"/>
              <a:t>真一</a:t>
            </a:r>
            <a:r>
              <a:rPr lang="ja-JP" altLang="en-US" sz="1800" b="1"/>
              <a:t>		</a:t>
            </a:r>
            <a:r>
              <a:rPr lang="en-US" altLang="ja-JP" sz="1800" b="1"/>
              <a:t>JAEA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ja-JP" sz="1800" b="1"/>
              <a:t>		</a:t>
            </a:r>
            <a:r>
              <a:rPr lang="ja-JP" altLang="en-US" sz="1800" b="1"/>
              <a:t>浅井</a:t>
            </a:r>
            <a:r>
              <a:rPr lang="ja-JP" altLang="ja-JP" sz="1800" b="1"/>
              <a:t>雅人</a:t>
            </a:r>
            <a:r>
              <a:rPr lang="ja-JP" altLang="en-US" sz="1800" b="1"/>
              <a:t>		</a:t>
            </a:r>
            <a:r>
              <a:rPr lang="en-US" altLang="ja-JP" sz="1800" b="1"/>
              <a:t>JAEA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理論	延與佳子</a:t>
            </a:r>
            <a:r>
              <a:rPr lang="en-US" altLang="ja-JP" sz="1800" b="1"/>
              <a:t>(</a:t>
            </a:r>
            <a:r>
              <a:rPr lang="ja-JP" altLang="en-US" sz="1800" b="1"/>
              <a:t>副代表</a:t>
            </a:r>
            <a:r>
              <a:rPr lang="en-US" altLang="ja-JP" sz="1800" b="1"/>
              <a:t>) 		</a:t>
            </a:r>
            <a:r>
              <a:rPr lang="ja-JP" altLang="en-US" sz="1800" b="1"/>
              <a:t>ＹＩＴＰ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ja-JP" altLang="en-US" sz="1800" b="1"/>
              <a:t>　		山上雅之 		会津大 </a:t>
            </a:r>
          </a:p>
        </p:txBody>
      </p:sp>
      <p:sp>
        <p:nvSpPr>
          <p:cNvPr id="340996" name="AutoShape 4"/>
          <p:cNvSpPr>
            <a:spLocks noChangeArrowheads="1"/>
          </p:cNvSpPr>
          <p:nvPr/>
        </p:nvSpPr>
        <p:spPr bwMode="auto">
          <a:xfrm>
            <a:off x="6877050" y="1052513"/>
            <a:ext cx="1584325" cy="208756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ja-JP" altLang="en-US" sz="2400">
                <a:solidFill>
                  <a:schemeClr val="bg1"/>
                </a:solidFill>
              </a:rPr>
              <a:t>不安定核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＋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天体核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＋</a:t>
            </a:r>
          </a:p>
          <a:p>
            <a:r>
              <a:rPr lang="ja-JP" altLang="en-US" sz="2400">
                <a:solidFill>
                  <a:schemeClr val="bg1"/>
                </a:solidFill>
              </a:rPr>
              <a:t>超重核</a:t>
            </a: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5148263" y="4394200"/>
            <a:ext cx="37814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協力	宇都野		</a:t>
            </a:r>
            <a:r>
              <a:rPr lang="en-US" altLang="ja-JP" b="1">
                <a:solidFill>
                  <a:schemeClr val="bg1"/>
                </a:solidFill>
              </a:rPr>
              <a:t>JAEA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小野		東北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萩野		東北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飯田		高知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小浦		</a:t>
            </a:r>
            <a:r>
              <a:rPr lang="en-US" altLang="ja-JP" b="1">
                <a:solidFill>
                  <a:schemeClr val="bg1"/>
                </a:solidFill>
              </a:rPr>
              <a:t>JAEA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小濱		理研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栂野		理研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ja-JP" altLang="en-US" b="1">
                <a:solidFill>
                  <a:schemeClr val="bg1"/>
                </a:solidFill>
              </a:rPr>
              <a:t>		緒方		</a:t>
            </a:r>
            <a:r>
              <a:rPr lang="en-US" altLang="ja-JP" b="1">
                <a:solidFill>
                  <a:schemeClr val="bg1"/>
                </a:solidFill>
              </a:rPr>
              <a:t>RCNP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altLang="ja-JP" b="1">
                <a:solidFill>
                  <a:schemeClr val="bg1"/>
                </a:solidFill>
              </a:rPr>
              <a:t>		</a:t>
            </a:r>
            <a:r>
              <a:rPr lang="ja-JP" altLang="en-US" b="1">
                <a:solidFill>
                  <a:schemeClr val="bg1"/>
                </a:solidFill>
              </a:rPr>
              <a:t>みなさま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細分野わけ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100" y="838200"/>
            <a:ext cx="8978900" cy="6019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ja-JP" altLang="en-US" b="1" u="sng"/>
              <a:t>不安定核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/>
              <a:t>	一粒子運動		核子の運動は独立粒子描像でよく近似できる。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 i="1"/>
              <a:t>				</a:t>
            </a:r>
            <a:r>
              <a:rPr lang="en-US" altLang="ja-JP" b="1" i="1"/>
              <a:t>Simplicity in Complex Nuclei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ja-JP" b="1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ja-JP" b="1"/>
              <a:t>	</a:t>
            </a:r>
            <a:r>
              <a:rPr lang="ja-JP" altLang="en-US" b="1"/>
              <a:t>核子間相関　		</a:t>
            </a:r>
            <a:r>
              <a:rPr lang="ja-JP" altLang="en-US" sz="1900" b="1"/>
              <a:t>一粒子運動する核子間には実際には相関が働いている。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ja-JP" altLang="en-US" b="1"/>
              <a:t>　変形</a:t>
            </a:r>
            <a:r>
              <a:rPr lang="ja-JP" altLang="en-US" sz="1900" b="1"/>
              <a:t>		　　　多体系としての豊かな姿、秩序。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ja-JP" altLang="en-US" sz="1900" b="1"/>
              <a:t>					</a:t>
            </a:r>
            <a:r>
              <a:rPr lang="ja-JP" altLang="en-US" sz="1900" b="1">
                <a:sym typeface="Wingdings" pitchFamily="2" charset="2"/>
              </a:rPr>
              <a:t>変形、超流動状態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/>
              <a:t>	状態方程式 		</a:t>
            </a:r>
            <a:r>
              <a:rPr lang="ja-JP" altLang="en-US" sz="1900" b="1"/>
              <a:t>核物質としてのマクロな性質。</a:t>
            </a: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/>
              <a:t>	核反応		構造のプローブとしての反応。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/>
              <a:t>				構造の多様性　</a:t>
            </a:r>
            <a:r>
              <a:rPr lang="ja-JP" altLang="en-US" b="1">
                <a:sym typeface="Wingdings" pitchFamily="2" charset="2"/>
              </a:rPr>
              <a:t>　反応の多様性</a:t>
            </a: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 u="sng"/>
              <a:t>宇宙核物理</a:t>
            </a:r>
            <a:r>
              <a:rPr lang="ja-JP" altLang="en-US" b="1"/>
              <a:t>		原子核反応が支配する天体活動。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/>
              <a:t>				特に不安定核の構造、反応</a:t>
            </a:r>
          </a:p>
          <a:p>
            <a:pPr>
              <a:lnSpc>
                <a:spcPct val="90000"/>
              </a:lnSpc>
              <a:buFontTx/>
              <a:buNone/>
            </a:pPr>
            <a:endParaRPr lang="ja-JP" altLang="en-US" b="1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b="1" u="sng"/>
              <a:t>超重元素</a:t>
            </a:r>
            <a:r>
              <a:rPr lang="ja-JP" altLang="en-US" b="1"/>
              <a:t>		重い極限での安定性。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2339975" y="1916113"/>
            <a:ext cx="58324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endParaRPr lang="ja-JP" altLang="ja-JP" sz="190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64613" cy="561975"/>
          </a:xfrm>
        </p:spPr>
        <p:txBody>
          <a:bodyPr>
            <a:normAutofit/>
          </a:bodyPr>
          <a:lstStyle/>
          <a:p>
            <a:r>
              <a:rPr lang="ja-JP" altLang="en-US">
                <a:latin typeface="HG創英角ﾎﾟｯﾌﾟ体" pitchFamily="49" charset="-128"/>
              </a:rPr>
              <a:t>不安定核における一粒子状態の変容</a:t>
            </a:r>
          </a:p>
        </p:txBody>
      </p:sp>
      <p:sp>
        <p:nvSpPr>
          <p:cNvPr id="290819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7488" y="811213"/>
            <a:ext cx="8562975" cy="59039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弱束縛核子による一粒子波動関数の変容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陽子</a:t>
            </a:r>
            <a:r>
              <a:rPr lang="en-US" altLang="ja-JP" sz="2100" b="1" dirty="0">
                <a:latin typeface="ＭＳ Ｐゴシック" pitchFamily="50" charset="-128"/>
              </a:rPr>
              <a:t>-</a:t>
            </a:r>
            <a:r>
              <a:rPr lang="ja-JP" altLang="en-US" sz="2100" b="1" dirty="0">
                <a:latin typeface="ＭＳ Ｐゴシック" pitchFamily="50" charset="-128"/>
              </a:rPr>
              <a:t>中性子数の非対称による平均場の変容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 スピン軌道力・テンソル力・三体力効果</a:t>
            </a:r>
          </a:p>
          <a:p>
            <a:pPr>
              <a:buFontTx/>
              <a:buNone/>
            </a:pP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→　多彩な現象の起源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  <a:r>
              <a:rPr lang="ja-JP" altLang="en-US" sz="2100" b="1" dirty="0" smtClean="0">
                <a:latin typeface="ＭＳ Ｐゴシック" pitchFamily="50" charset="-128"/>
              </a:rPr>
              <a:t>中性子ハロー</a:t>
            </a:r>
            <a:r>
              <a:rPr lang="en-US" altLang="ja-JP" sz="2100" b="1" dirty="0" smtClean="0">
                <a:latin typeface="ＭＳ Ｐゴシック" pitchFamily="50" charset="-128"/>
              </a:rPr>
              <a:t>/</a:t>
            </a:r>
            <a:r>
              <a:rPr lang="ja-JP" altLang="en-US" sz="2100" b="1" dirty="0" smtClean="0">
                <a:latin typeface="ＭＳ Ｐゴシック" pitchFamily="50" charset="-128"/>
              </a:rPr>
              <a:t>スキン</a:t>
            </a:r>
            <a:endParaRPr lang="en-US" altLang="ja-JP" sz="2100" b="1" dirty="0" smtClean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en-US" altLang="ja-JP" sz="2100" b="1" dirty="0">
                <a:latin typeface="ＭＳ Ｐゴシック" pitchFamily="50" charset="-128"/>
              </a:rPr>
              <a:t>	</a:t>
            </a:r>
            <a:r>
              <a:rPr lang="en-US" altLang="ja-JP" sz="2100" b="1" dirty="0" smtClean="0">
                <a:latin typeface="ＭＳ Ｐゴシック" pitchFamily="50" charset="-128"/>
              </a:rPr>
              <a:t>	</a:t>
            </a:r>
            <a:r>
              <a:rPr lang="ja-JP" altLang="en-US" sz="2100" b="1" dirty="0" smtClean="0">
                <a:latin typeface="ＭＳ Ｐゴシック" pitchFamily="50" charset="-128"/>
              </a:rPr>
              <a:t>魔法数</a:t>
            </a:r>
            <a:r>
              <a:rPr lang="ja-JP" altLang="en-US" sz="2100" b="1" dirty="0">
                <a:latin typeface="ＭＳ Ｐゴシック" pitchFamily="50" charset="-128"/>
              </a:rPr>
              <a:t>の発現・消失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新奇な変形</a:t>
            </a:r>
            <a:r>
              <a:rPr lang="ja-JP" altLang="en-US" sz="2100" b="1" dirty="0" smtClean="0">
                <a:latin typeface="ＭＳ Ｐゴシック" pitchFamily="50" charset="-128"/>
              </a:rPr>
              <a:t>現象</a:t>
            </a: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不連続なドリップライン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　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</a:p>
        </p:txBody>
      </p:sp>
      <p:sp>
        <p:nvSpPr>
          <p:cNvPr id="290820" name="Rectangle 4"/>
          <p:cNvSpPr>
            <a:spLocks noChangeArrowheads="1"/>
          </p:cNvSpPr>
          <p:nvPr/>
        </p:nvSpPr>
        <p:spPr bwMode="auto">
          <a:xfrm>
            <a:off x="179388" y="765175"/>
            <a:ext cx="5554662" cy="142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290826" name="Group 10"/>
          <p:cNvGrpSpPr>
            <a:grpSpLocks/>
          </p:cNvGrpSpPr>
          <p:nvPr/>
        </p:nvGrpSpPr>
        <p:grpSpPr bwMode="auto">
          <a:xfrm>
            <a:off x="3730625" y="4208463"/>
            <a:ext cx="5413375" cy="2620962"/>
            <a:chOff x="2200" y="767"/>
            <a:chExt cx="3560" cy="1813"/>
          </a:xfrm>
        </p:grpSpPr>
        <p:pic>
          <p:nvPicPr>
            <p:cNvPr id="2908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0" y="767"/>
              <a:ext cx="3560" cy="1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0822" name="Rectangle 6"/>
            <p:cNvSpPr>
              <a:spLocks noChangeArrowheads="1"/>
            </p:cNvSpPr>
            <p:nvPr/>
          </p:nvSpPr>
          <p:spPr bwMode="auto">
            <a:xfrm>
              <a:off x="2412" y="876"/>
              <a:ext cx="2496" cy="17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90823" name="Text Box 7"/>
            <p:cNvSpPr txBox="1">
              <a:spLocks noChangeArrowheads="1"/>
            </p:cNvSpPr>
            <p:nvPr/>
          </p:nvSpPr>
          <p:spPr bwMode="auto">
            <a:xfrm>
              <a:off x="3632" y="850"/>
              <a:ext cx="794" cy="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ja-JP" altLang="en-US" sz="2000" b="1"/>
                <a:t>密度分布</a:t>
              </a:r>
            </a:p>
          </p:txBody>
        </p:sp>
      </p:grpSp>
      <p:sp>
        <p:nvSpPr>
          <p:cNvPr id="290824" name="Text Box 8"/>
          <p:cNvSpPr txBox="1">
            <a:spLocks noChangeArrowheads="1"/>
          </p:cNvSpPr>
          <p:nvPr/>
        </p:nvSpPr>
        <p:spPr bwMode="auto">
          <a:xfrm>
            <a:off x="7227888" y="-26988"/>
            <a:ext cx="19859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上坂、古川、 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上野　</a:t>
            </a: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宇都野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64613" cy="561975"/>
          </a:xfrm>
        </p:spPr>
        <p:txBody>
          <a:bodyPr>
            <a:normAutofit/>
          </a:bodyPr>
          <a:lstStyle/>
          <a:p>
            <a:r>
              <a:rPr lang="ja-JP" altLang="en-US">
                <a:latin typeface="HG創英角ﾎﾟｯﾌﾟ体" pitchFamily="49" charset="-128"/>
              </a:rPr>
              <a:t>不安定核における一粒子状態の変容</a:t>
            </a:r>
          </a:p>
        </p:txBody>
      </p:sp>
      <p:sp>
        <p:nvSpPr>
          <p:cNvPr id="28672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7488" y="811213"/>
            <a:ext cx="8562975" cy="59039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弱束縛核子による一粒子波動関数の変容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陽子</a:t>
            </a:r>
            <a:r>
              <a:rPr lang="en-US" altLang="ja-JP" sz="2100" b="1" dirty="0">
                <a:latin typeface="ＭＳ Ｐゴシック" pitchFamily="50" charset="-128"/>
              </a:rPr>
              <a:t>-</a:t>
            </a:r>
            <a:r>
              <a:rPr lang="ja-JP" altLang="en-US" sz="2100" b="1" dirty="0">
                <a:latin typeface="ＭＳ Ｐゴシック" pitchFamily="50" charset="-128"/>
              </a:rPr>
              <a:t>中性子数の非対称による平均場の変容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 スピン軌道力・テンソル力・三体力効果</a:t>
            </a:r>
          </a:p>
          <a:p>
            <a:pPr>
              <a:buFontTx/>
              <a:buNone/>
            </a:pP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→　多彩な現象の起源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  <a:r>
              <a:rPr lang="ja-JP" altLang="en-US" sz="2100" b="1" dirty="0" smtClean="0">
                <a:latin typeface="ＭＳ Ｐゴシック" pitchFamily="50" charset="-128"/>
              </a:rPr>
              <a:t>中性子ハロー</a:t>
            </a:r>
            <a:r>
              <a:rPr lang="en-US" altLang="ja-JP" sz="2100" b="1" dirty="0" smtClean="0">
                <a:latin typeface="ＭＳ Ｐゴシック" pitchFamily="50" charset="-128"/>
              </a:rPr>
              <a:t>/</a:t>
            </a:r>
            <a:r>
              <a:rPr lang="ja-JP" altLang="en-US" sz="2100" b="1" dirty="0" smtClean="0">
                <a:latin typeface="ＭＳ Ｐゴシック" pitchFamily="50" charset="-128"/>
              </a:rPr>
              <a:t>スキン</a:t>
            </a:r>
            <a:endParaRPr lang="en-US" altLang="ja-JP" sz="2100" b="1" dirty="0" smtClean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en-US" altLang="ja-JP" sz="2100" b="1" dirty="0">
                <a:latin typeface="ＭＳ Ｐゴシック" pitchFamily="50" charset="-128"/>
              </a:rPr>
              <a:t>	</a:t>
            </a:r>
            <a:r>
              <a:rPr lang="en-US" altLang="ja-JP" sz="2100" b="1" dirty="0" smtClean="0">
                <a:latin typeface="ＭＳ Ｐゴシック" pitchFamily="50" charset="-128"/>
              </a:rPr>
              <a:t>	</a:t>
            </a:r>
            <a:r>
              <a:rPr lang="ja-JP" altLang="en-US" sz="2100" b="1" dirty="0" smtClean="0">
                <a:latin typeface="ＭＳ Ｐゴシック" pitchFamily="50" charset="-128"/>
              </a:rPr>
              <a:t>魔法数</a:t>
            </a:r>
            <a:r>
              <a:rPr lang="ja-JP" altLang="en-US" sz="2100" b="1" dirty="0">
                <a:latin typeface="ＭＳ Ｐゴシック" pitchFamily="50" charset="-128"/>
              </a:rPr>
              <a:t>の発現・消失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新奇な変形</a:t>
            </a:r>
            <a:r>
              <a:rPr lang="ja-JP" altLang="en-US" sz="2100" b="1" dirty="0" smtClean="0">
                <a:latin typeface="ＭＳ Ｐゴシック" pitchFamily="50" charset="-128"/>
              </a:rPr>
              <a:t>現象</a:t>
            </a: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不連続なドリップライン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　</a:t>
            </a:r>
          </a:p>
          <a:p>
            <a:pPr>
              <a:buFontTx/>
              <a:buNone/>
            </a:pPr>
            <a:endParaRPr lang="ja-JP" altLang="en-US" sz="2900" b="1" dirty="0">
              <a:solidFill>
                <a:srgbClr val="FFFF99"/>
              </a:solidFill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179388" y="765175"/>
            <a:ext cx="5554662" cy="142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86728" name="Text Box 8"/>
          <p:cNvSpPr txBox="1">
            <a:spLocks noChangeArrowheads="1"/>
          </p:cNvSpPr>
          <p:nvPr/>
        </p:nvSpPr>
        <p:spPr bwMode="auto">
          <a:xfrm>
            <a:off x="7227888" y="-26988"/>
            <a:ext cx="19859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上坂、古川、 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上野　</a:t>
            </a: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宇都野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28673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5750" y="2479675"/>
            <a:ext cx="3778250" cy="344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64613" cy="561975"/>
          </a:xfrm>
        </p:spPr>
        <p:txBody>
          <a:bodyPr>
            <a:normAutofit/>
          </a:bodyPr>
          <a:lstStyle/>
          <a:p>
            <a:r>
              <a:rPr lang="ja-JP" altLang="en-US">
                <a:latin typeface="HG創英角ﾎﾟｯﾌﾟ体" pitchFamily="49" charset="-128"/>
              </a:rPr>
              <a:t>不安定核における一粒子状態の変容</a:t>
            </a:r>
          </a:p>
        </p:txBody>
      </p:sp>
      <p:sp>
        <p:nvSpPr>
          <p:cNvPr id="292867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7488" y="811213"/>
            <a:ext cx="8562975" cy="59039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弱束縛核子による一粒子波動関数の変容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陽子</a:t>
            </a:r>
            <a:r>
              <a:rPr lang="en-US" altLang="ja-JP" sz="2100" b="1" dirty="0">
                <a:latin typeface="ＭＳ Ｐゴシック" pitchFamily="50" charset="-128"/>
              </a:rPr>
              <a:t>-</a:t>
            </a:r>
            <a:r>
              <a:rPr lang="ja-JP" altLang="en-US" sz="2100" b="1" dirty="0">
                <a:latin typeface="ＭＳ Ｐゴシック" pitchFamily="50" charset="-128"/>
              </a:rPr>
              <a:t>中性子数の非対称による平均場の変容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 スピン軌道力・テンソル力・三体力効果</a:t>
            </a:r>
          </a:p>
          <a:p>
            <a:pPr>
              <a:buFontTx/>
              <a:buNone/>
            </a:pP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→　多彩な現象の起源</a:t>
            </a:r>
          </a:p>
          <a:p>
            <a:pPr>
              <a:buNone/>
            </a:pPr>
            <a:r>
              <a:rPr lang="ja-JP" altLang="en-US" sz="2100" b="1" dirty="0" smtClean="0">
                <a:latin typeface="ＭＳ Ｐゴシック" pitchFamily="50" charset="-128"/>
              </a:rPr>
              <a:t>		中性子ハロー</a:t>
            </a:r>
            <a:r>
              <a:rPr lang="en-US" altLang="ja-JP" sz="2100" b="1" dirty="0" smtClean="0">
                <a:latin typeface="ＭＳ Ｐゴシック" pitchFamily="50" charset="-128"/>
              </a:rPr>
              <a:t>/</a:t>
            </a:r>
            <a:r>
              <a:rPr lang="ja-JP" altLang="en-US" sz="2100" b="1" dirty="0" smtClean="0">
                <a:latin typeface="ＭＳ Ｐゴシック" pitchFamily="50" charset="-128"/>
              </a:rPr>
              <a:t>スキン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魔法数の発現・消失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新奇な変形現象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不連続なドリップライン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　</a:t>
            </a:r>
          </a:p>
          <a:p>
            <a:pPr>
              <a:buFontTx/>
              <a:buNone/>
            </a:pPr>
            <a:r>
              <a:rPr lang="ja-JP" altLang="en-US" sz="2100" b="1" u="sng" dirty="0">
                <a:latin typeface="ＭＳ Ｐゴシック" pitchFamily="50" charset="-128"/>
              </a:rPr>
              <a:t>これから</a:t>
            </a:r>
            <a:r>
              <a:rPr lang="en-US" altLang="ja-JP" sz="2100" b="1" u="sng" dirty="0">
                <a:latin typeface="ＭＳ Ｐゴシック" pitchFamily="50" charset="-128"/>
              </a:rPr>
              <a:t>10</a:t>
            </a:r>
            <a:r>
              <a:rPr lang="ja-JP" altLang="en-US" sz="2100" b="1" u="sng" dirty="0">
                <a:latin typeface="ＭＳ Ｐゴシック" pitchFamily="50" charset="-128"/>
              </a:rPr>
              <a:t>年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一粒子状態の統一的な理解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　　</a:t>
            </a:r>
            <a:r>
              <a:rPr lang="ja-JP" altLang="en-US" sz="2900" b="1" dirty="0">
                <a:solidFill>
                  <a:srgbClr val="FFFF99"/>
                </a:solidFill>
                <a:latin typeface="ＭＳ Ｐゴシック" pitchFamily="50" charset="-128"/>
              </a:rPr>
              <a:t>→ 不安定核のすべてのアクティビティの基盤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179388" y="765175"/>
            <a:ext cx="5554662" cy="142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2872" name="Text Box 8"/>
          <p:cNvSpPr txBox="1">
            <a:spLocks noChangeArrowheads="1"/>
          </p:cNvSpPr>
          <p:nvPr/>
        </p:nvSpPr>
        <p:spPr bwMode="auto">
          <a:xfrm>
            <a:off x="7227888" y="-26988"/>
            <a:ext cx="19859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上坂、古川、 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上野　</a:t>
            </a: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宇都野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130175"/>
            <a:ext cx="8964613" cy="561975"/>
          </a:xfrm>
        </p:spPr>
        <p:txBody>
          <a:bodyPr>
            <a:normAutofit/>
          </a:bodyPr>
          <a:lstStyle/>
          <a:p>
            <a:r>
              <a:rPr lang="ja-JP" altLang="en-US">
                <a:latin typeface="HG創英角ﾎﾟｯﾌﾟ体" pitchFamily="49" charset="-128"/>
              </a:rPr>
              <a:t>不安定核における一粒子状態の変容</a:t>
            </a:r>
          </a:p>
        </p:txBody>
      </p:sp>
      <p:sp>
        <p:nvSpPr>
          <p:cNvPr id="29696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7488" y="811213"/>
            <a:ext cx="8562975" cy="5903912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弱束縛核子による一粒子波動関数の変容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陽子</a:t>
            </a:r>
            <a:r>
              <a:rPr lang="en-US" altLang="ja-JP" sz="2100" b="1" dirty="0">
                <a:latin typeface="ＭＳ Ｐゴシック" pitchFamily="50" charset="-128"/>
              </a:rPr>
              <a:t>-</a:t>
            </a:r>
            <a:r>
              <a:rPr lang="ja-JP" altLang="en-US" sz="2100" b="1" dirty="0">
                <a:latin typeface="ＭＳ Ｐゴシック" pitchFamily="50" charset="-128"/>
              </a:rPr>
              <a:t>中性子数の非対称による平均場の変容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 スピン軌道力・テンソル力・三体力効果</a:t>
            </a:r>
          </a:p>
          <a:p>
            <a:pPr>
              <a:buFontTx/>
              <a:buNone/>
            </a:pPr>
            <a:endParaRPr lang="ja-JP" altLang="en-US" sz="2100" b="1" dirty="0">
              <a:latin typeface="ＭＳ Ｐゴシック" pitchFamily="50" charset="-128"/>
            </a:endParaRP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→　多彩な現象の起源</a:t>
            </a:r>
          </a:p>
          <a:p>
            <a:pPr>
              <a:buNone/>
            </a:pPr>
            <a:r>
              <a:rPr lang="ja-JP" altLang="en-US" sz="2100" b="1" dirty="0" smtClean="0">
                <a:latin typeface="ＭＳ Ｐゴシック" pitchFamily="50" charset="-128"/>
              </a:rPr>
              <a:t>		中性子ハロー</a:t>
            </a:r>
            <a:r>
              <a:rPr lang="en-US" altLang="ja-JP" sz="2100" b="1" dirty="0" smtClean="0">
                <a:latin typeface="ＭＳ Ｐゴシック" pitchFamily="50" charset="-128"/>
              </a:rPr>
              <a:t>/</a:t>
            </a:r>
            <a:r>
              <a:rPr lang="ja-JP" altLang="en-US" sz="2100" b="1" dirty="0" smtClean="0">
                <a:latin typeface="ＭＳ Ｐゴシック" pitchFamily="50" charset="-128"/>
              </a:rPr>
              <a:t>スキン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魔法数の発現・消失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新奇な変形現象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不連続なドリップライン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　</a:t>
            </a:r>
          </a:p>
          <a:p>
            <a:pPr>
              <a:buFontTx/>
              <a:buNone/>
            </a:pPr>
            <a:r>
              <a:rPr lang="ja-JP" altLang="en-US" sz="2100" b="1" u="sng" dirty="0">
                <a:latin typeface="ＭＳ Ｐゴシック" pitchFamily="50" charset="-128"/>
              </a:rPr>
              <a:t>これから</a:t>
            </a:r>
            <a:r>
              <a:rPr lang="en-US" altLang="ja-JP" sz="2100" b="1" u="sng" dirty="0">
                <a:latin typeface="ＭＳ Ｐゴシック" pitchFamily="50" charset="-128"/>
              </a:rPr>
              <a:t>10</a:t>
            </a:r>
            <a:r>
              <a:rPr lang="ja-JP" altLang="en-US" sz="2100" b="1" u="sng" dirty="0">
                <a:latin typeface="ＭＳ Ｐゴシック" pitchFamily="50" charset="-128"/>
              </a:rPr>
              <a:t>年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一粒子状態の統一的な理解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　　</a:t>
            </a:r>
            <a:r>
              <a:rPr lang="ja-JP" altLang="en-US" sz="2900" b="1" dirty="0">
                <a:solidFill>
                  <a:srgbClr val="FFFF99"/>
                </a:solidFill>
                <a:latin typeface="ＭＳ Ｐゴシック" pitchFamily="50" charset="-128"/>
              </a:rPr>
              <a:t>→ 不安定核のすべてのアクティビティの基盤</a:t>
            </a:r>
          </a:p>
          <a:p>
            <a:pPr>
              <a:buFontTx/>
              <a:buNone/>
            </a:pPr>
            <a:r>
              <a:rPr lang="ja-JP" altLang="en-US" sz="2100" b="1" dirty="0">
                <a:latin typeface="ＭＳ Ｐゴシック" pitchFamily="50" charset="-128"/>
              </a:rPr>
              <a:t>		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179388" y="765175"/>
            <a:ext cx="5554662" cy="14239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7227888" y="-26988"/>
            <a:ext cx="1985962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上坂、古川、 宮下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ja-JP" altLang="en-US">
                <a:solidFill>
                  <a:schemeClr val="bg1"/>
                </a:solidFill>
              </a:rPr>
              <a:t>上野　</a:t>
            </a:r>
            <a:r>
              <a:rPr lang="en-US" altLang="ja-JP">
                <a:solidFill>
                  <a:schemeClr val="bg1"/>
                </a:solidFill>
              </a:rPr>
              <a:t>(</a:t>
            </a:r>
            <a:r>
              <a:rPr lang="ja-JP" altLang="en-US">
                <a:solidFill>
                  <a:schemeClr val="bg1"/>
                </a:solidFill>
              </a:rPr>
              <a:t>宇都野</a:t>
            </a:r>
            <a:r>
              <a:rPr lang="en-US" altLang="ja-JP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-381000" y="-155575"/>
            <a:ext cx="10353675" cy="7213197"/>
          </a:xfrm>
          <a:prstGeom prst="rect">
            <a:avLst/>
          </a:prstGeom>
          <a:solidFill>
            <a:srgbClr val="EAEAEA">
              <a:alpha val="7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7" name="AutoShape 7"/>
          <p:cNvSpPr>
            <a:spLocks noChangeArrowheads="1"/>
          </p:cNvSpPr>
          <p:nvPr/>
        </p:nvSpPr>
        <p:spPr bwMode="auto">
          <a:xfrm>
            <a:off x="2438400" y="3267075"/>
            <a:ext cx="6229350" cy="2952750"/>
          </a:xfrm>
          <a:prstGeom prst="roundRect">
            <a:avLst>
              <a:gd name="adj" fmla="val 555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2593975" y="3324225"/>
            <a:ext cx="5908675" cy="2819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rIns="35717" anchor="ctr"/>
          <a:lstStyle/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ガンマ線核分光による研究	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γ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線検出器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高感度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新しい現象の発見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ノックアウト反応や核モーメントなど	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低速ビーム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直接的</a:t>
            </a: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: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変容機構の解明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en-US" altLang="ja-JP" sz="1900" b="1">
                <a:solidFill>
                  <a:schemeClr val="bg1"/>
                </a:solidFill>
                <a:latin typeface="ＭＳ Ｐゴシック" pitchFamily="50" charset="-128"/>
              </a:rPr>
              <a:t>SCRIT / </a:t>
            </a: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相互作用断面積</a:t>
            </a:r>
          </a:p>
          <a:p>
            <a:pPr marL="177800" indent="-177800" algn="l">
              <a:spcBef>
                <a:spcPct val="20000"/>
              </a:spcBef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			密度分布</a:t>
            </a:r>
          </a:p>
          <a:p>
            <a:pPr marL="177800" indent="-177800" algn="l">
              <a:tabLst>
                <a:tab pos="266700" algn="l"/>
              </a:tabLst>
            </a:pPr>
            <a:endParaRPr lang="ja-JP" altLang="en-US" sz="1900" b="1">
              <a:solidFill>
                <a:schemeClr val="bg1"/>
              </a:solidFill>
              <a:latin typeface="ＭＳ Ｐゴシック" pitchFamily="50" charset="-128"/>
            </a:endParaRPr>
          </a:p>
          <a:p>
            <a:pPr marL="177800" indent="-177800" algn="l">
              <a:tabLst>
                <a:tab pos="266700" algn="l"/>
              </a:tabLst>
            </a:pPr>
            <a:r>
              <a:rPr lang="ja-JP" altLang="en-US" sz="1900" b="1">
                <a:solidFill>
                  <a:schemeClr val="bg1"/>
                </a:solidFill>
                <a:latin typeface="ＭＳ Ｐゴシック" pitchFamily="50" charset="-128"/>
              </a:rPr>
              <a:t>　		</a:t>
            </a:r>
            <a:r>
              <a:rPr lang="ja-JP" altLang="en-US" sz="2500" b="1">
                <a:solidFill>
                  <a:schemeClr val="bg1"/>
                </a:solidFill>
                <a:latin typeface="ＭＳ Ｐゴシック" pitchFamily="50" charset="-128"/>
              </a:rPr>
              <a:t>ＲＩＢＦなどを駆使して今後１０年で決着　</a:t>
            </a:r>
            <a:r>
              <a:rPr lang="en-US" altLang="ja-JP" sz="2500" b="1">
                <a:solidFill>
                  <a:schemeClr val="bg1"/>
                </a:solidFill>
                <a:latin typeface="ＭＳ Ｐゴシック" pitchFamily="50" charset="-128"/>
              </a:rPr>
              <a:t>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テーマ">
  <a:themeElements>
    <a:clrScheme name="1_Office テーマ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テーマ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Office テーマ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4468</TotalTime>
  <Words>1118</Words>
  <Application>Microsoft Office PowerPoint</Application>
  <PresentationFormat>画面に合わせる (4:3)</PresentationFormat>
  <Paragraphs>795</Paragraphs>
  <Slides>45</Slides>
  <Notes>45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5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45</vt:i4>
      </vt:variant>
    </vt:vector>
  </HeadingPairs>
  <TitlesOfParts>
    <vt:vector size="67" baseType="lpstr">
      <vt:lpstr>Arial</vt:lpstr>
      <vt:lpstr>ＭＳ Ｐゴシック</vt:lpstr>
      <vt:lpstr>ＭＳ Ｐ明朝</vt:lpstr>
      <vt:lpstr>Calibri</vt:lpstr>
      <vt:lpstr>Times New Roman</vt:lpstr>
      <vt:lpstr>Wingdings</vt:lpstr>
      <vt:lpstr>HG創英角ﾎﾟｯﾌﾟ体</vt:lpstr>
      <vt:lpstr>Symbol</vt:lpstr>
      <vt:lpstr>宋体</vt:lpstr>
      <vt:lpstr>Ar</vt:lpstr>
      <vt:lpstr>Gill Sans</vt:lpstr>
      <vt:lpstr>Helvetica</vt:lpstr>
      <vt:lpstr>Times</vt:lpstr>
      <vt:lpstr>Osaka</vt:lpstr>
      <vt:lpstr>平成角ゴシック</vt:lpstr>
      <vt:lpstr>Century</vt:lpstr>
      <vt:lpstr>デザインの設定</vt:lpstr>
      <vt:lpstr>1_デザインの設定</vt:lpstr>
      <vt:lpstr>Office テーマ</vt:lpstr>
      <vt:lpstr>Network</vt:lpstr>
      <vt:lpstr>1_Office テーマ</vt:lpstr>
      <vt:lpstr>Microsoft Office Excel グラフ</vt:lpstr>
      <vt:lpstr>2011/7/29,30 日本の原子核の将来WG タウンミーティング@RCNP</vt:lpstr>
      <vt:lpstr>不安定核ワーキンググループ</vt:lpstr>
      <vt:lpstr>これまでの活動</vt:lpstr>
      <vt:lpstr>不安定核研究</vt:lpstr>
      <vt:lpstr>細分野わけ</vt:lpstr>
      <vt:lpstr>不安定核における一粒子状態の変容</vt:lpstr>
      <vt:lpstr>不安定核における一粒子状態の変容</vt:lpstr>
      <vt:lpstr>不安定核における一粒子状態の変容</vt:lpstr>
      <vt:lpstr>不安定核における一粒子状態の変容</vt:lpstr>
      <vt:lpstr>不安定核における一粒子状態の変容</vt:lpstr>
      <vt:lpstr>核子間相関</vt:lpstr>
      <vt:lpstr>核子間相関</vt:lpstr>
      <vt:lpstr>核子間相関</vt:lpstr>
      <vt:lpstr>核子間相関</vt:lpstr>
      <vt:lpstr>核子間相関</vt:lpstr>
      <vt:lpstr>変形</vt:lpstr>
      <vt:lpstr>Various deformation in unstable nuclei</vt:lpstr>
      <vt:lpstr>エキゾチック変形</vt:lpstr>
      <vt:lpstr>変形</vt:lpstr>
      <vt:lpstr>変形</vt:lpstr>
      <vt:lpstr>変形</vt:lpstr>
      <vt:lpstr>原子核状態方程式(EOS)</vt:lpstr>
      <vt:lpstr>原子核状態方程式(EOS)</vt:lpstr>
      <vt:lpstr>原子核状態方程式(EOS)</vt:lpstr>
      <vt:lpstr>原子核状態方程式(EOS)</vt:lpstr>
      <vt:lpstr>核反応</vt:lpstr>
      <vt:lpstr>核反応</vt:lpstr>
      <vt:lpstr>宇宙核物理</vt:lpstr>
      <vt:lpstr>2010年代の展開</vt:lpstr>
      <vt:lpstr>2010年代の展開</vt:lpstr>
      <vt:lpstr>2010年代の展開</vt:lpstr>
      <vt:lpstr>2020年以降の展望</vt:lpstr>
      <vt:lpstr>スライド 33</vt:lpstr>
      <vt:lpstr>スライド 34</vt:lpstr>
      <vt:lpstr>スライド 35</vt:lpstr>
      <vt:lpstr>スライド 36</vt:lpstr>
      <vt:lpstr>スライド 37</vt:lpstr>
      <vt:lpstr>必要な道具</vt:lpstr>
      <vt:lpstr>スライド 39</vt:lpstr>
      <vt:lpstr>必要な道具</vt:lpstr>
      <vt:lpstr>検出器　</vt:lpstr>
      <vt:lpstr>Concept of storage ring</vt:lpstr>
      <vt:lpstr>リソース　(RIBFに限る)</vt:lpstr>
      <vt:lpstr>　不安定核物理、今後の10年</vt:lpstr>
      <vt:lpstr>不安定核ワーキンググループ</vt:lpstr>
    </vt:vector>
  </TitlesOfParts>
  <Company>RIKEN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AOI</dc:creator>
  <cp:lastModifiedBy>AOI</cp:lastModifiedBy>
  <cp:revision>33</cp:revision>
  <dcterms:created xsi:type="dcterms:W3CDTF">2011-02-20T08:28:37Z</dcterms:created>
  <dcterms:modified xsi:type="dcterms:W3CDTF">2011-07-29T06:12:11Z</dcterms:modified>
</cp:coreProperties>
</file>