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slideLayouts/slideLayout28.xml" ContentType="application/vnd.openxmlformats-officedocument.presentationml.slideLayout+xml"/>
  <Override PartName="/ppt/theme/theme8.xml" ContentType="application/vnd.openxmlformats-officedocument.theme+xml"/>
  <Override PartName="/ppt/slideLayouts/slideLayout29.xml" ContentType="application/vnd.openxmlformats-officedocument.presentationml.slideLayout+xml"/>
  <Override PartName="/ppt/theme/theme9.xml" ContentType="application/vnd.openxmlformats-officedocument.theme+xml"/>
  <Override PartName="/ppt/slideLayouts/slideLayout30.xml" ContentType="application/vnd.openxmlformats-officedocument.presentationml.slideLayout+xml"/>
  <Override PartName="/ppt/theme/theme10.xml" ContentType="application/vnd.openxmlformats-officedocument.theme+xml"/>
  <Override PartName="/ppt/slideLayouts/slideLayout31.xml" ContentType="application/vnd.openxmlformats-officedocument.presentationml.slideLayout+xml"/>
  <Override PartName="/ppt/theme/theme11.xml" ContentType="application/vnd.openxmlformats-officedocument.theme+xml"/>
  <Override PartName="/ppt/slideLayouts/slideLayout32.xml" ContentType="application/vnd.openxmlformats-officedocument.presentationml.slideLayout+xml"/>
  <Override PartName="/ppt/theme/theme12.xml" ContentType="application/vnd.openxmlformats-officedocument.theme+xml"/>
  <Override PartName="/ppt/slideLayouts/slideLayout33.xml" ContentType="application/vnd.openxmlformats-officedocument.presentationml.slideLayout+xml"/>
  <Override PartName="/ppt/theme/theme13.xml" ContentType="application/vnd.openxmlformats-officedocument.theme+xml"/>
  <Override PartName="/ppt/slideLayouts/slideLayout34.xml" ContentType="application/vnd.openxmlformats-officedocument.presentationml.slideLayout+xml"/>
  <Override PartName="/ppt/theme/theme14.xml" ContentType="application/vnd.openxmlformats-officedocument.theme+xml"/>
  <Override PartName="/ppt/slideLayouts/slideLayout35.xml" ContentType="application/vnd.openxmlformats-officedocument.presentationml.slideLayout+xml"/>
  <Override PartName="/ppt/theme/theme15.xml" ContentType="application/vnd.openxmlformats-officedocument.theme+xml"/>
  <Override PartName="/ppt/slideLayouts/slideLayout36.xml" ContentType="application/vnd.openxmlformats-officedocument.presentationml.slideLayout+xml"/>
  <Override PartName="/ppt/theme/theme1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7.xml" ContentType="application/vnd.openxmlformats-officedocument.theme+xml"/>
  <Override PartName="/ppt/slideLayouts/slideLayout39.xml" ContentType="application/vnd.openxmlformats-officedocument.presentationml.slideLayout+xml"/>
  <Override PartName="/ppt/theme/theme18.xml" ContentType="application/vnd.openxmlformats-officedocument.theme+xml"/>
  <Override PartName="/ppt/slideLayouts/slideLayout40.xml" ContentType="application/vnd.openxmlformats-officedocument.presentationml.slideLayout+xml"/>
  <Override PartName="/ppt/theme/theme19.xml" ContentType="application/vnd.openxmlformats-officedocument.theme+xml"/>
  <Override PartName="/ppt/slideLayouts/slideLayout41.xml" ContentType="application/vnd.openxmlformats-officedocument.presentationml.slideLayout+xml"/>
  <Override PartName="/ppt/theme/theme20.xml" ContentType="application/vnd.openxmlformats-officedocument.theme+xml"/>
  <Override PartName="/ppt/slideLayouts/slideLayout42.xml" ContentType="application/vnd.openxmlformats-officedocument.presentationml.slideLayout+xml"/>
  <Override PartName="/ppt/theme/theme21.xml" ContentType="application/vnd.openxmlformats-officedocument.theme+xml"/>
  <Override PartName="/ppt/slideLayouts/slideLayout43.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1"/>
    <p:sldMasterId id="2147483755" r:id="rId2"/>
    <p:sldMasterId id="2147483939" r:id="rId3"/>
    <p:sldMasterId id="2147483954" r:id="rId4"/>
    <p:sldMasterId id="2147483956" r:id="rId5"/>
    <p:sldMasterId id="2147483958" r:id="rId6"/>
    <p:sldMasterId id="2147483960" r:id="rId7"/>
    <p:sldMasterId id="2147483962" r:id="rId8"/>
    <p:sldMasterId id="2147483964" r:id="rId9"/>
    <p:sldMasterId id="2147483966" r:id="rId10"/>
    <p:sldMasterId id="2147483968" r:id="rId11"/>
    <p:sldMasterId id="2147483970" r:id="rId12"/>
    <p:sldMasterId id="2147483972" r:id="rId13"/>
    <p:sldMasterId id="2147483974" r:id="rId14"/>
    <p:sldMasterId id="2147483976" r:id="rId15"/>
    <p:sldMasterId id="2147483978" r:id="rId16"/>
    <p:sldMasterId id="2147483980" r:id="rId17"/>
    <p:sldMasterId id="2147483982" r:id="rId18"/>
    <p:sldMasterId id="2147483984" r:id="rId19"/>
    <p:sldMasterId id="2147483990" r:id="rId20"/>
    <p:sldMasterId id="2147483992" r:id="rId21"/>
    <p:sldMasterId id="2147483994" r:id="rId22"/>
  </p:sldMasterIdLst>
  <p:notesMasterIdLst>
    <p:notesMasterId r:id="rId67"/>
  </p:notesMasterIdLst>
  <p:handoutMasterIdLst>
    <p:handoutMasterId r:id="rId68"/>
  </p:handoutMasterIdLst>
  <p:sldIdLst>
    <p:sldId id="413" r:id="rId23"/>
    <p:sldId id="596" r:id="rId24"/>
    <p:sldId id="620" r:id="rId25"/>
    <p:sldId id="618" r:id="rId26"/>
    <p:sldId id="619" r:id="rId27"/>
    <p:sldId id="621" r:id="rId28"/>
    <p:sldId id="622" r:id="rId29"/>
    <p:sldId id="623" r:id="rId30"/>
    <p:sldId id="624" r:id="rId31"/>
    <p:sldId id="625" r:id="rId32"/>
    <p:sldId id="626" r:id="rId33"/>
    <p:sldId id="627" r:id="rId34"/>
    <p:sldId id="617" r:id="rId35"/>
    <p:sldId id="597" r:id="rId36"/>
    <p:sldId id="598" r:id="rId37"/>
    <p:sldId id="599" r:id="rId38"/>
    <p:sldId id="600" r:id="rId39"/>
    <p:sldId id="601" r:id="rId40"/>
    <p:sldId id="602" r:id="rId41"/>
    <p:sldId id="603" r:id="rId42"/>
    <p:sldId id="641" r:id="rId43"/>
    <p:sldId id="604" r:id="rId44"/>
    <p:sldId id="605" r:id="rId45"/>
    <p:sldId id="606" r:id="rId46"/>
    <p:sldId id="607" r:id="rId47"/>
    <p:sldId id="642" r:id="rId48"/>
    <p:sldId id="608" r:id="rId49"/>
    <p:sldId id="609" r:id="rId50"/>
    <p:sldId id="610" r:id="rId51"/>
    <p:sldId id="637" r:id="rId52"/>
    <p:sldId id="635" r:id="rId53"/>
    <p:sldId id="629" r:id="rId54"/>
    <p:sldId id="630" r:id="rId55"/>
    <p:sldId id="631" r:id="rId56"/>
    <p:sldId id="632" r:id="rId57"/>
    <p:sldId id="633" r:id="rId58"/>
    <p:sldId id="634" r:id="rId59"/>
    <p:sldId id="611" r:id="rId60"/>
    <p:sldId id="614" r:id="rId61"/>
    <p:sldId id="638" r:id="rId62"/>
    <p:sldId id="615" r:id="rId63"/>
    <p:sldId id="639" r:id="rId64"/>
    <p:sldId id="640" r:id="rId65"/>
    <p:sldId id="616" r:id="rId66"/>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0" autoAdjust="0"/>
    <p:restoredTop sz="99622" autoAdjust="0"/>
  </p:normalViewPr>
  <p:slideViewPr>
    <p:cSldViewPr>
      <p:cViewPr varScale="1">
        <p:scale>
          <a:sx n="93" d="100"/>
          <a:sy n="93" d="100"/>
        </p:scale>
        <p:origin x="-876" y="-10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47811" name="Rectangle 3"/>
          <p:cNvSpPr>
            <a:spLocks noGrp="1" noChangeArrowheads="1"/>
          </p:cNvSpPr>
          <p:nvPr>
            <p:ph type="dt" sz="quarter"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47812" name="Rectangle 4"/>
          <p:cNvSpPr>
            <a:spLocks noGrp="1" noChangeArrowheads="1"/>
          </p:cNvSpPr>
          <p:nvPr>
            <p:ph type="ftr" sz="quarter" idx="2"/>
          </p:nvPr>
        </p:nvSpPr>
        <p:spPr bwMode="auto">
          <a:xfrm>
            <a:off x="0" y="9429750"/>
            <a:ext cx="289083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47813" name="Rectangle 5"/>
          <p:cNvSpPr>
            <a:spLocks noGrp="1" noChangeArrowheads="1"/>
          </p:cNvSpPr>
          <p:nvPr>
            <p:ph type="sldNum" sz="quarter" idx="3"/>
          </p:nvPr>
        </p:nvSpPr>
        <p:spPr bwMode="auto">
          <a:xfrm>
            <a:off x="3776663" y="9429750"/>
            <a:ext cx="2890837"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F4C80D7A-DAA8-4ECC-A93F-C9A76731125D}" type="slidenum">
              <a:rPr lang="en-US"/>
              <a:pPr>
                <a:defRPr/>
              </a:pPr>
              <a:t>‹#›</a:t>
            </a:fld>
            <a:endParaRPr lang="en-US"/>
          </a:p>
        </p:txBody>
      </p:sp>
    </p:spTree>
    <p:extLst>
      <p:ext uri="{BB962C8B-B14F-4D97-AF65-F5344CB8AC3E}">
        <p14:creationId xmlns:p14="http://schemas.microsoft.com/office/powerpoint/2010/main" val="188305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6786"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46787" name="Rectangle 3"/>
          <p:cNvSpPr>
            <a:spLocks noGrp="1" noChangeArrowheads="1"/>
          </p:cNvSpPr>
          <p:nvPr>
            <p:ph type="dt" idx="1"/>
          </p:nvPr>
        </p:nvSpPr>
        <p:spPr bwMode="auto">
          <a:xfrm>
            <a:off x="3776663" y="0"/>
            <a:ext cx="2890837"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9"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6790" name="Rectangle 6"/>
          <p:cNvSpPr>
            <a:spLocks noGrp="1" noChangeArrowheads="1"/>
          </p:cNvSpPr>
          <p:nvPr>
            <p:ph type="ftr" sz="quarter" idx="4"/>
          </p:nvPr>
        </p:nvSpPr>
        <p:spPr bwMode="auto">
          <a:xfrm>
            <a:off x="0" y="9429750"/>
            <a:ext cx="2890838"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46791" name="Rectangle 7"/>
          <p:cNvSpPr>
            <a:spLocks noGrp="1" noChangeArrowheads="1"/>
          </p:cNvSpPr>
          <p:nvPr>
            <p:ph type="sldNum" sz="quarter" idx="5"/>
          </p:nvPr>
        </p:nvSpPr>
        <p:spPr bwMode="auto">
          <a:xfrm>
            <a:off x="3776663" y="9429750"/>
            <a:ext cx="2890837"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28DB66E1-78B3-4218-BD5A-9BD96D432823}" type="slidenum">
              <a:rPr lang="en-US"/>
              <a:pPr>
                <a:defRPr/>
              </a:pPr>
              <a:t>‹#›</a:t>
            </a:fld>
            <a:endParaRPr lang="en-US"/>
          </a:p>
        </p:txBody>
      </p:sp>
    </p:spTree>
    <p:extLst>
      <p:ext uri="{BB962C8B-B14F-4D97-AF65-F5344CB8AC3E}">
        <p14:creationId xmlns:p14="http://schemas.microsoft.com/office/powerpoint/2010/main" val="26290628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F65FFA3-AC78-4842-8580-678FD4E21FDB}" type="slidenum">
              <a:rPr lang="en-US" smtClean="0">
                <a:solidFill>
                  <a:srgbClr val="000000"/>
                </a:solidFill>
                <a:latin typeface="Arial" pitchFamily="34" charset="0"/>
              </a:rPr>
              <a:pPr/>
              <a:t>1</a:t>
            </a:fld>
            <a:endParaRPr lang="en-US" dirty="0" smtClean="0">
              <a:solidFill>
                <a:srgbClr val="000000"/>
              </a:solidFill>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3ECF060-947B-44A7-A403-6C562BD54817}" type="slidenum">
              <a:rPr lang="en-US" smtClean="0"/>
              <a:pPr>
                <a:defRPr/>
              </a:pPr>
              <a:t>21</a:t>
            </a:fld>
            <a:endParaRPr lang="en-US"/>
          </a:p>
        </p:txBody>
      </p:sp>
    </p:spTree>
    <p:extLst>
      <p:ext uri="{BB962C8B-B14F-4D97-AF65-F5344CB8AC3E}">
        <p14:creationId xmlns:p14="http://schemas.microsoft.com/office/powerpoint/2010/main" val="276563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t>26</a:t>
            </a:fld>
            <a:endParaRPr lang="en-US"/>
          </a:p>
        </p:txBody>
      </p:sp>
    </p:spTree>
    <p:extLst>
      <p:ext uri="{BB962C8B-B14F-4D97-AF65-F5344CB8AC3E}">
        <p14:creationId xmlns:p14="http://schemas.microsoft.com/office/powerpoint/2010/main" val="15652682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74542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745424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23CD6-C03D-4BF2-8F97-D3E20126D8BC}" type="slidenum">
              <a:rPr lang="en-US" smtClean="0"/>
              <a:pPr>
                <a:defRPr/>
              </a:pPr>
              <a:t>31</a:t>
            </a:fld>
            <a:endParaRPr lang="en-US"/>
          </a:p>
        </p:txBody>
      </p:sp>
    </p:spTree>
    <p:extLst>
      <p:ext uri="{BB962C8B-B14F-4D97-AF65-F5344CB8AC3E}">
        <p14:creationId xmlns:p14="http://schemas.microsoft.com/office/powerpoint/2010/main" val="1016371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t>32</a:t>
            </a:fld>
            <a:endParaRPr lang="en-US"/>
          </a:p>
        </p:txBody>
      </p:sp>
    </p:spTree>
    <p:extLst>
      <p:ext uri="{BB962C8B-B14F-4D97-AF65-F5344CB8AC3E}">
        <p14:creationId xmlns:p14="http://schemas.microsoft.com/office/powerpoint/2010/main" val="1565268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t>33</a:t>
            </a:fld>
            <a:endParaRPr lang="en-US"/>
          </a:p>
        </p:txBody>
      </p:sp>
    </p:spTree>
    <p:extLst>
      <p:ext uri="{BB962C8B-B14F-4D97-AF65-F5344CB8AC3E}">
        <p14:creationId xmlns:p14="http://schemas.microsoft.com/office/powerpoint/2010/main" val="1565268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t>34</a:t>
            </a:fld>
            <a:endParaRPr lang="en-US"/>
          </a:p>
        </p:txBody>
      </p:sp>
    </p:spTree>
    <p:extLst>
      <p:ext uri="{BB962C8B-B14F-4D97-AF65-F5344CB8AC3E}">
        <p14:creationId xmlns:p14="http://schemas.microsoft.com/office/powerpoint/2010/main" val="2745424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t>35</a:t>
            </a:fld>
            <a:endParaRPr lang="en-US"/>
          </a:p>
        </p:txBody>
      </p:sp>
    </p:spTree>
    <p:extLst>
      <p:ext uri="{BB962C8B-B14F-4D97-AF65-F5344CB8AC3E}">
        <p14:creationId xmlns:p14="http://schemas.microsoft.com/office/powerpoint/2010/main" val="27454244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t>36</a:t>
            </a:fld>
            <a:endParaRPr lang="en-US"/>
          </a:p>
        </p:txBody>
      </p:sp>
    </p:spTree>
    <p:extLst>
      <p:ext uri="{BB962C8B-B14F-4D97-AF65-F5344CB8AC3E}">
        <p14:creationId xmlns:p14="http://schemas.microsoft.com/office/powerpoint/2010/main" val="2745424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t>37</a:t>
            </a:fld>
            <a:endParaRPr lang="en-US"/>
          </a:p>
        </p:txBody>
      </p:sp>
    </p:spTree>
    <p:extLst>
      <p:ext uri="{BB962C8B-B14F-4D97-AF65-F5344CB8AC3E}">
        <p14:creationId xmlns:p14="http://schemas.microsoft.com/office/powerpoint/2010/main" val="27454244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023CD6-C03D-4BF2-8F97-D3E20126D8BC}" type="slidenum">
              <a:rPr lang="en-US" smtClean="0"/>
              <a:pPr>
                <a:defRPr/>
              </a:pPr>
              <a:t>40</a:t>
            </a:fld>
            <a:endParaRPr lang="en-US"/>
          </a:p>
        </p:txBody>
      </p:sp>
    </p:spTree>
    <p:extLst>
      <p:ext uri="{BB962C8B-B14F-4D97-AF65-F5344CB8AC3E}">
        <p14:creationId xmlns:p14="http://schemas.microsoft.com/office/powerpoint/2010/main" val="1016371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4113500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AB92C-25F1-3B43-90F2-EBB1C249AD3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565268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9" descr="SDSS_image"/>
          <p:cNvPicPr>
            <a:picLocks noChangeAspect="1" noChangeArrowheads="1"/>
          </p:cNvPicPr>
          <p:nvPr/>
        </p:nvPicPr>
        <p:blipFill>
          <a:blip r:embed="rId2">
            <a:lum bright="60000" contrast="-60000"/>
            <a:extLst>
              <a:ext uri="{28A0092B-C50C-407E-A947-70E740481C1C}">
                <a14:useLocalDpi xmlns:a14="http://schemas.microsoft.com/office/drawing/2010/main" val="0"/>
              </a:ext>
            </a:extLst>
          </a:blip>
          <a:srcRect r="21138" b="13901"/>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7"/>
          <p:cNvSpPr>
            <a:spLocks noChangeArrowheads="1"/>
          </p:cNvSpPr>
          <p:nvPr/>
        </p:nvSpPr>
        <p:spPr bwMode="auto">
          <a:xfrm flipV="1">
            <a:off x="836613" y="1493838"/>
            <a:ext cx="7740650" cy="1755775"/>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333399"/>
            </a:solidFill>
            <a:prstDash val="solid"/>
            <a:miter lim="800000"/>
            <a:headEnd/>
            <a:tailEnd/>
          </a:ln>
        </p:spPr>
        <p:txBody>
          <a:bodyPr/>
          <a:lstStyle/>
          <a:p>
            <a:pPr>
              <a:defRPr/>
            </a:pPr>
            <a:endParaRPr lang="de-DE">
              <a:solidFill>
                <a:srgbClr val="000000"/>
              </a:solidFill>
              <a:latin typeface="Arial" charset="0"/>
              <a:cs typeface="+mn-cs"/>
            </a:endParaRPr>
          </a:p>
        </p:txBody>
      </p:sp>
      <p:sp>
        <p:nvSpPr>
          <p:cNvPr id="205826" name="Rectangle 2"/>
          <p:cNvSpPr>
            <a:spLocks noGrp="1" noChangeArrowheads="1"/>
          </p:cNvSpPr>
          <p:nvPr>
            <p:ph type="ctrTitle"/>
          </p:nvPr>
        </p:nvSpPr>
        <p:spPr>
          <a:xfrm>
            <a:off x="914400" y="1524000"/>
            <a:ext cx="7623175" cy="1752600"/>
          </a:xfrm>
        </p:spPr>
        <p:txBody>
          <a:bodyPr/>
          <a:lstStyle>
            <a:lvl1pPr>
              <a:defRPr sz="5400"/>
            </a:lvl1pPr>
          </a:lstStyle>
          <a:p>
            <a:r>
              <a:rPr lang="de-DE" altLang="en-US"/>
              <a:t>Titelmasterformat durch Klicken bearbeiten</a:t>
            </a:r>
          </a:p>
        </p:txBody>
      </p:sp>
      <p:sp>
        <p:nvSpPr>
          <p:cNvPr id="20582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200"/>
            </a:lvl1pPr>
          </a:lstStyle>
          <a:p>
            <a:r>
              <a:rPr lang="de-DE" altLang="en-US"/>
              <a:t>Formatvorlage des Untertitelmasters durch Klicken bearbeiten</a:t>
            </a:r>
          </a:p>
        </p:txBody>
      </p:sp>
      <p:sp>
        <p:nvSpPr>
          <p:cNvPr id="6" name="Rectangle 4"/>
          <p:cNvSpPr>
            <a:spLocks noGrp="1" noChangeArrowheads="1"/>
          </p:cNvSpPr>
          <p:nvPr>
            <p:ph type="dt" sz="half" idx="10"/>
          </p:nvPr>
        </p:nvSpPr>
        <p:spPr/>
        <p:txBody>
          <a:bodyPr/>
          <a:lstStyle>
            <a:lvl1pPr>
              <a:defRPr/>
            </a:lvl1pPr>
          </a:lstStyle>
          <a:p>
            <a:pPr>
              <a:defRPr/>
            </a:pPr>
            <a:r>
              <a:rPr lang="en-US" smtClean="0"/>
              <a:t>Mainz, Feb 09</a:t>
            </a:r>
            <a:endParaRPr lang="de-DE"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de-DE" altLang="en-US"/>
          </a:p>
        </p:txBody>
      </p:sp>
      <p:sp>
        <p:nvSpPr>
          <p:cNvPr id="8" name="Rectangle 6"/>
          <p:cNvSpPr>
            <a:spLocks noGrp="1" noChangeArrowheads="1"/>
          </p:cNvSpPr>
          <p:nvPr>
            <p:ph type="sldNum" sz="quarter" idx="12"/>
          </p:nvPr>
        </p:nvSpPr>
        <p:spPr/>
        <p:txBody>
          <a:bodyPr/>
          <a:lstStyle>
            <a:lvl1pPr>
              <a:defRPr/>
            </a:lvl1pPr>
          </a:lstStyle>
          <a:p>
            <a:pPr>
              <a:defRPr/>
            </a:pPr>
            <a:fld id="{84716404-4303-4F55-9D12-AE2A3ED07D9D}" type="slidenum">
              <a:rPr lang="de-DE" altLang="en-US"/>
              <a:pPr>
                <a:defRPr/>
              </a:pPr>
              <a:t>‹#›</a:t>
            </a:fld>
            <a:endParaRPr lang="de-DE" altLang="en-US"/>
          </a:p>
        </p:txBody>
      </p:sp>
    </p:spTree>
    <p:extLst>
      <p:ext uri="{BB962C8B-B14F-4D97-AF65-F5344CB8AC3E}">
        <p14:creationId xmlns:p14="http://schemas.microsoft.com/office/powerpoint/2010/main" val="24628971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p:cNvSpPr>
            <a:spLocks noGrp="1" noChangeArrowheads="1"/>
          </p:cNvSpPr>
          <p:nvPr>
            <p:ph type="sldNum" sz="quarter" idx="12"/>
          </p:nvPr>
        </p:nvSpPr>
        <p:spPr>
          <a:ln/>
        </p:spPr>
        <p:txBody>
          <a:bodyPr/>
          <a:lstStyle>
            <a:lvl1pPr>
              <a:defRPr/>
            </a:lvl1pPr>
          </a:lstStyle>
          <a:p>
            <a:pPr>
              <a:defRPr/>
            </a:pPr>
            <a:fld id="{51F9D283-242F-4E80-B2A4-989951C9F9DD}" type="slidenum">
              <a:rPr lang="de-DE" altLang="en-US"/>
              <a:pPr>
                <a:defRPr/>
              </a:pPr>
              <a:t>‹#›</a:t>
            </a:fld>
            <a:r>
              <a:rPr lang="de-DE" altLang="en-US" dirty="0"/>
              <a:t>/</a:t>
            </a:r>
            <a:r>
              <a:rPr lang="en-US" altLang="en-US" dirty="0"/>
              <a:t>37</a:t>
            </a:r>
            <a:endParaRPr lang="de-DE" altLang="en-US" dirty="0"/>
          </a:p>
        </p:txBody>
      </p:sp>
    </p:spTree>
    <p:extLst>
      <p:ext uri="{BB962C8B-B14F-4D97-AF65-F5344CB8AC3E}">
        <p14:creationId xmlns:p14="http://schemas.microsoft.com/office/powerpoint/2010/main" val="37899809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7813"/>
            <a:ext cx="20574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7813"/>
            <a:ext cx="6019800" cy="58531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p:cNvSpPr>
            <a:spLocks noGrp="1" noChangeArrowheads="1"/>
          </p:cNvSpPr>
          <p:nvPr>
            <p:ph type="sldNum" sz="quarter" idx="12"/>
          </p:nvPr>
        </p:nvSpPr>
        <p:spPr>
          <a:ln/>
        </p:spPr>
        <p:txBody>
          <a:bodyPr/>
          <a:lstStyle>
            <a:lvl1pPr>
              <a:defRPr/>
            </a:lvl1pPr>
          </a:lstStyle>
          <a:p>
            <a:pPr>
              <a:defRPr/>
            </a:pPr>
            <a:fld id="{25ED7DA4-1522-4853-ACF6-C3D031FFF4A5}" type="slidenum">
              <a:rPr lang="de-DE" altLang="en-US"/>
              <a:pPr>
                <a:defRPr/>
              </a:pPr>
              <a:t>‹#›</a:t>
            </a:fld>
            <a:r>
              <a:rPr lang="de-DE" altLang="en-US" dirty="0"/>
              <a:t>/</a:t>
            </a:r>
            <a:r>
              <a:rPr lang="en-US" altLang="en-US" dirty="0"/>
              <a:t>37</a:t>
            </a:r>
            <a:endParaRPr lang="de-DE" altLang="en-US" dirty="0"/>
          </a:p>
        </p:txBody>
      </p:sp>
    </p:spTree>
    <p:extLst>
      <p:ext uri="{BB962C8B-B14F-4D97-AF65-F5344CB8AC3E}">
        <p14:creationId xmlns:p14="http://schemas.microsoft.com/office/powerpoint/2010/main" val="6674301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9" descr="SDSS_image"/>
          <p:cNvPicPr>
            <a:picLocks noChangeAspect="1" noChangeArrowheads="1"/>
          </p:cNvPicPr>
          <p:nvPr/>
        </p:nvPicPr>
        <p:blipFill>
          <a:blip r:embed="rId2">
            <a:lum bright="60000" contrast="-60000"/>
            <a:extLst>
              <a:ext uri="{28A0092B-C50C-407E-A947-70E740481C1C}">
                <a14:useLocalDpi xmlns:a14="http://schemas.microsoft.com/office/drawing/2010/main" val="0"/>
              </a:ext>
            </a:extLst>
          </a:blip>
          <a:srcRect r="21138" b="13901"/>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7"/>
          <p:cNvSpPr>
            <a:spLocks noChangeArrowheads="1"/>
          </p:cNvSpPr>
          <p:nvPr/>
        </p:nvSpPr>
        <p:spPr bwMode="auto">
          <a:xfrm flipV="1">
            <a:off x="836613" y="1493838"/>
            <a:ext cx="7740650" cy="1755775"/>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333399"/>
            </a:solidFill>
            <a:prstDash val="solid"/>
            <a:miter lim="800000"/>
            <a:headEnd/>
            <a:tailEnd/>
          </a:ln>
        </p:spPr>
        <p:txBody>
          <a:bodyPr/>
          <a:lstStyle/>
          <a:p>
            <a:pPr>
              <a:defRPr/>
            </a:pPr>
            <a:endParaRPr lang="de-DE">
              <a:solidFill>
                <a:srgbClr val="000000"/>
              </a:solidFill>
              <a:latin typeface="Arial" charset="0"/>
              <a:cs typeface="+mn-cs"/>
            </a:endParaRPr>
          </a:p>
        </p:txBody>
      </p:sp>
      <p:sp>
        <p:nvSpPr>
          <p:cNvPr id="205826" name="Rectangle 2"/>
          <p:cNvSpPr>
            <a:spLocks noGrp="1" noChangeArrowheads="1"/>
          </p:cNvSpPr>
          <p:nvPr>
            <p:ph type="ctrTitle"/>
          </p:nvPr>
        </p:nvSpPr>
        <p:spPr>
          <a:xfrm>
            <a:off x="914400" y="1524000"/>
            <a:ext cx="7623175" cy="1752600"/>
          </a:xfrm>
        </p:spPr>
        <p:txBody>
          <a:bodyPr/>
          <a:lstStyle>
            <a:lvl1pPr>
              <a:defRPr sz="5400"/>
            </a:lvl1pPr>
          </a:lstStyle>
          <a:p>
            <a:r>
              <a:rPr lang="de-DE" altLang="en-US" smtClean="0"/>
              <a:t>Titelmasterformat durch Klicken bearbeiten</a:t>
            </a:r>
            <a:endParaRPr lang="de-DE" altLang="en-US"/>
          </a:p>
        </p:txBody>
      </p:sp>
      <p:sp>
        <p:nvSpPr>
          <p:cNvPr id="20582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200"/>
            </a:lvl1pPr>
          </a:lstStyle>
          <a:p>
            <a:r>
              <a:rPr lang="de-DE" altLang="en-US" smtClean="0"/>
              <a:t>Formatvorlage des Untertitelmasters durch Klicken bearbeiten</a:t>
            </a:r>
            <a:endParaRPr lang="de-DE" altLang="en-US"/>
          </a:p>
        </p:txBody>
      </p:sp>
      <p:sp>
        <p:nvSpPr>
          <p:cNvPr id="6" name="Rectangle 4"/>
          <p:cNvSpPr>
            <a:spLocks noGrp="1" noChangeArrowheads="1"/>
          </p:cNvSpPr>
          <p:nvPr>
            <p:ph type="dt" sz="half" idx="10"/>
          </p:nvPr>
        </p:nvSpPr>
        <p:spPr/>
        <p:txBody>
          <a:bodyPr/>
          <a:lstStyle>
            <a:lvl1pPr>
              <a:defRPr/>
            </a:lvl1pPr>
          </a:lstStyle>
          <a:p>
            <a:pPr>
              <a:defRPr/>
            </a:pPr>
            <a:r>
              <a:rPr lang="en-US" smtClean="0"/>
              <a:t>Mainz, Feb 09</a:t>
            </a:r>
            <a:endParaRPr lang="de-DE" altLang="en-US" dirty="0"/>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de-DE" altLang="en-US"/>
          </a:p>
        </p:txBody>
      </p:sp>
      <p:sp>
        <p:nvSpPr>
          <p:cNvPr id="8" name="Rectangle 6"/>
          <p:cNvSpPr>
            <a:spLocks noGrp="1" noChangeArrowheads="1"/>
          </p:cNvSpPr>
          <p:nvPr>
            <p:ph type="sldNum" sz="quarter" idx="12"/>
          </p:nvPr>
        </p:nvSpPr>
        <p:spPr/>
        <p:txBody>
          <a:bodyPr/>
          <a:lstStyle>
            <a:lvl1pPr>
              <a:defRPr/>
            </a:lvl1pPr>
          </a:lstStyle>
          <a:p>
            <a:pPr>
              <a:defRPr/>
            </a:pPr>
            <a:fld id="{163E9778-5320-46B0-B1ED-87341FF01900}" type="slidenum">
              <a:rPr lang="de-DE" altLang="en-US"/>
              <a:pPr>
                <a:defRPr/>
              </a:pPr>
              <a:t>‹#›</a:t>
            </a:fld>
            <a:endParaRPr lang="de-DE" altLang="en-US"/>
          </a:p>
        </p:txBody>
      </p:sp>
    </p:spTree>
    <p:extLst>
      <p:ext uri="{BB962C8B-B14F-4D97-AF65-F5344CB8AC3E}">
        <p14:creationId xmlns:p14="http://schemas.microsoft.com/office/powerpoint/2010/main" val="321831063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3B1820-83B2-4DCA-AFE4-CE476E6D6692}" type="slidenum">
              <a:rPr lang="de-DE" altLang="en-US"/>
              <a:pPr>
                <a:defRPr/>
              </a:pPr>
              <a:t>‹#›</a:t>
            </a:fld>
            <a:r>
              <a:rPr lang="de-DE" altLang="en-US" dirty="0"/>
              <a:t>/</a:t>
            </a:r>
            <a:r>
              <a:rPr lang="en-US" altLang="en-US" dirty="0"/>
              <a:t>999</a:t>
            </a:r>
            <a:endParaRPr lang="de-DE" altLang="en-US" dirty="0"/>
          </a:p>
        </p:txBody>
      </p:sp>
    </p:spTree>
    <p:extLst>
      <p:ext uri="{BB962C8B-B14F-4D97-AF65-F5344CB8AC3E}">
        <p14:creationId xmlns:p14="http://schemas.microsoft.com/office/powerpoint/2010/main" val="256005111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p:cNvSpPr>
            <a:spLocks noGrp="1" noChangeArrowheads="1"/>
          </p:cNvSpPr>
          <p:nvPr>
            <p:ph type="sldNum" sz="quarter" idx="12"/>
          </p:nvPr>
        </p:nvSpPr>
        <p:spPr>
          <a:ln/>
        </p:spPr>
        <p:txBody>
          <a:bodyPr/>
          <a:lstStyle>
            <a:lvl1pPr>
              <a:defRPr/>
            </a:lvl1pPr>
          </a:lstStyle>
          <a:p>
            <a:pPr>
              <a:defRPr/>
            </a:pPr>
            <a:fld id="{F28906E1-9E24-47D5-8B39-5FF6EC5BF2E4}" type="slidenum">
              <a:rPr lang="de-DE" altLang="en-US"/>
              <a:pPr>
                <a:defRPr/>
              </a:pPr>
              <a:t>‹#›</a:t>
            </a:fld>
            <a:r>
              <a:rPr lang="de-DE" altLang="en-US" dirty="0"/>
              <a:t>/</a:t>
            </a:r>
            <a:r>
              <a:rPr lang="en-US" altLang="en-US" dirty="0"/>
              <a:t>999</a:t>
            </a:r>
            <a:endParaRPr lang="de-DE" altLang="en-US" dirty="0"/>
          </a:p>
        </p:txBody>
      </p:sp>
    </p:spTree>
    <p:extLst>
      <p:ext uri="{BB962C8B-B14F-4D97-AF65-F5344CB8AC3E}">
        <p14:creationId xmlns:p14="http://schemas.microsoft.com/office/powerpoint/2010/main" val="378454718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23963"/>
            <a:ext cx="4038600" cy="4906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23963"/>
            <a:ext cx="4038600" cy="4906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7" name="Rectangle 6"/>
          <p:cNvSpPr>
            <a:spLocks noGrp="1" noChangeArrowheads="1"/>
          </p:cNvSpPr>
          <p:nvPr>
            <p:ph type="sldNum" sz="quarter" idx="12"/>
          </p:nvPr>
        </p:nvSpPr>
        <p:spPr>
          <a:ln/>
        </p:spPr>
        <p:txBody>
          <a:bodyPr/>
          <a:lstStyle>
            <a:lvl1pPr>
              <a:defRPr/>
            </a:lvl1pPr>
          </a:lstStyle>
          <a:p>
            <a:pPr>
              <a:defRPr/>
            </a:pPr>
            <a:fld id="{09172993-E7C4-4A1E-BD6A-9716D1C05AAE}" type="slidenum">
              <a:rPr lang="de-DE" altLang="en-US"/>
              <a:pPr>
                <a:defRPr/>
              </a:pPr>
              <a:t>‹#›</a:t>
            </a:fld>
            <a:r>
              <a:rPr lang="de-DE" altLang="en-US" dirty="0"/>
              <a:t>/</a:t>
            </a:r>
            <a:r>
              <a:rPr lang="en-US" altLang="en-US" dirty="0"/>
              <a:t>999</a:t>
            </a:r>
            <a:endParaRPr lang="de-DE" altLang="en-US" dirty="0"/>
          </a:p>
        </p:txBody>
      </p:sp>
    </p:spTree>
    <p:extLst>
      <p:ext uri="{BB962C8B-B14F-4D97-AF65-F5344CB8AC3E}">
        <p14:creationId xmlns:p14="http://schemas.microsoft.com/office/powerpoint/2010/main" val="174173120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9" name="Rectangle 6"/>
          <p:cNvSpPr>
            <a:spLocks noGrp="1" noChangeArrowheads="1"/>
          </p:cNvSpPr>
          <p:nvPr>
            <p:ph type="sldNum" sz="quarter" idx="12"/>
          </p:nvPr>
        </p:nvSpPr>
        <p:spPr>
          <a:ln/>
        </p:spPr>
        <p:txBody>
          <a:bodyPr/>
          <a:lstStyle>
            <a:lvl1pPr>
              <a:defRPr/>
            </a:lvl1pPr>
          </a:lstStyle>
          <a:p>
            <a:pPr>
              <a:defRPr/>
            </a:pPr>
            <a:fld id="{5FC1B3E3-9654-4F2A-96C7-871DAE0B5224}" type="slidenum">
              <a:rPr lang="de-DE" altLang="en-US"/>
              <a:pPr>
                <a:defRPr/>
              </a:pPr>
              <a:t>‹#›</a:t>
            </a:fld>
            <a:r>
              <a:rPr lang="de-DE" altLang="en-US" dirty="0"/>
              <a:t>/</a:t>
            </a:r>
            <a:r>
              <a:rPr lang="en-US" altLang="en-US" dirty="0"/>
              <a:t>999</a:t>
            </a:r>
            <a:endParaRPr lang="de-DE" altLang="en-US" dirty="0"/>
          </a:p>
        </p:txBody>
      </p:sp>
    </p:spTree>
    <p:extLst>
      <p:ext uri="{BB962C8B-B14F-4D97-AF65-F5344CB8AC3E}">
        <p14:creationId xmlns:p14="http://schemas.microsoft.com/office/powerpoint/2010/main" val="320303522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5" name="Rectangle 6"/>
          <p:cNvSpPr>
            <a:spLocks noGrp="1" noChangeArrowheads="1"/>
          </p:cNvSpPr>
          <p:nvPr>
            <p:ph type="sldNum" sz="quarter" idx="12"/>
          </p:nvPr>
        </p:nvSpPr>
        <p:spPr>
          <a:ln/>
        </p:spPr>
        <p:txBody>
          <a:bodyPr/>
          <a:lstStyle>
            <a:lvl1pPr>
              <a:defRPr/>
            </a:lvl1pPr>
          </a:lstStyle>
          <a:p>
            <a:pPr>
              <a:defRPr/>
            </a:pPr>
            <a:fld id="{55719BD5-AFF8-4F58-9E12-D91CEE6B9A59}" type="slidenum">
              <a:rPr lang="de-DE" altLang="en-US"/>
              <a:pPr>
                <a:defRPr/>
              </a:pPr>
              <a:t>‹#›</a:t>
            </a:fld>
            <a:r>
              <a:rPr lang="de-DE" altLang="en-US" dirty="0"/>
              <a:t>/</a:t>
            </a:r>
            <a:r>
              <a:rPr lang="en-US" altLang="en-US" dirty="0"/>
              <a:t>999</a:t>
            </a:r>
            <a:endParaRPr lang="de-DE" altLang="en-US" dirty="0"/>
          </a:p>
        </p:txBody>
      </p:sp>
    </p:spTree>
    <p:extLst>
      <p:ext uri="{BB962C8B-B14F-4D97-AF65-F5344CB8AC3E}">
        <p14:creationId xmlns:p14="http://schemas.microsoft.com/office/powerpoint/2010/main" val="220642277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4" name="Rectangle 6"/>
          <p:cNvSpPr>
            <a:spLocks noGrp="1" noChangeArrowheads="1"/>
          </p:cNvSpPr>
          <p:nvPr>
            <p:ph type="sldNum" sz="quarter" idx="12"/>
          </p:nvPr>
        </p:nvSpPr>
        <p:spPr>
          <a:ln/>
        </p:spPr>
        <p:txBody>
          <a:bodyPr/>
          <a:lstStyle>
            <a:lvl1pPr>
              <a:defRPr/>
            </a:lvl1pPr>
          </a:lstStyle>
          <a:p>
            <a:pPr>
              <a:defRPr/>
            </a:pPr>
            <a:fld id="{0728B3A8-F2B8-40AD-8633-C6EFCC88A302}" type="slidenum">
              <a:rPr lang="de-DE" altLang="en-US"/>
              <a:pPr>
                <a:defRPr/>
              </a:pPr>
              <a:t>‹#›</a:t>
            </a:fld>
            <a:r>
              <a:rPr lang="de-DE" altLang="en-US" dirty="0"/>
              <a:t>/</a:t>
            </a:r>
            <a:r>
              <a:rPr lang="en-US" altLang="en-US" dirty="0"/>
              <a:t>999</a:t>
            </a:r>
            <a:endParaRPr lang="de-DE" altLang="en-US" dirty="0"/>
          </a:p>
        </p:txBody>
      </p:sp>
    </p:spTree>
    <p:extLst>
      <p:ext uri="{BB962C8B-B14F-4D97-AF65-F5344CB8AC3E}">
        <p14:creationId xmlns:p14="http://schemas.microsoft.com/office/powerpoint/2010/main" val="89965917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7" name="Rectangle 6"/>
          <p:cNvSpPr>
            <a:spLocks noGrp="1" noChangeArrowheads="1"/>
          </p:cNvSpPr>
          <p:nvPr>
            <p:ph type="sldNum" sz="quarter" idx="12"/>
          </p:nvPr>
        </p:nvSpPr>
        <p:spPr>
          <a:ln/>
        </p:spPr>
        <p:txBody>
          <a:bodyPr/>
          <a:lstStyle>
            <a:lvl1pPr>
              <a:defRPr/>
            </a:lvl1pPr>
          </a:lstStyle>
          <a:p>
            <a:pPr>
              <a:defRPr/>
            </a:pPr>
            <a:fld id="{9124FA89-7318-4EB2-A79B-429600781FF8}" type="slidenum">
              <a:rPr lang="de-DE" altLang="en-US"/>
              <a:pPr>
                <a:defRPr/>
              </a:pPr>
              <a:t>‹#›</a:t>
            </a:fld>
            <a:r>
              <a:rPr lang="de-DE" altLang="en-US" dirty="0"/>
              <a:t>/</a:t>
            </a:r>
            <a:r>
              <a:rPr lang="en-US" altLang="en-US" dirty="0"/>
              <a:t>999</a:t>
            </a:r>
            <a:endParaRPr lang="de-DE" altLang="en-US" dirty="0"/>
          </a:p>
        </p:txBody>
      </p:sp>
    </p:spTree>
    <p:extLst>
      <p:ext uri="{BB962C8B-B14F-4D97-AF65-F5344CB8AC3E}">
        <p14:creationId xmlns:p14="http://schemas.microsoft.com/office/powerpoint/2010/main" val="24984120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p:cNvSpPr>
            <a:spLocks noGrp="1" noChangeArrowheads="1"/>
          </p:cNvSpPr>
          <p:nvPr>
            <p:ph type="sldNum" sz="quarter" idx="12"/>
          </p:nvPr>
        </p:nvSpPr>
        <p:spPr>
          <a:ln/>
        </p:spPr>
        <p:txBody>
          <a:bodyPr/>
          <a:lstStyle>
            <a:lvl1pPr>
              <a:defRPr/>
            </a:lvl1pPr>
          </a:lstStyle>
          <a:p>
            <a:pPr>
              <a:defRPr/>
            </a:pPr>
            <a:fld id="{4E459702-9F41-482E-922B-6D8BE67D5B8C}" type="slidenum">
              <a:rPr lang="de-DE" altLang="en-US"/>
              <a:pPr>
                <a:defRPr/>
              </a:pPr>
              <a:t>‹#›</a:t>
            </a:fld>
            <a:r>
              <a:rPr lang="de-DE" altLang="en-US" dirty="0"/>
              <a:t>/</a:t>
            </a:r>
            <a:r>
              <a:rPr lang="en-US" altLang="en-US" dirty="0"/>
              <a:t>37</a:t>
            </a:r>
            <a:endParaRPr lang="de-DE" altLang="en-US" dirty="0"/>
          </a:p>
        </p:txBody>
      </p:sp>
    </p:spTree>
    <p:extLst>
      <p:ext uri="{BB962C8B-B14F-4D97-AF65-F5344CB8AC3E}">
        <p14:creationId xmlns:p14="http://schemas.microsoft.com/office/powerpoint/2010/main" val="69073487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7" name="Rectangle 6"/>
          <p:cNvSpPr>
            <a:spLocks noGrp="1" noChangeArrowheads="1"/>
          </p:cNvSpPr>
          <p:nvPr>
            <p:ph type="sldNum" sz="quarter" idx="12"/>
          </p:nvPr>
        </p:nvSpPr>
        <p:spPr>
          <a:ln/>
        </p:spPr>
        <p:txBody>
          <a:bodyPr/>
          <a:lstStyle>
            <a:lvl1pPr>
              <a:defRPr/>
            </a:lvl1pPr>
          </a:lstStyle>
          <a:p>
            <a:pPr>
              <a:defRPr/>
            </a:pPr>
            <a:fld id="{62564D72-9114-47D5-B6ED-7EC61623530F}" type="slidenum">
              <a:rPr lang="de-DE" altLang="en-US"/>
              <a:pPr>
                <a:defRPr/>
              </a:pPr>
              <a:t>‹#›</a:t>
            </a:fld>
            <a:r>
              <a:rPr lang="de-DE" altLang="en-US" dirty="0"/>
              <a:t>/</a:t>
            </a:r>
            <a:r>
              <a:rPr lang="en-US" altLang="en-US" dirty="0"/>
              <a:t>999</a:t>
            </a:r>
            <a:endParaRPr lang="de-DE" altLang="en-US" dirty="0"/>
          </a:p>
        </p:txBody>
      </p:sp>
    </p:spTree>
    <p:extLst>
      <p:ext uri="{BB962C8B-B14F-4D97-AF65-F5344CB8AC3E}">
        <p14:creationId xmlns:p14="http://schemas.microsoft.com/office/powerpoint/2010/main" val="74595428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p:cNvSpPr>
            <a:spLocks noGrp="1" noChangeArrowheads="1"/>
          </p:cNvSpPr>
          <p:nvPr>
            <p:ph type="sldNum" sz="quarter" idx="12"/>
          </p:nvPr>
        </p:nvSpPr>
        <p:spPr>
          <a:ln/>
        </p:spPr>
        <p:txBody>
          <a:bodyPr/>
          <a:lstStyle>
            <a:lvl1pPr>
              <a:defRPr/>
            </a:lvl1pPr>
          </a:lstStyle>
          <a:p>
            <a:pPr>
              <a:defRPr/>
            </a:pPr>
            <a:fld id="{89FF0E96-47B7-415E-A55D-30A74C60BE60}" type="slidenum">
              <a:rPr lang="de-DE" altLang="en-US"/>
              <a:pPr>
                <a:defRPr/>
              </a:pPr>
              <a:t>‹#›</a:t>
            </a:fld>
            <a:r>
              <a:rPr lang="de-DE" altLang="en-US" dirty="0"/>
              <a:t>/</a:t>
            </a:r>
            <a:r>
              <a:rPr lang="en-US" altLang="en-US" dirty="0"/>
              <a:t>999</a:t>
            </a:r>
            <a:endParaRPr lang="de-DE" altLang="en-US" dirty="0"/>
          </a:p>
        </p:txBody>
      </p:sp>
    </p:spTree>
    <p:extLst>
      <p:ext uri="{BB962C8B-B14F-4D97-AF65-F5344CB8AC3E}">
        <p14:creationId xmlns:p14="http://schemas.microsoft.com/office/powerpoint/2010/main" val="192954401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7813"/>
            <a:ext cx="2057400" cy="5853112"/>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7813"/>
            <a:ext cx="6019800" cy="5853112"/>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199E69-7E4A-49B2-A66D-AAB553F6DAEE}" type="slidenum">
              <a:rPr lang="de-DE" altLang="en-US"/>
              <a:pPr>
                <a:defRPr/>
              </a:pPr>
              <a:t>‹#›</a:t>
            </a:fld>
            <a:r>
              <a:rPr lang="de-DE" altLang="en-US" dirty="0"/>
              <a:t>/</a:t>
            </a:r>
            <a:r>
              <a:rPr lang="en-US" altLang="en-US" dirty="0"/>
              <a:t>999</a:t>
            </a:r>
            <a:endParaRPr lang="de-DE" altLang="en-US" dirty="0"/>
          </a:p>
        </p:txBody>
      </p:sp>
    </p:spTree>
    <p:extLst>
      <p:ext uri="{BB962C8B-B14F-4D97-AF65-F5344CB8AC3E}">
        <p14:creationId xmlns:p14="http://schemas.microsoft.com/office/powerpoint/2010/main" val="115861988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solidFill>
                  <a:prstClr val="white"/>
                </a:solidFill>
                <a:effectLst>
                  <a:outerShdw blurRad="38100" dist="38100" dir="2700000" algn="tl">
                    <a:srgbClr val="000000">
                      <a:alpha val="43137"/>
                    </a:srgbClr>
                  </a:outerShdw>
                </a:effectLst>
                <a:latin typeface="Arial" panose="020B0604020202020204" pitchFamily="34" charset="0"/>
                <a:cs typeface="+mn-cs"/>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pPr>
              <a:defRPr/>
            </a:pPr>
            <a:r>
              <a:rPr lang="en-US" smtClean="0">
                <a:solidFill>
                  <a:prstClr val="white">
                    <a:alpha val="60000"/>
                  </a:prstClr>
                </a:solidFill>
              </a:rPr>
              <a:t>Mainz, Feb 09</a:t>
            </a:r>
            <a:endParaRPr lang="en-US">
              <a:solidFill>
                <a:prstClr val="white">
                  <a:alpha val="60000"/>
                </a:prstClr>
              </a:solidFill>
            </a:endParaRPr>
          </a:p>
        </p:txBody>
      </p:sp>
      <p:sp>
        <p:nvSpPr>
          <p:cNvPr id="16" name="Slide Number Placeholder 15"/>
          <p:cNvSpPr>
            <a:spLocks noGrp="1"/>
          </p:cNvSpPr>
          <p:nvPr>
            <p:ph type="sldNum" sz="quarter" idx="11"/>
          </p:nvPr>
        </p:nvSpPr>
        <p:spPr/>
        <p:txBody>
          <a:bodyPr/>
          <a:lstStyle/>
          <a:p>
            <a:pPr>
              <a:defRPr/>
            </a:pPr>
            <a:fld id="{CE33CFA5-375C-4175-B410-AD2DF1B1ECF5}" type="slidenum">
              <a:rPr lang="en-US" smtClean="0">
                <a:solidFill>
                  <a:prstClr val="white">
                    <a:alpha val="60000"/>
                  </a:prstClr>
                </a:solidFill>
              </a:rPr>
              <a:pPr>
                <a:defRPr/>
              </a:pPr>
              <a:t>‹#›</a:t>
            </a:fld>
            <a:endParaRPr lang="en-US">
              <a:solidFill>
                <a:prstClr val="white">
                  <a:alpha val="60000"/>
                </a:prstClr>
              </a:solidFill>
            </a:endParaRPr>
          </a:p>
        </p:txBody>
      </p:sp>
      <p:sp>
        <p:nvSpPr>
          <p:cNvPr id="17" name="Footer Placeholder 16"/>
          <p:cNvSpPr>
            <a:spLocks noGrp="1"/>
          </p:cNvSpPr>
          <p:nvPr>
            <p:ph type="ftr" sz="quarter" idx="12"/>
          </p:nvPr>
        </p:nvSpPr>
        <p:spPr/>
        <p:txBody>
          <a:bodyPr/>
          <a:lstStyle/>
          <a:p>
            <a:pPr>
              <a:defRPr/>
            </a:pPr>
            <a:endParaRPr lang="en-US">
              <a:solidFill>
                <a:prstClr val="white">
                  <a:alpha val="60000"/>
                </a:prstClr>
              </a:solidFill>
            </a:endParaRPr>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6" name="Rectangle 6"/>
          <p:cNvSpPr>
            <a:spLocks noGrp="1" noChangeArrowheads="1"/>
          </p:cNvSpPr>
          <p:nvPr>
            <p:ph type="sldNum" sz="quarter" idx="12"/>
          </p:nvPr>
        </p:nvSpPr>
        <p:spPr>
          <a:ln/>
        </p:spPr>
        <p:txBody>
          <a:bodyPr/>
          <a:lstStyle>
            <a:lvl1pPr>
              <a:defRPr/>
            </a:lvl1pPr>
          </a:lstStyle>
          <a:p>
            <a:pPr>
              <a:defRPr/>
            </a:pPr>
            <a:fld id="{9EFE9F69-A786-46DE-B4EE-363D92FC7A18}" type="slidenum">
              <a:rPr lang="de-DE" altLang="en-US"/>
              <a:pPr>
                <a:defRPr/>
              </a:pPr>
              <a:t>‹#›</a:t>
            </a:fld>
            <a:r>
              <a:rPr lang="de-DE" altLang="en-US" dirty="0"/>
              <a:t>/</a:t>
            </a:r>
            <a:r>
              <a:rPr lang="en-US" altLang="en-US" dirty="0"/>
              <a:t>37</a:t>
            </a:r>
            <a:endParaRPr lang="de-DE" altLang="en-US" dirty="0"/>
          </a:p>
        </p:txBody>
      </p:sp>
    </p:spTree>
    <p:extLst>
      <p:ext uri="{BB962C8B-B14F-4D97-AF65-F5344CB8AC3E}">
        <p14:creationId xmlns:p14="http://schemas.microsoft.com/office/powerpoint/2010/main" val="245596649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B38AC2-DDC3-3448-B8E9-86753A596A4A}" type="datetimeFigureOut">
              <a:rPr lang="en-US" smtClean="0">
                <a:solidFill>
                  <a:prstClr val="black">
                    <a:tint val="75000"/>
                  </a:prstClr>
                </a:solidFill>
                <a:latin typeface="Calibri"/>
              </a:rPr>
              <a:pPr/>
              <a:t>6/15/2016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98269E7-A841-2B4A-BE3D-484A33BB159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964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B38AC2-DDC3-3448-B8E9-86753A596A4A}" type="datetimeFigureOut">
              <a:rPr lang="en-US" smtClean="0">
                <a:solidFill>
                  <a:prstClr val="black">
                    <a:tint val="75000"/>
                  </a:prstClr>
                </a:solidFill>
              </a:rPr>
              <a:pPr/>
              <a:t>6/15/2016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8269E7-A841-2B4A-BE3D-484A33BB15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4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23963"/>
            <a:ext cx="4038600" cy="4906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23963"/>
            <a:ext cx="4038600" cy="4906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7" name="Rectangle 6"/>
          <p:cNvSpPr>
            <a:spLocks noGrp="1" noChangeArrowheads="1"/>
          </p:cNvSpPr>
          <p:nvPr>
            <p:ph type="sldNum" sz="quarter" idx="12"/>
          </p:nvPr>
        </p:nvSpPr>
        <p:spPr>
          <a:ln/>
        </p:spPr>
        <p:txBody>
          <a:bodyPr/>
          <a:lstStyle>
            <a:lvl1pPr>
              <a:defRPr/>
            </a:lvl1pPr>
          </a:lstStyle>
          <a:p>
            <a:pPr>
              <a:defRPr/>
            </a:pPr>
            <a:fld id="{DD164B7E-CB5A-41A2-BE6F-09B0AC8227BE}" type="slidenum">
              <a:rPr lang="de-DE" altLang="en-US"/>
              <a:pPr>
                <a:defRPr/>
              </a:pPr>
              <a:t>‹#›</a:t>
            </a:fld>
            <a:r>
              <a:rPr lang="de-DE" altLang="en-US" dirty="0"/>
              <a:t>/</a:t>
            </a:r>
            <a:r>
              <a:rPr lang="en-US" altLang="en-US" dirty="0"/>
              <a:t>37</a:t>
            </a:r>
            <a:endParaRPr lang="de-DE" altLang="en-US" dirty="0"/>
          </a:p>
        </p:txBody>
      </p:sp>
    </p:spTree>
    <p:extLst>
      <p:ext uri="{BB962C8B-B14F-4D97-AF65-F5344CB8AC3E}">
        <p14:creationId xmlns:p14="http://schemas.microsoft.com/office/powerpoint/2010/main" val="386550559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D326667C-E895-A249-A9C7-67F7FA7635E2}" type="datetimeFigureOut">
              <a:rPr lang="en-US" smtClean="0">
                <a:solidFill>
                  <a:prstClr val="black"/>
                </a:solidFill>
                <a:latin typeface="Calibri"/>
                <a:cs typeface="+mn-cs"/>
              </a:rPr>
              <a:pPr defTabSz="457200" fontAlgn="auto">
                <a:spcBef>
                  <a:spcPts val="0"/>
                </a:spcBef>
                <a:spcAft>
                  <a:spcPts val="0"/>
                </a:spcAft>
              </a:pPr>
              <a:t>6/15/2016</a:t>
            </a:fld>
            <a:endParaRPr lang="en-US">
              <a:solidFill>
                <a:prstClr val="black"/>
              </a:solidFill>
              <a:latin typeface="Calibri"/>
              <a:cs typeface="+mn-cs"/>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312C58-8BB9-4545-9504-425A50B33A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67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9" name="Rectangle 6"/>
          <p:cNvSpPr>
            <a:spLocks noGrp="1" noChangeArrowheads="1"/>
          </p:cNvSpPr>
          <p:nvPr>
            <p:ph type="sldNum" sz="quarter" idx="12"/>
          </p:nvPr>
        </p:nvSpPr>
        <p:spPr>
          <a:ln/>
        </p:spPr>
        <p:txBody>
          <a:bodyPr/>
          <a:lstStyle>
            <a:lvl1pPr>
              <a:defRPr/>
            </a:lvl1pPr>
          </a:lstStyle>
          <a:p>
            <a:pPr>
              <a:defRPr/>
            </a:pPr>
            <a:fld id="{9B8A914D-DA41-46FE-8ED9-2AA206D33CB9}" type="slidenum">
              <a:rPr lang="de-DE" altLang="en-US"/>
              <a:pPr>
                <a:defRPr/>
              </a:pPr>
              <a:t>‹#›</a:t>
            </a:fld>
            <a:r>
              <a:rPr lang="de-DE" altLang="en-US" dirty="0"/>
              <a:t>/</a:t>
            </a:r>
            <a:r>
              <a:rPr lang="en-US" altLang="en-US" dirty="0"/>
              <a:t>37</a:t>
            </a:r>
            <a:endParaRPr lang="de-DE" altLang="en-US" dirty="0"/>
          </a:p>
        </p:txBody>
      </p:sp>
    </p:spTree>
    <p:extLst>
      <p:ext uri="{BB962C8B-B14F-4D97-AF65-F5344CB8AC3E}">
        <p14:creationId xmlns:p14="http://schemas.microsoft.com/office/powerpoint/2010/main" val="22349916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5" name="Rectangle 6"/>
          <p:cNvSpPr>
            <a:spLocks noGrp="1" noChangeArrowheads="1"/>
          </p:cNvSpPr>
          <p:nvPr>
            <p:ph type="sldNum" sz="quarter" idx="12"/>
          </p:nvPr>
        </p:nvSpPr>
        <p:spPr>
          <a:ln/>
        </p:spPr>
        <p:txBody>
          <a:bodyPr/>
          <a:lstStyle>
            <a:lvl1pPr>
              <a:defRPr/>
            </a:lvl1pPr>
          </a:lstStyle>
          <a:p>
            <a:pPr>
              <a:defRPr/>
            </a:pPr>
            <a:fld id="{24F8C127-0134-4CA3-93FD-8649D899EF58}" type="slidenum">
              <a:rPr lang="de-DE" altLang="en-US"/>
              <a:pPr>
                <a:defRPr/>
              </a:pPr>
              <a:t>‹#›</a:t>
            </a:fld>
            <a:r>
              <a:rPr lang="de-DE" altLang="en-US" dirty="0"/>
              <a:t>/</a:t>
            </a:r>
            <a:r>
              <a:rPr lang="en-US" altLang="en-US" dirty="0"/>
              <a:t>37</a:t>
            </a:r>
            <a:endParaRPr lang="de-DE" altLang="en-US" dirty="0"/>
          </a:p>
        </p:txBody>
      </p:sp>
    </p:spTree>
    <p:extLst>
      <p:ext uri="{BB962C8B-B14F-4D97-AF65-F5344CB8AC3E}">
        <p14:creationId xmlns:p14="http://schemas.microsoft.com/office/powerpoint/2010/main" val="251276918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4" name="Rectangle 6"/>
          <p:cNvSpPr>
            <a:spLocks noGrp="1" noChangeArrowheads="1"/>
          </p:cNvSpPr>
          <p:nvPr>
            <p:ph type="sldNum" sz="quarter" idx="12"/>
          </p:nvPr>
        </p:nvSpPr>
        <p:spPr>
          <a:ln/>
        </p:spPr>
        <p:txBody>
          <a:bodyPr/>
          <a:lstStyle>
            <a:lvl1pPr>
              <a:defRPr/>
            </a:lvl1pPr>
          </a:lstStyle>
          <a:p>
            <a:pPr>
              <a:defRPr/>
            </a:pPr>
            <a:fld id="{E7480A11-37DA-4A34-A279-801C1BAC0D72}" type="slidenum">
              <a:rPr lang="de-DE" altLang="en-US"/>
              <a:pPr>
                <a:defRPr/>
              </a:pPr>
              <a:t>‹#›</a:t>
            </a:fld>
            <a:r>
              <a:rPr lang="de-DE" altLang="en-US" dirty="0"/>
              <a:t>/</a:t>
            </a:r>
            <a:r>
              <a:rPr lang="en-US" altLang="en-US" dirty="0"/>
              <a:t>37</a:t>
            </a:r>
            <a:endParaRPr lang="de-DE" altLang="en-US" dirty="0"/>
          </a:p>
        </p:txBody>
      </p:sp>
    </p:spTree>
    <p:extLst>
      <p:ext uri="{BB962C8B-B14F-4D97-AF65-F5344CB8AC3E}">
        <p14:creationId xmlns:p14="http://schemas.microsoft.com/office/powerpoint/2010/main" val="357511703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7" name="Rectangle 6"/>
          <p:cNvSpPr>
            <a:spLocks noGrp="1" noChangeArrowheads="1"/>
          </p:cNvSpPr>
          <p:nvPr>
            <p:ph type="sldNum" sz="quarter" idx="12"/>
          </p:nvPr>
        </p:nvSpPr>
        <p:spPr>
          <a:ln/>
        </p:spPr>
        <p:txBody>
          <a:bodyPr/>
          <a:lstStyle>
            <a:lvl1pPr>
              <a:defRPr/>
            </a:lvl1pPr>
          </a:lstStyle>
          <a:p>
            <a:pPr>
              <a:defRPr/>
            </a:pPr>
            <a:fld id="{1F0B5A93-04E7-4CB6-88D8-63A897CAEFC3}" type="slidenum">
              <a:rPr lang="de-DE" altLang="en-US"/>
              <a:pPr>
                <a:defRPr/>
              </a:pPr>
              <a:t>‹#›</a:t>
            </a:fld>
            <a:r>
              <a:rPr lang="de-DE" altLang="en-US" dirty="0"/>
              <a:t>/</a:t>
            </a:r>
            <a:r>
              <a:rPr lang="en-US" altLang="en-US" dirty="0"/>
              <a:t>37</a:t>
            </a:r>
            <a:endParaRPr lang="de-DE" altLang="en-US" dirty="0"/>
          </a:p>
        </p:txBody>
      </p:sp>
    </p:spTree>
    <p:extLst>
      <p:ext uri="{BB962C8B-B14F-4D97-AF65-F5344CB8AC3E}">
        <p14:creationId xmlns:p14="http://schemas.microsoft.com/office/powerpoint/2010/main" val="19796241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Mainz, Feb 09</a:t>
            </a:r>
            <a:endParaRPr lang="de-DE"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en-US"/>
          </a:p>
        </p:txBody>
      </p:sp>
      <p:sp>
        <p:nvSpPr>
          <p:cNvPr id="7" name="Rectangle 6"/>
          <p:cNvSpPr>
            <a:spLocks noGrp="1" noChangeArrowheads="1"/>
          </p:cNvSpPr>
          <p:nvPr>
            <p:ph type="sldNum" sz="quarter" idx="12"/>
          </p:nvPr>
        </p:nvSpPr>
        <p:spPr>
          <a:ln/>
        </p:spPr>
        <p:txBody>
          <a:bodyPr/>
          <a:lstStyle>
            <a:lvl1pPr>
              <a:defRPr/>
            </a:lvl1pPr>
          </a:lstStyle>
          <a:p>
            <a:pPr>
              <a:defRPr/>
            </a:pPr>
            <a:fld id="{A1D18904-2FCA-4ACA-BC70-DF1DA0A544D4}" type="slidenum">
              <a:rPr lang="de-DE" altLang="en-US"/>
              <a:pPr>
                <a:defRPr/>
              </a:pPr>
              <a:t>‹#›</a:t>
            </a:fld>
            <a:r>
              <a:rPr lang="de-DE" altLang="en-US" dirty="0"/>
              <a:t>/</a:t>
            </a:r>
            <a:r>
              <a:rPr lang="en-US" altLang="en-US" dirty="0"/>
              <a:t>37</a:t>
            </a:r>
            <a:endParaRPr lang="de-DE" altLang="en-US" dirty="0"/>
          </a:p>
        </p:txBody>
      </p:sp>
    </p:spTree>
    <p:extLst>
      <p:ext uri="{BB962C8B-B14F-4D97-AF65-F5344CB8AC3E}">
        <p14:creationId xmlns:p14="http://schemas.microsoft.com/office/powerpoint/2010/main" val="12553878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30.xml"/><Relationship Id="rId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1.xml"/><Relationship Id="rId1" Type="http://schemas.openxmlformats.org/officeDocument/2006/relationships/slideLayout" Target="../slideLayouts/slideLayout31.xml"/><Relationship Id="rId4"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2.xml"/><Relationship Id="rId1" Type="http://schemas.openxmlformats.org/officeDocument/2006/relationships/slideLayout" Target="../slideLayouts/slideLayout32.xml"/><Relationship Id="rId4"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3.xml"/><Relationship Id="rId1" Type="http://schemas.openxmlformats.org/officeDocument/2006/relationships/slideLayout" Target="../slideLayouts/slideLayout33.xml"/><Relationship Id="rId4"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4.xml"/><Relationship Id="rId1" Type="http://schemas.openxmlformats.org/officeDocument/2006/relationships/slideLayout" Target="../slideLayouts/slideLayout34.xml"/><Relationship Id="rId4" Type="http://schemas.openxmlformats.org/officeDocument/2006/relationships/image" Target="../media/image4.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5.xml"/><Relationship Id="rId1" Type="http://schemas.openxmlformats.org/officeDocument/2006/relationships/slideLayout" Target="../slideLayouts/slideLayout35.xml"/><Relationship Id="rId4" Type="http://schemas.openxmlformats.org/officeDocument/2006/relationships/image" Target="../media/image4.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6.xml"/><Relationship Id="rId1" Type="http://schemas.openxmlformats.org/officeDocument/2006/relationships/slideLayout" Target="../slideLayouts/slideLayout36.xml"/><Relationship Id="rId4" Type="http://schemas.openxmlformats.org/officeDocument/2006/relationships/image" Target="../media/image4.png"/></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39.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9.xml"/><Relationship Id="rId1" Type="http://schemas.openxmlformats.org/officeDocument/2006/relationships/slideLayout" Target="../slideLayouts/slideLayout40.xml"/><Relationship Id="rId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0.xml"/><Relationship Id="rId1" Type="http://schemas.openxmlformats.org/officeDocument/2006/relationships/slideLayout" Target="../slideLayouts/slideLayout41.xml"/><Relationship Id="rId4" Type="http://schemas.openxmlformats.org/officeDocument/2006/relationships/image" Target="../media/image4.pn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1.xml"/><Relationship Id="rId1" Type="http://schemas.openxmlformats.org/officeDocument/2006/relationships/slideLayout" Target="../slideLayouts/slideLayout42.xml"/><Relationship Id="rId4" Type="http://schemas.openxmlformats.org/officeDocument/2006/relationships/image" Target="../media/image4.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2.xml"/><Relationship Id="rId1" Type="http://schemas.openxmlformats.org/officeDocument/2006/relationships/slideLayout" Target="../slideLayouts/slideLayout4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24.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25.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26.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2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28.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29.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1" descr="SDSS_image"/>
          <p:cNvPicPr>
            <a:picLocks noChangeAspect="1" noChangeArrowheads="1"/>
          </p:cNvPicPr>
          <p:nvPr/>
        </p:nvPicPr>
        <p:blipFill>
          <a:blip r:embed="rId13">
            <a:lum bright="60000" contrast="-60000"/>
            <a:extLst>
              <a:ext uri="{28A0092B-C50C-407E-A947-70E740481C1C}">
                <a14:useLocalDpi xmlns:a14="http://schemas.microsoft.com/office/drawing/2010/main" val="0"/>
              </a:ext>
            </a:extLst>
          </a:blip>
          <a:srcRect r="21138" b="13901"/>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457200" y="277813"/>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Titelmasterformat durch Klicken bearbeiten</a:t>
            </a:r>
          </a:p>
        </p:txBody>
      </p:sp>
      <p:sp>
        <p:nvSpPr>
          <p:cNvPr id="3076" name="Rectangle 3"/>
          <p:cNvSpPr>
            <a:spLocks noGrp="1" noChangeArrowheads="1"/>
          </p:cNvSpPr>
          <p:nvPr>
            <p:ph type="body" idx="1"/>
          </p:nvPr>
        </p:nvSpPr>
        <p:spPr bwMode="auto">
          <a:xfrm>
            <a:off x="457200" y="1223963"/>
            <a:ext cx="82296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20480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mj-lt"/>
                <a:cs typeface="+mn-cs"/>
              </a:defRPr>
            </a:lvl1pPr>
          </a:lstStyle>
          <a:p>
            <a:pPr>
              <a:defRPr/>
            </a:pPr>
            <a:r>
              <a:rPr lang="en-US" smtClean="0"/>
              <a:t>Mainz, Feb 09</a:t>
            </a:r>
            <a:endParaRPr lang="de-DE" altLang="en-US"/>
          </a:p>
        </p:txBody>
      </p:sp>
      <p:sp>
        <p:nvSpPr>
          <p:cNvPr id="2048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cs typeface="+mn-cs"/>
              </a:defRPr>
            </a:lvl1pPr>
          </a:lstStyle>
          <a:p>
            <a:pPr>
              <a:defRPr/>
            </a:pPr>
            <a:endParaRPr lang="de-DE" altLang="en-US"/>
          </a:p>
        </p:txBody>
      </p:sp>
      <p:sp>
        <p:nvSpPr>
          <p:cNvPr id="20480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mj-lt"/>
                <a:cs typeface="+mn-cs"/>
              </a:defRPr>
            </a:lvl1pPr>
          </a:lstStyle>
          <a:p>
            <a:pPr>
              <a:defRPr/>
            </a:pPr>
            <a:fld id="{E45EC017-E716-4D9F-8237-BAFF05E7F8AA}" type="slidenum">
              <a:rPr lang="de-DE" altLang="en-US"/>
              <a:pPr>
                <a:defRPr/>
              </a:pPr>
              <a:t>‹#›</a:t>
            </a:fld>
            <a:r>
              <a:rPr lang="de-DE" altLang="en-US" dirty="0"/>
              <a:t>/</a:t>
            </a:r>
            <a:r>
              <a:rPr lang="en-US" altLang="en-US" dirty="0"/>
              <a:t>37</a:t>
            </a:r>
            <a:endParaRPr lang="de-DE" altLang="en-US" dirty="0"/>
          </a:p>
        </p:txBody>
      </p:sp>
      <p:sp>
        <p:nvSpPr>
          <p:cNvPr id="204807" name="Freeform 7"/>
          <p:cNvSpPr>
            <a:spLocks noChangeArrowheads="1"/>
          </p:cNvSpPr>
          <p:nvPr/>
        </p:nvSpPr>
        <p:spPr bwMode="auto">
          <a:xfrm flipV="1">
            <a:off x="431800" y="233363"/>
            <a:ext cx="8234363" cy="72866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8575" cap="flat" cmpd="sng">
            <a:solidFill>
              <a:srgbClr val="333399"/>
            </a:solidFill>
            <a:prstDash val="solid"/>
            <a:miter lim="800000"/>
            <a:headEnd/>
            <a:tailEnd/>
          </a:ln>
        </p:spPr>
        <p:txBody>
          <a:bodyPr/>
          <a:lstStyle/>
          <a:p>
            <a:pPr>
              <a:defRPr/>
            </a:pPr>
            <a:endParaRPr lang="de-DE">
              <a:solidFill>
                <a:srgbClr val="000000"/>
              </a:solidFill>
              <a:latin typeface="Arial" charset="0"/>
              <a:cs typeface="+mn-cs"/>
            </a:endParaRPr>
          </a:p>
        </p:txBody>
      </p:sp>
      <p:sp>
        <p:nvSpPr>
          <p:cNvPr id="204808" name="Line 8"/>
          <p:cNvSpPr>
            <a:spLocks noChangeShapeType="1"/>
          </p:cNvSpPr>
          <p:nvPr/>
        </p:nvSpPr>
        <p:spPr bwMode="auto">
          <a:xfrm>
            <a:off x="457200" y="6172200"/>
            <a:ext cx="8229600" cy="0"/>
          </a:xfrm>
          <a:prstGeom prst="line">
            <a:avLst/>
          </a:prstGeom>
          <a:noFill/>
          <a:ln w="28575">
            <a:solidFill>
              <a:srgbClr val="333399"/>
            </a:solidFill>
            <a:round/>
            <a:headEnd/>
            <a:tailEnd/>
          </a:ln>
          <a:effectLst/>
        </p:spPr>
        <p:txBody>
          <a:bodyPr/>
          <a:lstStyle/>
          <a:p>
            <a:pPr>
              <a:defRPr/>
            </a:pPr>
            <a:endParaRPr lang="de-DE">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934"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0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16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4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4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4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4"/>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67" r:id="rId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4"/>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69" r:id="rId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4"/>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71" r:id="rId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4"/>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73" r:id="rId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4"/>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75" r:id="rId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4"/>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77" r:id="rId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4"/>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79" r:id="rId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5"/>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81" r:id="rId1"/>
    <p:sldLayoutId id="2147483996" r:id="rId2"/>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B9B38AC2-DDC3-3448-B8E9-86753A596A4A}" type="datetimeFigureOut">
              <a:rPr lang="en-US" smtClean="0">
                <a:solidFill>
                  <a:prstClr val="black">
                    <a:tint val="75000"/>
                  </a:prstClr>
                </a:solidFill>
                <a:latin typeface="Calibri"/>
                <a:cs typeface="+mn-cs"/>
              </a:rPr>
              <a:pPr defTabSz="457200" fontAlgn="auto">
                <a:spcBef>
                  <a:spcPts val="0"/>
                </a:spcBef>
                <a:spcAft>
                  <a:spcPts val="0"/>
                </a:spcAft>
              </a:pPr>
              <a:t>6/15/2016</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098269E7-A841-2B4A-BE3D-484A33BB1594}"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112314513"/>
      </p:ext>
    </p:extLst>
  </p:cSld>
  <p:clrMap bg1="lt1" tx1="dk1" bg2="lt2" tx2="dk2" accent1="accent1" accent2="accent2" accent3="accent3" accent4="accent4" accent5="accent5" accent6="accent6" hlink="hlink" folHlink="folHlink"/>
  <p:sldLayoutIdLst>
    <p:sldLayoutId id="214748398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4"/>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85" r:id="rId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1" descr="SDSS_image"/>
          <p:cNvPicPr>
            <a:picLocks noChangeAspect="1" noChangeArrowheads="1"/>
          </p:cNvPicPr>
          <p:nvPr/>
        </p:nvPicPr>
        <p:blipFill>
          <a:blip r:embed="rId13">
            <a:lum bright="60000" contrast="-60000"/>
            <a:extLst>
              <a:ext uri="{28A0092B-C50C-407E-A947-70E740481C1C}">
                <a14:useLocalDpi xmlns:a14="http://schemas.microsoft.com/office/drawing/2010/main" val="0"/>
              </a:ext>
            </a:extLst>
          </a:blip>
          <a:srcRect r="21138" b="13901"/>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bwMode="auto">
          <a:xfrm>
            <a:off x="457200" y="277813"/>
            <a:ext cx="8229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Titelmasterformat durch Klicken bearbeiten</a:t>
            </a:r>
          </a:p>
        </p:txBody>
      </p:sp>
      <p:sp>
        <p:nvSpPr>
          <p:cNvPr id="8196" name="Rectangle 3"/>
          <p:cNvSpPr>
            <a:spLocks noGrp="1" noChangeArrowheads="1"/>
          </p:cNvSpPr>
          <p:nvPr>
            <p:ph type="body" idx="1"/>
          </p:nvPr>
        </p:nvSpPr>
        <p:spPr bwMode="auto">
          <a:xfrm>
            <a:off x="457200" y="1223963"/>
            <a:ext cx="82296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p>
        </p:txBody>
      </p:sp>
      <p:sp>
        <p:nvSpPr>
          <p:cNvPr id="20480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mj-lt"/>
                <a:cs typeface="+mn-cs"/>
              </a:defRPr>
            </a:lvl1pPr>
          </a:lstStyle>
          <a:p>
            <a:pPr>
              <a:defRPr/>
            </a:pPr>
            <a:r>
              <a:rPr lang="en-US" smtClean="0"/>
              <a:t>Mainz, Feb 09</a:t>
            </a:r>
            <a:endParaRPr lang="de-DE" altLang="en-US" dirty="0"/>
          </a:p>
        </p:txBody>
      </p:sp>
      <p:sp>
        <p:nvSpPr>
          <p:cNvPr id="2048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cs typeface="+mn-cs"/>
              </a:defRPr>
            </a:lvl1pPr>
          </a:lstStyle>
          <a:p>
            <a:pPr>
              <a:defRPr/>
            </a:pPr>
            <a:endParaRPr lang="de-DE" altLang="en-US"/>
          </a:p>
        </p:txBody>
      </p:sp>
      <p:sp>
        <p:nvSpPr>
          <p:cNvPr id="20480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mj-lt"/>
                <a:cs typeface="+mn-cs"/>
              </a:defRPr>
            </a:lvl1pPr>
          </a:lstStyle>
          <a:p>
            <a:pPr>
              <a:defRPr/>
            </a:pPr>
            <a:fld id="{1B5F8C9C-A4F7-4CEF-88BA-1C844D1A6F2C}" type="slidenum">
              <a:rPr lang="de-DE" altLang="en-US"/>
              <a:pPr>
                <a:defRPr/>
              </a:pPr>
              <a:t>‹#›</a:t>
            </a:fld>
            <a:r>
              <a:rPr lang="de-DE" altLang="en-US" dirty="0"/>
              <a:t>/</a:t>
            </a:r>
            <a:r>
              <a:rPr lang="en-US" altLang="en-US" dirty="0"/>
              <a:t>999</a:t>
            </a:r>
            <a:endParaRPr lang="de-DE" altLang="en-US" dirty="0"/>
          </a:p>
        </p:txBody>
      </p:sp>
      <p:sp>
        <p:nvSpPr>
          <p:cNvPr id="204807" name="Freeform 7"/>
          <p:cNvSpPr>
            <a:spLocks noChangeArrowheads="1"/>
          </p:cNvSpPr>
          <p:nvPr/>
        </p:nvSpPr>
        <p:spPr bwMode="auto">
          <a:xfrm flipV="1">
            <a:off x="431800" y="233363"/>
            <a:ext cx="8234363" cy="72866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8575" cap="flat" cmpd="sng">
            <a:solidFill>
              <a:srgbClr val="333399"/>
            </a:solidFill>
            <a:prstDash val="solid"/>
            <a:miter lim="800000"/>
            <a:headEnd/>
            <a:tailEnd/>
          </a:ln>
        </p:spPr>
        <p:txBody>
          <a:bodyPr/>
          <a:lstStyle/>
          <a:p>
            <a:pPr>
              <a:defRPr/>
            </a:pPr>
            <a:endParaRPr lang="de-DE">
              <a:solidFill>
                <a:srgbClr val="000000"/>
              </a:solidFill>
              <a:latin typeface="Arial" charset="0"/>
              <a:cs typeface="+mn-cs"/>
            </a:endParaRPr>
          </a:p>
        </p:txBody>
      </p:sp>
      <p:sp>
        <p:nvSpPr>
          <p:cNvPr id="204808" name="Line 8"/>
          <p:cNvSpPr>
            <a:spLocks noChangeShapeType="1"/>
          </p:cNvSpPr>
          <p:nvPr/>
        </p:nvSpPr>
        <p:spPr bwMode="auto">
          <a:xfrm>
            <a:off x="457200" y="6172200"/>
            <a:ext cx="8229600" cy="0"/>
          </a:xfrm>
          <a:prstGeom prst="line">
            <a:avLst/>
          </a:prstGeom>
          <a:noFill/>
          <a:ln w="28575">
            <a:solidFill>
              <a:srgbClr val="333399"/>
            </a:solidFill>
            <a:round/>
            <a:headEnd/>
            <a:tailEnd/>
          </a:ln>
          <a:effectLst/>
        </p:spPr>
        <p:txBody>
          <a:bodyPr/>
          <a:lstStyle/>
          <a:p>
            <a:pPr>
              <a:defRPr/>
            </a:pPr>
            <a:endParaRPr lang="de-DE">
              <a:solidFill>
                <a:srgbClr val="000000"/>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938"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eaLnBrk="1" fontAlgn="base" hangingPunct="1">
        <a:spcBef>
          <a:spcPct val="0"/>
        </a:spcBef>
        <a:spcAft>
          <a:spcPct val="0"/>
        </a:spcAft>
        <a:defRPr sz="4400">
          <a:solidFill>
            <a:schemeClr val="tx2"/>
          </a:solidFill>
          <a:latin typeface="Garamond" pitchFamily="18" charset="0"/>
        </a:defRPr>
      </a:lvl6pPr>
      <a:lvl7pPr marL="914400" algn="l" rtl="0" eaLnBrk="1" fontAlgn="base" hangingPunct="1">
        <a:spcBef>
          <a:spcPct val="0"/>
        </a:spcBef>
        <a:spcAft>
          <a:spcPct val="0"/>
        </a:spcAft>
        <a:defRPr sz="4400">
          <a:solidFill>
            <a:schemeClr val="tx2"/>
          </a:solidFill>
          <a:latin typeface="Garamond" pitchFamily="18" charset="0"/>
        </a:defRPr>
      </a:lvl7pPr>
      <a:lvl8pPr marL="1371600" algn="l" rtl="0" eaLnBrk="1" fontAlgn="base" hangingPunct="1">
        <a:spcBef>
          <a:spcPct val="0"/>
        </a:spcBef>
        <a:spcAft>
          <a:spcPct val="0"/>
        </a:spcAft>
        <a:defRPr sz="4400">
          <a:solidFill>
            <a:schemeClr val="tx2"/>
          </a:solidFill>
          <a:latin typeface="Garamond" pitchFamily="18" charset="0"/>
        </a:defRPr>
      </a:lvl8pPr>
      <a:lvl9pPr marL="1828800" algn="l" rtl="0" eaLnBrk="1" fontAlgn="base" hangingPunct="1">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0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16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4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4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4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4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4"/>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91" r:id="rId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4"/>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93" r:id="rId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4"/>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95" r:id="rId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Arial" panose="020B0604020202020204" pitchFamily="34" charset="0"/>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Arial" panose="020B0604020202020204" pitchFamily="34" charset="0"/>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Arial" panose="020B0604020202020204" pitchFamily="34" charset="0"/>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Arial" panose="020B0604020202020204" pitchFamily="34" charset="0"/>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r>
              <a:rPr lang="en-US" smtClean="0">
                <a:solidFill>
                  <a:prstClr val="white">
                    <a:alpha val="60000"/>
                  </a:prstClr>
                </a:solidFill>
                <a:cs typeface="+mn-cs"/>
              </a:rPr>
              <a:t>Mainz, Feb 09</a:t>
            </a:r>
            <a:endParaRPr lang="en-US">
              <a:solidFill>
                <a:prstClr val="white">
                  <a:alpha val="60000"/>
                </a:prstClr>
              </a:solidFill>
              <a:cs typeface="+mn-cs"/>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en-US">
              <a:solidFill>
                <a:prstClr val="white">
                  <a:alpha val="60000"/>
                </a:prstClr>
              </a:solidFill>
              <a:cs typeface="+mn-cs"/>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8A9011E7-DF10-4102-AE76-2A1974EDAA06}" type="slidenum">
              <a:rPr lang="en-US" smtClean="0">
                <a:solidFill>
                  <a:prstClr val="white">
                    <a:alpha val="60000"/>
                  </a:prstClr>
                </a:solidFill>
                <a:cs typeface="+mn-cs"/>
              </a:rPr>
              <a:pPr>
                <a:defRPr/>
              </a:pPr>
              <a:t>‹#›</a:t>
            </a:fld>
            <a:endParaRPr lang="en-US">
              <a:solidFill>
                <a:prstClr val="white">
                  <a:alpha val="60000"/>
                </a:prstClr>
              </a:solidFill>
              <a:cs typeface="+mn-cs"/>
            </a:endParaRPr>
          </a:p>
        </p:txBody>
      </p:sp>
    </p:spTree>
  </p:cSld>
  <p:clrMap bg1="dk1" tx1="lt1" bg2="dk2" tx2="lt2" accent1="accent1" accent2="accent2" accent3="accent3" accent4="accent4" accent5="accent5" accent6="accent6" hlink="hlink" folHlink="folHlink"/>
  <p:sldLayoutIdLst>
    <p:sldLayoutId id="2147483940"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4"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05"/>
                          </p:val>
                        </p:tav>
                        <p:tav tm="100000">
                          <p:val>
                            <p:strVal val="#ppt_y"/>
                          </p:val>
                        </p:tav>
                      </p:tavLst>
                    </p:anim>
                  </p:childTnLst>
                </p:cTn>
              </p:par>
            </p:tnLst>
          </p:tmpl>
        </p:tmplLst>
      </p:bldP>
    </p:bldLst>
  </p:timing>
  <p:hf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4"/>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55" r:id="rId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4"/>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57" r:id="rId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4"/>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59" r:id="rId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4"/>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61" r:id="rId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4"/>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63" r:id="rId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290698"/>
            <a:ext cx="9144000" cy="56730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dirty="0">
              <a:solidFill>
                <a:prstClr val="white"/>
              </a:solidFill>
            </a:endParaRPr>
          </a:p>
        </p:txBody>
      </p:sp>
      <p:sp>
        <p:nvSpPr>
          <p:cNvPr id="3" name="Text Placeholder 2"/>
          <p:cNvSpPr>
            <a:spLocks noGrp="1"/>
          </p:cNvSpPr>
          <p:nvPr>
            <p:ph type="body" idx="1"/>
          </p:nvPr>
        </p:nvSpPr>
        <p:spPr>
          <a:xfrm>
            <a:off x="457200" y="134364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46781" y="644800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775781" y="644800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60312C58-8BB9-4545-9504-425A50B33A0E}"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grpSp>
        <p:nvGrpSpPr>
          <p:cNvPr id="7" name="Group 6"/>
          <p:cNvGrpSpPr/>
          <p:nvPr/>
        </p:nvGrpSpPr>
        <p:grpSpPr>
          <a:xfrm>
            <a:off x="0" y="1"/>
            <a:ext cx="9144000" cy="973386"/>
            <a:chOff x="0" y="1"/>
            <a:chExt cx="9144000" cy="973386"/>
          </a:xfrm>
        </p:grpSpPr>
        <p:sp>
          <p:nvSpPr>
            <p:cNvPr id="8" name="Rectangle 7"/>
            <p:cNvSpPr/>
            <p:nvPr/>
          </p:nvSpPr>
          <p:spPr>
            <a:xfrm>
              <a:off x="0" y="1"/>
              <a:ext cx="9144000" cy="9733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9" name="Picture 8"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4" y="84388"/>
              <a:ext cx="914400" cy="810491"/>
            </a:xfrm>
            <a:prstGeom prst="rect">
              <a:avLst/>
            </a:prstGeom>
          </p:spPr>
        </p:pic>
      </p:grpSp>
      <p:sp>
        <p:nvSpPr>
          <p:cNvPr id="2" name="Title Placeholder 1"/>
          <p:cNvSpPr>
            <a:spLocks noGrp="1"/>
          </p:cNvSpPr>
          <p:nvPr>
            <p:ph type="title"/>
          </p:nvPr>
        </p:nvSpPr>
        <p:spPr>
          <a:xfrm>
            <a:off x="1149965" y="133530"/>
            <a:ext cx="7881779" cy="698749"/>
          </a:xfrm>
          <a:prstGeom prst="rect">
            <a:avLst/>
          </a:prstGeom>
        </p:spPr>
        <p:txBody>
          <a:bodyPr vert="horz" lIns="91440" tIns="45720" rIns="91440" bIns="45720" rtlCol="0" anchor="ctr">
            <a:normAutofit/>
          </a:bodyPr>
          <a:lstStyle/>
          <a:p>
            <a:r>
              <a:rPr lang="en-US" smtClean="0"/>
              <a:t>Click to edit Master title style</a:t>
            </a:r>
            <a:endParaRPr lang="en-US"/>
          </a:p>
        </p:txBody>
      </p:sp>
      <p:pic>
        <p:nvPicPr>
          <p:cNvPr id="12" name="Picture 11"/>
          <p:cNvPicPr>
            <a:picLocks noChangeAspect="1"/>
          </p:cNvPicPr>
          <p:nvPr/>
        </p:nvPicPr>
        <p:blipFill>
          <a:blip r:embed="rId4"/>
          <a:stretch>
            <a:fillRect/>
          </a:stretch>
        </p:blipFill>
        <p:spPr>
          <a:xfrm>
            <a:off x="60711" y="6317600"/>
            <a:ext cx="523676" cy="526830"/>
          </a:xfrm>
          <a:prstGeom prst="rect">
            <a:avLst/>
          </a:prstGeom>
        </p:spPr>
      </p:pic>
      <p:sp>
        <p:nvSpPr>
          <p:cNvPr id="13" name="TextBox 12"/>
          <p:cNvSpPr txBox="1"/>
          <p:nvPr/>
        </p:nvSpPr>
        <p:spPr>
          <a:xfrm>
            <a:off x="571294" y="6303526"/>
            <a:ext cx="1967205" cy="553998"/>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Arial"/>
                <a:cs typeface="Arial"/>
              </a:rPr>
              <a:t>JINA-CEE</a:t>
            </a:r>
            <a:r>
              <a:rPr lang="en-US" dirty="0" smtClean="0">
                <a:solidFill>
                  <a:prstClr val="black"/>
                </a:solidFill>
                <a:latin typeface="Calibri"/>
                <a:cs typeface="+mn-cs"/>
              </a:rPr>
              <a:t/>
            </a:r>
            <a:br>
              <a:rPr lang="en-US" dirty="0" smtClean="0">
                <a:solidFill>
                  <a:prstClr val="black"/>
                </a:solidFill>
                <a:latin typeface="Calibri"/>
                <a:cs typeface="+mn-cs"/>
              </a:rPr>
            </a:br>
            <a:r>
              <a:rPr lang="en-US" sz="1200" dirty="0" smtClean="0">
                <a:solidFill>
                  <a:prstClr val="black"/>
                </a:solidFill>
                <a:latin typeface="Calibri"/>
                <a:cs typeface="+mn-cs"/>
              </a:rPr>
              <a:t>NSF Physics Frontiers Center</a:t>
            </a:r>
            <a:endParaRPr lang="en-US" sz="1200" dirty="0">
              <a:solidFill>
                <a:prstClr val="black"/>
              </a:solidFill>
              <a:latin typeface="Calibri"/>
              <a:cs typeface="+mn-cs"/>
            </a:endParaRPr>
          </a:p>
        </p:txBody>
      </p:sp>
    </p:spTree>
    <p:extLst>
      <p:ext uri="{BB962C8B-B14F-4D97-AF65-F5344CB8AC3E}">
        <p14:creationId xmlns:p14="http://schemas.microsoft.com/office/powerpoint/2010/main" val="807253556"/>
      </p:ext>
    </p:extLst>
  </p:cSld>
  <p:clrMap bg1="lt1" tx1="dk1" bg2="lt2" tx2="dk2" accent1="accent1" accent2="accent2" accent3="accent3" accent4="accent4" accent5="accent5" accent6="accent6" hlink="hlink" folHlink="folHlink"/>
  <p:sldLayoutIdLst>
    <p:sldLayoutId id="2147483965" r:id="rId1"/>
  </p:sldLayoutIdLst>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39.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9.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7.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37.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38.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38.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38.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8.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41.xml"/><Relationship Id="rId5" Type="http://schemas.openxmlformats.org/officeDocument/2006/relationships/image" Target="../media/image43.png"/><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608209" y="2708920"/>
            <a:ext cx="8534400" cy="1879600"/>
          </a:xfrm>
        </p:spPr>
        <p:txBody>
          <a:bodyPr>
            <a:noAutofit/>
          </a:bodyPr>
          <a:lstStyle/>
          <a:p>
            <a:r>
              <a:rPr lang="en-US" sz="3600" dirty="0" smtClean="0">
                <a:solidFill>
                  <a:srgbClr val="FFFF00"/>
                </a:solidFill>
              </a:rPr>
              <a:t>The Origin of the </a:t>
            </a:r>
            <a:r>
              <a:rPr lang="en-US" sz="3600" dirty="0" smtClean="0">
                <a:solidFill>
                  <a:srgbClr val="FFFF00"/>
                </a:solidFill>
              </a:rPr>
              <a:t>r-Process</a:t>
            </a:r>
            <a:r>
              <a:rPr lang="en-US" sz="3600" dirty="0" smtClean="0">
                <a:solidFill>
                  <a:srgbClr val="FFFF00"/>
                </a:solidFill>
              </a:rPr>
              <a:t/>
            </a:r>
            <a:br>
              <a:rPr lang="en-US" sz="3600" dirty="0" smtClean="0">
                <a:solidFill>
                  <a:srgbClr val="FFFF00"/>
                </a:solidFill>
              </a:rPr>
            </a:br>
            <a:r>
              <a:rPr lang="en-US" sz="3600" dirty="0">
                <a:solidFill>
                  <a:srgbClr val="FFFF00"/>
                </a:solidFill>
              </a:rPr>
              <a:t/>
            </a:r>
            <a:br>
              <a:rPr lang="en-US" sz="3600" dirty="0">
                <a:solidFill>
                  <a:srgbClr val="FFFF00"/>
                </a:solidFill>
              </a:rPr>
            </a:br>
            <a:r>
              <a:rPr lang="en-US" sz="3600" dirty="0" smtClean="0">
                <a:solidFill>
                  <a:srgbClr val="FFFF00"/>
                </a:solidFill>
              </a:rPr>
              <a:t/>
            </a:r>
            <a:br>
              <a:rPr lang="en-US" sz="3600" dirty="0" smtClean="0">
                <a:solidFill>
                  <a:srgbClr val="FFFF00"/>
                </a:solidFill>
              </a:rPr>
            </a:br>
            <a:r>
              <a:rPr lang="en-US" sz="3800" dirty="0" smtClean="0">
                <a:solidFill>
                  <a:srgbClr val="FF0000"/>
                </a:solidFill>
              </a:rPr>
              <a:t/>
            </a:r>
            <a:br>
              <a:rPr lang="en-US" sz="3800" dirty="0" smtClean="0">
                <a:solidFill>
                  <a:srgbClr val="FF0000"/>
                </a:solidFill>
              </a:rPr>
            </a:br>
            <a:r>
              <a:rPr lang="en-US" sz="3800" dirty="0" smtClean="0">
                <a:solidFill>
                  <a:srgbClr val="FF0000"/>
                </a:solidFill>
              </a:rPr>
              <a:t/>
            </a:r>
            <a:br>
              <a:rPr lang="en-US" sz="3800" dirty="0" smtClean="0">
                <a:solidFill>
                  <a:srgbClr val="FF0000"/>
                </a:solidFill>
              </a:rPr>
            </a:br>
            <a:endParaRPr lang="en-US" sz="3800" dirty="0" smtClean="0">
              <a:solidFill>
                <a:srgbClr val="FF0000"/>
              </a:solidFill>
            </a:endParaRPr>
          </a:p>
        </p:txBody>
      </p:sp>
      <p:pic>
        <p:nvPicPr>
          <p:cNvPr id="5124" name="Picture 6" descr="redlogo1"/>
          <p:cNvPicPr>
            <a:picLocks noChangeAspect="1" noChangeArrowheads="1"/>
          </p:cNvPicPr>
          <p:nvPr/>
        </p:nvPicPr>
        <p:blipFill>
          <a:blip r:embed="rId3" cstate="print"/>
          <a:srcRect/>
          <a:stretch>
            <a:fillRect/>
          </a:stretch>
        </p:blipFill>
        <p:spPr bwMode="auto">
          <a:xfrm>
            <a:off x="533400" y="5048259"/>
            <a:ext cx="1071563" cy="1219200"/>
          </a:xfrm>
          <a:prstGeom prst="rect">
            <a:avLst/>
          </a:prstGeom>
          <a:noFill/>
          <a:ln w="9525">
            <a:noFill/>
            <a:miter lim="800000"/>
            <a:headEnd/>
            <a:tailEnd/>
          </a:ln>
        </p:spPr>
      </p:pic>
      <p:pic>
        <p:nvPicPr>
          <p:cNvPr id="5126" name="Picture 7" descr="SDSS_pi_bevel"/>
          <p:cNvPicPr>
            <a:picLocks noChangeAspect="1" noChangeArrowheads="1"/>
          </p:cNvPicPr>
          <p:nvPr/>
        </p:nvPicPr>
        <p:blipFill>
          <a:blip r:embed="rId4" cstate="print"/>
          <a:srcRect/>
          <a:stretch>
            <a:fillRect/>
          </a:stretch>
        </p:blipFill>
        <p:spPr bwMode="auto">
          <a:xfrm>
            <a:off x="7543800" y="5029200"/>
            <a:ext cx="1238250" cy="1095375"/>
          </a:xfrm>
          <a:prstGeom prst="rect">
            <a:avLst/>
          </a:prstGeom>
          <a:noFill/>
          <a:ln w="9525">
            <a:noFill/>
            <a:miter lim="800000"/>
            <a:headEnd/>
            <a:tailEnd/>
          </a:ln>
        </p:spPr>
      </p:pic>
      <p:sp>
        <p:nvSpPr>
          <p:cNvPr id="5127" name="Text Box 9"/>
          <p:cNvSpPr txBox="1">
            <a:spLocks noChangeArrowheads="1"/>
          </p:cNvSpPr>
          <p:nvPr/>
        </p:nvSpPr>
        <p:spPr bwMode="auto">
          <a:xfrm>
            <a:off x="7848600" y="6248400"/>
            <a:ext cx="790575" cy="366713"/>
          </a:xfrm>
          <a:prstGeom prst="rect">
            <a:avLst/>
          </a:prstGeom>
          <a:noFill/>
          <a:ln w="9525">
            <a:noFill/>
            <a:miter lim="800000"/>
            <a:headEnd/>
            <a:tailEnd/>
          </a:ln>
        </p:spPr>
        <p:txBody>
          <a:bodyPr wrap="none">
            <a:spAutoFit/>
          </a:bodyPr>
          <a:lstStyle/>
          <a:p>
            <a:r>
              <a:rPr lang="en-US" b="1" dirty="0">
                <a:solidFill>
                  <a:prstClr val="white"/>
                </a:solidFill>
                <a:latin typeface="Tahoma" pitchFamily="34" charset="0"/>
                <a:cs typeface="+mn-cs"/>
              </a:rPr>
              <a:t>SDSS</a:t>
            </a:r>
          </a:p>
        </p:txBody>
      </p:sp>
      <p:sp>
        <p:nvSpPr>
          <p:cNvPr id="2" name="Subtitle 1"/>
          <p:cNvSpPr>
            <a:spLocks noGrp="1"/>
          </p:cNvSpPr>
          <p:nvPr>
            <p:ph type="subTitle" idx="1"/>
          </p:nvPr>
        </p:nvSpPr>
        <p:spPr>
          <a:xfrm>
            <a:off x="1596467" y="3113965"/>
            <a:ext cx="6324600" cy="1089491"/>
          </a:xfrm>
          <a:gradFill>
            <a:gsLst>
              <a:gs pos="0">
                <a:srgbClr val="03D4A8"/>
              </a:gs>
              <a:gs pos="25000">
                <a:srgbClr val="21D6E0"/>
              </a:gs>
              <a:gs pos="75000">
                <a:srgbClr val="0087E6"/>
              </a:gs>
              <a:gs pos="100000">
                <a:srgbClr val="005CBF"/>
              </a:gs>
            </a:gsLst>
            <a:lin ang="5400000" scaled="0"/>
          </a:gradFill>
        </p:spPr>
        <p:txBody>
          <a:bodyPr>
            <a:normAutofit fontScale="92500" lnSpcReduction="10000"/>
          </a:bodyPr>
          <a:lstStyle/>
          <a:p>
            <a:r>
              <a:rPr lang="en-US" sz="3200" dirty="0" smtClean="0"/>
              <a:t>Timothy C. Beers</a:t>
            </a:r>
          </a:p>
          <a:p>
            <a:r>
              <a:rPr lang="en-US" sz="3200" dirty="0" smtClean="0"/>
              <a:t>University of Notre Dame  </a:t>
            </a:r>
            <a:endParaRPr lang="en-US" sz="3200" dirty="0"/>
          </a:p>
        </p:txBody>
      </p:sp>
      <p:pic>
        <p:nvPicPr>
          <p:cNvPr id="1026" name="Picture 2" descr="Academic 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5103885"/>
            <a:ext cx="3523020" cy="10351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8786"/>
                                        </p:tgtEl>
                                        <p:attrNameLst>
                                          <p:attrName>style.visibility</p:attrName>
                                        </p:attrNameLst>
                                      </p:cBhvr>
                                      <p:to>
                                        <p:strVal val="visible"/>
                                      </p:to>
                                    </p:set>
                                    <p:anim calcmode="lin" valueType="num">
                                      <p:cBhvr>
                                        <p:cTn id="7" dur="1000" fill="hold"/>
                                        <p:tgtEl>
                                          <p:spTgt spid="118786"/>
                                        </p:tgtEl>
                                        <p:attrNameLst>
                                          <p:attrName>ppt_x</p:attrName>
                                        </p:attrNameLst>
                                      </p:cBhvr>
                                      <p:tavLst>
                                        <p:tav tm="0">
                                          <p:val>
                                            <p:strVal val="#ppt_x-.2"/>
                                          </p:val>
                                        </p:tav>
                                        <p:tav tm="100000">
                                          <p:val>
                                            <p:strVal val="#ppt_x"/>
                                          </p:val>
                                        </p:tav>
                                      </p:tavLst>
                                    </p:anim>
                                    <p:anim calcmode="lin" valueType="num">
                                      <p:cBhvr>
                                        <p:cTn id="8" dur="1000" fill="hold"/>
                                        <p:tgtEl>
                                          <p:spTgt spid="1187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Autofit/>
          </a:bodyPr>
          <a:lstStyle/>
          <a:p>
            <a:r>
              <a:rPr lang="en-US" sz="2800" dirty="0" smtClean="0"/>
              <a:t>Along Comes Reticulum II -&gt; </a:t>
            </a:r>
            <a:r>
              <a:rPr lang="en-US" sz="2800" dirty="0" smtClean="0">
                <a:solidFill>
                  <a:srgbClr val="FF0000"/>
                </a:solidFill>
              </a:rPr>
              <a:t>100 Times Higher </a:t>
            </a:r>
            <a:r>
              <a:rPr lang="en-US" sz="2800" dirty="0" smtClean="0"/>
              <a:t>          n-capture Elements than Other UFDs</a:t>
            </a:r>
            <a:endParaRPr lang="en-US" sz="2800" dirty="0"/>
          </a:p>
        </p:txBody>
      </p:sp>
      <p:sp>
        <p:nvSpPr>
          <p:cNvPr id="4" name="TextBox 3"/>
          <p:cNvSpPr txBox="1"/>
          <p:nvPr/>
        </p:nvSpPr>
        <p:spPr>
          <a:xfrm>
            <a:off x="6147175" y="6399330"/>
            <a:ext cx="2736647" cy="369332"/>
          </a:xfrm>
          <a:prstGeom prst="rect">
            <a:avLst/>
          </a:prstGeom>
          <a:noFill/>
        </p:spPr>
        <p:txBody>
          <a:bodyPr wrap="none" rtlCol="0">
            <a:spAutoFit/>
          </a:bodyPr>
          <a:lstStyle/>
          <a:p>
            <a:r>
              <a:rPr lang="en-US" dirty="0" err="1" smtClean="0">
                <a:solidFill>
                  <a:srgbClr val="FF0000"/>
                </a:solidFill>
              </a:rPr>
              <a:t>Frebel</a:t>
            </a:r>
            <a:r>
              <a:rPr lang="en-US" dirty="0" smtClean="0">
                <a:solidFill>
                  <a:srgbClr val="FF0000"/>
                </a:solidFill>
              </a:rPr>
              <a:t> and collaborators </a:t>
            </a:r>
            <a:endParaRPr lang="en-US" dirty="0">
              <a:solidFill>
                <a:srgbClr val="FF0000"/>
              </a:solidFill>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16" t="22505" r="13967" b="8841"/>
          <a:stretch/>
        </p:blipFill>
        <p:spPr bwMode="auto">
          <a:xfrm>
            <a:off x="1376644" y="1118465"/>
            <a:ext cx="6661932" cy="5100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6471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620" y="323655"/>
            <a:ext cx="7881779" cy="630070"/>
          </a:xfrm>
        </p:spPr>
        <p:txBody>
          <a:bodyPr>
            <a:noAutofit/>
          </a:bodyPr>
          <a:lstStyle/>
          <a:p>
            <a:r>
              <a:rPr lang="en-US" sz="2800" dirty="0" smtClean="0"/>
              <a:t>Reticulum II Abundances Consistent with          Neutron Star Merger Origin</a:t>
            </a:r>
            <a:br>
              <a:rPr lang="en-US" sz="2800" dirty="0" smtClean="0"/>
            </a:br>
            <a:endParaRPr lang="en-US" sz="2800" dirty="0"/>
          </a:p>
        </p:txBody>
      </p:sp>
      <p:sp>
        <p:nvSpPr>
          <p:cNvPr id="4" name="TextBox 3"/>
          <p:cNvSpPr txBox="1"/>
          <p:nvPr/>
        </p:nvSpPr>
        <p:spPr>
          <a:xfrm>
            <a:off x="6147175" y="6399330"/>
            <a:ext cx="2326278" cy="369332"/>
          </a:xfrm>
          <a:prstGeom prst="rect">
            <a:avLst/>
          </a:prstGeom>
          <a:noFill/>
        </p:spPr>
        <p:txBody>
          <a:bodyPr wrap="none" rtlCol="0">
            <a:spAutoFit/>
          </a:bodyPr>
          <a:lstStyle/>
          <a:p>
            <a:r>
              <a:rPr lang="en-US" dirty="0" err="1" smtClean="0">
                <a:solidFill>
                  <a:srgbClr val="FF0000"/>
                </a:solidFill>
              </a:rPr>
              <a:t>Winteler</a:t>
            </a:r>
            <a:r>
              <a:rPr lang="en-US" dirty="0" smtClean="0">
                <a:solidFill>
                  <a:srgbClr val="FF0000"/>
                </a:solidFill>
              </a:rPr>
              <a:t> et al. (2012)</a:t>
            </a:r>
            <a:endParaRPr lang="en-US" dirty="0">
              <a:solidFill>
                <a:srgbClr val="FF0000"/>
              </a:solidFill>
            </a:endParaRP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225" b="6977"/>
          <a:stretch/>
        </p:blipFill>
        <p:spPr bwMode="auto">
          <a:xfrm>
            <a:off x="0" y="1178750"/>
            <a:ext cx="8982075" cy="5054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480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620" y="368660"/>
            <a:ext cx="7881779" cy="540060"/>
          </a:xfrm>
        </p:spPr>
        <p:txBody>
          <a:bodyPr>
            <a:noAutofit/>
          </a:bodyPr>
          <a:lstStyle/>
          <a:p>
            <a:r>
              <a:rPr lang="en-US" sz="2800" dirty="0" smtClean="0"/>
              <a:t>Reticulum II Enriched by a Rare, Prolific, and    Possibly Delayed r-Process Event </a:t>
            </a:r>
            <a:br>
              <a:rPr lang="en-US" sz="2800" dirty="0" smtClean="0"/>
            </a:br>
            <a:endParaRPr lang="en-US" sz="2800" dirty="0"/>
          </a:p>
        </p:txBody>
      </p:sp>
      <p:sp>
        <p:nvSpPr>
          <p:cNvPr id="6" name="Rectangle 5"/>
          <p:cNvSpPr/>
          <p:nvPr/>
        </p:nvSpPr>
        <p:spPr>
          <a:xfrm>
            <a:off x="535824" y="1313765"/>
            <a:ext cx="8092280" cy="4893647"/>
          </a:xfrm>
          <a:prstGeom prst="rect">
            <a:avLst/>
          </a:prstGeom>
        </p:spPr>
        <p:txBody>
          <a:bodyPr wrap="none">
            <a:spAutoFit/>
          </a:bodyPr>
          <a:lstStyle/>
          <a:p>
            <a:pPr marL="285750" indent="-285750">
              <a:buFont typeface="Arial" panose="020B0604020202020204" pitchFamily="34" charset="0"/>
              <a:buChar char="•"/>
            </a:pPr>
            <a:r>
              <a:rPr lang="en-US" sz="2400" dirty="0" smtClean="0"/>
              <a:t>A typical core-collapse supernova </a:t>
            </a:r>
            <a:r>
              <a:rPr lang="en-US" sz="2400" dirty="0" smtClean="0">
                <a:solidFill>
                  <a:srgbClr val="FF0000"/>
                </a:solidFill>
              </a:rPr>
              <a:t>could not be</a:t>
            </a:r>
          </a:p>
          <a:p>
            <a:r>
              <a:rPr lang="en-US" sz="2400" dirty="0"/>
              <a:t> </a:t>
            </a:r>
            <a:r>
              <a:rPr lang="en-US" sz="2400" dirty="0" smtClean="0"/>
              <a:t>  responsible for the Ret II r-process signature</a:t>
            </a:r>
          </a:p>
          <a:p>
            <a:endParaRPr lang="en-US" sz="800" dirty="0" smtClean="0"/>
          </a:p>
          <a:p>
            <a:pPr marL="742950" lvl="1" indent="-285750">
              <a:buFont typeface="Arial" panose="020B0604020202020204" pitchFamily="34" charset="0"/>
              <a:buChar char="•"/>
            </a:pPr>
            <a:r>
              <a:rPr lang="en-US" sz="2400" dirty="0" smtClean="0"/>
              <a:t>Increasing numbers of </a:t>
            </a:r>
            <a:r>
              <a:rPr lang="en-US" sz="2400" dirty="0" err="1" smtClean="0"/>
              <a:t>SNe</a:t>
            </a:r>
            <a:r>
              <a:rPr lang="en-US" sz="2400" dirty="0" smtClean="0"/>
              <a:t> wont help </a:t>
            </a:r>
            <a:r>
              <a:rPr lang="en-US" sz="2400" dirty="0" smtClean="0">
                <a:sym typeface="Wingdings" panose="05000000000000000000" pitchFamily="2" charset="2"/>
              </a:rPr>
              <a:t> 1000+ </a:t>
            </a:r>
            <a:r>
              <a:rPr lang="en-US" sz="2400" dirty="0" err="1" smtClean="0">
                <a:sym typeface="Wingdings" panose="05000000000000000000" pitchFamily="2" charset="2"/>
              </a:rPr>
              <a:t>SNe</a:t>
            </a:r>
            <a:endParaRPr lang="en-US" sz="2400" dirty="0">
              <a:sym typeface="Wingdings" panose="05000000000000000000" pitchFamily="2" charset="2"/>
            </a:endParaRPr>
          </a:p>
          <a:p>
            <a:pPr lvl="1"/>
            <a:r>
              <a:rPr lang="en-US" sz="2400" dirty="0" smtClean="0">
                <a:sym typeface="Wingdings" panose="05000000000000000000" pitchFamily="2" charset="2"/>
              </a:rPr>
              <a:t>    would </a:t>
            </a:r>
            <a:r>
              <a:rPr lang="en-US" sz="2400" dirty="0" smtClean="0">
                <a:solidFill>
                  <a:srgbClr val="FF0000"/>
                </a:solidFill>
                <a:sym typeface="Wingdings" panose="05000000000000000000" pitchFamily="2" charset="2"/>
              </a:rPr>
              <a:t>disrupt this low-mass system</a:t>
            </a:r>
          </a:p>
          <a:p>
            <a:pPr lvl="1"/>
            <a:endParaRPr lang="en-US" sz="800" dirty="0" smtClean="0">
              <a:sym typeface="Wingdings" panose="05000000000000000000" pitchFamily="2" charset="2"/>
            </a:endParaRPr>
          </a:p>
          <a:p>
            <a:pPr marL="800100" lvl="1" indent="-342900">
              <a:buFont typeface="Arial" panose="020B0604020202020204" pitchFamily="34" charset="0"/>
              <a:buChar char="•"/>
            </a:pPr>
            <a:r>
              <a:rPr lang="en-US" sz="2400" dirty="0" smtClean="0">
                <a:sym typeface="Wingdings" panose="05000000000000000000" pitchFamily="2" charset="2"/>
              </a:rPr>
              <a:t>Need to be one/few massive events</a:t>
            </a:r>
          </a:p>
          <a:p>
            <a:pPr marL="800100" lvl="1" indent="-342900">
              <a:buFont typeface="Arial" panose="020B0604020202020204" pitchFamily="34" charset="0"/>
              <a:buChar char="•"/>
            </a:pPr>
            <a:endParaRPr lang="en-US" sz="2400" dirty="0" smtClean="0">
              <a:sym typeface="Wingdings" panose="05000000000000000000" pitchFamily="2" charset="2"/>
            </a:endParaRP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2400" dirty="0" err="1" smtClean="0"/>
              <a:t>Arent</a:t>
            </a:r>
            <a:r>
              <a:rPr lang="en-US" sz="2400" dirty="0" smtClean="0"/>
              <a:t> NSMs taking </a:t>
            </a:r>
            <a:r>
              <a:rPr lang="en-US" sz="2400" dirty="0" smtClean="0">
                <a:solidFill>
                  <a:srgbClr val="FF0000"/>
                </a:solidFill>
              </a:rPr>
              <a:t>too long </a:t>
            </a:r>
            <a:r>
              <a:rPr lang="en-US" sz="2400" dirty="0" smtClean="0"/>
              <a:t>to enrich the system ?</a:t>
            </a:r>
          </a:p>
          <a:p>
            <a:pPr lvl="1"/>
            <a:endParaRPr lang="en-US" sz="800" dirty="0" smtClean="0"/>
          </a:p>
          <a:p>
            <a:pPr marL="1200150" lvl="2" indent="-285750">
              <a:buFont typeface="Arial" panose="020B0604020202020204" pitchFamily="34" charset="0"/>
              <a:buChar char="•"/>
            </a:pPr>
            <a:r>
              <a:rPr lang="en-US" sz="2400" dirty="0" smtClean="0"/>
              <a:t>After the few (initial) </a:t>
            </a:r>
            <a:r>
              <a:rPr lang="en-US" sz="2400" dirty="0" err="1" smtClean="0"/>
              <a:t>SNe</a:t>
            </a:r>
            <a:r>
              <a:rPr lang="en-US" sz="2400" dirty="0" smtClean="0"/>
              <a:t> it takes time for </a:t>
            </a:r>
          </a:p>
          <a:p>
            <a:pPr lvl="2"/>
            <a:r>
              <a:rPr lang="en-US" sz="2400" dirty="0"/>
              <a:t> </a:t>
            </a:r>
            <a:r>
              <a:rPr lang="en-US" sz="2400" dirty="0" smtClean="0"/>
              <a:t>   the system </a:t>
            </a:r>
            <a:r>
              <a:rPr lang="en-US" sz="2400" dirty="0" smtClean="0">
                <a:solidFill>
                  <a:srgbClr val="FF0000"/>
                </a:solidFill>
              </a:rPr>
              <a:t>to reassemble (~100 </a:t>
            </a:r>
            <a:r>
              <a:rPr lang="en-US" sz="2400" dirty="0" err="1" smtClean="0">
                <a:solidFill>
                  <a:srgbClr val="FF0000"/>
                </a:solidFill>
              </a:rPr>
              <a:t>Myr</a:t>
            </a:r>
            <a:r>
              <a:rPr lang="en-US" sz="2400" dirty="0" smtClean="0">
                <a:solidFill>
                  <a:srgbClr val="FF0000"/>
                </a:solidFill>
              </a:rPr>
              <a:t>)</a:t>
            </a:r>
          </a:p>
          <a:p>
            <a:pPr lvl="2"/>
            <a:endParaRPr lang="en-US" sz="800" dirty="0" smtClean="0"/>
          </a:p>
          <a:p>
            <a:pPr marL="1200150" lvl="2" indent="-285750">
              <a:buFont typeface="Arial" panose="020B0604020202020204" pitchFamily="34" charset="0"/>
              <a:buChar char="•"/>
            </a:pPr>
            <a:r>
              <a:rPr lang="en-US" sz="2400" dirty="0" smtClean="0"/>
              <a:t>Minimum time scale for coalescence is</a:t>
            </a:r>
          </a:p>
          <a:p>
            <a:pPr lvl="2"/>
            <a:r>
              <a:rPr lang="en-US" sz="2400" dirty="0">
                <a:solidFill>
                  <a:srgbClr val="FF0000"/>
                </a:solidFill>
              </a:rPr>
              <a:t> </a:t>
            </a:r>
            <a:r>
              <a:rPr lang="en-US" sz="2400" dirty="0" smtClean="0">
                <a:solidFill>
                  <a:srgbClr val="FF0000"/>
                </a:solidFill>
              </a:rPr>
              <a:t>  similar (~100 </a:t>
            </a:r>
            <a:r>
              <a:rPr lang="en-US" sz="2400" dirty="0" err="1" smtClean="0">
                <a:solidFill>
                  <a:srgbClr val="FF0000"/>
                </a:solidFill>
              </a:rPr>
              <a:t>Myr</a:t>
            </a:r>
            <a:r>
              <a:rPr lang="en-US" sz="2400" dirty="0" smtClean="0">
                <a:solidFill>
                  <a:srgbClr val="FF0000"/>
                </a:solidFill>
              </a:rPr>
              <a:t>)</a:t>
            </a:r>
          </a:p>
          <a:p>
            <a:pPr marL="742950" lvl="1" indent="-285750">
              <a:buFont typeface="Arial" panose="020B0604020202020204" pitchFamily="34" charset="0"/>
              <a:buChar char="•"/>
            </a:pPr>
            <a:endParaRPr lang="en-US" sz="800" dirty="0" smtClean="0"/>
          </a:p>
        </p:txBody>
      </p:sp>
    </p:spTree>
    <p:extLst>
      <p:ext uri="{BB962C8B-B14F-4D97-AF65-F5344CB8AC3E}">
        <p14:creationId xmlns:p14="http://schemas.microsoft.com/office/powerpoint/2010/main" val="3117520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rmAutofit fontScale="90000"/>
          </a:bodyPr>
          <a:lstStyle/>
          <a:p>
            <a:r>
              <a:rPr lang="en-US" dirty="0" smtClean="0"/>
              <a:t>Basic Facts and Realities of the Problem</a:t>
            </a:r>
            <a:endParaRPr lang="en-US" dirty="0"/>
          </a:p>
        </p:txBody>
      </p:sp>
      <p:sp>
        <p:nvSpPr>
          <p:cNvPr id="5" name="Content Placeholder 2"/>
          <p:cNvSpPr>
            <a:spLocks noGrp="1"/>
          </p:cNvSpPr>
          <p:nvPr>
            <p:ph idx="1"/>
          </p:nvPr>
        </p:nvSpPr>
        <p:spPr>
          <a:xfrm>
            <a:off x="79513" y="1059872"/>
            <a:ext cx="8945217" cy="5337313"/>
          </a:xfrm>
        </p:spPr>
        <p:txBody>
          <a:bodyPr>
            <a:normAutofit fontScale="25000" lnSpcReduction="20000"/>
          </a:bodyPr>
          <a:lstStyle/>
          <a:p>
            <a:r>
              <a:rPr lang="en-US" sz="8600" dirty="0" smtClean="0"/>
              <a:t>The halo population in the Galaxy contains small fractions of stars at </a:t>
            </a:r>
            <a:r>
              <a:rPr lang="en-US" sz="8600" dirty="0" smtClean="0">
                <a:solidFill>
                  <a:srgbClr val="FF0000"/>
                </a:solidFill>
              </a:rPr>
              <a:t>very low metallicity</a:t>
            </a:r>
            <a:r>
              <a:rPr lang="en-US" sz="8600" dirty="0" smtClean="0"/>
              <a:t>, yet </a:t>
            </a:r>
            <a:r>
              <a:rPr lang="en-US" sz="8600" dirty="0" smtClean="0">
                <a:solidFill>
                  <a:srgbClr val="FF0000"/>
                </a:solidFill>
              </a:rPr>
              <a:t>moderate to large </a:t>
            </a:r>
            <a:r>
              <a:rPr lang="en-US" sz="8600" dirty="0" smtClean="0"/>
              <a:t>enhancements of r-process elements relative to iron, compared to the Solar ratio (Beers &amp; </a:t>
            </a:r>
            <a:r>
              <a:rPr lang="en-US" sz="8600" dirty="0" err="1" smtClean="0"/>
              <a:t>Christlieb</a:t>
            </a:r>
            <a:r>
              <a:rPr lang="en-US" sz="8600" dirty="0" smtClean="0"/>
              <a:t> 2005):</a:t>
            </a:r>
          </a:p>
          <a:p>
            <a:pPr marL="0" indent="0">
              <a:buNone/>
            </a:pPr>
            <a:endParaRPr lang="en-US" sz="8600" dirty="0"/>
          </a:p>
          <a:p>
            <a:pPr lvl="1"/>
            <a:r>
              <a:rPr lang="en-US" sz="8200" dirty="0" smtClean="0"/>
              <a:t>r-II:	  		[</a:t>
            </a:r>
            <a:r>
              <a:rPr lang="en-US" sz="8200" dirty="0" err="1" smtClean="0"/>
              <a:t>Eu</a:t>
            </a:r>
            <a:r>
              <a:rPr lang="en-US" sz="8200" dirty="0" smtClean="0"/>
              <a:t>/Fe] &gt; +1.0  (factor of  10-100 enhancement)</a:t>
            </a:r>
          </a:p>
          <a:p>
            <a:pPr lvl="1"/>
            <a:r>
              <a:rPr lang="en-US" sz="8200" dirty="0" smtClean="0"/>
              <a:t>r-I:	  		+0.3 &lt; [</a:t>
            </a:r>
            <a:r>
              <a:rPr lang="en-US" sz="8200" dirty="0" err="1" smtClean="0"/>
              <a:t>Eu</a:t>
            </a:r>
            <a:r>
              <a:rPr lang="en-US" sz="8200" dirty="0" smtClean="0"/>
              <a:t>/Fe] &lt; +1.0  (factor of 2-10 enhancement)	</a:t>
            </a:r>
          </a:p>
          <a:p>
            <a:pPr lvl="1"/>
            <a:r>
              <a:rPr lang="en-US" sz="8200" dirty="0" smtClean="0"/>
              <a:t>CEMP-</a:t>
            </a:r>
            <a:r>
              <a:rPr lang="en-US" sz="8200" dirty="0" err="1" smtClean="0"/>
              <a:t>rII</a:t>
            </a:r>
            <a:r>
              <a:rPr lang="en-US" sz="8200" dirty="0" smtClean="0"/>
              <a:t>:		As above but also [C/Fe] &gt; +0.7</a:t>
            </a:r>
          </a:p>
          <a:p>
            <a:pPr lvl="1"/>
            <a:r>
              <a:rPr lang="en-US" sz="8200" dirty="0" smtClean="0"/>
              <a:t>CEMP-</a:t>
            </a:r>
            <a:r>
              <a:rPr lang="en-US" sz="8200" dirty="0" err="1" smtClean="0"/>
              <a:t>rI</a:t>
            </a:r>
            <a:r>
              <a:rPr lang="en-US" sz="8200" dirty="0" smtClean="0"/>
              <a:t>:		As above but also [C/Fe] &gt; +0.7			</a:t>
            </a:r>
          </a:p>
          <a:p>
            <a:endParaRPr lang="en-US" sz="8600" dirty="0"/>
          </a:p>
          <a:p>
            <a:r>
              <a:rPr lang="en-US" sz="8600" dirty="0" smtClean="0"/>
              <a:t>Recent </a:t>
            </a:r>
            <a:r>
              <a:rPr lang="en-US" sz="8600" dirty="0"/>
              <a:t>detection of </a:t>
            </a:r>
            <a:r>
              <a:rPr lang="en-US" sz="8600" dirty="0" smtClean="0"/>
              <a:t>r-II stars </a:t>
            </a:r>
            <a:r>
              <a:rPr lang="en-US" sz="8600" dirty="0"/>
              <a:t>in the Ultra Faint Dwarf (</a:t>
            </a:r>
            <a:r>
              <a:rPr lang="en-US" sz="8600" dirty="0" smtClean="0"/>
              <a:t>UFD) </a:t>
            </a:r>
            <a:r>
              <a:rPr lang="en-US" sz="8600" dirty="0"/>
              <a:t>galaxy Reticulum II (Ji et al. </a:t>
            </a:r>
            <a:r>
              <a:rPr lang="en-US" sz="8600" dirty="0" smtClean="0"/>
              <a:t>2016, </a:t>
            </a:r>
            <a:r>
              <a:rPr lang="en-US" sz="8600" dirty="0" err="1"/>
              <a:t>Roederer</a:t>
            </a:r>
            <a:r>
              <a:rPr lang="en-US" sz="8600" dirty="0"/>
              <a:t> et al. 2016) have refocused attention on the possible nucleosynthetic origin of such stars, and the astrophysical site of the </a:t>
            </a:r>
            <a:r>
              <a:rPr lang="en-US" sz="8600" dirty="0" smtClean="0"/>
              <a:t>r-process  </a:t>
            </a:r>
            <a:endParaRPr lang="en-US" sz="8600" dirty="0"/>
          </a:p>
          <a:p>
            <a:pPr marL="0" indent="0">
              <a:buNone/>
            </a:pPr>
            <a:r>
              <a:rPr lang="en-US" sz="8600" dirty="0"/>
              <a:t> </a:t>
            </a:r>
          </a:p>
          <a:p>
            <a:r>
              <a:rPr lang="en-US" sz="8600" dirty="0"/>
              <a:t>One important </a:t>
            </a:r>
            <a:r>
              <a:rPr lang="en-US" sz="8600" dirty="0" smtClean="0"/>
              <a:t>consideration concerning </a:t>
            </a:r>
            <a:r>
              <a:rPr lang="en-US" sz="8600" dirty="0"/>
              <a:t>the nature of the halo r-II stars has </a:t>
            </a:r>
            <a:r>
              <a:rPr lang="en-US" sz="8600" dirty="0">
                <a:solidFill>
                  <a:srgbClr val="FF0000"/>
                </a:solidFill>
              </a:rPr>
              <a:t>not </a:t>
            </a:r>
            <a:r>
              <a:rPr lang="en-US" sz="8600" dirty="0" smtClean="0">
                <a:solidFill>
                  <a:srgbClr val="FF0000"/>
                </a:solidFill>
              </a:rPr>
              <a:t>received adequate </a:t>
            </a:r>
            <a:r>
              <a:rPr lang="en-US" sz="8600" dirty="0">
                <a:solidFill>
                  <a:srgbClr val="FF0000"/>
                </a:solidFill>
              </a:rPr>
              <a:t>attention </a:t>
            </a:r>
            <a:r>
              <a:rPr lang="en-US" sz="8600" dirty="0" smtClean="0"/>
              <a:t>…</a:t>
            </a:r>
            <a:endParaRPr lang="en-US" sz="8600" dirty="0"/>
          </a:p>
          <a:p>
            <a:pPr marL="0" indent="0">
              <a:buNone/>
            </a:pPr>
            <a:r>
              <a:rPr lang="en-US" sz="8600" dirty="0"/>
              <a:t> </a:t>
            </a:r>
            <a:endParaRPr lang="en-US" sz="8600" dirty="0" smtClean="0"/>
          </a:p>
          <a:p>
            <a:pPr marL="0" indent="0" algn="ctr">
              <a:buNone/>
            </a:pPr>
            <a:r>
              <a:rPr lang="en-US" sz="8600" dirty="0"/>
              <a:t>	</a:t>
            </a:r>
          </a:p>
          <a:p>
            <a:pPr marL="0" indent="0">
              <a:buNone/>
            </a:pPr>
            <a:r>
              <a:rPr lang="en-US" sz="8600" dirty="0"/>
              <a:t> </a:t>
            </a:r>
          </a:p>
          <a:p>
            <a:endParaRPr lang="en-US" dirty="0"/>
          </a:p>
        </p:txBody>
      </p:sp>
    </p:spTree>
    <p:extLst>
      <p:ext uri="{BB962C8B-B14F-4D97-AF65-F5344CB8AC3E}">
        <p14:creationId xmlns:p14="http://schemas.microsoft.com/office/powerpoint/2010/main" val="3583133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rmAutofit fontScale="90000"/>
          </a:bodyPr>
          <a:lstStyle/>
          <a:p>
            <a:r>
              <a:rPr lang="en-US" dirty="0" smtClean="0"/>
              <a:t>Basic Facts and Realities of the Problem</a:t>
            </a:r>
            <a:endParaRPr lang="en-US" dirty="0"/>
          </a:p>
        </p:txBody>
      </p:sp>
      <p:sp>
        <p:nvSpPr>
          <p:cNvPr id="5" name="Content Placeholder 2"/>
          <p:cNvSpPr>
            <a:spLocks noGrp="1"/>
          </p:cNvSpPr>
          <p:nvPr>
            <p:ph idx="1"/>
          </p:nvPr>
        </p:nvSpPr>
        <p:spPr>
          <a:xfrm>
            <a:off x="79513" y="1142999"/>
            <a:ext cx="8945217" cy="5337313"/>
          </a:xfrm>
        </p:spPr>
        <p:txBody>
          <a:bodyPr>
            <a:normAutofit fontScale="25000" lnSpcReduction="20000"/>
          </a:bodyPr>
          <a:lstStyle/>
          <a:p>
            <a:pPr marL="0" indent="0" algn="ctr">
              <a:buNone/>
            </a:pPr>
            <a:endParaRPr lang="en-US" sz="16000" dirty="0" smtClean="0"/>
          </a:p>
          <a:p>
            <a:pPr marL="0" indent="0" algn="ctr">
              <a:buNone/>
            </a:pPr>
            <a:r>
              <a:rPr lang="en-US" sz="16000" i="1" dirty="0" smtClean="0">
                <a:solidFill>
                  <a:srgbClr val="FF0000"/>
                </a:solidFill>
              </a:rPr>
              <a:t>THAT THEY EXIST AT ALL</a:t>
            </a:r>
          </a:p>
          <a:p>
            <a:pPr marL="0" indent="0">
              <a:buNone/>
            </a:pPr>
            <a:endParaRPr lang="en-US" sz="8600" dirty="0"/>
          </a:p>
          <a:p>
            <a:r>
              <a:rPr lang="en-US" sz="11200" dirty="0" smtClean="0"/>
              <a:t>Q</a:t>
            </a:r>
            <a:r>
              <a:rPr lang="en-US" sz="11200" dirty="0"/>
              <a:t>. How do you create a simultaneously </a:t>
            </a:r>
            <a:r>
              <a:rPr lang="en-US" sz="11200" dirty="0">
                <a:solidFill>
                  <a:srgbClr val="FF0000"/>
                </a:solidFill>
              </a:rPr>
              <a:t>HIGH</a:t>
            </a:r>
            <a:r>
              <a:rPr lang="en-US" sz="11200" dirty="0"/>
              <a:t> r-process-element abundance while maintaining a </a:t>
            </a:r>
            <a:r>
              <a:rPr lang="en-US" sz="11200" dirty="0">
                <a:solidFill>
                  <a:srgbClr val="FF0000"/>
                </a:solidFill>
              </a:rPr>
              <a:t>LOW</a:t>
            </a:r>
            <a:r>
              <a:rPr lang="en-US" sz="11200" dirty="0"/>
              <a:t> iron abundance ?  </a:t>
            </a:r>
          </a:p>
          <a:p>
            <a:pPr marL="0" indent="0">
              <a:buNone/>
            </a:pPr>
            <a:r>
              <a:rPr lang="en-US" sz="11200" dirty="0"/>
              <a:t> </a:t>
            </a:r>
          </a:p>
          <a:p>
            <a:r>
              <a:rPr lang="en-US" sz="11200" dirty="0"/>
              <a:t>A. You must limit </a:t>
            </a:r>
            <a:r>
              <a:rPr lang="en-US" sz="11200" dirty="0" smtClean="0"/>
              <a:t>the mixing process with </a:t>
            </a:r>
            <a:r>
              <a:rPr lang="en-US" sz="11200" dirty="0"/>
              <a:t>large </a:t>
            </a:r>
            <a:r>
              <a:rPr lang="en-US" sz="11200" dirty="0" smtClean="0"/>
              <a:t>amounts </a:t>
            </a:r>
            <a:r>
              <a:rPr lang="en-US" sz="11200" dirty="0"/>
              <a:t>of material </a:t>
            </a:r>
            <a:r>
              <a:rPr lang="en-US" sz="11200" dirty="0" smtClean="0">
                <a:solidFill>
                  <a:srgbClr val="FF0000"/>
                </a:solidFill>
              </a:rPr>
              <a:t>lacking </a:t>
            </a:r>
            <a:r>
              <a:rPr lang="en-US" sz="11200" dirty="0" smtClean="0"/>
              <a:t>this abundance signature, and capable of </a:t>
            </a:r>
            <a:r>
              <a:rPr lang="en-US" sz="11200" dirty="0" smtClean="0">
                <a:solidFill>
                  <a:srgbClr val="FF0000"/>
                </a:solidFill>
              </a:rPr>
              <a:t>diluting/erasing</a:t>
            </a:r>
            <a:r>
              <a:rPr lang="en-US" sz="11200" dirty="0" smtClean="0"/>
              <a:t> evidence for its presence </a:t>
            </a:r>
            <a:endParaRPr lang="en-US" sz="11200" dirty="0"/>
          </a:p>
          <a:p>
            <a:pPr marL="0" indent="0">
              <a:buNone/>
            </a:pPr>
            <a:r>
              <a:rPr lang="en-US" sz="11200" dirty="0"/>
              <a:t> </a:t>
            </a:r>
          </a:p>
          <a:p>
            <a:pPr marL="0" indent="0" algn="ctr">
              <a:buNone/>
            </a:pPr>
            <a:r>
              <a:rPr lang="en-US" sz="11200" i="1" dirty="0" smtClean="0">
                <a:solidFill>
                  <a:srgbClr val="FF0000"/>
                </a:solidFill>
              </a:rPr>
              <a:t>THIS HAS </a:t>
            </a:r>
            <a:r>
              <a:rPr lang="en-US" sz="11200" i="1" dirty="0" smtClean="0">
                <a:solidFill>
                  <a:srgbClr val="FF0000"/>
                </a:solidFill>
              </a:rPr>
              <a:t>IMPLICATIONS . . .</a:t>
            </a:r>
            <a:endParaRPr lang="en-US" sz="11200" i="1" dirty="0">
              <a:solidFill>
                <a:srgbClr val="FF0000"/>
              </a:solidFill>
            </a:endParaRPr>
          </a:p>
          <a:p>
            <a:pPr marL="0" indent="0">
              <a:buNone/>
            </a:pPr>
            <a:r>
              <a:rPr lang="en-US" sz="11200" dirty="0">
                <a:solidFill>
                  <a:srgbClr val="FF0000"/>
                </a:solidFill>
              </a:rPr>
              <a:t> </a:t>
            </a:r>
          </a:p>
          <a:p>
            <a:pPr marL="0" indent="0" algn="ctr">
              <a:buNone/>
            </a:pPr>
            <a:r>
              <a:rPr lang="en-US" sz="8600" dirty="0"/>
              <a:t>	</a:t>
            </a:r>
          </a:p>
          <a:p>
            <a:pPr marL="0" indent="0">
              <a:buNone/>
            </a:pPr>
            <a:r>
              <a:rPr lang="en-US" sz="8600" dirty="0"/>
              <a:t> </a:t>
            </a:r>
          </a:p>
          <a:p>
            <a:endParaRPr lang="en-US" dirty="0"/>
          </a:p>
        </p:txBody>
      </p:sp>
    </p:spTree>
    <p:extLst>
      <p:ext uri="{BB962C8B-B14F-4D97-AF65-F5344CB8AC3E}">
        <p14:creationId xmlns:p14="http://schemas.microsoft.com/office/powerpoint/2010/main" val="4027140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Autofit/>
          </a:bodyPr>
          <a:lstStyle/>
          <a:p>
            <a:r>
              <a:rPr lang="en-US" sz="2800" dirty="0" smtClean="0"/>
              <a:t>They are </a:t>
            </a:r>
            <a:r>
              <a:rPr lang="en-US" sz="2800" dirty="0"/>
              <a:t>F</a:t>
            </a:r>
            <a:r>
              <a:rPr lang="en-US" sz="2800" dirty="0" smtClean="0"/>
              <a:t>ound in ALL Stages of Stellar Evolution </a:t>
            </a:r>
            <a:endParaRPr lang="en-US" sz="2800" dirty="0"/>
          </a:p>
        </p:txBody>
      </p:sp>
      <p:sp>
        <p:nvSpPr>
          <p:cNvPr id="5" name="Content Placeholder 2"/>
          <p:cNvSpPr>
            <a:spLocks noGrp="1"/>
          </p:cNvSpPr>
          <p:nvPr>
            <p:ph idx="1"/>
          </p:nvPr>
        </p:nvSpPr>
        <p:spPr>
          <a:xfrm>
            <a:off x="79513" y="1060597"/>
            <a:ext cx="8945217" cy="5337313"/>
          </a:xfrm>
        </p:spPr>
        <p:txBody>
          <a:bodyPr>
            <a:normAutofit fontScale="25000" lnSpcReduction="20000"/>
          </a:bodyPr>
          <a:lstStyle/>
          <a:p>
            <a:pPr>
              <a:buFont typeface="Arial" panose="020B0604020202020204" pitchFamily="34" charset="0"/>
              <a:buChar char="•"/>
            </a:pPr>
            <a:r>
              <a:rPr lang="en-US" sz="9600" dirty="0" smtClean="0"/>
              <a:t>Until recently, </a:t>
            </a:r>
            <a:r>
              <a:rPr lang="en-US" sz="9600" dirty="0" smtClean="0">
                <a:solidFill>
                  <a:srgbClr val="FF0000"/>
                </a:solidFill>
              </a:rPr>
              <a:t>all of the r-II stars known </a:t>
            </a:r>
            <a:r>
              <a:rPr lang="en-US" sz="9600" dirty="0" smtClean="0"/>
              <a:t>were red giants, allowing for the possibility that some peculiar atmospheric effect was the cause for the apparent excess of r-process elements.  This is now </a:t>
            </a:r>
            <a:r>
              <a:rPr lang="en-US" sz="9600" dirty="0" smtClean="0">
                <a:solidFill>
                  <a:srgbClr val="FF0000"/>
                </a:solidFill>
              </a:rPr>
              <a:t>precluded by observation</a:t>
            </a:r>
            <a:r>
              <a:rPr lang="en-US" sz="9600" dirty="0" smtClean="0"/>
              <a:t> </a:t>
            </a:r>
          </a:p>
          <a:p>
            <a:pPr marL="457200" lvl="1" indent="0">
              <a:buNone/>
            </a:pPr>
            <a:endParaRPr lang="en-US" sz="3200" dirty="0" smtClean="0"/>
          </a:p>
          <a:p>
            <a:pPr lvl="1"/>
            <a:r>
              <a:rPr lang="en-US" sz="8800" dirty="0" smtClean="0"/>
              <a:t>Aoki </a:t>
            </a:r>
            <a:r>
              <a:rPr lang="en-US" sz="8800" dirty="0"/>
              <a:t>et al. (2010) – Discovery of r-II nature for a cool, main-sequence dwarf, SDSS J2357-0052  (</a:t>
            </a:r>
            <a:r>
              <a:rPr lang="en-US" sz="8800" dirty="0" err="1"/>
              <a:t>Teff</a:t>
            </a:r>
            <a:r>
              <a:rPr lang="en-US" sz="8800" dirty="0"/>
              <a:t> = 5000 K, [Fe/H] = -3.4, [</a:t>
            </a:r>
            <a:r>
              <a:rPr lang="en-US" sz="8800" dirty="0" err="1"/>
              <a:t>Eu</a:t>
            </a:r>
            <a:r>
              <a:rPr lang="en-US" sz="8800" dirty="0"/>
              <a:t>/Fe] = +1.9) </a:t>
            </a:r>
            <a:r>
              <a:rPr lang="en-US" sz="8800" dirty="0" smtClean="0"/>
              <a:t>	</a:t>
            </a:r>
          </a:p>
          <a:p>
            <a:pPr lvl="1"/>
            <a:endParaRPr lang="en-US" sz="3200" dirty="0" smtClean="0"/>
          </a:p>
          <a:p>
            <a:pPr lvl="1"/>
            <a:r>
              <a:rPr lang="en-US" sz="8800" dirty="0" err="1" smtClean="0"/>
              <a:t>Roederer</a:t>
            </a:r>
            <a:r>
              <a:rPr lang="en-US" sz="8800" dirty="0" smtClean="0"/>
              <a:t> </a:t>
            </a:r>
            <a:r>
              <a:rPr lang="en-US" sz="8800" dirty="0"/>
              <a:t>et al. (2014) – Discovery of </a:t>
            </a:r>
            <a:r>
              <a:rPr lang="en-US" sz="8800" dirty="0" smtClean="0"/>
              <a:t>r-I and r-II </a:t>
            </a:r>
            <a:r>
              <a:rPr lang="en-US" sz="8800" dirty="0"/>
              <a:t>stars in the subgiant and red horizontal-branch evolutionary stage</a:t>
            </a:r>
          </a:p>
          <a:p>
            <a:pPr marL="457200" lvl="1" indent="0">
              <a:buNone/>
            </a:pPr>
            <a:endParaRPr lang="en-US" sz="2400" dirty="0"/>
          </a:p>
          <a:p>
            <a:pPr>
              <a:buFont typeface="Arial" panose="020B0604020202020204" pitchFamily="34" charset="0"/>
              <a:buChar char="•"/>
            </a:pPr>
            <a:endParaRPr lang="en-US" sz="2800" dirty="0" smtClean="0"/>
          </a:p>
          <a:p>
            <a:pPr marL="0" indent="0" algn="ctr">
              <a:buNone/>
            </a:pPr>
            <a:endParaRPr lang="en-US" sz="11200" dirty="0"/>
          </a:p>
          <a:p>
            <a:pPr marL="0" indent="0">
              <a:buNone/>
            </a:pPr>
            <a:r>
              <a:rPr lang="en-US" sz="11200" dirty="0"/>
              <a:t> </a:t>
            </a:r>
          </a:p>
          <a:p>
            <a:pPr marL="0" indent="0" algn="ctr">
              <a:buNone/>
            </a:pPr>
            <a:r>
              <a:rPr lang="en-US" sz="8600" dirty="0"/>
              <a:t>	</a:t>
            </a:r>
          </a:p>
          <a:p>
            <a:pPr marL="0" indent="0">
              <a:buNone/>
            </a:pPr>
            <a:r>
              <a:rPr lang="en-US" sz="8600" dirty="0"/>
              <a:t> </a:t>
            </a:r>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0125"/>
          <a:stretch/>
        </p:blipFill>
        <p:spPr bwMode="auto">
          <a:xfrm>
            <a:off x="2053503" y="3844637"/>
            <a:ext cx="4523647" cy="2015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7441"/>
          <a:stretch/>
        </p:blipFill>
        <p:spPr bwMode="auto">
          <a:xfrm>
            <a:off x="2001549" y="5880950"/>
            <a:ext cx="4546283" cy="424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765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rmAutofit fontScale="90000"/>
          </a:bodyPr>
          <a:lstStyle/>
          <a:p>
            <a:r>
              <a:rPr lang="en-US" dirty="0" smtClean="0"/>
              <a:t>They are not (Required to be) Binaries</a:t>
            </a:r>
            <a:endParaRPr lang="en-US" dirty="0"/>
          </a:p>
        </p:txBody>
      </p:sp>
      <p:sp>
        <p:nvSpPr>
          <p:cNvPr id="5" name="Content Placeholder 2"/>
          <p:cNvSpPr>
            <a:spLocks noGrp="1"/>
          </p:cNvSpPr>
          <p:nvPr>
            <p:ph idx="1"/>
          </p:nvPr>
        </p:nvSpPr>
        <p:spPr>
          <a:xfrm>
            <a:off x="79513" y="1393106"/>
            <a:ext cx="8945217" cy="5337313"/>
          </a:xfrm>
        </p:spPr>
        <p:txBody>
          <a:bodyPr>
            <a:normAutofit fontScale="25000" lnSpcReduction="20000"/>
          </a:bodyPr>
          <a:lstStyle/>
          <a:p>
            <a:pPr>
              <a:buFont typeface="Arial" panose="020B0604020202020204" pitchFamily="34" charset="0"/>
              <a:buChar char="•"/>
            </a:pPr>
            <a:r>
              <a:rPr lang="en-US" sz="9600" dirty="0" smtClean="0"/>
              <a:t>Although </a:t>
            </a:r>
            <a:r>
              <a:rPr lang="en-US" sz="9600" dirty="0"/>
              <a:t>a number of authors </a:t>
            </a:r>
            <a:r>
              <a:rPr lang="en-US" sz="9600" dirty="0" smtClean="0"/>
              <a:t>(</a:t>
            </a:r>
            <a:r>
              <a:rPr lang="en-US" sz="9600" dirty="0" err="1" smtClean="0"/>
              <a:t>Wanajo</a:t>
            </a:r>
            <a:r>
              <a:rPr lang="en-US" sz="9600" dirty="0" smtClean="0"/>
              <a:t> </a:t>
            </a:r>
            <a:r>
              <a:rPr lang="en-US" sz="9600" dirty="0"/>
              <a:t>and collaborators, Qian &amp; </a:t>
            </a:r>
            <a:r>
              <a:rPr lang="en-US" sz="9600" dirty="0" err="1"/>
              <a:t>Wasserberg</a:t>
            </a:r>
            <a:r>
              <a:rPr lang="en-US" sz="9600" dirty="0"/>
              <a:t>, others) have considered the possibility of mass-transfer of r-process-enhanced material from a binary companion, </a:t>
            </a:r>
            <a:r>
              <a:rPr lang="en-US" sz="9600" dirty="0" smtClean="0"/>
              <a:t>this is </a:t>
            </a:r>
            <a:r>
              <a:rPr lang="en-US" sz="9600" dirty="0">
                <a:solidFill>
                  <a:srgbClr val="FF0000"/>
                </a:solidFill>
              </a:rPr>
              <a:t>now rejected </a:t>
            </a:r>
            <a:r>
              <a:rPr lang="en-US" sz="9600" dirty="0"/>
              <a:t>based on </a:t>
            </a:r>
            <a:r>
              <a:rPr lang="en-US" sz="9600" dirty="0" smtClean="0"/>
              <a:t>long-term radial </a:t>
            </a:r>
            <a:r>
              <a:rPr lang="en-US" sz="9600" dirty="0"/>
              <a:t>velocity monitoring of r-II  (and </a:t>
            </a:r>
            <a:r>
              <a:rPr lang="en-US" sz="9600" dirty="0" smtClean="0"/>
              <a:t>r-I) stars</a:t>
            </a:r>
          </a:p>
          <a:p>
            <a:pPr marL="0" indent="0">
              <a:buNone/>
            </a:pPr>
            <a:endParaRPr lang="en-US" sz="9600" dirty="0"/>
          </a:p>
          <a:p>
            <a:pPr>
              <a:buFont typeface="Arial" panose="020B0604020202020204" pitchFamily="34" charset="0"/>
              <a:buChar char="•"/>
            </a:pPr>
            <a:r>
              <a:rPr lang="en-US" sz="9600" dirty="0" smtClean="0"/>
              <a:t>Hansen </a:t>
            </a:r>
            <a:r>
              <a:rPr lang="en-US" sz="9600" dirty="0"/>
              <a:t>et al. (</a:t>
            </a:r>
            <a:r>
              <a:rPr lang="en-US" sz="9600" dirty="0" smtClean="0"/>
              <a:t>2015) – The </a:t>
            </a:r>
            <a:r>
              <a:rPr lang="en-US" sz="9600" dirty="0"/>
              <a:t>binary fraction of such stars is </a:t>
            </a:r>
            <a:r>
              <a:rPr lang="en-US" sz="9600" dirty="0">
                <a:solidFill>
                  <a:srgbClr val="FF0000"/>
                </a:solidFill>
              </a:rPr>
              <a:t>only 18%, </a:t>
            </a:r>
            <a:r>
              <a:rPr lang="en-US" sz="9600" dirty="0"/>
              <a:t>consistent </a:t>
            </a:r>
            <a:r>
              <a:rPr lang="en-US" sz="9600" dirty="0" smtClean="0"/>
              <a:t>with the observed </a:t>
            </a:r>
            <a:r>
              <a:rPr lang="en-US" sz="9600" dirty="0"/>
              <a:t>binary fraction of other metal-poor </a:t>
            </a:r>
            <a:r>
              <a:rPr lang="en-US" sz="9600" dirty="0" smtClean="0"/>
              <a:t>halo stars, including two canonical examples, </a:t>
            </a:r>
            <a:r>
              <a:rPr lang="en-US" sz="9600" dirty="0" smtClean="0">
                <a:solidFill>
                  <a:srgbClr val="FF0000"/>
                </a:solidFill>
              </a:rPr>
              <a:t>CS 22892-052 and              CS 31082-001  </a:t>
            </a:r>
          </a:p>
          <a:p>
            <a:pPr>
              <a:buFont typeface="Arial" panose="020B0604020202020204" pitchFamily="34" charset="0"/>
              <a:buChar char="•"/>
            </a:pPr>
            <a:endParaRPr lang="en-US" sz="9600" dirty="0"/>
          </a:p>
          <a:p>
            <a:pPr>
              <a:buFont typeface="Arial" panose="020B0604020202020204" pitchFamily="34" charset="0"/>
              <a:buChar char="•"/>
            </a:pPr>
            <a:r>
              <a:rPr lang="en-US" sz="9600" dirty="0" smtClean="0"/>
              <a:t>Observations conducted over temporal window of 8-10 years, using the NOT 2.5m telescope and FIES spectrograph, with precision (and accuracy) on the order of </a:t>
            </a:r>
            <a:r>
              <a:rPr lang="en-US" sz="9600" dirty="0" smtClean="0">
                <a:solidFill>
                  <a:srgbClr val="FF0000"/>
                </a:solidFill>
              </a:rPr>
              <a:t>50-100 m/s</a:t>
            </a:r>
          </a:p>
          <a:p>
            <a:pPr marL="0" indent="0" algn="ctr">
              <a:buNone/>
            </a:pPr>
            <a:endParaRPr lang="en-US" sz="16000" dirty="0" smtClean="0"/>
          </a:p>
          <a:p>
            <a:pPr marL="0" indent="0" algn="ctr">
              <a:buNone/>
            </a:pPr>
            <a:endParaRPr lang="en-US" sz="11200" dirty="0"/>
          </a:p>
          <a:p>
            <a:pPr marL="0" indent="0">
              <a:buNone/>
            </a:pPr>
            <a:r>
              <a:rPr lang="en-US" sz="11200" dirty="0"/>
              <a:t> </a:t>
            </a:r>
          </a:p>
          <a:p>
            <a:pPr marL="0" indent="0" algn="ctr">
              <a:buNone/>
            </a:pPr>
            <a:r>
              <a:rPr lang="en-US" sz="8600" dirty="0"/>
              <a:t>	</a:t>
            </a:r>
          </a:p>
          <a:p>
            <a:pPr marL="0" indent="0">
              <a:buNone/>
            </a:pPr>
            <a:r>
              <a:rPr lang="en-US" sz="8600" dirty="0"/>
              <a:t> </a:t>
            </a:r>
          </a:p>
          <a:p>
            <a:endParaRPr lang="en-US" dirty="0"/>
          </a:p>
        </p:txBody>
      </p:sp>
    </p:spTree>
    <p:extLst>
      <p:ext uri="{BB962C8B-B14F-4D97-AF65-F5344CB8AC3E}">
        <p14:creationId xmlns:p14="http://schemas.microsoft.com/office/powerpoint/2010/main" val="1837277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rmAutofit fontScale="90000"/>
          </a:bodyPr>
          <a:lstStyle/>
          <a:p>
            <a:r>
              <a:rPr lang="en-US" dirty="0" smtClean="0"/>
              <a:t>They are not (Required to be) Binaries</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919" y="1059872"/>
            <a:ext cx="6522003" cy="513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280879" y="6409085"/>
            <a:ext cx="3738396" cy="369332"/>
          </a:xfrm>
          <a:prstGeom prst="rect">
            <a:avLst/>
          </a:prstGeom>
          <a:noFill/>
        </p:spPr>
        <p:txBody>
          <a:bodyPr wrap="none" rtlCol="0">
            <a:spAutoFit/>
          </a:bodyPr>
          <a:lstStyle/>
          <a:p>
            <a:pPr defTabSz="457200" fontAlgn="auto">
              <a:spcBef>
                <a:spcPts val="0"/>
              </a:spcBef>
              <a:spcAft>
                <a:spcPts val="0"/>
              </a:spcAft>
            </a:pPr>
            <a:r>
              <a:rPr lang="en-US" dirty="0" smtClean="0">
                <a:solidFill>
                  <a:srgbClr val="FF0000"/>
                </a:solidFill>
                <a:latin typeface="Calibri"/>
                <a:cs typeface="+mn-cs"/>
              </a:rPr>
              <a:t>Hansen, T.T. et al. (2015, A&amp;A 583, 49)</a:t>
            </a:r>
            <a:endParaRPr lang="en-US" dirty="0">
              <a:solidFill>
                <a:srgbClr val="FF0000"/>
              </a:solidFill>
              <a:latin typeface="Calibri"/>
              <a:cs typeface="+mn-cs"/>
            </a:endParaRPr>
          </a:p>
        </p:txBody>
      </p:sp>
    </p:spTree>
    <p:extLst>
      <p:ext uri="{BB962C8B-B14F-4D97-AF65-F5344CB8AC3E}">
        <p14:creationId xmlns:p14="http://schemas.microsoft.com/office/powerpoint/2010/main" val="1344651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021" y="133530"/>
            <a:ext cx="7881779" cy="698749"/>
          </a:xfrm>
        </p:spPr>
        <p:txBody>
          <a:bodyPr>
            <a:normAutofit fontScale="90000"/>
          </a:bodyPr>
          <a:lstStyle/>
          <a:p>
            <a:r>
              <a:rPr lang="en-US" dirty="0" smtClean="0"/>
              <a:t>  </a:t>
            </a:r>
            <a:r>
              <a:rPr lang="en-US" sz="3400" dirty="0" smtClean="0"/>
              <a:t>They are Exquisitely Rare but Display Surprisingly Uniform Heavy-Element Patterns</a:t>
            </a:r>
            <a:endParaRPr lang="en-US" sz="3400" dirty="0"/>
          </a:p>
        </p:txBody>
      </p:sp>
      <p:sp>
        <p:nvSpPr>
          <p:cNvPr id="5" name="Content Placeholder 2"/>
          <p:cNvSpPr>
            <a:spLocks noGrp="1"/>
          </p:cNvSpPr>
          <p:nvPr>
            <p:ph idx="1"/>
          </p:nvPr>
        </p:nvSpPr>
        <p:spPr>
          <a:xfrm>
            <a:off x="79513" y="1246908"/>
            <a:ext cx="8945217" cy="5337313"/>
          </a:xfrm>
        </p:spPr>
        <p:txBody>
          <a:bodyPr>
            <a:normAutofit fontScale="47500" lnSpcReduction="20000"/>
          </a:bodyPr>
          <a:lstStyle/>
          <a:p>
            <a:r>
              <a:rPr lang="en-US" sz="5100" dirty="0"/>
              <a:t>The r-II stars are the </a:t>
            </a:r>
            <a:r>
              <a:rPr lang="en-US" sz="5100" dirty="0">
                <a:solidFill>
                  <a:srgbClr val="FF0000"/>
                </a:solidFill>
              </a:rPr>
              <a:t>rarest </a:t>
            </a:r>
            <a:r>
              <a:rPr lang="en-US" sz="5100" dirty="0" smtClean="0">
                <a:solidFill>
                  <a:srgbClr val="FF0000"/>
                </a:solidFill>
              </a:rPr>
              <a:t>of </a:t>
            </a:r>
            <a:r>
              <a:rPr lang="en-US" sz="5100" dirty="0">
                <a:solidFill>
                  <a:srgbClr val="FF0000"/>
                </a:solidFill>
              </a:rPr>
              <a:t>the </a:t>
            </a:r>
            <a:r>
              <a:rPr lang="en-US" sz="5100" dirty="0" smtClean="0">
                <a:solidFill>
                  <a:srgbClr val="FF0000"/>
                </a:solidFill>
              </a:rPr>
              <a:t>rare </a:t>
            </a:r>
            <a:r>
              <a:rPr lang="en-US" sz="5100" dirty="0" smtClean="0"/>
              <a:t>among metal-poor stars in the halo of the Milky Way</a:t>
            </a:r>
          </a:p>
          <a:p>
            <a:endParaRPr lang="en-US" sz="1700" dirty="0" smtClean="0"/>
          </a:p>
          <a:p>
            <a:pPr lvl="1"/>
            <a:r>
              <a:rPr lang="en-US" sz="5100" dirty="0" smtClean="0"/>
              <a:t>About </a:t>
            </a:r>
            <a:r>
              <a:rPr lang="en-US" sz="5100" dirty="0" smtClean="0">
                <a:solidFill>
                  <a:srgbClr val="FF0000"/>
                </a:solidFill>
              </a:rPr>
              <a:t>25 r-II stars </a:t>
            </a:r>
            <a:r>
              <a:rPr lang="en-US" sz="5100" dirty="0"/>
              <a:t>have been found in the field over the past </a:t>
            </a:r>
            <a:r>
              <a:rPr lang="en-US" sz="5100" dirty="0" smtClean="0"/>
              <a:t>   25 years since their recognition</a:t>
            </a:r>
          </a:p>
          <a:p>
            <a:pPr lvl="1"/>
            <a:r>
              <a:rPr lang="en-US" sz="5100" dirty="0" smtClean="0"/>
              <a:t>Only </a:t>
            </a:r>
            <a:r>
              <a:rPr lang="en-US" sz="5100" dirty="0">
                <a:solidFill>
                  <a:srgbClr val="FF0000"/>
                </a:solidFill>
              </a:rPr>
              <a:t>3% (at most 5%) </a:t>
            </a:r>
            <a:r>
              <a:rPr lang="en-US" sz="5100" dirty="0"/>
              <a:t>of very metal-poor stars (VMP, [Fe/H] &lt; -2) are r-II </a:t>
            </a:r>
            <a:r>
              <a:rPr lang="en-US" sz="5100" dirty="0" smtClean="0"/>
              <a:t>stars  </a:t>
            </a:r>
          </a:p>
          <a:p>
            <a:pPr lvl="1"/>
            <a:r>
              <a:rPr lang="en-US" sz="5100" dirty="0" smtClean="0"/>
              <a:t>About </a:t>
            </a:r>
            <a:r>
              <a:rPr lang="en-US" sz="5100" dirty="0">
                <a:solidFill>
                  <a:srgbClr val="FF0000"/>
                </a:solidFill>
              </a:rPr>
              <a:t>15% are </a:t>
            </a:r>
            <a:r>
              <a:rPr lang="en-US" sz="5100" dirty="0" smtClean="0">
                <a:solidFill>
                  <a:srgbClr val="FF0000"/>
                </a:solidFill>
              </a:rPr>
              <a:t>r-I  </a:t>
            </a:r>
            <a:r>
              <a:rPr lang="en-US" sz="5100" dirty="0" smtClean="0"/>
              <a:t>(5 times greater frequency)</a:t>
            </a:r>
          </a:p>
          <a:p>
            <a:pPr marL="457200" lvl="1" indent="0">
              <a:buNone/>
            </a:pPr>
            <a:endParaRPr lang="en-US" sz="2500" dirty="0" smtClean="0"/>
          </a:p>
          <a:p>
            <a:r>
              <a:rPr lang="en-US" sz="5100" dirty="0" smtClean="0"/>
              <a:t>This </a:t>
            </a:r>
            <a:r>
              <a:rPr lang="en-US" sz="5100" dirty="0"/>
              <a:t>argues for their creation by relatively </a:t>
            </a:r>
            <a:r>
              <a:rPr lang="en-US" sz="5100" dirty="0">
                <a:solidFill>
                  <a:srgbClr val="FF0000"/>
                </a:solidFill>
              </a:rPr>
              <a:t>rare </a:t>
            </a:r>
            <a:r>
              <a:rPr lang="en-US" sz="5100" dirty="0" smtClean="0">
                <a:solidFill>
                  <a:srgbClr val="FF0000"/>
                </a:solidFill>
              </a:rPr>
              <a:t>progenitors</a:t>
            </a:r>
            <a:r>
              <a:rPr lang="en-US" sz="5100" dirty="0" smtClean="0"/>
              <a:t>, compared to the progenitors of “</a:t>
            </a:r>
            <a:r>
              <a:rPr lang="en-US" sz="5100" dirty="0"/>
              <a:t>n</a:t>
            </a:r>
            <a:r>
              <a:rPr lang="en-US" sz="5100" dirty="0" smtClean="0"/>
              <a:t>ormal” VMP stars </a:t>
            </a:r>
          </a:p>
          <a:p>
            <a:endParaRPr lang="en-US" sz="2500" dirty="0" smtClean="0"/>
          </a:p>
          <a:p>
            <a:r>
              <a:rPr lang="en-US" sz="5100" dirty="0" smtClean="0"/>
              <a:t>The </a:t>
            </a:r>
            <a:r>
              <a:rPr lang="en-US" sz="5100" dirty="0" smtClean="0">
                <a:solidFill>
                  <a:srgbClr val="FF0000"/>
                </a:solidFill>
              </a:rPr>
              <a:t>“universality</a:t>
            </a:r>
            <a:r>
              <a:rPr lang="en-US" sz="5100" dirty="0">
                <a:solidFill>
                  <a:srgbClr val="FF0000"/>
                </a:solidFill>
              </a:rPr>
              <a:t>” </a:t>
            </a:r>
            <a:r>
              <a:rPr lang="en-US" sz="5100" dirty="0"/>
              <a:t>of the r-process-element abundance pattern (identical to the S</a:t>
            </a:r>
            <a:r>
              <a:rPr lang="en-US" sz="5100" dirty="0" smtClean="0"/>
              <a:t>olar pattern</a:t>
            </a:r>
            <a:r>
              <a:rPr lang="en-US" sz="5100" dirty="0"/>
              <a:t>) among 2</a:t>
            </a:r>
            <a:r>
              <a:rPr lang="en-US" sz="5100" baseline="30000" dirty="0"/>
              <a:t>nd</a:t>
            </a:r>
            <a:r>
              <a:rPr lang="en-US" sz="5100" dirty="0"/>
              <a:t> and 3</a:t>
            </a:r>
            <a:r>
              <a:rPr lang="en-US" sz="5100" baseline="30000" dirty="0"/>
              <a:t>rd</a:t>
            </a:r>
            <a:r>
              <a:rPr lang="en-US" sz="5100" dirty="0"/>
              <a:t> peak elements suggests a </a:t>
            </a:r>
            <a:r>
              <a:rPr lang="en-US" sz="5100" dirty="0">
                <a:solidFill>
                  <a:srgbClr val="FF0000"/>
                </a:solidFill>
              </a:rPr>
              <a:t>single progenitor </a:t>
            </a:r>
            <a:r>
              <a:rPr lang="en-US" sz="5100" dirty="0"/>
              <a:t>population, rather than a collection of different progenitors </a:t>
            </a:r>
            <a:r>
              <a:rPr lang="en-US" sz="5100" dirty="0" smtClean="0"/>
              <a:t>mixed together</a:t>
            </a:r>
          </a:p>
          <a:p>
            <a:pPr marL="0" indent="0" algn="ctr">
              <a:buNone/>
            </a:pPr>
            <a:endParaRPr lang="en-US" sz="5100" dirty="0"/>
          </a:p>
        </p:txBody>
      </p:sp>
    </p:spTree>
    <p:extLst>
      <p:ext uri="{BB962C8B-B14F-4D97-AF65-F5344CB8AC3E}">
        <p14:creationId xmlns:p14="http://schemas.microsoft.com/office/powerpoint/2010/main" val="144569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021" y="133530"/>
            <a:ext cx="7881779" cy="698749"/>
          </a:xfrm>
        </p:spPr>
        <p:txBody>
          <a:bodyPr>
            <a:normAutofit fontScale="90000"/>
          </a:bodyPr>
          <a:lstStyle/>
          <a:p>
            <a:r>
              <a:rPr lang="en-US" dirty="0" smtClean="0"/>
              <a:t>  </a:t>
            </a:r>
            <a:r>
              <a:rPr lang="en-US" sz="3100" dirty="0" smtClean="0"/>
              <a:t>The r-II Stars and r-I Stars Exhibit  Different Metallicity Distribution Functions (MDFs)</a:t>
            </a:r>
            <a:endParaRPr lang="en-US" sz="31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864" y="1035627"/>
            <a:ext cx="5223163" cy="522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36418" y="1548245"/>
            <a:ext cx="788999" cy="369332"/>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Calibri"/>
                <a:cs typeface="+mn-cs"/>
              </a:rPr>
              <a:t>N = 24</a:t>
            </a:r>
            <a:endParaRPr lang="en-US" dirty="0">
              <a:solidFill>
                <a:prstClr val="black"/>
              </a:solidFill>
              <a:latin typeface="Calibri"/>
              <a:cs typeface="+mn-cs"/>
            </a:endParaRPr>
          </a:p>
        </p:txBody>
      </p:sp>
      <p:sp>
        <p:nvSpPr>
          <p:cNvPr id="5" name="TextBox 4"/>
          <p:cNvSpPr txBox="1"/>
          <p:nvPr/>
        </p:nvSpPr>
        <p:spPr>
          <a:xfrm>
            <a:off x="436417" y="3277876"/>
            <a:ext cx="906017" cy="369332"/>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Calibri"/>
                <a:cs typeface="+mn-cs"/>
              </a:rPr>
              <a:t>N = 133</a:t>
            </a:r>
            <a:endParaRPr lang="en-US" dirty="0">
              <a:solidFill>
                <a:prstClr val="black"/>
              </a:solidFill>
              <a:latin typeface="Calibri"/>
              <a:cs typeface="+mn-cs"/>
            </a:endParaRPr>
          </a:p>
        </p:txBody>
      </p:sp>
      <p:sp>
        <p:nvSpPr>
          <p:cNvPr id="6" name="TextBox 5"/>
          <p:cNvSpPr txBox="1"/>
          <p:nvPr/>
        </p:nvSpPr>
        <p:spPr>
          <a:xfrm>
            <a:off x="436418" y="5056907"/>
            <a:ext cx="788999" cy="369332"/>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Calibri"/>
                <a:cs typeface="+mn-cs"/>
              </a:rPr>
              <a:t>N = 55</a:t>
            </a:r>
            <a:endParaRPr lang="en-US" dirty="0">
              <a:solidFill>
                <a:prstClr val="black"/>
              </a:solidFill>
              <a:latin typeface="Calibri"/>
              <a:cs typeface="+mn-cs"/>
            </a:endParaRPr>
          </a:p>
        </p:txBody>
      </p:sp>
    </p:spTree>
    <p:extLst>
      <p:ext uri="{BB962C8B-B14F-4D97-AF65-F5344CB8AC3E}">
        <p14:creationId xmlns:p14="http://schemas.microsoft.com/office/powerpoint/2010/main" val="116612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rmAutofit fontScale="90000"/>
          </a:bodyPr>
          <a:lstStyle/>
          <a:p>
            <a:r>
              <a:rPr lang="en-US" dirty="0" smtClean="0"/>
              <a:t>Ultimate Goal – Understanding the Solar and Cosmic Abundance Distribution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65" y="1267205"/>
            <a:ext cx="7500722" cy="4971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7530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021" y="133530"/>
            <a:ext cx="7881779" cy="698749"/>
          </a:xfrm>
        </p:spPr>
        <p:txBody>
          <a:bodyPr>
            <a:normAutofit fontScale="90000"/>
          </a:bodyPr>
          <a:lstStyle/>
          <a:p>
            <a:r>
              <a:rPr lang="en-US" dirty="0" smtClean="0"/>
              <a:t>  </a:t>
            </a:r>
            <a:r>
              <a:rPr lang="en-US" sz="3600" dirty="0" smtClean="0"/>
              <a:t>Interpretation of </a:t>
            </a:r>
            <a:r>
              <a:rPr lang="en-US" sz="3600" dirty="0"/>
              <a:t>t</a:t>
            </a:r>
            <a:r>
              <a:rPr lang="en-US" sz="3600" dirty="0" smtClean="0"/>
              <a:t>he r-II MDF and Enhancement Range</a:t>
            </a:r>
            <a:endParaRPr lang="en-US" sz="3600" dirty="0"/>
          </a:p>
        </p:txBody>
      </p:sp>
      <p:sp>
        <p:nvSpPr>
          <p:cNvPr id="5" name="Content Placeholder 2"/>
          <p:cNvSpPr>
            <a:spLocks noGrp="1"/>
          </p:cNvSpPr>
          <p:nvPr>
            <p:ph idx="1"/>
          </p:nvPr>
        </p:nvSpPr>
        <p:spPr>
          <a:xfrm>
            <a:off x="198783" y="1512470"/>
            <a:ext cx="8945217" cy="5337313"/>
          </a:xfrm>
        </p:spPr>
        <p:txBody>
          <a:bodyPr>
            <a:normAutofit/>
          </a:bodyPr>
          <a:lstStyle/>
          <a:p>
            <a:r>
              <a:rPr lang="en-US" sz="3000" dirty="0"/>
              <a:t>The r-II stars </a:t>
            </a:r>
            <a:r>
              <a:rPr lang="en-US" sz="3000" dirty="0" smtClean="0">
                <a:solidFill>
                  <a:srgbClr val="FF0000"/>
                </a:solidFill>
              </a:rPr>
              <a:t>preferentially occupy</a:t>
            </a:r>
            <a:r>
              <a:rPr lang="en-US" sz="3000" dirty="0" smtClean="0"/>
              <a:t> the metallicity range -3.5 &lt; [Fe/H] &lt; -2.0, the same range covered by the VMP and EMP stars found in the UFDs</a:t>
            </a:r>
          </a:p>
          <a:p>
            <a:endParaRPr lang="en-US" sz="800" dirty="0" smtClean="0"/>
          </a:p>
          <a:p>
            <a:r>
              <a:rPr lang="en-US" sz="3000" dirty="0" smtClean="0"/>
              <a:t>The range of r-process-element </a:t>
            </a:r>
            <a:r>
              <a:rPr lang="en-US" sz="3000" dirty="0" smtClean="0">
                <a:solidFill>
                  <a:srgbClr val="FF0000"/>
                </a:solidFill>
              </a:rPr>
              <a:t>enhancement </a:t>
            </a:r>
            <a:r>
              <a:rPr lang="en-US" sz="3000" dirty="0" smtClean="0"/>
              <a:t>among the halo stars matches that of the r-II stars found in the Ret-II UFD</a:t>
            </a:r>
          </a:p>
          <a:p>
            <a:pPr marL="0" indent="0" algn="ctr">
              <a:buNone/>
            </a:pPr>
            <a:endParaRPr lang="en-US" sz="1000" dirty="0" smtClean="0"/>
          </a:p>
          <a:p>
            <a:pPr marL="0" indent="0" algn="ctr">
              <a:buNone/>
            </a:pPr>
            <a:r>
              <a:rPr lang="en-US" sz="3000" dirty="0" smtClean="0"/>
              <a:t>This evidence </a:t>
            </a:r>
            <a:r>
              <a:rPr lang="en-US" sz="3000" dirty="0" smtClean="0">
                <a:solidFill>
                  <a:srgbClr val="FF0000"/>
                </a:solidFill>
              </a:rPr>
              <a:t>strongly suggests </a:t>
            </a:r>
            <a:r>
              <a:rPr lang="en-US" sz="3000" dirty="0" smtClean="0"/>
              <a:t>that </a:t>
            </a:r>
            <a:r>
              <a:rPr lang="en-US" sz="3000" dirty="0"/>
              <a:t>the UFD environment is their likely formation </a:t>
            </a:r>
            <a:r>
              <a:rPr lang="en-US" sz="3000" dirty="0" smtClean="0"/>
              <a:t>site, followed by accretion into the halo</a:t>
            </a:r>
            <a:endParaRPr lang="en-US" sz="3300" dirty="0" smtClean="0"/>
          </a:p>
          <a:p>
            <a:endParaRPr lang="en-US" sz="3300" dirty="0" smtClean="0"/>
          </a:p>
          <a:p>
            <a:endParaRPr lang="en-US" sz="5100" dirty="0" smtClean="0"/>
          </a:p>
          <a:p>
            <a:pPr marL="0" indent="0" algn="ctr">
              <a:buNone/>
            </a:pPr>
            <a:endParaRPr lang="en-US" dirty="0"/>
          </a:p>
        </p:txBody>
      </p:sp>
    </p:spTree>
    <p:extLst>
      <p:ext uri="{BB962C8B-B14F-4D97-AF65-F5344CB8AC3E}">
        <p14:creationId xmlns:p14="http://schemas.microsoft.com/office/powerpoint/2010/main" val="1120198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1520" y="0"/>
            <a:ext cx="9067800" cy="1143000"/>
          </a:xfrm>
        </p:spPr>
        <p:txBody>
          <a:bodyPr/>
          <a:lstStyle/>
          <a:p>
            <a:pPr eaLnBrk="1" hangingPunct="1"/>
            <a:r>
              <a:rPr lang="en-US" altLang="en-US" dirty="0" smtClean="0"/>
              <a:t>Example High-Resolution Spectrum</a:t>
            </a:r>
          </a:p>
        </p:txBody>
      </p:sp>
      <p:pic>
        <p:nvPicPr>
          <p:cNvPr id="350211" name="Picture 3" descr="31082r"/>
          <p:cNvPicPr>
            <a:picLocks noChangeAspect="1" noChangeArrowheads="1"/>
          </p:cNvPicPr>
          <p:nvPr/>
        </p:nvPicPr>
        <p:blipFill>
          <a:blip r:embed="rId3">
            <a:extLst>
              <a:ext uri="{28A0092B-C50C-407E-A947-70E740481C1C}">
                <a14:useLocalDpi xmlns:a14="http://schemas.microsoft.com/office/drawing/2010/main" val="0"/>
              </a:ext>
            </a:extLst>
          </a:blip>
          <a:srcRect t="12755"/>
          <a:stretch>
            <a:fillRect/>
          </a:stretch>
        </p:blipFill>
        <p:spPr bwMode="auto">
          <a:xfrm>
            <a:off x="-39101" y="1433513"/>
            <a:ext cx="9183101"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212" name="Text Box 4"/>
          <p:cNvSpPr txBox="1">
            <a:spLocks noChangeArrowheads="1"/>
          </p:cNvSpPr>
          <p:nvPr/>
        </p:nvSpPr>
        <p:spPr bwMode="auto">
          <a:xfrm>
            <a:off x="1752600" y="1066800"/>
            <a:ext cx="6618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n-US" altLang="en-US" sz="1800" dirty="0">
                <a:solidFill>
                  <a:srgbClr val="FF0000"/>
                </a:solidFill>
              </a:rPr>
              <a:t>CS 31082-001</a:t>
            </a:r>
            <a:r>
              <a:rPr lang="en-US" altLang="en-US" sz="1800" dirty="0"/>
              <a:t>:  [Fe/H] = -2.9	</a:t>
            </a:r>
            <a:r>
              <a:rPr lang="en-US" altLang="en-US" sz="1800" dirty="0" smtClean="0">
                <a:solidFill>
                  <a:srgbClr val="FF0000"/>
                </a:solidFill>
              </a:rPr>
              <a:t>VLT/UVES</a:t>
            </a:r>
            <a:r>
              <a:rPr lang="en-US" altLang="en-US" sz="1800" dirty="0" smtClean="0">
                <a:solidFill>
                  <a:srgbClr val="008000"/>
                </a:solidFill>
              </a:rPr>
              <a:t> </a:t>
            </a:r>
            <a:r>
              <a:rPr lang="en-US" altLang="en-US" sz="1800" dirty="0" smtClean="0"/>
              <a:t> </a:t>
            </a:r>
            <a:r>
              <a:rPr lang="en-US" altLang="en-US" sz="1800" dirty="0"/>
              <a:t>Blue Spectrum</a:t>
            </a:r>
          </a:p>
        </p:txBody>
      </p:sp>
      <p:sp>
        <p:nvSpPr>
          <p:cNvPr id="2" name="Oval 1"/>
          <p:cNvSpPr/>
          <p:nvPr/>
        </p:nvSpPr>
        <p:spPr>
          <a:xfrm>
            <a:off x="2659998" y="5383411"/>
            <a:ext cx="202522" cy="91440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8370630" y="1701287"/>
            <a:ext cx="202522" cy="914400"/>
          </a:xfrm>
          <a:prstGeom prst="ellipse">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777245" y="1618179"/>
            <a:ext cx="1056700" cy="369332"/>
          </a:xfrm>
          <a:prstGeom prst="rect">
            <a:avLst/>
          </a:prstGeom>
          <a:noFill/>
        </p:spPr>
        <p:txBody>
          <a:bodyPr wrap="none" rtlCol="0">
            <a:spAutoFit/>
          </a:bodyPr>
          <a:lstStyle/>
          <a:p>
            <a:r>
              <a:rPr lang="en-US" dirty="0" smtClean="0"/>
              <a:t>Uranium</a:t>
            </a:r>
            <a:endParaRPr lang="en-US" dirty="0"/>
          </a:p>
        </p:txBody>
      </p:sp>
      <p:sp>
        <p:nvSpPr>
          <p:cNvPr id="9" name="TextBox 8"/>
          <p:cNvSpPr txBox="1"/>
          <p:nvPr/>
        </p:nvSpPr>
        <p:spPr>
          <a:xfrm>
            <a:off x="1065674" y="5383411"/>
            <a:ext cx="1031051" cy="369332"/>
          </a:xfrm>
          <a:prstGeom prst="rect">
            <a:avLst/>
          </a:prstGeom>
          <a:noFill/>
        </p:spPr>
        <p:txBody>
          <a:bodyPr wrap="none" rtlCol="0">
            <a:spAutoFit/>
          </a:bodyPr>
          <a:lstStyle/>
          <a:p>
            <a:r>
              <a:rPr lang="en-US" dirty="0" smtClean="0"/>
              <a:t>Thorium</a:t>
            </a:r>
            <a:endParaRPr lang="en-US" dirty="0"/>
          </a:p>
        </p:txBody>
      </p:sp>
      <p:cxnSp>
        <p:nvCxnSpPr>
          <p:cNvPr id="5" name="Straight Arrow Connector 4"/>
          <p:cNvCxnSpPr>
            <a:stCxn id="3" idx="3"/>
          </p:cNvCxnSpPr>
          <p:nvPr/>
        </p:nvCxnSpPr>
        <p:spPr>
          <a:xfrm>
            <a:off x="7833945" y="1802845"/>
            <a:ext cx="53668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051720" y="5568077"/>
            <a:ext cx="536685"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0212"/>
                                        </p:tgtEl>
                                        <p:attrNameLst>
                                          <p:attrName>style.visibility</p:attrName>
                                        </p:attrNameLst>
                                      </p:cBhvr>
                                      <p:to>
                                        <p:strVal val="visible"/>
                                      </p:to>
                                    </p:set>
                                    <p:animEffect transition="in" filter="wipe(left)">
                                      <p:cBhvr>
                                        <p:cTn id="7" dur="500"/>
                                        <p:tgtEl>
                                          <p:spTgt spid="350212"/>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50211"/>
                                        </p:tgtEl>
                                        <p:attrNameLst>
                                          <p:attrName>style.visibility</p:attrName>
                                        </p:attrNameLst>
                                      </p:cBhvr>
                                      <p:to>
                                        <p:strVal val="visible"/>
                                      </p:to>
                                    </p:set>
                                    <p:animEffect transition="in" filter="wipe(up)">
                                      <p:cBhvr>
                                        <p:cTn id="11" dur="500"/>
                                        <p:tgtEl>
                                          <p:spTgt spid="350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Autofit/>
          </a:bodyPr>
          <a:lstStyle/>
          <a:p>
            <a:r>
              <a:rPr lang="en-US" sz="3200" dirty="0" smtClean="0"/>
              <a:t>VLT Observations of  a new r-II Star with                    </a:t>
            </a:r>
            <a:r>
              <a:rPr lang="en-US" sz="3200" dirty="0" err="1" smtClean="0"/>
              <a:t>Th</a:t>
            </a:r>
            <a:r>
              <a:rPr lang="en-US" sz="3200" dirty="0" smtClean="0"/>
              <a:t> and U – CS 29497-004</a:t>
            </a:r>
            <a:endParaRPr lang="en-US" sz="3200"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63" y="1019575"/>
            <a:ext cx="4099830" cy="5267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394" y="1851221"/>
            <a:ext cx="4722606" cy="4012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14843" y="6393365"/>
            <a:ext cx="2734467" cy="369332"/>
          </a:xfrm>
          <a:prstGeom prst="rect">
            <a:avLst/>
          </a:prstGeom>
          <a:noFill/>
        </p:spPr>
        <p:txBody>
          <a:bodyPr wrap="none" rtlCol="0">
            <a:spAutoFit/>
          </a:bodyPr>
          <a:lstStyle/>
          <a:p>
            <a:pPr defTabSz="457200" fontAlgn="auto">
              <a:spcBef>
                <a:spcPts val="0"/>
              </a:spcBef>
              <a:spcAft>
                <a:spcPts val="0"/>
              </a:spcAft>
            </a:pPr>
            <a:r>
              <a:rPr lang="en-US" dirty="0" smtClean="0">
                <a:solidFill>
                  <a:srgbClr val="FF0000"/>
                </a:solidFill>
                <a:latin typeface="Calibri"/>
                <a:cs typeface="+mn-cs"/>
              </a:rPr>
              <a:t>Hill et al. (2016, submitted)</a:t>
            </a:r>
            <a:endParaRPr lang="en-US" dirty="0">
              <a:solidFill>
                <a:srgbClr val="FF0000"/>
              </a:solidFill>
              <a:latin typeface="Calibri"/>
              <a:cs typeface="+mn-cs"/>
            </a:endParaRPr>
          </a:p>
        </p:txBody>
      </p:sp>
      <p:sp>
        <p:nvSpPr>
          <p:cNvPr id="7" name="TextBox 6"/>
          <p:cNvSpPr txBox="1"/>
          <p:nvPr/>
        </p:nvSpPr>
        <p:spPr>
          <a:xfrm>
            <a:off x="6898435" y="2192482"/>
            <a:ext cx="1478097" cy="1200329"/>
          </a:xfrm>
          <a:prstGeom prst="rect">
            <a:avLst/>
          </a:prstGeom>
          <a:noFill/>
        </p:spPr>
        <p:txBody>
          <a:bodyPr wrap="none" rtlCol="0">
            <a:spAutoFit/>
          </a:bodyPr>
          <a:lstStyle/>
          <a:p>
            <a:pPr defTabSz="457200" fontAlgn="auto">
              <a:spcBef>
                <a:spcPts val="0"/>
              </a:spcBef>
              <a:spcAft>
                <a:spcPts val="0"/>
              </a:spcAft>
            </a:pPr>
            <a:r>
              <a:rPr lang="en-US" dirty="0" err="1" smtClean="0">
                <a:solidFill>
                  <a:srgbClr val="FF0000"/>
                </a:solidFill>
                <a:latin typeface="Calibri"/>
                <a:cs typeface="+mn-cs"/>
              </a:rPr>
              <a:t>Teff</a:t>
            </a:r>
            <a:r>
              <a:rPr lang="en-US" dirty="0" smtClean="0">
                <a:solidFill>
                  <a:srgbClr val="FF0000"/>
                </a:solidFill>
                <a:latin typeface="Calibri"/>
                <a:cs typeface="+mn-cs"/>
              </a:rPr>
              <a:t> = 5013 K</a:t>
            </a:r>
          </a:p>
          <a:p>
            <a:pPr defTabSz="457200" fontAlgn="auto">
              <a:spcBef>
                <a:spcPts val="0"/>
              </a:spcBef>
              <a:spcAft>
                <a:spcPts val="0"/>
              </a:spcAft>
            </a:pPr>
            <a:r>
              <a:rPr lang="en-US" dirty="0">
                <a:solidFill>
                  <a:srgbClr val="FF0000"/>
                </a:solidFill>
                <a:latin typeface="Calibri"/>
                <a:cs typeface="+mn-cs"/>
              </a:rPr>
              <a:t>l</a:t>
            </a:r>
            <a:r>
              <a:rPr lang="en-US" dirty="0" smtClean="0">
                <a:solidFill>
                  <a:srgbClr val="FF0000"/>
                </a:solidFill>
                <a:latin typeface="Calibri"/>
                <a:cs typeface="+mn-cs"/>
              </a:rPr>
              <a:t>og g = 2.05</a:t>
            </a:r>
          </a:p>
          <a:p>
            <a:pPr defTabSz="457200" fontAlgn="auto">
              <a:spcBef>
                <a:spcPts val="0"/>
              </a:spcBef>
              <a:spcAft>
                <a:spcPts val="0"/>
              </a:spcAft>
            </a:pPr>
            <a:r>
              <a:rPr lang="en-US" dirty="0" smtClean="0">
                <a:solidFill>
                  <a:srgbClr val="FF0000"/>
                </a:solidFill>
                <a:latin typeface="Calibri"/>
                <a:cs typeface="+mn-cs"/>
              </a:rPr>
              <a:t>[Fe/H] = -2.85</a:t>
            </a:r>
          </a:p>
          <a:p>
            <a:pPr defTabSz="457200" fontAlgn="auto">
              <a:spcBef>
                <a:spcPts val="0"/>
              </a:spcBef>
              <a:spcAft>
                <a:spcPts val="0"/>
              </a:spcAft>
            </a:pPr>
            <a:r>
              <a:rPr lang="en-US" dirty="0" smtClean="0">
                <a:solidFill>
                  <a:srgbClr val="FF0000"/>
                </a:solidFill>
                <a:latin typeface="Calibri"/>
                <a:cs typeface="+mn-cs"/>
              </a:rPr>
              <a:t>[r/Fe] = +1.7</a:t>
            </a:r>
            <a:endParaRPr lang="en-US" dirty="0">
              <a:solidFill>
                <a:srgbClr val="FF0000"/>
              </a:solidFill>
              <a:latin typeface="Calibri"/>
              <a:cs typeface="+mn-cs"/>
            </a:endParaRPr>
          </a:p>
        </p:txBody>
      </p:sp>
    </p:spTree>
    <p:extLst>
      <p:ext uri="{BB962C8B-B14F-4D97-AF65-F5344CB8AC3E}">
        <p14:creationId xmlns:p14="http://schemas.microsoft.com/office/powerpoint/2010/main" val="36724155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Autofit/>
          </a:bodyPr>
          <a:lstStyle/>
          <a:p>
            <a:r>
              <a:rPr lang="en-US" sz="3200" dirty="0" smtClean="0"/>
              <a:t>VLT Observations of  a new r-II Star with                    </a:t>
            </a:r>
            <a:r>
              <a:rPr lang="en-US" sz="3200" dirty="0" err="1" smtClean="0"/>
              <a:t>Th</a:t>
            </a:r>
            <a:r>
              <a:rPr lang="en-US" sz="3200" dirty="0" smtClean="0"/>
              <a:t> and U – CS 29497-004</a:t>
            </a:r>
            <a:endParaRPr lang="en-US" sz="3200" dirty="0"/>
          </a:p>
        </p:txBody>
      </p:sp>
      <p:sp>
        <p:nvSpPr>
          <p:cNvPr id="3" name="TextBox 2"/>
          <p:cNvSpPr txBox="1"/>
          <p:nvPr/>
        </p:nvSpPr>
        <p:spPr>
          <a:xfrm>
            <a:off x="5914843" y="6393365"/>
            <a:ext cx="2734467" cy="369332"/>
          </a:xfrm>
          <a:prstGeom prst="rect">
            <a:avLst/>
          </a:prstGeom>
          <a:noFill/>
        </p:spPr>
        <p:txBody>
          <a:bodyPr wrap="none" rtlCol="0">
            <a:spAutoFit/>
          </a:bodyPr>
          <a:lstStyle/>
          <a:p>
            <a:pPr defTabSz="457200" fontAlgn="auto">
              <a:spcBef>
                <a:spcPts val="0"/>
              </a:spcBef>
              <a:spcAft>
                <a:spcPts val="0"/>
              </a:spcAft>
            </a:pPr>
            <a:r>
              <a:rPr lang="en-US" dirty="0" smtClean="0">
                <a:solidFill>
                  <a:srgbClr val="FF0000"/>
                </a:solidFill>
                <a:latin typeface="Calibri"/>
                <a:cs typeface="+mn-cs"/>
              </a:rPr>
              <a:t>Hill et al. (2016, submitted)</a:t>
            </a:r>
            <a:endParaRPr lang="en-US" dirty="0">
              <a:solidFill>
                <a:srgbClr val="FF0000"/>
              </a:solidFill>
              <a:latin typeface="Calibri"/>
              <a:cs typeface="+mn-cs"/>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85" y="1051389"/>
            <a:ext cx="8165805" cy="516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785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Autofit/>
          </a:bodyPr>
          <a:lstStyle/>
          <a:p>
            <a:r>
              <a:rPr lang="en-US" sz="3200" dirty="0" smtClean="0"/>
              <a:t>Magellan Observations of a new r-II Star with          </a:t>
            </a:r>
            <a:r>
              <a:rPr lang="en-US" sz="3200" dirty="0" err="1" smtClean="0"/>
              <a:t>Th</a:t>
            </a:r>
            <a:r>
              <a:rPr lang="en-US" sz="3200" dirty="0" smtClean="0"/>
              <a:t> and U – RAVE 2038-0023</a:t>
            </a:r>
            <a:endParaRPr lang="en-US" sz="3200" dirty="0"/>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975" t="-1457" r="229" b="30356"/>
          <a:stretch/>
        </p:blipFill>
        <p:spPr bwMode="auto">
          <a:xfrm>
            <a:off x="102459" y="907994"/>
            <a:ext cx="4486940" cy="523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660814" y="6395391"/>
            <a:ext cx="2264018" cy="369332"/>
          </a:xfrm>
          <a:prstGeom prst="rect">
            <a:avLst/>
          </a:prstGeom>
          <a:noFill/>
        </p:spPr>
        <p:txBody>
          <a:bodyPr wrap="none" rtlCol="0">
            <a:spAutoFit/>
          </a:bodyPr>
          <a:lstStyle/>
          <a:p>
            <a:pPr defTabSz="457200" fontAlgn="auto">
              <a:spcBef>
                <a:spcPts val="0"/>
              </a:spcBef>
              <a:spcAft>
                <a:spcPts val="0"/>
              </a:spcAft>
            </a:pPr>
            <a:r>
              <a:rPr lang="en-US" dirty="0" err="1" smtClean="0">
                <a:solidFill>
                  <a:srgbClr val="FF0000"/>
                </a:solidFill>
                <a:latin typeface="Calibri"/>
                <a:cs typeface="+mn-cs"/>
              </a:rPr>
              <a:t>Placco</a:t>
            </a:r>
            <a:r>
              <a:rPr lang="en-US" dirty="0" smtClean="0">
                <a:solidFill>
                  <a:srgbClr val="FF0000"/>
                </a:solidFill>
                <a:latin typeface="Calibri"/>
                <a:cs typeface="+mn-cs"/>
              </a:rPr>
              <a:t> et al.  (in prep) </a:t>
            </a:r>
            <a:endParaRPr lang="en-US" dirty="0">
              <a:solidFill>
                <a:srgbClr val="FF0000"/>
              </a:solidFill>
              <a:latin typeface="Calibri"/>
              <a:cs typeface="+mn-cs"/>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7" t="1" r="49014" b="28898"/>
          <a:stretch/>
        </p:blipFill>
        <p:spPr bwMode="auto">
          <a:xfrm>
            <a:off x="4396796" y="1016172"/>
            <a:ext cx="4463741" cy="5233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345929" y="4208318"/>
            <a:ext cx="1478097" cy="1200329"/>
          </a:xfrm>
          <a:prstGeom prst="rect">
            <a:avLst/>
          </a:prstGeom>
          <a:noFill/>
        </p:spPr>
        <p:txBody>
          <a:bodyPr wrap="none" rtlCol="0">
            <a:spAutoFit/>
          </a:bodyPr>
          <a:lstStyle/>
          <a:p>
            <a:pPr defTabSz="457200" fontAlgn="auto">
              <a:spcBef>
                <a:spcPts val="0"/>
              </a:spcBef>
              <a:spcAft>
                <a:spcPts val="0"/>
              </a:spcAft>
            </a:pPr>
            <a:r>
              <a:rPr lang="en-US" dirty="0" err="1" smtClean="0">
                <a:solidFill>
                  <a:srgbClr val="FF0000"/>
                </a:solidFill>
                <a:latin typeface="Calibri"/>
                <a:cs typeface="+mn-cs"/>
              </a:rPr>
              <a:t>Teff</a:t>
            </a:r>
            <a:r>
              <a:rPr lang="en-US" dirty="0" smtClean="0">
                <a:solidFill>
                  <a:srgbClr val="FF0000"/>
                </a:solidFill>
                <a:latin typeface="Calibri"/>
                <a:cs typeface="+mn-cs"/>
              </a:rPr>
              <a:t> = 4720 K</a:t>
            </a:r>
          </a:p>
          <a:p>
            <a:pPr defTabSz="457200" fontAlgn="auto">
              <a:spcBef>
                <a:spcPts val="0"/>
              </a:spcBef>
              <a:spcAft>
                <a:spcPts val="0"/>
              </a:spcAft>
            </a:pPr>
            <a:r>
              <a:rPr lang="en-US" dirty="0">
                <a:solidFill>
                  <a:srgbClr val="FF0000"/>
                </a:solidFill>
                <a:latin typeface="Calibri"/>
                <a:cs typeface="+mn-cs"/>
              </a:rPr>
              <a:t>l</a:t>
            </a:r>
            <a:r>
              <a:rPr lang="en-US" dirty="0" smtClean="0">
                <a:solidFill>
                  <a:srgbClr val="FF0000"/>
                </a:solidFill>
                <a:latin typeface="Calibri"/>
                <a:cs typeface="+mn-cs"/>
              </a:rPr>
              <a:t>og g = 0.95</a:t>
            </a:r>
          </a:p>
          <a:p>
            <a:pPr defTabSz="457200" fontAlgn="auto">
              <a:spcBef>
                <a:spcPts val="0"/>
              </a:spcBef>
              <a:spcAft>
                <a:spcPts val="0"/>
              </a:spcAft>
            </a:pPr>
            <a:r>
              <a:rPr lang="en-US" dirty="0" smtClean="0">
                <a:solidFill>
                  <a:srgbClr val="FF0000"/>
                </a:solidFill>
                <a:latin typeface="Calibri"/>
                <a:cs typeface="+mn-cs"/>
              </a:rPr>
              <a:t>[Fe/H] = -3.32</a:t>
            </a:r>
          </a:p>
          <a:p>
            <a:pPr defTabSz="457200" fontAlgn="auto">
              <a:spcBef>
                <a:spcPts val="0"/>
              </a:spcBef>
              <a:spcAft>
                <a:spcPts val="0"/>
              </a:spcAft>
            </a:pPr>
            <a:r>
              <a:rPr lang="en-US" dirty="0" smtClean="0">
                <a:solidFill>
                  <a:srgbClr val="FF0000"/>
                </a:solidFill>
                <a:latin typeface="Calibri"/>
                <a:cs typeface="+mn-cs"/>
              </a:rPr>
              <a:t>[r/Fe] = +2.0</a:t>
            </a:r>
            <a:endParaRPr lang="en-US" dirty="0">
              <a:solidFill>
                <a:srgbClr val="FF0000"/>
              </a:solidFill>
              <a:latin typeface="Calibri"/>
              <a:cs typeface="+mn-cs"/>
            </a:endParaRPr>
          </a:p>
        </p:txBody>
      </p:sp>
    </p:spTree>
    <p:extLst>
      <p:ext uri="{BB962C8B-B14F-4D97-AF65-F5344CB8AC3E}">
        <p14:creationId xmlns:p14="http://schemas.microsoft.com/office/powerpoint/2010/main" val="2669915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Autofit/>
          </a:bodyPr>
          <a:lstStyle/>
          <a:p>
            <a:r>
              <a:rPr lang="en-US" sz="3200" dirty="0" smtClean="0"/>
              <a:t>Magellan Observations of a new r-II Star with          </a:t>
            </a:r>
            <a:r>
              <a:rPr lang="en-US" sz="3200" dirty="0" err="1" smtClean="0"/>
              <a:t>Th</a:t>
            </a:r>
            <a:r>
              <a:rPr lang="en-US" sz="3200" dirty="0" smtClean="0"/>
              <a:t> and U – RAVE 2038-0023</a:t>
            </a:r>
            <a:endParaRPr lang="en-US" sz="3200" dirty="0"/>
          </a:p>
        </p:txBody>
      </p:sp>
      <p:sp>
        <p:nvSpPr>
          <p:cNvPr id="3" name="TextBox 2"/>
          <p:cNvSpPr txBox="1"/>
          <p:nvPr/>
        </p:nvSpPr>
        <p:spPr>
          <a:xfrm>
            <a:off x="6660814" y="6395391"/>
            <a:ext cx="2264018" cy="369332"/>
          </a:xfrm>
          <a:prstGeom prst="rect">
            <a:avLst/>
          </a:prstGeom>
          <a:noFill/>
        </p:spPr>
        <p:txBody>
          <a:bodyPr wrap="none" rtlCol="0">
            <a:spAutoFit/>
          </a:bodyPr>
          <a:lstStyle/>
          <a:p>
            <a:pPr defTabSz="457200" fontAlgn="auto">
              <a:spcBef>
                <a:spcPts val="0"/>
              </a:spcBef>
              <a:spcAft>
                <a:spcPts val="0"/>
              </a:spcAft>
            </a:pPr>
            <a:r>
              <a:rPr lang="en-US" dirty="0" err="1" smtClean="0">
                <a:solidFill>
                  <a:srgbClr val="FF0000"/>
                </a:solidFill>
                <a:latin typeface="Calibri"/>
                <a:cs typeface="+mn-cs"/>
              </a:rPr>
              <a:t>Placco</a:t>
            </a:r>
            <a:r>
              <a:rPr lang="en-US" dirty="0" smtClean="0">
                <a:solidFill>
                  <a:srgbClr val="FF0000"/>
                </a:solidFill>
                <a:latin typeface="Calibri"/>
                <a:cs typeface="+mn-cs"/>
              </a:rPr>
              <a:t> et al.  (in prep) </a:t>
            </a:r>
            <a:endParaRPr lang="en-US" dirty="0">
              <a:solidFill>
                <a:srgbClr val="FF0000"/>
              </a:solidFill>
              <a:latin typeface="Calibri"/>
              <a:cs typeface="+mn-cs"/>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977" y="1131612"/>
            <a:ext cx="6221172" cy="49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804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Autofit/>
          </a:bodyPr>
          <a:lstStyle/>
          <a:p>
            <a:r>
              <a:rPr lang="en-US" sz="2800" dirty="0" smtClean="0"/>
              <a:t>Presence of the Actinide Boost Among r-II Stars – What does it mean ?</a:t>
            </a:r>
            <a:endParaRPr lang="en-US" sz="2800" dirty="0"/>
          </a:p>
        </p:txBody>
      </p:sp>
      <p:sp>
        <p:nvSpPr>
          <p:cNvPr id="5" name="Content Placeholder 4"/>
          <p:cNvSpPr>
            <a:spLocks noGrp="1"/>
          </p:cNvSpPr>
          <p:nvPr>
            <p:ph idx="1"/>
          </p:nvPr>
        </p:nvSpPr>
        <p:spPr>
          <a:xfrm>
            <a:off x="332460" y="1061597"/>
            <a:ext cx="8229600" cy="2115846"/>
          </a:xfrm>
        </p:spPr>
        <p:txBody>
          <a:bodyPr>
            <a:normAutofit/>
          </a:bodyPr>
          <a:lstStyle/>
          <a:p>
            <a:r>
              <a:rPr lang="en-US" sz="2200" dirty="0" smtClean="0"/>
              <a:t>Observed differences in the abundance patterns of actinides (</a:t>
            </a:r>
            <a:r>
              <a:rPr lang="en-US" sz="2200" dirty="0" err="1" smtClean="0"/>
              <a:t>Th</a:t>
            </a:r>
            <a:r>
              <a:rPr lang="en-US" sz="2200" dirty="0" smtClean="0"/>
              <a:t>, U) in r-II stars</a:t>
            </a:r>
          </a:p>
          <a:p>
            <a:pPr lvl="1"/>
            <a:r>
              <a:rPr lang="en-US" sz="2200" dirty="0" smtClean="0"/>
              <a:t>About </a:t>
            </a:r>
            <a:r>
              <a:rPr lang="en-US" sz="2200" dirty="0" smtClean="0">
                <a:solidFill>
                  <a:srgbClr val="FF0000"/>
                </a:solidFill>
              </a:rPr>
              <a:t>1/3</a:t>
            </a:r>
            <a:r>
              <a:rPr lang="en-US" sz="2200" baseline="30000" dirty="0" smtClean="0">
                <a:solidFill>
                  <a:srgbClr val="FF0000"/>
                </a:solidFill>
              </a:rPr>
              <a:t>rd</a:t>
            </a:r>
            <a:r>
              <a:rPr lang="en-US" sz="2200" dirty="0" smtClean="0">
                <a:solidFill>
                  <a:srgbClr val="FF0000"/>
                </a:solidFill>
              </a:rPr>
              <a:t> of r-II stars</a:t>
            </a:r>
            <a:r>
              <a:rPr lang="en-US" sz="2200" dirty="0" smtClean="0"/>
              <a:t> exhibit an actinide boost</a:t>
            </a:r>
          </a:p>
          <a:p>
            <a:pPr lvl="1"/>
            <a:r>
              <a:rPr lang="en-US" sz="2200" dirty="0" smtClean="0"/>
              <a:t>Provides a hint that, if there is a single class of progenitors, there must be </a:t>
            </a:r>
            <a:r>
              <a:rPr lang="en-US" sz="2200" dirty="0" smtClean="0">
                <a:solidFill>
                  <a:srgbClr val="FF0000"/>
                </a:solidFill>
              </a:rPr>
              <a:t>variations within that class</a:t>
            </a:r>
            <a:endParaRPr lang="en-US" sz="2200" dirty="0">
              <a:solidFill>
                <a:srgbClr val="FF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684" y="2997687"/>
            <a:ext cx="5029731" cy="3302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42101" y="6395391"/>
            <a:ext cx="3982629" cy="369332"/>
          </a:xfrm>
          <a:prstGeom prst="rect">
            <a:avLst/>
          </a:prstGeom>
          <a:noFill/>
        </p:spPr>
        <p:txBody>
          <a:bodyPr wrap="none" rtlCol="0">
            <a:spAutoFit/>
          </a:bodyPr>
          <a:lstStyle/>
          <a:p>
            <a:r>
              <a:rPr lang="en-US" dirty="0" err="1" smtClean="0">
                <a:solidFill>
                  <a:srgbClr val="FF0000"/>
                </a:solidFill>
              </a:rPr>
              <a:t>Mashonkina</a:t>
            </a:r>
            <a:r>
              <a:rPr lang="en-US" dirty="0" smtClean="0">
                <a:solidFill>
                  <a:srgbClr val="FF0000"/>
                </a:solidFill>
              </a:rPr>
              <a:t> et al. (2014, A&amp;A 569, 43) </a:t>
            </a:r>
            <a:endParaRPr lang="en-US" dirty="0">
              <a:solidFill>
                <a:srgbClr val="FF0000"/>
              </a:solidFill>
            </a:endParaRPr>
          </a:p>
        </p:txBody>
      </p:sp>
    </p:spTree>
    <p:extLst>
      <p:ext uri="{BB962C8B-B14F-4D97-AF65-F5344CB8AC3E}">
        <p14:creationId xmlns:p14="http://schemas.microsoft.com/office/powerpoint/2010/main" val="1170427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rmAutofit fontScale="90000"/>
          </a:bodyPr>
          <a:lstStyle/>
          <a:p>
            <a:r>
              <a:rPr lang="en-US" dirty="0" smtClean="0"/>
              <a:t>Identification of the Astrophysical Site(s) of the r-Process</a:t>
            </a:r>
            <a:endParaRPr lang="en-US" dirty="0"/>
          </a:p>
        </p:txBody>
      </p:sp>
      <p:sp>
        <p:nvSpPr>
          <p:cNvPr id="3" name="Content Placeholder 2"/>
          <p:cNvSpPr>
            <a:spLocks noGrp="1"/>
          </p:cNvSpPr>
          <p:nvPr>
            <p:ph idx="1"/>
          </p:nvPr>
        </p:nvSpPr>
        <p:spPr>
          <a:xfrm>
            <a:off x="268357" y="1182758"/>
            <a:ext cx="8756373" cy="5118652"/>
          </a:xfrm>
        </p:spPr>
        <p:txBody>
          <a:bodyPr>
            <a:normAutofit/>
          </a:bodyPr>
          <a:lstStyle/>
          <a:p>
            <a:r>
              <a:rPr lang="en-US" sz="2400" dirty="0" smtClean="0"/>
              <a:t>All of the above issues (and others) require a </a:t>
            </a:r>
            <a:r>
              <a:rPr lang="en-US" sz="2400" dirty="0" smtClean="0">
                <a:solidFill>
                  <a:srgbClr val="FF0000"/>
                </a:solidFill>
              </a:rPr>
              <a:t>significant increase </a:t>
            </a:r>
            <a:r>
              <a:rPr lang="en-US" sz="2400" dirty="0" smtClean="0"/>
              <a:t>in the numbers of known r-II (and r-I) stars in the halo, enabling statistical studies of the </a:t>
            </a:r>
            <a:r>
              <a:rPr lang="en-US" sz="2400" dirty="0" smtClean="0">
                <a:solidFill>
                  <a:srgbClr val="FF0000"/>
                </a:solidFill>
              </a:rPr>
              <a:t>frequencies</a:t>
            </a:r>
            <a:r>
              <a:rPr lang="en-US" sz="2400" dirty="0" smtClean="0"/>
              <a:t> of various abundance signatures that constrain models for their progenitors</a:t>
            </a:r>
          </a:p>
          <a:p>
            <a:endParaRPr lang="en-US" sz="1200" dirty="0" smtClean="0"/>
          </a:p>
          <a:p>
            <a:pPr lvl="1"/>
            <a:r>
              <a:rPr lang="en-US" sz="2000" dirty="0" smtClean="0"/>
              <a:t>Goal is to triple/quadruple the number of known r-II stars,   </a:t>
            </a:r>
            <a:r>
              <a:rPr lang="en-US" sz="2000" dirty="0" smtClean="0">
                <a:solidFill>
                  <a:srgbClr val="FF0000"/>
                </a:solidFill>
              </a:rPr>
              <a:t>~25 </a:t>
            </a:r>
            <a:r>
              <a:rPr lang="en-US" sz="2000" dirty="0" smtClean="0">
                <a:solidFill>
                  <a:srgbClr val="FF0000"/>
                </a:solidFill>
                <a:sym typeface="Wingdings" panose="05000000000000000000" pitchFamily="2" charset="2"/>
              </a:rPr>
              <a:t> ~75-100</a:t>
            </a:r>
          </a:p>
          <a:p>
            <a:pPr lvl="1"/>
            <a:r>
              <a:rPr lang="en-US" sz="2000" dirty="0" smtClean="0">
                <a:sym typeface="Wingdings" panose="05000000000000000000" pitchFamily="2" charset="2"/>
              </a:rPr>
              <a:t>Numbers of known r-I stars will increase as well, </a:t>
            </a:r>
            <a:r>
              <a:rPr lang="en-US" sz="2000" dirty="0" smtClean="0">
                <a:solidFill>
                  <a:srgbClr val="FF0000"/>
                </a:solidFill>
                <a:sym typeface="Wingdings" panose="05000000000000000000" pitchFamily="2" charset="2"/>
              </a:rPr>
              <a:t>~125  ~375-500</a:t>
            </a:r>
            <a:endParaRPr lang="en-US" sz="2000" dirty="0" smtClean="0">
              <a:solidFill>
                <a:srgbClr val="FF0000"/>
              </a:solidFill>
            </a:endParaRPr>
          </a:p>
          <a:p>
            <a:endParaRPr lang="en-US" sz="900" dirty="0" smtClean="0"/>
          </a:p>
          <a:p>
            <a:r>
              <a:rPr lang="en-US" sz="2400" dirty="0" smtClean="0"/>
              <a:t>This effort has now begun, using a first-pass high-resolution spectroscopic survey of </a:t>
            </a:r>
            <a:r>
              <a:rPr lang="en-US" sz="2400" dirty="0" smtClean="0">
                <a:solidFill>
                  <a:srgbClr val="FF0000"/>
                </a:solidFill>
              </a:rPr>
              <a:t>bright</a:t>
            </a:r>
            <a:r>
              <a:rPr lang="en-US" sz="2400" dirty="0" smtClean="0"/>
              <a:t> very metal-poor (VMP; [Fe/H] &lt; -2) and extremely metal-poor (EMP; [Fe/H] &lt; -3)  stars identified by the medium-resolution survey efforts</a:t>
            </a:r>
          </a:p>
          <a:p>
            <a:pPr marL="0" indent="0">
              <a:buNone/>
            </a:pPr>
            <a:endParaRPr lang="en-US" sz="1600" dirty="0" smtClean="0"/>
          </a:p>
          <a:p>
            <a:r>
              <a:rPr lang="en-US" sz="2400" dirty="0" smtClean="0"/>
              <a:t>Recall:  r-II stars represent only </a:t>
            </a:r>
            <a:r>
              <a:rPr lang="en-US" sz="2400" dirty="0" smtClean="0">
                <a:solidFill>
                  <a:srgbClr val="FF0000"/>
                </a:solidFill>
              </a:rPr>
              <a:t>about 3-5% of all VMP/EMP stars  </a:t>
            </a:r>
          </a:p>
          <a:p>
            <a:endParaRPr lang="en-US" sz="900" dirty="0" smtClean="0"/>
          </a:p>
          <a:p>
            <a:pPr marL="0" indent="0">
              <a:buNone/>
            </a:pPr>
            <a:endParaRPr lang="en-US" sz="2400" dirty="0"/>
          </a:p>
          <a:p>
            <a:pPr marL="0" indent="0">
              <a:buNone/>
            </a:pPr>
            <a:endParaRPr lang="en-US" sz="2400" dirty="0" smtClean="0"/>
          </a:p>
          <a:p>
            <a:endParaRPr lang="en-US" sz="2600" dirty="0" smtClean="0"/>
          </a:p>
          <a:p>
            <a:endParaRPr lang="en-US" sz="1800" dirty="0" smtClean="0"/>
          </a:p>
          <a:p>
            <a:pPr marL="0" indent="0">
              <a:buNone/>
            </a:pPr>
            <a:endParaRPr lang="en-US" sz="2600"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081064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021" y="133530"/>
            <a:ext cx="7881779" cy="698749"/>
          </a:xfrm>
        </p:spPr>
        <p:txBody>
          <a:bodyPr>
            <a:normAutofit fontScale="90000"/>
          </a:bodyPr>
          <a:lstStyle/>
          <a:p>
            <a:r>
              <a:rPr lang="en-US" dirty="0" smtClean="0"/>
              <a:t>The Future is Bright !</a:t>
            </a:r>
            <a:endParaRPr lang="en-US" dirty="0"/>
          </a:p>
        </p:txBody>
      </p:sp>
      <p:sp>
        <p:nvSpPr>
          <p:cNvPr id="5" name="Content Placeholder 2"/>
          <p:cNvSpPr>
            <a:spLocks noGrp="1"/>
          </p:cNvSpPr>
          <p:nvPr>
            <p:ph idx="1"/>
          </p:nvPr>
        </p:nvSpPr>
        <p:spPr>
          <a:xfrm>
            <a:off x="79513" y="1142999"/>
            <a:ext cx="8945217" cy="5337313"/>
          </a:xfrm>
        </p:spPr>
        <p:txBody>
          <a:bodyPr>
            <a:normAutofit fontScale="40000" lnSpcReduction="20000"/>
          </a:bodyPr>
          <a:lstStyle/>
          <a:p>
            <a:r>
              <a:rPr lang="en-US" sz="5500" dirty="0" smtClean="0"/>
              <a:t>Having recognized many of the “players” involved with developing an understanding of the origin of the elements, based on large-scale spectroscopic survey efforts over the past ~25 years, future progress will be greatly accelerated by identification of the BRIGHTEST – </a:t>
            </a:r>
            <a:r>
              <a:rPr lang="en-US" sz="5500" dirty="0" smtClean="0">
                <a:solidFill>
                  <a:srgbClr val="FF0000"/>
                </a:solidFill>
              </a:rPr>
              <a:t>most information rich </a:t>
            </a:r>
            <a:r>
              <a:rPr lang="en-US" sz="5500" dirty="0" smtClean="0"/>
              <a:t>– examples of various chemically peculiar stars</a:t>
            </a:r>
          </a:p>
          <a:p>
            <a:pPr marL="0" indent="0">
              <a:buNone/>
            </a:pPr>
            <a:endParaRPr lang="en-US" sz="3000" dirty="0" smtClean="0"/>
          </a:p>
          <a:p>
            <a:r>
              <a:rPr lang="en-US" sz="5500" dirty="0" smtClean="0"/>
              <a:t>Multiple survey efforts underway to accomplish this:</a:t>
            </a:r>
          </a:p>
          <a:p>
            <a:endParaRPr lang="en-US" sz="1700" dirty="0"/>
          </a:p>
          <a:p>
            <a:pPr lvl="1"/>
            <a:r>
              <a:rPr lang="en-US" sz="4500" dirty="0" smtClean="0"/>
              <a:t>Medium-res spectroscopic follow-up of </a:t>
            </a:r>
            <a:r>
              <a:rPr lang="en-US" sz="4500" dirty="0" smtClean="0">
                <a:solidFill>
                  <a:srgbClr val="FF0000"/>
                </a:solidFill>
              </a:rPr>
              <a:t>RAVE survey </a:t>
            </a:r>
            <a:r>
              <a:rPr lang="en-US" sz="4500" dirty="0" smtClean="0"/>
              <a:t>stars claimed to have                 [Fe/H] &lt; -2.0, with 10 &lt; V &lt; 14 (ESO/NTT + SOAR + LNA + McDonald)</a:t>
            </a:r>
          </a:p>
          <a:p>
            <a:pPr lvl="1"/>
            <a:endParaRPr lang="en-US" sz="2000" dirty="0" smtClean="0"/>
          </a:p>
          <a:p>
            <a:pPr lvl="1"/>
            <a:r>
              <a:rPr lang="en-US" sz="4500" dirty="0" smtClean="0"/>
              <a:t>Medium-res spectroscopic follow-up of </a:t>
            </a:r>
            <a:r>
              <a:rPr lang="en-US" sz="4500" dirty="0" smtClean="0">
                <a:solidFill>
                  <a:srgbClr val="FF0000"/>
                </a:solidFill>
              </a:rPr>
              <a:t>“Best &amp; Brightest” </a:t>
            </a:r>
            <a:r>
              <a:rPr lang="en-US" sz="4500" dirty="0" smtClean="0"/>
              <a:t>candidates using Gemini 8m bad weather time + ESO/NTT + SOAR, with 10 &lt; V &lt; 13.5</a:t>
            </a:r>
          </a:p>
          <a:p>
            <a:pPr lvl="1"/>
            <a:endParaRPr lang="en-US" sz="2000" dirty="0" smtClean="0"/>
          </a:p>
          <a:p>
            <a:pPr lvl="1"/>
            <a:r>
              <a:rPr lang="en-US" sz="4500" dirty="0" smtClean="0"/>
              <a:t>Medium-res spectroscopic follow-up of  bright </a:t>
            </a:r>
            <a:r>
              <a:rPr lang="en-US" sz="4500" dirty="0" err="1" smtClean="0">
                <a:solidFill>
                  <a:srgbClr val="FF0000"/>
                </a:solidFill>
              </a:rPr>
              <a:t>SkyMapper</a:t>
            </a:r>
            <a:r>
              <a:rPr lang="en-US" sz="4500" dirty="0" smtClean="0"/>
              <a:t> (Australia) metal-poor candidates with -3.0 &lt; [Fe/H] &lt; -2.0 – release of `short-survey’ has just </a:t>
            </a:r>
            <a:r>
              <a:rPr lang="en-US" sz="4500" dirty="0" err="1" smtClean="0"/>
              <a:t>occured</a:t>
            </a:r>
            <a:endParaRPr lang="en-US" sz="4500" dirty="0" smtClean="0"/>
          </a:p>
          <a:p>
            <a:pPr lvl="1"/>
            <a:endParaRPr lang="en-US" sz="2500" dirty="0" smtClean="0"/>
          </a:p>
          <a:p>
            <a:pPr lvl="1"/>
            <a:r>
              <a:rPr lang="en-US" sz="4500" dirty="0" smtClean="0"/>
              <a:t>Anticipated follow-up of bright metal-poor candidates from </a:t>
            </a:r>
            <a:r>
              <a:rPr lang="en-US" sz="4500" dirty="0" smtClean="0">
                <a:solidFill>
                  <a:srgbClr val="FF0000"/>
                </a:solidFill>
              </a:rPr>
              <a:t>S-PLUS</a:t>
            </a:r>
            <a:r>
              <a:rPr lang="en-US" sz="4500" dirty="0" smtClean="0"/>
              <a:t> (Brazil)</a:t>
            </a:r>
          </a:p>
          <a:p>
            <a:pPr marL="457200" lvl="1" indent="0">
              <a:buNone/>
            </a:pPr>
            <a:endParaRPr lang="en-US" sz="3000" dirty="0" smtClean="0"/>
          </a:p>
          <a:p>
            <a:r>
              <a:rPr lang="en-US" sz="5500" dirty="0" smtClean="0"/>
              <a:t>Collaborative effort with personnel from Univ. Sao Paulo (Brazil), PUC (Chile), Lick Observatory, Sydney &amp; Canberra (Australia)</a:t>
            </a:r>
          </a:p>
          <a:p>
            <a:pPr marL="0" indent="0">
              <a:buNone/>
            </a:pPr>
            <a:endParaRPr lang="en-US" sz="55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7140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35"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9" y="109950"/>
            <a:ext cx="713417" cy="632346"/>
          </a:xfrm>
          <a:prstGeom prst="rect">
            <a:avLst/>
          </a:prstGeom>
        </p:spPr>
      </p:pic>
      <p:sp>
        <p:nvSpPr>
          <p:cNvPr id="3" name="TextBox 2"/>
          <p:cNvSpPr txBox="1"/>
          <p:nvPr/>
        </p:nvSpPr>
        <p:spPr>
          <a:xfrm>
            <a:off x="816597" y="5435108"/>
            <a:ext cx="7904987" cy="1077218"/>
          </a:xfrm>
          <a:prstGeom prst="rect">
            <a:avLst/>
          </a:prstGeom>
          <a:noFill/>
        </p:spPr>
        <p:txBody>
          <a:bodyPr wrap="square" rtlCol="0">
            <a:spAutoFit/>
          </a:bodyPr>
          <a:lstStyle/>
          <a:p>
            <a:pPr defTabSz="457200" fontAlgn="auto">
              <a:spcBef>
                <a:spcPts val="0"/>
              </a:spcBef>
              <a:spcAft>
                <a:spcPts val="0"/>
              </a:spcAft>
            </a:pPr>
            <a:r>
              <a:rPr lang="en-US" dirty="0" smtClean="0">
                <a:solidFill>
                  <a:prstClr val="black"/>
                </a:solidFill>
                <a:latin typeface="Calibri"/>
                <a:cs typeface="+mn-cs"/>
              </a:rPr>
              <a:t>Example R ~ 2000 spectra of </a:t>
            </a:r>
            <a:r>
              <a:rPr lang="en-US" dirty="0" smtClean="0">
                <a:solidFill>
                  <a:srgbClr val="FF0000"/>
                </a:solidFill>
                <a:latin typeface="Calibri"/>
                <a:cs typeface="+mn-cs"/>
              </a:rPr>
              <a:t>RAVE candidates </a:t>
            </a:r>
            <a:r>
              <a:rPr lang="en-US" dirty="0" smtClean="0">
                <a:solidFill>
                  <a:prstClr val="black"/>
                </a:solidFill>
                <a:latin typeface="Calibri"/>
                <a:cs typeface="+mn-cs"/>
              </a:rPr>
              <a:t>with [Fe/H] &lt; -2.0 – Suitable for identification of r-II, r-I, and CEMP stars for high-resolution follow-up observations</a:t>
            </a:r>
          </a:p>
          <a:p>
            <a:pPr defTabSz="457200" fontAlgn="auto">
              <a:spcBef>
                <a:spcPts val="0"/>
              </a:spcBef>
              <a:spcAft>
                <a:spcPts val="0"/>
              </a:spcAft>
            </a:pPr>
            <a:endParaRPr lang="en-US" sz="1000" dirty="0">
              <a:solidFill>
                <a:prstClr val="black"/>
              </a:solidFill>
              <a:latin typeface="Calibri"/>
              <a:cs typeface="+mn-cs"/>
            </a:endParaRPr>
          </a:p>
          <a:p>
            <a:pPr defTabSz="457200" fontAlgn="auto">
              <a:spcBef>
                <a:spcPts val="0"/>
              </a:spcBef>
              <a:spcAft>
                <a:spcPts val="0"/>
              </a:spcAft>
            </a:pPr>
            <a:r>
              <a:rPr lang="en-US" dirty="0" smtClean="0">
                <a:solidFill>
                  <a:prstClr val="black"/>
                </a:solidFill>
                <a:latin typeface="Calibri"/>
                <a:cs typeface="+mn-cs"/>
              </a:rPr>
              <a:t>All have </a:t>
            </a:r>
            <a:r>
              <a:rPr lang="en-US" dirty="0" smtClean="0">
                <a:solidFill>
                  <a:srgbClr val="FF0000"/>
                </a:solidFill>
                <a:latin typeface="Calibri"/>
                <a:cs typeface="+mn-cs"/>
              </a:rPr>
              <a:t>10 &lt; V &lt; 14</a:t>
            </a:r>
            <a:r>
              <a:rPr lang="en-US" dirty="0" smtClean="0">
                <a:solidFill>
                  <a:prstClr val="black"/>
                </a:solidFill>
                <a:latin typeface="Calibri"/>
                <a:cs typeface="+mn-cs"/>
              </a:rPr>
              <a:t>; ~ 2000 available, </a:t>
            </a:r>
            <a:r>
              <a:rPr lang="en-US" dirty="0" smtClean="0">
                <a:solidFill>
                  <a:srgbClr val="FF0000"/>
                </a:solidFill>
                <a:latin typeface="Calibri"/>
                <a:cs typeface="+mn-cs"/>
              </a:rPr>
              <a:t>about 1700 </a:t>
            </a:r>
            <a:r>
              <a:rPr lang="en-US" dirty="0" smtClean="0">
                <a:solidFill>
                  <a:prstClr val="black"/>
                </a:solidFill>
                <a:latin typeface="Calibri"/>
                <a:cs typeface="+mn-cs"/>
              </a:rPr>
              <a:t>of which are already observed</a:t>
            </a: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6" y="109950"/>
            <a:ext cx="9100294" cy="5034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15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rmAutofit fontScale="90000"/>
          </a:bodyPr>
          <a:lstStyle/>
          <a:p>
            <a:r>
              <a:rPr lang="en-US" dirty="0" smtClean="0"/>
              <a:t>The r-Process Pattern</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605" y="1313765"/>
            <a:ext cx="7110790" cy="4838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3633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35"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9" y="109950"/>
            <a:ext cx="713417" cy="632346"/>
          </a:xfrm>
          <a:prstGeom prst="rect">
            <a:avLst/>
          </a:prstGeom>
        </p:spPr>
      </p:pic>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694" r="7854"/>
          <a:stretch/>
        </p:blipFill>
        <p:spPr bwMode="auto">
          <a:xfrm>
            <a:off x="104556" y="0"/>
            <a:ext cx="8758712" cy="608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55660" y="6082128"/>
            <a:ext cx="8327921" cy="646331"/>
          </a:xfrm>
          <a:prstGeom prst="rect">
            <a:avLst/>
          </a:prstGeom>
          <a:noFill/>
        </p:spPr>
        <p:txBody>
          <a:bodyPr wrap="none" rtlCol="0">
            <a:spAutoFit/>
          </a:bodyPr>
          <a:lstStyle/>
          <a:p>
            <a:r>
              <a:rPr lang="en-US" dirty="0" smtClean="0">
                <a:solidFill>
                  <a:srgbClr val="FF0000"/>
                </a:solidFill>
              </a:rPr>
              <a:t>Best &amp; Brightest </a:t>
            </a:r>
            <a:r>
              <a:rPr lang="en-US" dirty="0" smtClean="0"/>
              <a:t>candidates picked out by contrasting molecular line strengths –</a:t>
            </a:r>
          </a:p>
          <a:p>
            <a:r>
              <a:rPr lang="en-US" dirty="0" smtClean="0"/>
              <a:t>~5000 candidates with [Fe/H] &lt; -2.0 identified / expect ~ 1000 “hits”</a:t>
            </a:r>
          </a:p>
        </p:txBody>
      </p:sp>
    </p:spTree>
    <p:extLst>
      <p:ext uri="{BB962C8B-B14F-4D97-AF65-F5344CB8AC3E}">
        <p14:creationId xmlns:p14="http://schemas.microsoft.com/office/powerpoint/2010/main" val="4228800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206515" y="-13791098"/>
            <a:ext cx="9406045" cy="4524315"/>
          </a:xfrm>
          <a:prstGeom prst="rect">
            <a:avLst/>
          </a:prstGeom>
        </p:spPr>
        <p:txBody>
          <a:bodyPr wrap="square">
            <a:spAutoFit/>
          </a:bodyPr>
          <a:lstStyle/>
          <a:p>
            <a:r>
              <a:rPr lang="en-US" b="1" dirty="0"/>
              <a:t>The Importance of Metal-Poor Stars</a:t>
            </a:r>
            <a:endParaRPr lang="en-US" dirty="0"/>
          </a:p>
          <a:p>
            <a:r>
              <a:rPr lang="en-US" dirty="0"/>
              <a:t>One of the fundamental realizations of twentieth century astronomy was that not all stars in the Galaxy share the same chemical composition. This hard-won knowledge opened the door to numerous modern concepts, cutting across a wide swath of astrophysics. Today it is widely recognized that, in particular, stars with atmospheric abundances of the heavy elements (such as iron) that are substantially lower than the solar content provide fundamental constraints on numerous issues of contemporary interest. This long, and expanding, list includes:</a:t>
            </a:r>
          </a:p>
          <a:p>
            <a:r>
              <a:rPr lang="en-US" dirty="0"/>
              <a:t> </a:t>
            </a:r>
          </a:p>
          <a:p>
            <a:pPr lvl="0"/>
            <a:r>
              <a:rPr lang="en-US" b="1" dirty="0"/>
              <a:t>The Nature of the Big Bang:</a:t>
            </a:r>
            <a:r>
              <a:rPr lang="en-US" dirty="0"/>
              <a:t>  Standard Big Bang cosmologies predict, with increasing precision, the amount of the light element lithium that was present in the Universe after the first minutes of creation. The measured abundance of Li in very metal-poor stars is thought to provide a direct estimate of the single free parameter in these models, the baryon-to-photon ratio.  New measurements of the Li content in the most metal-deficient stars will make it possible to fully understand this link to the earliest periods in history of the Universe. </a:t>
            </a:r>
          </a:p>
        </p:txBody>
      </p:sp>
      <p:sp>
        <p:nvSpPr>
          <p:cNvPr id="2" name="Rectangle 1"/>
          <p:cNvSpPr/>
          <p:nvPr/>
        </p:nvSpPr>
        <p:spPr>
          <a:xfrm>
            <a:off x="1" y="98630"/>
            <a:ext cx="4211960" cy="4370427"/>
          </a:xfrm>
          <a:prstGeom prst="rect">
            <a:avLst/>
          </a:prstGeom>
        </p:spPr>
        <p:txBody>
          <a:bodyPr wrap="square">
            <a:spAutoFit/>
          </a:bodyPr>
          <a:lstStyle/>
          <a:p>
            <a:pPr lvl="0"/>
            <a:endParaRPr lang="en-US" b="1" dirty="0" smtClean="0">
              <a:solidFill>
                <a:srgbClr val="FFFF00"/>
              </a:solidFill>
            </a:endParaRPr>
          </a:p>
          <a:p>
            <a:pPr lvl="0"/>
            <a:endParaRPr lang="en-US" b="1" dirty="0">
              <a:solidFill>
                <a:srgbClr val="FFFF00"/>
              </a:solidFill>
            </a:endParaRPr>
          </a:p>
          <a:p>
            <a:pPr lvl="0"/>
            <a:endParaRPr lang="en-US" b="1" dirty="0">
              <a:solidFill>
                <a:srgbClr val="FFFF00"/>
              </a:solidFill>
            </a:endParaRPr>
          </a:p>
          <a:p>
            <a:pPr lvl="0"/>
            <a:r>
              <a:rPr lang="en-US" dirty="0" smtClean="0"/>
              <a:t>	</a:t>
            </a:r>
          </a:p>
          <a:p>
            <a:pPr lvl="0"/>
            <a:endParaRPr lang="en-US" dirty="0"/>
          </a:p>
          <a:p>
            <a:pPr lvl="0"/>
            <a:endParaRPr lang="en-US" dirty="0" smtClean="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dirty="0"/>
          </a:p>
          <a:p>
            <a:pPr lvl="0"/>
            <a:endParaRPr lang="en-US" dirty="0" smtClean="0"/>
          </a:p>
          <a:p>
            <a:pPr lvl="0"/>
            <a:endParaRPr lang="en-US" sz="800" dirty="0" smtClean="0"/>
          </a:p>
          <a:p>
            <a:pPr lvl="0"/>
            <a:r>
              <a:rPr lang="en-US" dirty="0" smtClean="0"/>
              <a:t>     Gemini-N 8m Telescope (Hawaii)</a:t>
            </a:r>
          </a:p>
          <a:p>
            <a:pPr lvl="0"/>
            <a:endParaRPr lang="en-US"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1980" y="3305228"/>
            <a:ext cx="4641862" cy="3140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15" y="1237655"/>
            <a:ext cx="4521497" cy="301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067055" y="2743629"/>
            <a:ext cx="3553280" cy="369332"/>
          </a:xfrm>
          <a:prstGeom prst="rect">
            <a:avLst/>
          </a:prstGeom>
        </p:spPr>
        <p:txBody>
          <a:bodyPr wrap="none">
            <a:spAutoFit/>
          </a:bodyPr>
          <a:lstStyle/>
          <a:p>
            <a:pPr lvl="0"/>
            <a:r>
              <a:rPr lang="en-US" dirty="0" smtClean="0"/>
              <a:t>Gemini-N 8m </a:t>
            </a:r>
            <a:r>
              <a:rPr lang="en-US" dirty="0"/>
              <a:t>Telescope </a:t>
            </a:r>
            <a:r>
              <a:rPr lang="en-US" dirty="0" smtClean="0"/>
              <a:t>(Hawaii)</a:t>
            </a:r>
            <a:endParaRPr lang="en-US" dirty="0"/>
          </a:p>
        </p:txBody>
      </p:sp>
      <p:sp>
        <p:nvSpPr>
          <p:cNvPr id="5" name="Rectangle 4"/>
          <p:cNvSpPr/>
          <p:nvPr/>
        </p:nvSpPr>
        <p:spPr>
          <a:xfrm>
            <a:off x="566555" y="4321315"/>
            <a:ext cx="3373744" cy="369332"/>
          </a:xfrm>
          <a:prstGeom prst="rect">
            <a:avLst/>
          </a:prstGeom>
        </p:spPr>
        <p:txBody>
          <a:bodyPr wrap="none">
            <a:spAutoFit/>
          </a:bodyPr>
          <a:lstStyle/>
          <a:p>
            <a:pPr lvl="0"/>
            <a:r>
              <a:rPr lang="en-US" dirty="0" smtClean="0"/>
              <a:t>Gemini-S 8m </a:t>
            </a:r>
            <a:r>
              <a:rPr lang="en-US" dirty="0"/>
              <a:t>Telescope (Chile)</a:t>
            </a:r>
          </a:p>
        </p:txBody>
      </p:sp>
      <p:sp>
        <p:nvSpPr>
          <p:cNvPr id="10" name="Title 1"/>
          <p:cNvSpPr>
            <a:spLocks noGrp="1"/>
          </p:cNvSpPr>
          <p:nvPr>
            <p:ph type="title"/>
          </p:nvPr>
        </p:nvSpPr>
        <p:spPr>
          <a:xfrm>
            <a:off x="805021" y="133530"/>
            <a:ext cx="7881779" cy="698749"/>
          </a:xfrm>
        </p:spPr>
        <p:txBody>
          <a:bodyPr>
            <a:normAutofit fontScale="90000"/>
          </a:bodyPr>
          <a:lstStyle/>
          <a:p>
            <a:r>
              <a:rPr lang="en-US" dirty="0" smtClean="0"/>
              <a:t>When the Weather Turns Bad </a:t>
            </a:r>
            <a:r>
              <a:rPr lang="en-US" dirty="0" smtClean="0">
                <a:sym typeface="Wingdings" panose="05000000000000000000" pitchFamily="2" charset="2"/>
              </a:rPr>
              <a:t> </a:t>
            </a:r>
            <a:endParaRPr lang="en-US" dirty="0"/>
          </a:p>
        </p:txBody>
      </p:sp>
    </p:spTree>
    <p:extLst>
      <p:ext uri="{BB962C8B-B14F-4D97-AF65-F5344CB8AC3E}">
        <p14:creationId xmlns:p14="http://schemas.microsoft.com/office/powerpoint/2010/main" val="530853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021" y="133530"/>
            <a:ext cx="7881779" cy="698749"/>
          </a:xfrm>
        </p:spPr>
        <p:txBody>
          <a:bodyPr>
            <a:normAutofit fontScale="90000"/>
          </a:bodyPr>
          <a:lstStyle/>
          <a:p>
            <a:r>
              <a:rPr lang="en-US" dirty="0" smtClean="0"/>
              <a:t/>
            </a:r>
            <a:br>
              <a:rPr lang="en-US" dirty="0" smtClean="0"/>
            </a:br>
            <a:r>
              <a:rPr lang="en-US" dirty="0" smtClean="0"/>
              <a:t>S-PLUS 0.8m Telescope at CTIO</a:t>
            </a:r>
            <a:br>
              <a:rPr lang="en-US" dirty="0" smtClean="0"/>
            </a:br>
            <a:endParaRPr lang="en-US"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553" b="10042"/>
          <a:stretch/>
        </p:blipFill>
        <p:spPr bwMode="auto">
          <a:xfrm>
            <a:off x="1376520" y="1170251"/>
            <a:ext cx="6717998" cy="502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314" y="1572490"/>
            <a:ext cx="45339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3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021" y="133530"/>
            <a:ext cx="7881779" cy="698749"/>
          </a:xfrm>
        </p:spPr>
        <p:txBody>
          <a:bodyPr>
            <a:normAutofit fontScale="90000"/>
          </a:bodyPr>
          <a:lstStyle/>
          <a:p>
            <a:r>
              <a:rPr lang="en-US" dirty="0" smtClean="0"/>
              <a:t/>
            </a:r>
            <a:br>
              <a:rPr lang="en-US" dirty="0" smtClean="0"/>
            </a:br>
            <a:r>
              <a:rPr lang="en-US" dirty="0" smtClean="0"/>
              <a:t>S-PLUS Sky Coverage Plan</a:t>
            </a:r>
            <a:br>
              <a:rPr lang="en-US" dirty="0" smtClean="0"/>
            </a:b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09" y="1124875"/>
            <a:ext cx="8455185" cy="5131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37185" y="5769325"/>
            <a:ext cx="2325252" cy="369332"/>
          </a:xfrm>
          <a:prstGeom prst="rect">
            <a:avLst/>
          </a:prstGeom>
          <a:noFill/>
        </p:spPr>
        <p:txBody>
          <a:bodyPr wrap="none" rtlCol="0">
            <a:spAutoFit/>
          </a:bodyPr>
          <a:lstStyle/>
          <a:p>
            <a:r>
              <a:rPr lang="en-US" dirty="0" smtClean="0">
                <a:solidFill>
                  <a:srgbClr val="FF0000"/>
                </a:solidFill>
              </a:rPr>
              <a:t>S-PLUS SHOWN IN RED</a:t>
            </a:r>
            <a:endParaRPr lang="en-US" dirty="0">
              <a:solidFill>
                <a:srgbClr val="FF0000"/>
              </a:solidFill>
            </a:endParaRPr>
          </a:p>
        </p:txBody>
      </p:sp>
    </p:spTree>
    <p:extLst>
      <p:ext uri="{BB962C8B-B14F-4D97-AF65-F5344CB8AC3E}">
        <p14:creationId xmlns:p14="http://schemas.microsoft.com/office/powerpoint/2010/main" val="19147909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9" y="109950"/>
            <a:ext cx="713417" cy="632346"/>
          </a:xfrm>
          <a:prstGeom prst="rect">
            <a:avLst/>
          </a:prstGeom>
        </p:spPr>
      </p:pic>
      <p:sp>
        <p:nvSpPr>
          <p:cNvPr id="3" name="TextBox 2"/>
          <p:cNvSpPr txBox="1"/>
          <p:nvPr/>
        </p:nvSpPr>
        <p:spPr>
          <a:xfrm>
            <a:off x="102109" y="426123"/>
            <a:ext cx="2872409" cy="369332"/>
          </a:xfrm>
          <a:prstGeom prst="rect">
            <a:avLst/>
          </a:prstGeom>
          <a:solidFill>
            <a:schemeClr val="bg1"/>
          </a:solidFill>
        </p:spPr>
        <p:txBody>
          <a:bodyPr wrap="square" rtlCol="0">
            <a:spAutoFit/>
          </a:bodyPr>
          <a:lstStyle/>
          <a:p>
            <a:endParaRPr lang="en-US" dirty="0"/>
          </a:p>
        </p:txBody>
      </p:sp>
      <p:pic>
        <p:nvPicPr>
          <p:cNvPr id="102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 r="-5191"/>
          <a:stretch/>
        </p:blipFill>
        <p:spPr bwMode="auto">
          <a:xfrm>
            <a:off x="0" y="0"/>
            <a:ext cx="9682480"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303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9" y="109950"/>
            <a:ext cx="713417" cy="632346"/>
          </a:xfrm>
          <a:prstGeom prst="rect">
            <a:avLst/>
          </a:prstGeom>
        </p:spPr>
      </p:pic>
      <p:sp>
        <p:nvSpPr>
          <p:cNvPr id="3" name="TextBox 2"/>
          <p:cNvSpPr txBox="1"/>
          <p:nvPr/>
        </p:nvSpPr>
        <p:spPr>
          <a:xfrm>
            <a:off x="102109" y="426123"/>
            <a:ext cx="2872409" cy="369332"/>
          </a:xfrm>
          <a:prstGeom prst="rect">
            <a:avLst/>
          </a:prstGeom>
          <a:solidFill>
            <a:schemeClr val="bg1"/>
          </a:solidFill>
        </p:spPr>
        <p:txBody>
          <a:bodyPr wrap="square" rtlCol="0">
            <a:spAutoFit/>
          </a:bodyPr>
          <a:lstStyle/>
          <a:p>
            <a:endParaRPr lang="en-US" dirty="0"/>
          </a:p>
        </p:txBody>
      </p:sp>
      <p:pic>
        <p:nvPicPr>
          <p:cNvPr id="1126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 r="-1041"/>
          <a:stretch/>
        </p:blipFill>
        <p:spPr bwMode="auto">
          <a:xfrm>
            <a:off x="0" y="109950"/>
            <a:ext cx="9239250"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30621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9" y="109950"/>
            <a:ext cx="713417" cy="632346"/>
          </a:xfrm>
          <a:prstGeom prst="rect">
            <a:avLst/>
          </a:prstGeom>
        </p:spPr>
      </p:pic>
      <p:sp>
        <p:nvSpPr>
          <p:cNvPr id="3" name="TextBox 2"/>
          <p:cNvSpPr txBox="1"/>
          <p:nvPr/>
        </p:nvSpPr>
        <p:spPr>
          <a:xfrm>
            <a:off x="102109" y="426123"/>
            <a:ext cx="2872409" cy="369332"/>
          </a:xfrm>
          <a:prstGeom prst="rect">
            <a:avLst/>
          </a:prstGeom>
          <a:solidFill>
            <a:schemeClr val="bg1"/>
          </a:solidFill>
        </p:spPr>
        <p:txBody>
          <a:bodyPr wrap="square" rtlCol="0">
            <a:spAutoFit/>
          </a:bodyPr>
          <a:lstStyle/>
          <a:p>
            <a:endParaRPr lang="en-US"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82175" cy="733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805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creensho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9" y="109950"/>
            <a:ext cx="713417" cy="632346"/>
          </a:xfrm>
          <a:prstGeom prst="rect">
            <a:avLst/>
          </a:prstGeom>
        </p:spPr>
      </p:pic>
      <p:sp>
        <p:nvSpPr>
          <p:cNvPr id="3" name="TextBox 2"/>
          <p:cNvSpPr txBox="1"/>
          <p:nvPr/>
        </p:nvSpPr>
        <p:spPr>
          <a:xfrm>
            <a:off x="102109" y="426123"/>
            <a:ext cx="2872409" cy="369332"/>
          </a:xfrm>
          <a:prstGeom prst="rect">
            <a:avLst/>
          </a:prstGeom>
          <a:solidFill>
            <a:schemeClr val="bg1"/>
          </a:solidFill>
        </p:spPr>
        <p:txBody>
          <a:bodyPr wrap="square" rtlCol="0">
            <a:spAutoFit/>
          </a:bodyPr>
          <a:lstStyle/>
          <a:p>
            <a:endParaRPr lang="en-US"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82175" cy="733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7062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rmAutofit fontScale="90000"/>
          </a:bodyPr>
          <a:lstStyle/>
          <a:p>
            <a:r>
              <a:rPr lang="en-US" dirty="0" smtClean="0"/>
              <a:t>Identification of the Astrophysical Site(s) of the r-Process</a:t>
            </a:r>
            <a:endParaRPr lang="en-US" dirty="0"/>
          </a:p>
        </p:txBody>
      </p:sp>
      <p:sp>
        <p:nvSpPr>
          <p:cNvPr id="3" name="Content Placeholder 2"/>
          <p:cNvSpPr>
            <a:spLocks noGrp="1"/>
          </p:cNvSpPr>
          <p:nvPr>
            <p:ph idx="1"/>
          </p:nvPr>
        </p:nvSpPr>
        <p:spPr>
          <a:xfrm>
            <a:off x="268357" y="1182758"/>
            <a:ext cx="8756373" cy="5118652"/>
          </a:xfrm>
        </p:spPr>
        <p:txBody>
          <a:bodyPr>
            <a:normAutofit fontScale="92500" lnSpcReduction="20000"/>
          </a:bodyPr>
          <a:lstStyle/>
          <a:p>
            <a:endParaRPr lang="en-US" sz="900" dirty="0" smtClean="0"/>
          </a:p>
          <a:p>
            <a:r>
              <a:rPr lang="en-US" sz="2400" dirty="0" smtClean="0"/>
              <a:t>Baseline plan is for “snapshot” high-resolution observations with the    </a:t>
            </a:r>
            <a:r>
              <a:rPr lang="en-US" sz="2400" dirty="0" smtClean="0">
                <a:solidFill>
                  <a:srgbClr val="FF0000"/>
                </a:solidFill>
              </a:rPr>
              <a:t>du Pont 2.5m </a:t>
            </a:r>
            <a:r>
              <a:rPr lang="en-US" sz="2400" dirty="0" smtClean="0"/>
              <a:t>telescope on Las </a:t>
            </a:r>
            <a:r>
              <a:rPr lang="en-US" sz="2400" dirty="0" err="1" smtClean="0"/>
              <a:t>Campanas</a:t>
            </a:r>
            <a:r>
              <a:rPr lang="en-US" sz="2400" dirty="0" smtClean="0"/>
              <a:t> (Chile), operated by the Carnegie Observatory</a:t>
            </a:r>
          </a:p>
          <a:p>
            <a:endParaRPr lang="en-US" sz="400" dirty="0" smtClean="0"/>
          </a:p>
          <a:p>
            <a:pPr lvl="1"/>
            <a:r>
              <a:rPr lang="en-US" sz="2000" dirty="0" smtClean="0"/>
              <a:t>Echelle spectrograph to be upgraded using Carnegie Observatory funds</a:t>
            </a:r>
          </a:p>
          <a:p>
            <a:pPr lvl="1"/>
            <a:r>
              <a:rPr lang="en-US" sz="2000" dirty="0" smtClean="0"/>
              <a:t>Pilot survey of </a:t>
            </a:r>
            <a:r>
              <a:rPr lang="en-US" sz="2000" dirty="0" smtClean="0">
                <a:solidFill>
                  <a:srgbClr val="FF0000"/>
                </a:solidFill>
              </a:rPr>
              <a:t>~200 candidates </a:t>
            </a:r>
            <a:r>
              <a:rPr lang="en-US" sz="2000" dirty="0" smtClean="0"/>
              <a:t>proposed for starting fall 2016</a:t>
            </a:r>
          </a:p>
          <a:p>
            <a:pPr lvl="1"/>
            <a:r>
              <a:rPr lang="en-US" sz="2000" dirty="0" smtClean="0"/>
              <a:t>Full survey of </a:t>
            </a:r>
            <a:r>
              <a:rPr lang="en-US" sz="2000" dirty="0" smtClean="0">
                <a:solidFill>
                  <a:srgbClr val="FF0000"/>
                </a:solidFill>
              </a:rPr>
              <a:t>~1500 candidates </a:t>
            </a:r>
            <a:r>
              <a:rPr lang="en-US" sz="2000" dirty="0" smtClean="0"/>
              <a:t>over next two years</a:t>
            </a:r>
          </a:p>
          <a:p>
            <a:pPr marL="457200" lvl="1" indent="0">
              <a:buNone/>
            </a:pPr>
            <a:endParaRPr lang="en-US" sz="2000" dirty="0" smtClean="0"/>
          </a:p>
          <a:p>
            <a:r>
              <a:rPr lang="en-US" sz="2600" dirty="0" smtClean="0"/>
              <a:t>Additional snapshot spectroscopy</a:t>
            </a:r>
          </a:p>
          <a:p>
            <a:pPr lvl="1"/>
            <a:r>
              <a:rPr lang="en-US" sz="2200" dirty="0" smtClean="0"/>
              <a:t>Magellan </a:t>
            </a:r>
            <a:r>
              <a:rPr lang="en-US" sz="2200" dirty="0"/>
              <a:t>6.5m (Chile, </a:t>
            </a:r>
            <a:r>
              <a:rPr lang="en-US" sz="2200" dirty="0" smtClean="0"/>
              <a:t>in collaboration </a:t>
            </a:r>
            <a:r>
              <a:rPr lang="en-US" sz="2200" dirty="0"/>
              <a:t>with </a:t>
            </a:r>
            <a:r>
              <a:rPr lang="en-US" sz="2200" dirty="0" err="1">
                <a:solidFill>
                  <a:srgbClr val="FF0000"/>
                </a:solidFill>
              </a:rPr>
              <a:t>Frebel</a:t>
            </a:r>
            <a:r>
              <a:rPr lang="en-US" sz="2200" dirty="0">
                <a:solidFill>
                  <a:srgbClr val="FF0000"/>
                </a:solidFill>
              </a:rPr>
              <a:t>, </a:t>
            </a:r>
            <a:r>
              <a:rPr lang="en-US" sz="2200" dirty="0" err="1">
                <a:solidFill>
                  <a:srgbClr val="FF0000"/>
                </a:solidFill>
              </a:rPr>
              <a:t>Roederer</a:t>
            </a:r>
            <a:r>
              <a:rPr lang="en-US" sz="2200" dirty="0"/>
              <a:t>)</a:t>
            </a:r>
          </a:p>
          <a:p>
            <a:pPr lvl="1"/>
            <a:r>
              <a:rPr lang="en-US" sz="2200" dirty="0"/>
              <a:t>SALT 10m telescope (South Africa</a:t>
            </a:r>
            <a:r>
              <a:rPr lang="en-US" sz="2200" dirty="0" smtClean="0"/>
              <a:t>)</a:t>
            </a:r>
          </a:p>
          <a:p>
            <a:pPr lvl="1"/>
            <a:r>
              <a:rPr lang="en-US" sz="2200" dirty="0" smtClean="0"/>
              <a:t>SOAR 4.1m telescope (Chile) </a:t>
            </a:r>
            <a:r>
              <a:rPr lang="en-US" sz="2200" dirty="0" smtClean="0">
                <a:solidFill>
                  <a:srgbClr val="FF0000"/>
                </a:solidFill>
                <a:sym typeface="Wingdings" panose="05000000000000000000" pitchFamily="2" charset="2"/>
              </a:rPr>
              <a:t> STELES just shipped !</a:t>
            </a:r>
            <a:endParaRPr lang="en-US" sz="2200" dirty="0">
              <a:solidFill>
                <a:srgbClr val="FF0000"/>
              </a:solidFill>
            </a:endParaRPr>
          </a:p>
          <a:p>
            <a:endParaRPr lang="en-US" sz="1900" dirty="0" smtClean="0"/>
          </a:p>
          <a:p>
            <a:r>
              <a:rPr lang="en-US" sz="2400" dirty="0" smtClean="0"/>
              <a:t>Additional higher resolution, higher S/N observations to be taken of best r-II (and r-I) stars to be obtained with </a:t>
            </a:r>
            <a:r>
              <a:rPr lang="en-US" sz="2400" dirty="0" smtClean="0">
                <a:solidFill>
                  <a:srgbClr val="FF0000"/>
                </a:solidFill>
              </a:rPr>
              <a:t>Magellan, Gemini/GHOST, VLT</a:t>
            </a:r>
            <a:r>
              <a:rPr lang="en-US" sz="2400" dirty="0" smtClean="0"/>
              <a:t>, etc., for measurement of precise </a:t>
            </a:r>
            <a:r>
              <a:rPr lang="en-US" sz="2400" dirty="0" err="1" smtClean="0"/>
              <a:t>Th</a:t>
            </a:r>
            <a:r>
              <a:rPr lang="en-US" sz="2400" dirty="0" smtClean="0"/>
              <a:t> and U abundances, among many others</a:t>
            </a:r>
            <a:r>
              <a:rPr lang="en-US" sz="2400" dirty="0" smtClean="0">
                <a:solidFill>
                  <a:srgbClr val="FF0000"/>
                </a:solidFill>
              </a:rPr>
              <a:t>.  HST a possibility</a:t>
            </a:r>
            <a:r>
              <a:rPr lang="en-US" sz="2400" dirty="0" smtClean="0"/>
              <a:t> if star is sufficiently bright.</a:t>
            </a:r>
          </a:p>
          <a:p>
            <a:pPr marL="0" indent="0">
              <a:buNone/>
            </a:pPr>
            <a:endParaRPr lang="en-US" sz="2400" dirty="0"/>
          </a:p>
          <a:p>
            <a:pPr marL="0" indent="0">
              <a:buNone/>
            </a:pPr>
            <a:endParaRPr lang="en-US" sz="2600" dirty="0" smtClean="0"/>
          </a:p>
          <a:p>
            <a:endParaRPr lang="en-US" sz="1800" dirty="0" smtClean="0"/>
          </a:p>
          <a:p>
            <a:pPr marL="0" indent="0">
              <a:buNone/>
            </a:pPr>
            <a:endParaRPr lang="en-US" sz="2600"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475399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864" y="133530"/>
            <a:ext cx="7881779" cy="698749"/>
          </a:xfrm>
        </p:spPr>
        <p:txBody>
          <a:bodyPr>
            <a:normAutofit fontScale="90000"/>
          </a:bodyPr>
          <a:lstStyle/>
          <a:p>
            <a:r>
              <a:rPr lang="en-US" dirty="0" smtClean="0"/>
              <a:t>Known EMP and UMP Stars</a:t>
            </a:r>
            <a:endParaRPr lang="en-US" dirty="0"/>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17985"/>
          <a:stretch/>
        </p:blipFill>
        <p:spPr bwMode="auto">
          <a:xfrm>
            <a:off x="690563" y="1193319"/>
            <a:ext cx="7762875" cy="508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4572000" y="1351723"/>
            <a:ext cx="3801512" cy="2941981"/>
          </a:xfrm>
          <a:prstGeom prst="ellipse">
            <a:avLst/>
          </a:prstGeom>
          <a:gradFill>
            <a:gsLst>
              <a:gs pos="0">
                <a:schemeClr val="accent1">
                  <a:tint val="100000"/>
                  <a:shade val="100000"/>
                  <a:satMod val="130000"/>
                  <a:alpha val="7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dirty="0" smtClean="0">
                <a:solidFill>
                  <a:srgbClr val="FF0000"/>
                </a:solidFill>
              </a:rPr>
              <a:t>MORE HERE PLEASE !</a:t>
            </a:r>
          </a:p>
          <a:p>
            <a:pPr algn="ctr" defTabSz="457200" fontAlgn="auto">
              <a:spcBef>
                <a:spcPts val="0"/>
              </a:spcBef>
              <a:spcAft>
                <a:spcPts val="0"/>
              </a:spcAft>
            </a:pPr>
            <a:endParaRPr lang="en-US" dirty="0">
              <a:solidFill>
                <a:srgbClr val="FF0000"/>
              </a:solidFill>
            </a:endParaRPr>
          </a:p>
          <a:p>
            <a:pPr algn="ctr" defTabSz="457200" fontAlgn="auto">
              <a:spcBef>
                <a:spcPts val="0"/>
              </a:spcBef>
              <a:spcAft>
                <a:spcPts val="0"/>
              </a:spcAft>
            </a:pPr>
            <a:endParaRPr lang="en-US" dirty="0" smtClean="0">
              <a:solidFill>
                <a:srgbClr val="FF0000"/>
              </a:solidFill>
            </a:endParaRPr>
          </a:p>
          <a:p>
            <a:pPr algn="ctr" defTabSz="457200" fontAlgn="auto">
              <a:spcBef>
                <a:spcPts val="0"/>
              </a:spcBef>
              <a:spcAft>
                <a:spcPts val="0"/>
              </a:spcAft>
            </a:pPr>
            <a:endParaRPr lang="en-US" dirty="0">
              <a:solidFill>
                <a:srgbClr val="FF0000"/>
              </a:solidFill>
            </a:endParaRPr>
          </a:p>
          <a:p>
            <a:pPr algn="ctr" defTabSz="457200" fontAlgn="auto">
              <a:spcBef>
                <a:spcPts val="0"/>
              </a:spcBef>
              <a:spcAft>
                <a:spcPts val="0"/>
              </a:spcAft>
            </a:pPr>
            <a:endParaRPr lang="en-US" dirty="0" smtClean="0">
              <a:solidFill>
                <a:srgbClr val="FF0000"/>
              </a:solidFill>
            </a:endParaRPr>
          </a:p>
          <a:p>
            <a:pPr algn="ctr" defTabSz="457200" fontAlgn="auto">
              <a:spcBef>
                <a:spcPts val="0"/>
              </a:spcBef>
              <a:spcAft>
                <a:spcPts val="0"/>
              </a:spcAft>
            </a:pPr>
            <a:endParaRPr lang="en-US" dirty="0">
              <a:solidFill>
                <a:srgbClr val="FF0000"/>
              </a:solidFill>
            </a:endParaRPr>
          </a:p>
          <a:p>
            <a:pPr algn="ctr" defTabSz="457200" fontAlgn="auto">
              <a:spcBef>
                <a:spcPts val="0"/>
              </a:spcBef>
              <a:spcAft>
                <a:spcPts val="0"/>
              </a:spcAft>
            </a:pPr>
            <a:endParaRPr lang="en-US" dirty="0">
              <a:solidFill>
                <a:srgbClr val="FF0000"/>
              </a:solidFill>
            </a:endParaRPr>
          </a:p>
        </p:txBody>
      </p:sp>
      <p:sp>
        <p:nvSpPr>
          <p:cNvPr id="4" name="TextBox 3"/>
          <p:cNvSpPr txBox="1"/>
          <p:nvPr/>
        </p:nvSpPr>
        <p:spPr>
          <a:xfrm>
            <a:off x="5104233" y="6420529"/>
            <a:ext cx="3614836" cy="369332"/>
          </a:xfrm>
          <a:prstGeom prst="rect">
            <a:avLst/>
          </a:prstGeom>
          <a:noFill/>
        </p:spPr>
        <p:txBody>
          <a:bodyPr wrap="none" rtlCol="0">
            <a:spAutoFit/>
          </a:bodyPr>
          <a:lstStyle/>
          <a:p>
            <a:pPr defTabSz="457200" fontAlgn="auto">
              <a:spcBef>
                <a:spcPts val="0"/>
              </a:spcBef>
              <a:spcAft>
                <a:spcPts val="0"/>
              </a:spcAft>
            </a:pPr>
            <a:r>
              <a:rPr lang="en-US" dirty="0" smtClean="0">
                <a:solidFill>
                  <a:srgbClr val="FF0000"/>
                </a:solidFill>
                <a:latin typeface="Calibri"/>
                <a:cs typeface="+mn-cs"/>
              </a:rPr>
              <a:t>Melendez  et al. (2016, A&amp;A 585, L5)</a:t>
            </a:r>
            <a:endParaRPr lang="en-US" dirty="0">
              <a:solidFill>
                <a:srgbClr val="FF0000"/>
              </a:solidFill>
              <a:latin typeface="Calibri"/>
              <a:cs typeface="+mn-cs"/>
            </a:endParaRPr>
          </a:p>
        </p:txBody>
      </p:sp>
    </p:spTree>
    <p:extLst>
      <p:ext uri="{BB962C8B-B14F-4D97-AF65-F5344CB8AC3E}">
        <p14:creationId xmlns:p14="http://schemas.microsoft.com/office/powerpoint/2010/main" val="87384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rmAutofit fontScale="90000"/>
          </a:bodyPr>
          <a:lstStyle/>
          <a:p>
            <a:r>
              <a:rPr lang="en-US" dirty="0" smtClean="0"/>
              <a:t>The First r-Process Enhanced Star in the Halo of the Galaxy – CS 22892-052</a:t>
            </a:r>
            <a:endParaRPr lang="en-US" dirty="0"/>
          </a:p>
        </p:txBody>
      </p:sp>
      <p:sp>
        <p:nvSpPr>
          <p:cNvPr id="3" name="TextBox 2"/>
          <p:cNvSpPr txBox="1"/>
          <p:nvPr/>
        </p:nvSpPr>
        <p:spPr>
          <a:xfrm>
            <a:off x="1106615" y="5673484"/>
            <a:ext cx="7930376" cy="369332"/>
          </a:xfrm>
          <a:prstGeom prst="rect">
            <a:avLst/>
          </a:prstGeom>
          <a:noFill/>
        </p:spPr>
        <p:txBody>
          <a:bodyPr wrap="none" rtlCol="0">
            <a:spAutoFit/>
          </a:bodyPr>
          <a:lstStyle/>
          <a:p>
            <a:r>
              <a:rPr lang="en-US" dirty="0" smtClean="0">
                <a:solidFill>
                  <a:srgbClr val="FF0000"/>
                </a:solidFill>
              </a:rPr>
              <a:t>Distribution of heavy n-capture elements consistent with scaled SS results</a:t>
            </a:r>
            <a:endParaRPr lang="en-US" dirty="0">
              <a:solidFill>
                <a:srgbClr val="FF0000"/>
              </a:solidFill>
            </a:endParaRPr>
          </a:p>
        </p:txBody>
      </p:sp>
      <p:sp>
        <p:nvSpPr>
          <p:cNvPr id="4" name="TextBox 3"/>
          <p:cNvSpPr txBox="1"/>
          <p:nvPr/>
        </p:nvSpPr>
        <p:spPr>
          <a:xfrm>
            <a:off x="6049303" y="6399330"/>
            <a:ext cx="2935419" cy="369332"/>
          </a:xfrm>
          <a:prstGeom prst="rect">
            <a:avLst/>
          </a:prstGeom>
          <a:noFill/>
        </p:spPr>
        <p:txBody>
          <a:bodyPr wrap="none" rtlCol="0">
            <a:spAutoFit/>
          </a:bodyPr>
          <a:lstStyle/>
          <a:p>
            <a:r>
              <a:rPr lang="en-US" dirty="0" err="1" smtClean="0">
                <a:solidFill>
                  <a:srgbClr val="FF0000"/>
                </a:solidFill>
              </a:rPr>
              <a:t>McWilliam</a:t>
            </a:r>
            <a:r>
              <a:rPr lang="en-US" dirty="0" smtClean="0">
                <a:solidFill>
                  <a:srgbClr val="FF0000"/>
                </a:solidFill>
              </a:rPr>
              <a:t> / </a:t>
            </a:r>
            <a:r>
              <a:rPr lang="en-US" dirty="0" err="1" smtClean="0">
                <a:solidFill>
                  <a:srgbClr val="FF0000"/>
                </a:solidFill>
              </a:rPr>
              <a:t>Sneden</a:t>
            </a:r>
            <a:r>
              <a:rPr lang="en-US" dirty="0" smtClean="0">
                <a:solidFill>
                  <a:srgbClr val="FF0000"/>
                </a:solidFill>
              </a:rPr>
              <a:t> ~1995</a:t>
            </a:r>
            <a:endParaRPr lang="en-US" dirty="0">
              <a:solidFill>
                <a:srgbClr val="FF0000"/>
              </a:solidFill>
            </a:endParaRPr>
          </a:p>
        </p:txBody>
      </p:sp>
      <p:sp>
        <p:nvSpPr>
          <p:cNvPr id="5" name="TextBox 4"/>
          <p:cNvSpPr txBox="1"/>
          <p:nvPr/>
        </p:nvSpPr>
        <p:spPr>
          <a:xfrm>
            <a:off x="3806915" y="6387586"/>
            <a:ext cx="1473480" cy="369332"/>
          </a:xfrm>
          <a:prstGeom prst="rect">
            <a:avLst/>
          </a:prstGeom>
          <a:noFill/>
        </p:spPr>
        <p:txBody>
          <a:bodyPr wrap="none" rtlCol="0">
            <a:spAutoFit/>
          </a:bodyPr>
          <a:lstStyle/>
          <a:p>
            <a:r>
              <a:rPr lang="en-US" dirty="0" smtClean="0"/>
              <a:t>[Fe/H] ~ -3.0</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710" y="1160115"/>
            <a:ext cx="541972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9605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206515" y="-13791098"/>
            <a:ext cx="9406045" cy="4524315"/>
          </a:xfrm>
          <a:prstGeom prst="rect">
            <a:avLst/>
          </a:prstGeom>
        </p:spPr>
        <p:txBody>
          <a:bodyPr wrap="square">
            <a:spAutoFit/>
          </a:bodyPr>
          <a:lstStyle/>
          <a:p>
            <a:r>
              <a:rPr lang="en-US" b="1" dirty="0"/>
              <a:t>The Importance of Metal-Poor Stars</a:t>
            </a:r>
            <a:endParaRPr lang="en-US" dirty="0"/>
          </a:p>
          <a:p>
            <a:r>
              <a:rPr lang="en-US" dirty="0"/>
              <a:t>One of the fundamental realizations of twentieth century astronomy was that not all stars in the Galaxy share the same chemical composition. This hard-won knowledge opened the door to numerous modern concepts, cutting across a wide swath of astrophysics. Today it is widely recognized that, in particular, stars with atmospheric abundances of the heavy elements (such as iron) that are substantially lower than the solar content provide fundamental constraints on numerous issues of contemporary interest. This long, and expanding, list includes:</a:t>
            </a:r>
          </a:p>
          <a:p>
            <a:r>
              <a:rPr lang="en-US" dirty="0"/>
              <a:t> </a:t>
            </a:r>
          </a:p>
          <a:p>
            <a:pPr lvl="0"/>
            <a:r>
              <a:rPr lang="en-US" b="1" dirty="0"/>
              <a:t>The Nature of the Big Bang:</a:t>
            </a:r>
            <a:r>
              <a:rPr lang="en-US" dirty="0"/>
              <a:t>  Standard Big Bang cosmologies predict, with increasing precision, the amount of the light element lithium that was present in the Universe after the first minutes of creation. The measured abundance of Li in very metal-poor stars is thought to provide a direct estimate of the single free parameter in these models, the baryon-to-photon ratio.  New measurements of the Li content in the most metal-deficient stars will make it possible to fully understand this link to the earliest periods in history of the Universe.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863" y="3961695"/>
            <a:ext cx="3465385" cy="2310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Sutherland is a small Karoo town, famous for its warm hospitality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4314" y="3881627"/>
            <a:ext cx="3551277" cy="2390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427095" y="3464713"/>
            <a:ext cx="2266583" cy="369332"/>
          </a:xfrm>
          <a:prstGeom prst="rect">
            <a:avLst/>
          </a:prstGeom>
        </p:spPr>
        <p:txBody>
          <a:bodyPr wrap="none">
            <a:spAutoFit/>
          </a:bodyPr>
          <a:lstStyle/>
          <a:p>
            <a:r>
              <a:rPr lang="en-US" dirty="0"/>
              <a:t> SALT (South Africa)</a:t>
            </a: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5114" y="1412327"/>
            <a:ext cx="3177945" cy="206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945648" y="3540913"/>
            <a:ext cx="2505814" cy="369332"/>
          </a:xfrm>
          <a:prstGeom prst="rect">
            <a:avLst/>
          </a:prstGeom>
        </p:spPr>
        <p:txBody>
          <a:bodyPr wrap="none">
            <a:spAutoFit/>
          </a:bodyPr>
          <a:lstStyle/>
          <a:p>
            <a:r>
              <a:rPr lang="en-US" dirty="0"/>
              <a:t> M</a:t>
            </a:r>
            <a:r>
              <a:rPr lang="en-US" dirty="0" smtClean="0"/>
              <a:t>agellan 6.5m (Chile)</a:t>
            </a:r>
            <a:endParaRPr lang="en-US" dirty="0"/>
          </a:p>
        </p:txBody>
      </p:sp>
      <p:sp>
        <p:nvSpPr>
          <p:cNvPr id="11" name="Rectangle 10"/>
          <p:cNvSpPr/>
          <p:nvPr/>
        </p:nvSpPr>
        <p:spPr>
          <a:xfrm>
            <a:off x="3109802" y="981800"/>
            <a:ext cx="2668571" cy="369332"/>
          </a:xfrm>
          <a:prstGeom prst="rect">
            <a:avLst/>
          </a:prstGeom>
        </p:spPr>
        <p:txBody>
          <a:bodyPr wrap="square">
            <a:spAutoFit/>
          </a:bodyPr>
          <a:lstStyle/>
          <a:p>
            <a:r>
              <a:rPr lang="en-US" dirty="0"/>
              <a:t> </a:t>
            </a:r>
            <a:r>
              <a:rPr lang="en-US" dirty="0" smtClean="0"/>
              <a:t>Du Pont 2.5m (Chile) </a:t>
            </a:r>
            <a:endParaRPr lang="en-US" dirty="0"/>
          </a:p>
        </p:txBody>
      </p:sp>
      <p:sp>
        <p:nvSpPr>
          <p:cNvPr id="12" name="Title 1"/>
          <p:cNvSpPr>
            <a:spLocks noGrp="1"/>
          </p:cNvSpPr>
          <p:nvPr>
            <p:ph type="title"/>
          </p:nvPr>
        </p:nvSpPr>
        <p:spPr>
          <a:xfrm>
            <a:off x="993864" y="133530"/>
            <a:ext cx="7881779" cy="698749"/>
          </a:xfrm>
        </p:spPr>
        <p:txBody>
          <a:bodyPr>
            <a:noAutofit/>
          </a:bodyPr>
          <a:lstStyle/>
          <a:p>
            <a:r>
              <a:rPr lang="en-US" sz="2800" dirty="0" smtClean="0"/>
              <a:t>Snapshot High-Resolution Spectroscopy with Moderate to Large Telescopes</a:t>
            </a:r>
            <a:endParaRPr lang="en-US" sz="2800" dirty="0"/>
          </a:p>
        </p:txBody>
      </p:sp>
    </p:spTree>
    <p:extLst>
      <p:ext uri="{BB962C8B-B14F-4D97-AF65-F5344CB8AC3E}">
        <p14:creationId xmlns:p14="http://schemas.microsoft.com/office/powerpoint/2010/main" val="3931384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625" y="133530"/>
            <a:ext cx="7881779" cy="698749"/>
          </a:xfrm>
        </p:spPr>
        <p:txBody>
          <a:bodyPr>
            <a:normAutofit fontScale="90000"/>
          </a:bodyPr>
          <a:lstStyle/>
          <a:p>
            <a:r>
              <a:rPr lang="en-US" dirty="0" smtClean="0"/>
              <a:t>The Brightest Known UMP Star</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2" r="-832" b="50000"/>
          <a:stretch/>
        </p:blipFill>
        <p:spPr bwMode="auto">
          <a:xfrm>
            <a:off x="1016605" y="1300162"/>
            <a:ext cx="7381875" cy="422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96374" y="5520170"/>
            <a:ext cx="6274282" cy="523220"/>
          </a:xfrm>
          <a:prstGeom prst="rect">
            <a:avLst/>
          </a:prstGeom>
          <a:noFill/>
        </p:spPr>
        <p:txBody>
          <a:bodyPr wrap="none" rtlCol="0">
            <a:spAutoFit/>
          </a:bodyPr>
          <a:lstStyle/>
          <a:p>
            <a:pPr defTabSz="457200" fontAlgn="auto">
              <a:spcBef>
                <a:spcPts val="0"/>
              </a:spcBef>
              <a:spcAft>
                <a:spcPts val="0"/>
              </a:spcAft>
            </a:pPr>
            <a:r>
              <a:rPr lang="en-US" sz="2800" dirty="0" smtClean="0">
                <a:solidFill>
                  <a:prstClr val="black"/>
                </a:solidFill>
                <a:latin typeface="Calibri"/>
                <a:cs typeface="+mn-cs"/>
              </a:rPr>
              <a:t>[Fe/H] = -4.1  V = 11.9  [Proposed for HST]</a:t>
            </a:r>
            <a:endParaRPr lang="en-US" sz="2800" dirty="0">
              <a:solidFill>
                <a:prstClr val="black"/>
              </a:solidFill>
              <a:latin typeface="Calibri"/>
              <a:cs typeface="+mn-cs"/>
            </a:endParaRPr>
          </a:p>
        </p:txBody>
      </p:sp>
      <p:sp>
        <p:nvSpPr>
          <p:cNvPr id="7" name="TextBox 6"/>
          <p:cNvSpPr txBox="1"/>
          <p:nvPr/>
        </p:nvSpPr>
        <p:spPr>
          <a:xfrm>
            <a:off x="5104233" y="6420529"/>
            <a:ext cx="3614836" cy="369332"/>
          </a:xfrm>
          <a:prstGeom prst="rect">
            <a:avLst/>
          </a:prstGeom>
          <a:noFill/>
        </p:spPr>
        <p:txBody>
          <a:bodyPr wrap="none" rtlCol="0">
            <a:spAutoFit/>
          </a:bodyPr>
          <a:lstStyle/>
          <a:p>
            <a:pPr defTabSz="457200" fontAlgn="auto">
              <a:spcBef>
                <a:spcPts val="0"/>
              </a:spcBef>
              <a:spcAft>
                <a:spcPts val="0"/>
              </a:spcAft>
            </a:pPr>
            <a:r>
              <a:rPr lang="en-US" dirty="0" smtClean="0">
                <a:solidFill>
                  <a:srgbClr val="FF0000"/>
                </a:solidFill>
                <a:latin typeface="Calibri"/>
                <a:cs typeface="+mn-cs"/>
              </a:rPr>
              <a:t>Melendez  et al. (2016, A&amp;A 585, L5)</a:t>
            </a:r>
            <a:endParaRPr lang="en-US" dirty="0">
              <a:solidFill>
                <a:srgbClr val="FF0000"/>
              </a:solidFill>
              <a:latin typeface="Calibri"/>
              <a:cs typeface="+mn-cs"/>
            </a:endParaRPr>
          </a:p>
        </p:txBody>
      </p:sp>
    </p:spTree>
    <p:extLst>
      <p:ext uri="{BB962C8B-B14F-4D97-AF65-F5344CB8AC3E}">
        <p14:creationId xmlns:p14="http://schemas.microsoft.com/office/powerpoint/2010/main" val="1231971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021" y="391714"/>
            <a:ext cx="7881779" cy="698749"/>
          </a:xfrm>
        </p:spPr>
        <p:txBody>
          <a:bodyPr>
            <a:noAutofit/>
          </a:bodyPr>
          <a:lstStyle/>
          <a:p>
            <a:r>
              <a:rPr lang="en-US" sz="3200" dirty="0" smtClean="0"/>
              <a:t>HST / STIS and COS Observations of BD+44:493  (V = 9.1, [Fe/H] = -3.9, CEMP-no)</a:t>
            </a:r>
            <a:br>
              <a:rPr lang="en-US" sz="3200" dirty="0" smtClean="0"/>
            </a:br>
            <a:endParaRPr lang="en-US" sz="3200" dirty="0"/>
          </a:p>
        </p:txBody>
      </p:sp>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940"/>
          <a:stretch/>
        </p:blipFill>
        <p:spPr bwMode="auto">
          <a:xfrm>
            <a:off x="129091" y="1355464"/>
            <a:ext cx="4473089" cy="4120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8926"/>
          <a:stretch/>
        </p:blipFill>
        <p:spPr bwMode="auto">
          <a:xfrm>
            <a:off x="4462331" y="1355464"/>
            <a:ext cx="4633806" cy="4335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32089" y="6354197"/>
            <a:ext cx="3933513" cy="369332"/>
          </a:xfrm>
          <a:prstGeom prst="rect">
            <a:avLst/>
          </a:prstGeom>
          <a:noFill/>
        </p:spPr>
        <p:txBody>
          <a:bodyPr wrap="none" rtlCol="0">
            <a:spAutoFit/>
          </a:bodyPr>
          <a:lstStyle/>
          <a:p>
            <a:pPr defTabSz="457200" fontAlgn="auto">
              <a:spcBef>
                <a:spcPts val="0"/>
              </a:spcBef>
              <a:spcAft>
                <a:spcPts val="0"/>
              </a:spcAft>
            </a:pPr>
            <a:r>
              <a:rPr lang="en-US" dirty="0" err="1" smtClean="0">
                <a:solidFill>
                  <a:srgbClr val="FF0000"/>
                </a:solidFill>
                <a:latin typeface="Calibri"/>
                <a:cs typeface="+mn-cs"/>
              </a:rPr>
              <a:t>Roederer</a:t>
            </a:r>
            <a:r>
              <a:rPr lang="en-US" dirty="0" smtClean="0">
                <a:solidFill>
                  <a:srgbClr val="FF0000"/>
                </a:solidFill>
                <a:latin typeface="Calibri"/>
                <a:cs typeface="+mn-cs"/>
              </a:rPr>
              <a:t>, </a:t>
            </a:r>
            <a:r>
              <a:rPr lang="en-US" dirty="0" err="1" smtClean="0">
                <a:solidFill>
                  <a:srgbClr val="FF0000"/>
                </a:solidFill>
                <a:latin typeface="Calibri"/>
                <a:cs typeface="+mn-cs"/>
              </a:rPr>
              <a:t>Placco</a:t>
            </a:r>
            <a:r>
              <a:rPr lang="en-US" dirty="0" smtClean="0">
                <a:solidFill>
                  <a:srgbClr val="FF0000"/>
                </a:solidFill>
                <a:latin typeface="Calibri"/>
                <a:cs typeface="+mn-cs"/>
              </a:rPr>
              <a:t>, &amp; Beers, </a:t>
            </a:r>
            <a:r>
              <a:rPr lang="en-US" dirty="0" err="1" smtClean="0">
                <a:solidFill>
                  <a:srgbClr val="FF0000"/>
                </a:solidFill>
                <a:latin typeface="Calibri"/>
                <a:cs typeface="+mn-cs"/>
              </a:rPr>
              <a:t>ApJ</a:t>
            </a:r>
            <a:r>
              <a:rPr lang="en-US" dirty="0" smtClean="0">
                <a:solidFill>
                  <a:srgbClr val="FF0000"/>
                </a:solidFill>
                <a:latin typeface="Calibri"/>
                <a:cs typeface="+mn-cs"/>
              </a:rPr>
              <a:t> (in press)</a:t>
            </a:r>
            <a:endParaRPr lang="en-US" dirty="0">
              <a:solidFill>
                <a:srgbClr val="FF0000"/>
              </a:solidFill>
              <a:latin typeface="Calibri"/>
              <a:cs typeface="+mn-cs"/>
            </a:endParaRPr>
          </a:p>
        </p:txBody>
      </p:sp>
      <p:sp>
        <p:nvSpPr>
          <p:cNvPr id="6" name="TextBox 5"/>
          <p:cNvSpPr txBox="1"/>
          <p:nvPr/>
        </p:nvSpPr>
        <p:spPr>
          <a:xfrm>
            <a:off x="1398494" y="5528993"/>
            <a:ext cx="6715556" cy="646331"/>
          </a:xfrm>
          <a:prstGeom prst="rect">
            <a:avLst/>
          </a:prstGeom>
          <a:noFill/>
        </p:spPr>
        <p:txBody>
          <a:bodyPr wrap="none" rtlCol="0">
            <a:spAutoFit/>
          </a:bodyPr>
          <a:lstStyle/>
          <a:p>
            <a:pPr defTabSz="457200" fontAlgn="auto">
              <a:spcBef>
                <a:spcPts val="0"/>
              </a:spcBef>
              <a:spcAft>
                <a:spcPts val="0"/>
              </a:spcAft>
            </a:pPr>
            <a:r>
              <a:rPr lang="en-US" dirty="0" smtClean="0">
                <a:solidFill>
                  <a:prstClr val="black"/>
                </a:solidFill>
                <a:latin typeface="Calibri"/>
                <a:cs typeface="+mn-cs"/>
              </a:rPr>
              <a:t>First Detection of Phosphorus (P) and Sulphur (S) in any CEMP-no Star</a:t>
            </a:r>
          </a:p>
          <a:p>
            <a:pPr defTabSz="457200" fontAlgn="auto">
              <a:spcBef>
                <a:spcPts val="0"/>
              </a:spcBef>
              <a:spcAft>
                <a:spcPts val="0"/>
              </a:spcAft>
            </a:pPr>
            <a:r>
              <a:rPr lang="en-US" dirty="0" smtClean="0">
                <a:solidFill>
                  <a:prstClr val="black"/>
                </a:solidFill>
                <a:latin typeface="Calibri"/>
                <a:cs typeface="+mn-cs"/>
              </a:rPr>
              <a:t>Note accurate measurement of Si (difficult in the optical) </a:t>
            </a:r>
            <a:endParaRPr lang="en-US" dirty="0">
              <a:solidFill>
                <a:prstClr val="black"/>
              </a:solidFill>
              <a:latin typeface="Calibri"/>
              <a:cs typeface="+mn-cs"/>
            </a:endParaRPr>
          </a:p>
        </p:txBody>
      </p:sp>
    </p:spTree>
    <p:extLst>
      <p:ext uri="{BB962C8B-B14F-4D97-AF65-F5344CB8AC3E}">
        <p14:creationId xmlns:p14="http://schemas.microsoft.com/office/powerpoint/2010/main" val="5706163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021" y="391714"/>
            <a:ext cx="7881779" cy="698749"/>
          </a:xfrm>
        </p:spPr>
        <p:txBody>
          <a:bodyPr>
            <a:noAutofit/>
          </a:bodyPr>
          <a:lstStyle/>
          <a:p>
            <a:r>
              <a:rPr lang="en-US" sz="3200" dirty="0" smtClean="0"/>
              <a:t>HST / STIS and COS Observations of BD+44:493  (V = 9.1, [Fe/H] = -3.9, CEMP-no)</a:t>
            </a:r>
            <a:br>
              <a:rPr lang="en-US" sz="3200" dirty="0" smtClean="0"/>
            </a:br>
            <a:endParaRPr lang="en-US" sz="32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321" y="987919"/>
            <a:ext cx="6753066" cy="521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032089" y="6354197"/>
            <a:ext cx="3933513" cy="369332"/>
          </a:xfrm>
          <a:prstGeom prst="rect">
            <a:avLst/>
          </a:prstGeom>
          <a:noFill/>
        </p:spPr>
        <p:txBody>
          <a:bodyPr wrap="none" rtlCol="0">
            <a:spAutoFit/>
          </a:bodyPr>
          <a:lstStyle/>
          <a:p>
            <a:pPr defTabSz="457200" fontAlgn="auto">
              <a:spcBef>
                <a:spcPts val="0"/>
              </a:spcBef>
              <a:spcAft>
                <a:spcPts val="0"/>
              </a:spcAft>
            </a:pPr>
            <a:r>
              <a:rPr lang="en-US" dirty="0" err="1" smtClean="0">
                <a:solidFill>
                  <a:srgbClr val="FF0000"/>
                </a:solidFill>
                <a:latin typeface="Calibri"/>
                <a:cs typeface="+mn-cs"/>
              </a:rPr>
              <a:t>Roederer</a:t>
            </a:r>
            <a:r>
              <a:rPr lang="en-US" dirty="0" smtClean="0">
                <a:solidFill>
                  <a:srgbClr val="FF0000"/>
                </a:solidFill>
                <a:latin typeface="Calibri"/>
                <a:cs typeface="+mn-cs"/>
              </a:rPr>
              <a:t>, </a:t>
            </a:r>
            <a:r>
              <a:rPr lang="en-US" dirty="0" err="1" smtClean="0">
                <a:solidFill>
                  <a:srgbClr val="FF0000"/>
                </a:solidFill>
                <a:latin typeface="Calibri"/>
                <a:cs typeface="+mn-cs"/>
              </a:rPr>
              <a:t>Placco</a:t>
            </a:r>
            <a:r>
              <a:rPr lang="en-US" dirty="0" smtClean="0">
                <a:solidFill>
                  <a:srgbClr val="FF0000"/>
                </a:solidFill>
                <a:latin typeface="Calibri"/>
                <a:cs typeface="+mn-cs"/>
              </a:rPr>
              <a:t>, &amp; Beers, </a:t>
            </a:r>
            <a:r>
              <a:rPr lang="en-US" dirty="0" err="1" smtClean="0">
                <a:solidFill>
                  <a:srgbClr val="FF0000"/>
                </a:solidFill>
                <a:latin typeface="Calibri"/>
                <a:cs typeface="+mn-cs"/>
              </a:rPr>
              <a:t>ApJ</a:t>
            </a:r>
            <a:r>
              <a:rPr lang="en-US" dirty="0" smtClean="0">
                <a:solidFill>
                  <a:srgbClr val="FF0000"/>
                </a:solidFill>
                <a:latin typeface="Calibri"/>
                <a:cs typeface="+mn-cs"/>
              </a:rPr>
              <a:t> (in press)</a:t>
            </a:r>
            <a:endParaRPr lang="en-US" dirty="0">
              <a:solidFill>
                <a:srgbClr val="FF0000"/>
              </a:solidFill>
              <a:latin typeface="Calibri"/>
              <a:cs typeface="+mn-cs"/>
            </a:endParaRPr>
          </a:p>
        </p:txBody>
      </p:sp>
    </p:spTree>
    <p:extLst>
      <p:ext uri="{BB962C8B-B14F-4D97-AF65-F5344CB8AC3E}">
        <p14:creationId xmlns:p14="http://schemas.microsoft.com/office/powerpoint/2010/main" val="27726308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362130"/>
            <a:ext cx="7881779" cy="698749"/>
          </a:xfrm>
        </p:spPr>
        <p:txBody>
          <a:bodyPr>
            <a:noAutofit/>
          </a:bodyPr>
          <a:lstStyle/>
          <a:p>
            <a:r>
              <a:rPr lang="en-US" sz="3200" dirty="0" smtClean="0"/>
              <a:t>The Path Forward – Lets Solve this Problem !</a:t>
            </a:r>
            <a:br>
              <a:rPr lang="en-US" sz="3200" dirty="0" smtClean="0"/>
            </a:br>
            <a:endParaRPr lang="en-US" sz="3200" dirty="0"/>
          </a:p>
        </p:txBody>
      </p:sp>
      <p:sp>
        <p:nvSpPr>
          <p:cNvPr id="3" name="Content Placeholder 2"/>
          <p:cNvSpPr>
            <a:spLocks noGrp="1"/>
          </p:cNvSpPr>
          <p:nvPr>
            <p:ph idx="1"/>
          </p:nvPr>
        </p:nvSpPr>
        <p:spPr>
          <a:xfrm>
            <a:off x="268357" y="1182758"/>
            <a:ext cx="8756373" cy="5118652"/>
          </a:xfrm>
        </p:spPr>
        <p:txBody>
          <a:bodyPr>
            <a:normAutofit fontScale="92500" lnSpcReduction="10000"/>
          </a:bodyPr>
          <a:lstStyle/>
          <a:p>
            <a:r>
              <a:rPr lang="en-US" sz="2400" dirty="0" smtClean="0"/>
              <a:t>There now exist a number of observational constraints on the nature of the r-process, based on halo r-II and r-I stars [including some not presented here]  -- no </a:t>
            </a:r>
            <a:r>
              <a:rPr lang="en-US" sz="2400" dirty="0" smtClean="0">
                <a:solidFill>
                  <a:srgbClr val="FF0000"/>
                </a:solidFill>
              </a:rPr>
              <a:t>extant progenitor model </a:t>
            </a:r>
            <a:r>
              <a:rPr lang="en-US" sz="2400" dirty="0" smtClean="0"/>
              <a:t>satisfies all of even the </a:t>
            </a:r>
            <a:r>
              <a:rPr lang="en-US" sz="2400" dirty="0" smtClean="0">
                <a:solidFill>
                  <a:srgbClr val="FF0000"/>
                </a:solidFill>
              </a:rPr>
              <a:t>current constraints</a:t>
            </a:r>
          </a:p>
          <a:p>
            <a:endParaRPr lang="en-US" sz="900" dirty="0" smtClean="0">
              <a:solidFill>
                <a:srgbClr val="FF0000"/>
              </a:solidFill>
            </a:endParaRPr>
          </a:p>
          <a:p>
            <a:r>
              <a:rPr lang="en-US" sz="2400" dirty="0" smtClean="0"/>
              <a:t>These must be kept in mind as various progenitors for the r-process are developed and evaluated.  It is possible to produce </a:t>
            </a:r>
            <a:r>
              <a:rPr lang="en-US" sz="2400" dirty="0" smtClean="0">
                <a:solidFill>
                  <a:srgbClr val="FF0000"/>
                </a:solidFill>
              </a:rPr>
              <a:t>too many (!) </a:t>
            </a:r>
            <a:r>
              <a:rPr lang="en-US" sz="2400" dirty="0" smtClean="0"/>
              <a:t>as well as </a:t>
            </a:r>
            <a:r>
              <a:rPr lang="en-US" sz="2400" dirty="0" smtClean="0">
                <a:solidFill>
                  <a:srgbClr val="FF0000"/>
                </a:solidFill>
              </a:rPr>
              <a:t>too few</a:t>
            </a:r>
            <a:r>
              <a:rPr lang="en-US" sz="2400" dirty="0" smtClean="0"/>
              <a:t> r-II stars</a:t>
            </a:r>
          </a:p>
          <a:p>
            <a:endParaRPr lang="en-US" sz="900" dirty="0" smtClean="0"/>
          </a:p>
          <a:p>
            <a:r>
              <a:rPr lang="en-US" sz="2400" dirty="0" smtClean="0"/>
              <a:t>Ideally, progenitor models would predict </a:t>
            </a:r>
            <a:r>
              <a:rPr lang="en-US" sz="2400" dirty="0" smtClean="0">
                <a:solidFill>
                  <a:srgbClr val="FF0000"/>
                </a:solidFill>
              </a:rPr>
              <a:t>testable abundance signatures</a:t>
            </a:r>
            <a:r>
              <a:rPr lang="en-US" sz="2400" dirty="0" smtClean="0"/>
              <a:t> that are uniquely associated with those sites, even if presently difficult to measure</a:t>
            </a:r>
          </a:p>
          <a:p>
            <a:endParaRPr lang="en-US" sz="900" dirty="0" smtClean="0"/>
          </a:p>
          <a:p>
            <a:r>
              <a:rPr lang="en-US" sz="2400" dirty="0" smtClean="0"/>
              <a:t>Real progress demands a </a:t>
            </a:r>
            <a:r>
              <a:rPr lang="en-US" sz="2400" dirty="0" smtClean="0">
                <a:solidFill>
                  <a:srgbClr val="FF0000"/>
                </a:solidFill>
              </a:rPr>
              <a:t>significant increase </a:t>
            </a:r>
            <a:r>
              <a:rPr lang="en-US" sz="2400" dirty="0" smtClean="0"/>
              <a:t>in the numbers of known  r-II (and r-I) stars in the halo, enabling statistical studies of the </a:t>
            </a:r>
            <a:r>
              <a:rPr lang="en-US" sz="2400" dirty="0" smtClean="0">
                <a:solidFill>
                  <a:srgbClr val="FF0000"/>
                </a:solidFill>
              </a:rPr>
              <a:t>frequencies</a:t>
            </a:r>
            <a:r>
              <a:rPr lang="en-US" sz="2400" dirty="0" smtClean="0"/>
              <a:t> of various abundance signatures that constrain models for their progenitors</a:t>
            </a:r>
          </a:p>
          <a:p>
            <a:pPr marL="0" indent="0">
              <a:buNone/>
            </a:pPr>
            <a:endParaRPr lang="en-US" sz="2400" dirty="0" smtClean="0"/>
          </a:p>
          <a:p>
            <a:endParaRPr lang="en-US" sz="1200" dirty="0" smtClean="0"/>
          </a:p>
          <a:p>
            <a:endParaRPr lang="en-US" sz="900" dirty="0" smtClean="0"/>
          </a:p>
          <a:p>
            <a:endParaRPr lang="en-US" sz="900" dirty="0" smtClean="0"/>
          </a:p>
          <a:p>
            <a:pPr marL="0" indent="0">
              <a:buNone/>
            </a:pPr>
            <a:endParaRPr lang="en-US" sz="2400" dirty="0"/>
          </a:p>
          <a:p>
            <a:pPr marL="0" indent="0">
              <a:buNone/>
            </a:pPr>
            <a:endParaRPr lang="en-US" sz="2400" dirty="0" smtClean="0"/>
          </a:p>
          <a:p>
            <a:endParaRPr lang="en-US" sz="2600" dirty="0" smtClean="0"/>
          </a:p>
          <a:p>
            <a:endParaRPr lang="en-US" sz="1800" dirty="0" smtClean="0"/>
          </a:p>
          <a:p>
            <a:pPr marL="0" indent="0">
              <a:buNone/>
            </a:pPr>
            <a:endParaRPr lang="en-US" sz="2600"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854559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rmAutofit fontScale="90000"/>
          </a:bodyPr>
          <a:lstStyle/>
          <a:p>
            <a:r>
              <a:rPr lang="en-US" dirty="0" smtClean="0"/>
              <a:t>The Universality of the r-Process – </a:t>
            </a:r>
            <a:br>
              <a:rPr lang="en-US" dirty="0" smtClean="0"/>
            </a:br>
            <a:r>
              <a:rPr lang="en-US" dirty="0" smtClean="0"/>
              <a:t>A Robust Production Site ?</a:t>
            </a:r>
            <a:endParaRPr lang="en-US" dirty="0"/>
          </a:p>
        </p:txBody>
      </p:sp>
      <p:sp>
        <p:nvSpPr>
          <p:cNvPr id="3" name="TextBox 2"/>
          <p:cNvSpPr txBox="1"/>
          <p:nvPr/>
        </p:nvSpPr>
        <p:spPr>
          <a:xfrm>
            <a:off x="1091489" y="5847324"/>
            <a:ext cx="6930167" cy="369332"/>
          </a:xfrm>
          <a:prstGeom prst="rect">
            <a:avLst/>
          </a:prstGeom>
          <a:noFill/>
        </p:spPr>
        <p:txBody>
          <a:bodyPr wrap="none" rtlCol="0">
            <a:spAutoFit/>
          </a:bodyPr>
          <a:lstStyle/>
          <a:p>
            <a:r>
              <a:rPr lang="en-US" dirty="0" smtClean="0">
                <a:solidFill>
                  <a:srgbClr val="FF0000"/>
                </a:solidFill>
              </a:rPr>
              <a:t>Very little star-to-star variation in the pattern of r-process elements</a:t>
            </a:r>
            <a:endParaRPr lang="en-US"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80" y="1138196"/>
            <a:ext cx="6121710" cy="4586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6949" y="1808820"/>
            <a:ext cx="1539666" cy="290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2295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rmAutofit fontScale="90000"/>
          </a:bodyPr>
          <a:lstStyle/>
          <a:p>
            <a:r>
              <a:rPr lang="en-US" dirty="0" smtClean="0"/>
              <a:t>The BIG Question(s) </a:t>
            </a:r>
            <a:endParaRPr lang="en-US" dirty="0"/>
          </a:p>
        </p:txBody>
      </p:sp>
      <p:sp>
        <p:nvSpPr>
          <p:cNvPr id="5" name="Rectangle 4"/>
          <p:cNvSpPr/>
          <p:nvPr/>
        </p:nvSpPr>
        <p:spPr>
          <a:xfrm>
            <a:off x="527236" y="1583795"/>
            <a:ext cx="8292655" cy="4154984"/>
          </a:xfrm>
          <a:prstGeom prst="rect">
            <a:avLst/>
          </a:prstGeom>
        </p:spPr>
        <p:txBody>
          <a:bodyPr wrap="none">
            <a:spAutoFit/>
          </a:bodyPr>
          <a:lstStyle/>
          <a:p>
            <a:pPr marL="285750" indent="-285750">
              <a:buFont typeface="Arial" panose="020B0604020202020204" pitchFamily="34" charset="0"/>
              <a:buChar char="•"/>
            </a:pPr>
            <a:r>
              <a:rPr lang="en-US" sz="2400" dirty="0"/>
              <a:t>What is the </a:t>
            </a:r>
            <a:r>
              <a:rPr lang="en-US" sz="2400" dirty="0" smtClean="0"/>
              <a:t>dominant astrophysical site of the r-process ?</a:t>
            </a:r>
          </a:p>
          <a:p>
            <a:pPr marL="285750" indent="-285750">
              <a:buFont typeface="Arial" panose="020B0604020202020204" pitchFamily="34" charset="0"/>
              <a:buChar char="•"/>
            </a:pPr>
            <a:endParaRPr lang="en-US" sz="800" dirty="0" smtClean="0"/>
          </a:p>
          <a:p>
            <a:pPr marL="742950" lvl="1" indent="-285750">
              <a:buFont typeface="Arial" panose="020B0604020202020204" pitchFamily="34" charset="0"/>
              <a:buChar char="•"/>
            </a:pPr>
            <a:r>
              <a:rPr lang="en-US" sz="2400" dirty="0" smtClean="0"/>
              <a:t>Core-collapse supernovae</a:t>
            </a:r>
          </a:p>
          <a:p>
            <a:pPr marL="742950" lvl="1" indent="-285750">
              <a:buFont typeface="Arial" panose="020B0604020202020204" pitchFamily="34" charset="0"/>
              <a:buChar char="•"/>
            </a:pPr>
            <a:endParaRPr lang="en-US" sz="800" dirty="0" smtClean="0"/>
          </a:p>
          <a:p>
            <a:pPr marL="742950" lvl="1" indent="-285750">
              <a:buFont typeface="Arial" panose="020B0604020202020204" pitchFamily="34" charset="0"/>
              <a:buChar char="•"/>
            </a:pPr>
            <a:r>
              <a:rPr lang="en-US" sz="2400" dirty="0" smtClean="0"/>
              <a:t>Neutron star mergers</a:t>
            </a:r>
          </a:p>
          <a:p>
            <a:pPr marL="742950" lvl="1" indent="-285750">
              <a:buFont typeface="Arial" panose="020B0604020202020204" pitchFamily="34" charset="0"/>
              <a:buChar char="•"/>
            </a:pPr>
            <a:endParaRPr lang="en-US" sz="800" dirty="0" smtClean="0"/>
          </a:p>
          <a:p>
            <a:pPr marL="742950" lvl="1" indent="-285750">
              <a:buFont typeface="Arial" panose="020B0604020202020204" pitchFamily="34" charset="0"/>
              <a:buChar char="•"/>
            </a:pPr>
            <a:r>
              <a:rPr lang="en-US" sz="2400" dirty="0" smtClean="0"/>
              <a:t>Others (e.g., </a:t>
            </a:r>
            <a:r>
              <a:rPr lang="en-US" sz="2400" dirty="0" err="1" smtClean="0"/>
              <a:t>magnetars</a:t>
            </a:r>
            <a:r>
              <a:rPr lang="en-US" sz="2400" dirty="0" smtClean="0"/>
              <a:t> ?)</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What is the rate and yield of the event(s) ?</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Does the dominant site change over time and is it</a:t>
            </a:r>
          </a:p>
          <a:p>
            <a:r>
              <a:rPr lang="en-US" sz="2400" dirty="0"/>
              <a:t> </a:t>
            </a:r>
            <a:r>
              <a:rPr lang="en-US" sz="2400" dirty="0" smtClean="0"/>
              <a:t>  dependent on environment ?</a:t>
            </a:r>
          </a:p>
          <a:p>
            <a:pPr lvl="1"/>
            <a:r>
              <a:rPr lang="en-US" sz="2400" dirty="0" smtClean="0"/>
              <a:t> </a:t>
            </a:r>
            <a:endParaRPr lang="en-US" sz="2400" dirty="0"/>
          </a:p>
        </p:txBody>
      </p:sp>
    </p:spTree>
    <p:extLst>
      <p:ext uri="{BB962C8B-B14F-4D97-AF65-F5344CB8AC3E}">
        <p14:creationId xmlns:p14="http://schemas.microsoft.com/office/powerpoint/2010/main" val="1042614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rmAutofit fontScale="90000"/>
          </a:bodyPr>
          <a:lstStyle/>
          <a:p>
            <a:r>
              <a:rPr lang="en-US" dirty="0" smtClean="0"/>
              <a:t>New Probes of the Origin of the r-Process</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04" t="3385" r="2334" b="3740"/>
          <a:stretch/>
        </p:blipFill>
        <p:spPr bwMode="auto">
          <a:xfrm>
            <a:off x="1241630" y="998729"/>
            <a:ext cx="7038125" cy="529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628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rmAutofit fontScale="90000"/>
          </a:bodyPr>
          <a:lstStyle/>
          <a:p>
            <a:r>
              <a:rPr lang="en-US" dirty="0" smtClean="0"/>
              <a:t>Ultra Faint Dwarf (UFD) Properties</a:t>
            </a:r>
            <a:endParaRPr lang="en-US" dirty="0"/>
          </a:p>
        </p:txBody>
      </p:sp>
      <p:sp>
        <p:nvSpPr>
          <p:cNvPr id="3" name="Rectangle 2"/>
          <p:cNvSpPr/>
          <p:nvPr/>
        </p:nvSpPr>
        <p:spPr>
          <a:xfrm>
            <a:off x="251520" y="1313765"/>
            <a:ext cx="3915435" cy="4791055"/>
          </a:xfrm>
          <a:prstGeom prst="rect">
            <a:avLst/>
          </a:prstGeom>
        </p:spPr>
        <p:txBody>
          <a:bodyPr wrap="square">
            <a:spAutoFit/>
          </a:bodyPr>
          <a:lstStyle/>
          <a:p>
            <a:pPr marL="285750" indent="-285750">
              <a:buFont typeface="Arial" panose="020B0604020202020204" pitchFamily="34" charset="0"/>
              <a:buChar char="•"/>
            </a:pPr>
            <a:r>
              <a:rPr lang="en-US" sz="2400" dirty="0" smtClean="0"/>
              <a:t>Low luminosity </a:t>
            </a:r>
          </a:p>
          <a:p>
            <a:r>
              <a:rPr lang="en-US" sz="2400" dirty="0"/>
              <a:t> </a:t>
            </a:r>
            <a:r>
              <a:rPr lang="en-US" sz="2400" dirty="0" smtClean="0"/>
              <a:t>  (300 – 3000 </a:t>
            </a:r>
            <a:r>
              <a:rPr lang="en-US" sz="2400" dirty="0" err="1" smtClean="0"/>
              <a:t>L</a:t>
            </a:r>
            <a:r>
              <a:rPr lang="en-US" sz="2400" baseline="-25000" dirty="0" err="1" smtClean="0"/>
              <a:t>sun</a:t>
            </a:r>
            <a:r>
              <a:rPr lang="en-US" sz="2400" dirty="0" smtClean="0"/>
              <a:t>)</a:t>
            </a:r>
          </a:p>
          <a:p>
            <a:pPr marL="285750" indent="-285750">
              <a:buFont typeface="Arial" panose="020B0604020202020204" pitchFamily="34" charset="0"/>
              <a:buChar char="•"/>
            </a:pPr>
            <a:endParaRPr lang="en-US" sz="800" baseline="-25000" dirty="0" smtClean="0"/>
          </a:p>
          <a:p>
            <a:pPr marL="285750" indent="-285750">
              <a:buFont typeface="Arial" panose="020B0604020202020204" pitchFamily="34" charset="0"/>
              <a:buChar char="•"/>
            </a:pPr>
            <a:r>
              <a:rPr lang="en-US" sz="2400" dirty="0" smtClean="0"/>
              <a:t>Dark matter dominated (M/L &gt; 100)</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2400" dirty="0" smtClean="0"/>
              <a:t>Very metal-poor </a:t>
            </a:r>
          </a:p>
          <a:p>
            <a:r>
              <a:rPr lang="en-US" sz="2400" dirty="0"/>
              <a:t> </a:t>
            </a:r>
            <a:r>
              <a:rPr lang="en-US" sz="2400" dirty="0" smtClean="0"/>
              <a:t>  (mean [Fe/H] &lt; -2.0)</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2400" dirty="0" smtClean="0"/>
              <a:t>Stars are old </a:t>
            </a:r>
          </a:p>
          <a:p>
            <a:r>
              <a:rPr lang="en-US" sz="2400" dirty="0"/>
              <a:t> </a:t>
            </a:r>
            <a:r>
              <a:rPr lang="en-US" sz="2400" dirty="0" smtClean="0"/>
              <a:t>  (mean age ~13.3 </a:t>
            </a:r>
            <a:r>
              <a:rPr lang="en-US" sz="2400" dirty="0" err="1" smtClean="0"/>
              <a:t>Gyr</a:t>
            </a:r>
            <a:r>
              <a:rPr lang="en-US" sz="2400" dirty="0" smtClean="0"/>
              <a:t>)</a:t>
            </a:r>
          </a:p>
          <a:p>
            <a:pPr marL="285750" indent="-285750">
              <a:buFont typeface="Arial" panose="020B0604020202020204" pitchFamily="34" charset="0"/>
              <a:buChar char="•"/>
            </a:pPr>
            <a:endParaRPr lang="en-US" sz="800" dirty="0" smtClean="0"/>
          </a:p>
          <a:p>
            <a:pPr marL="285750" indent="-285750">
              <a:buFont typeface="Arial" panose="020B0604020202020204" pitchFamily="34" charset="0"/>
              <a:buChar char="•"/>
            </a:pPr>
            <a:r>
              <a:rPr lang="en-US" sz="2400" dirty="0" smtClean="0"/>
              <a:t>Relatively inefficient star formation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3805"/>
            <a:ext cx="4338410" cy="408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521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51" y="133530"/>
            <a:ext cx="7881779" cy="698749"/>
          </a:xfrm>
        </p:spPr>
        <p:txBody>
          <a:bodyPr>
            <a:noAutofit/>
          </a:bodyPr>
          <a:lstStyle/>
          <a:p>
            <a:r>
              <a:rPr lang="en-US" sz="2800" dirty="0" smtClean="0"/>
              <a:t>Stars in the First Nine UFDs with High-Resolution Spectroscopy had LOW n-capture Elements</a:t>
            </a:r>
            <a:endParaRPr lang="en-US" sz="2800" dirty="0"/>
          </a:p>
        </p:txBody>
      </p:sp>
      <p:sp>
        <p:nvSpPr>
          <p:cNvPr id="4" name="TextBox 3"/>
          <p:cNvSpPr txBox="1"/>
          <p:nvPr/>
        </p:nvSpPr>
        <p:spPr>
          <a:xfrm>
            <a:off x="6147175" y="6399330"/>
            <a:ext cx="2736647" cy="369332"/>
          </a:xfrm>
          <a:prstGeom prst="rect">
            <a:avLst/>
          </a:prstGeom>
          <a:noFill/>
        </p:spPr>
        <p:txBody>
          <a:bodyPr wrap="none" rtlCol="0">
            <a:spAutoFit/>
          </a:bodyPr>
          <a:lstStyle/>
          <a:p>
            <a:r>
              <a:rPr lang="en-US" dirty="0" err="1" smtClean="0">
                <a:solidFill>
                  <a:srgbClr val="FF0000"/>
                </a:solidFill>
              </a:rPr>
              <a:t>Frebel</a:t>
            </a:r>
            <a:r>
              <a:rPr lang="en-US" dirty="0" smtClean="0">
                <a:solidFill>
                  <a:srgbClr val="FF0000"/>
                </a:solidFill>
              </a:rPr>
              <a:t> and collaborators </a:t>
            </a:r>
            <a:endParaRPr lang="en-US" dirty="0">
              <a:solidFill>
                <a:srgbClr val="FF0000"/>
              </a:solidFill>
            </a:endParaRPr>
          </a:p>
        </p:txBody>
      </p:sp>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799" t="24587" r="15684" b="8089"/>
          <a:stretch/>
        </p:blipFill>
        <p:spPr bwMode="auto">
          <a:xfrm>
            <a:off x="1421650" y="1199762"/>
            <a:ext cx="6608153" cy="5019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543197"/>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NChristlieb_NAOJ07">
  <a:themeElements>
    <a:clrScheme name="NChristlieb_NAOJ07 10">
      <a:dk1>
        <a:srgbClr val="000000"/>
      </a:dk1>
      <a:lt1>
        <a:srgbClr val="FFFFFF"/>
      </a:lt1>
      <a:dk2>
        <a:srgbClr val="CC0000"/>
      </a:dk2>
      <a:lt2>
        <a:srgbClr val="666699"/>
      </a:lt2>
      <a:accent1>
        <a:srgbClr val="292929"/>
      </a:accent1>
      <a:accent2>
        <a:srgbClr val="999933"/>
      </a:accent2>
      <a:accent3>
        <a:srgbClr val="FFFFFF"/>
      </a:accent3>
      <a:accent4>
        <a:srgbClr val="000000"/>
      </a:accent4>
      <a:accent5>
        <a:srgbClr val="ACACAC"/>
      </a:accent5>
      <a:accent6>
        <a:srgbClr val="8A8A2D"/>
      </a:accent6>
      <a:hlink>
        <a:srgbClr val="4C6D80"/>
      </a:hlink>
      <a:folHlink>
        <a:srgbClr val="B2B2B2"/>
      </a:folHlink>
    </a:clrScheme>
    <a:fontScheme name="NChristlieb_NAOJ07">
      <a:majorFont>
        <a:latin typeface="Garamon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hristlieb_NAOJ07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Christlieb_NAOJ07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Christlieb_NAOJ07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Christlieb_NAOJ07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NChristlieb_NAOJ07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NChristlieb_NAOJ07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NChristlieb_NAOJ07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NChristlieb_NAOJ07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NChristlieb_NAOJ07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NChristlieb_NAOJ07 10">
        <a:dk1>
          <a:srgbClr val="000000"/>
        </a:dk1>
        <a:lt1>
          <a:srgbClr val="FFFFFF"/>
        </a:lt1>
        <a:dk2>
          <a:srgbClr val="CC0000"/>
        </a:dk2>
        <a:lt2>
          <a:srgbClr val="666699"/>
        </a:lt2>
        <a:accent1>
          <a:srgbClr val="292929"/>
        </a:accent1>
        <a:accent2>
          <a:srgbClr val="999933"/>
        </a:accent2>
        <a:accent3>
          <a:srgbClr val="FFFFFF"/>
        </a:accent3>
        <a:accent4>
          <a:srgbClr val="000000"/>
        </a:accent4>
        <a:accent5>
          <a:srgbClr val="ACACAC"/>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8_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9_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0_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2_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3_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4_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CElecture_01">
  <a:themeElements>
    <a:clrScheme name="NChristlieb_NAOJ07 10">
      <a:dk1>
        <a:srgbClr val="000000"/>
      </a:dk1>
      <a:lt1>
        <a:srgbClr val="FFFFFF"/>
      </a:lt1>
      <a:dk2>
        <a:srgbClr val="CC0000"/>
      </a:dk2>
      <a:lt2>
        <a:srgbClr val="666699"/>
      </a:lt2>
      <a:accent1>
        <a:srgbClr val="292929"/>
      </a:accent1>
      <a:accent2>
        <a:srgbClr val="999933"/>
      </a:accent2>
      <a:accent3>
        <a:srgbClr val="FFFFFF"/>
      </a:accent3>
      <a:accent4>
        <a:srgbClr val="000000"/>
      </a:accent4>
      <a:accent5>
        <a:srgbClr val="ACACAC"/>
      </a:accent5>
      <a:accent6>
        <a:srgbClr val="8A8A2D"/>
      </a:accent6>
      <a:hlink>
        <a:srgbClr val="4C6D80"/>
      </a:hlink>
      <a:folHlink>
        <a:srgbClr val="B2B2B2"/>
      </a:folHlink>
    </a:clrScheme>
    <a:fontScheme name="NChristlieb_NAOJ07">
      <a:majorFont>
        <a:latin typeface="Garamon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hristlieb_NAOJ07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Christlieb_NAOJ07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Christlieb_NAOJ07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NChristlieb_NAOJ07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NChristlieb_NAOJ07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NChristlieb_NAOJ07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NChristlieb_NAOJ07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NChristlieb_NAOJ07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NChristlieb_NAOJ07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NChristlieb_NAOJ07 10">
        <a:dk1>
          <a:srgbClr val="000000"/>
        </a:dk1>
        <a:lt1>
          <a:srgbClr val="FFFFFF"/>
        </a:lt1>
        <a:dk2>
          <a:srgbClr val="CC0000"/>
        </a:dk2>
        <a:lt2>
          <a:srgbClr val="666699"/>
        </a:lt2>
        <a:accent1>
          <a:srgbClr val="292929"/>
        </a:accent1>
        <a:accent2>
          <a:srgbClr val="999933"/>
        </a:accent2>
        <a:accent3>
          <a:srgbClr val="FFFFFF"/>
        </a:accent3>
        <a:accent4>
          <a:srgbClr val="000000"/>
        </a:accent4>
        <a:accent5>
          <a:srgbClr val="ACACAC"/>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8_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19_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4.xml><?xml version="1.0" encoding="utf-8"?>
<a:theme xmlns:a="http://schemas.openxmlformats.org/drawingml/2006/main" name="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cee_template_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Christlieb_NICXI_Heidelberg</Template>
  <TotalTime>3739</TotalTime>
  <Words>2251</Words>
  <Application>Microsoft Office PowerPoint</Application>
  <PresentationFormat>On-screen Show (4:3)</PresentationFormat>
  <Paragraphs>327</Paragraphs>
  <Slides>44</Slides>
  <Notes>44</Notes>
  <HiddenSlides>0</HiddenSlides>
  <MMClips>0</MMClips>
  <ScaleCrop>false</ScaleCrop>
  <HeadingPairs>
    <vt:vector size="4" baseType="variant">
      <vt:variant>
        <vt:lpstr>Theme</vt:lpstr>
      </vt:variant>
      <vt:variant>
        <vt:i4>22</vt:i4>
      </vt:variant>
      <vt:variant>
        <vt:lpstr>Slide Titles</vt:lpstr>
      </vt:variant>
      <vt:variant>
        <vt:i4>44</vt:i4>
      </vt:variant>
    </vt:vector>
  </HeadingPairs>
  <TitlesOfParts>
    <vt:vector size="66" baseType="lpstr">
      <vt:lpstr>NChristlieb_NAOJ07</vt:lpstr>
      <vt:lpstr>GCElecture_01</vt:lpstr>
      <vt:lpstr>Elemental</vt:lpstr>
      <vt:lpstr>cee_template_white</vt:lpstr>
      <vt:lpstr>1_cee_template_white</vt:lpstr>
      <vt:lpstr>2_cee_template_white</vt:lpstr>
      <vt:lpstr>3_cee_template_white</vt:lpstr>
      <vt:lpstr>4_cee_template_white</vt:lpstr>
      <vt:lpstr>5_cee_template_white</vt:lpstr>
      <vt:lpstr>6_cee_template_white</vt:lpstr>
      <vt:lpstr>7_cee_template_white</vt:lpstr>
      <vt:lpstr>8_cee_template_white</vt:lpstr>
      <vt:lpstr>9_cee_template_white</vt:lpstr>
      <vt:lpstr>10_cee_template_white</vt:lpstr>
      <vt:lpstr>11_cee_template_white</vt:lpstr>
      <vt:lpstr>12_cee_template_white</vt:lpstr>
      <vt:lpstr>13_cee_template_white</vt:lpstr>
      <vt:lpstr>1_Office Theme</vt:lpstr>
      <vt:lpstr>14_cee_template_white</vt:lpstr>
      <vt:lpstr>17_cee_template_white</vt:lpstr>
      <vt:lpstr>18_cee_template_white</vt:lpstr>
      <vt:lpstr>19_cee_template_white</vt:lpstr>
      <vt:lpstr>The Origin of the r-Process     </vt:lpstr>
      <vt:lpstr>Ultimate Goal – Understanding the Solar and Cosmic Abundance Distribution</vt:lpstr>
      <vt:lpstr>The r-Process Pattern</vt:lpstr>
      <vt:lpstr>The First r-Process Enhanced Star in the Halo of the Galaxy – CS 22892-052</vt:lpstr>
      <vt:lpstr>The Universality of the r-Process –  A Robust Production Site ?</vt:lpstr>
      <vt:lpstr>The BIG Question(s) </vt:lpstr>
      <vt:lpstr>New Probes of the Origin of the r-Process</vt:lpstr>
      <vt:lpstr>Ultra Faint Dwarf (UFD) Properties</vt:lpstr>
      <vt:lpstr>Stars in the First Nine UFDs with High-Resolution Spectroscopy had LOW n-capture Elements</vt:lpstr>
      <vt:lpstr>Along Comes Reticulum II -&gt; 100 Times Higher           n-capture Elements than Other UFDs</vt:lpstr>
      <vt:lpstr>Reticulum II Abundances Consistent with          Neutron Star Merger Origin </vt:lpstr>
      <vt:lpstr>Reticulum II Enriched by a Rare, Prolific, and    Possibly Delayed r-Process Event  </vt:lpstr>
      <vt:lpstr>Basic Facts and Realities of the Problem</vt:lpstr>
      <vt:lpstr>Basic Facts and Realities of the Problem</vt:lpstr>
      <vt:lpstr>They are Found in ALL Stages of Stellar Evolution </vt:lpstr>
      <vt:lpstr>They are not (Required to be) Binaries</vt:lpstr>
      <vt:lpstr>They are not (Required to be) Binaries</vt:lpstr>
      <vt:lpstr>  They are Exquisitely Rare but Display Surprisingly Uniform Heavy-Element Patterns</vt:lpstr>
      <vt:lpstr>  The r-II Stars and r-I Stars Exhibit  Different Metallicity Distribution Functions (MDFs)</vt:lpstr>
      <vt:lpstr>  Interpretation of the r-II MDF and Enhancement Range</vt:lpstr>
      <vt:lpstr>Example High-Resolution Spectrum</vt:lpstr>
      <vt:lpstr>VLT Observations of  a new r-II Star with                    Th and U – CS 29497-004</vt:lpstr>
      <vt:lpstr>VLT Observations of  a new r-II Star with                    Th and U – CS 29497-004</vt:lpstr>
      <vt:lpstr>Magellan Observations of a new r-II Star with          Th and U – RAVE 2038-0023</vt:lpstr>
      <vt:lpstr>Magellan Observations of a new r-II Star with          Th and U – RAVE 2038-0023</vt:lpstr>
      <vt:lpstr>Presence of the Actinide Boost Among r-II Stars – What does it mean ?</vt:lpstr>
      <vt:lpstr>Identification of the Astrophysical Site(s) of the r-Process</vt:lpstr>
      <vt:lpstr>The Future is Bright !</vt:lpstr>
      <vt:lpstr>PowerPoint Presentation</vt:lpstr>
      <vt:lpstr>PowerPoint Presentation</vt:lpstr>
      <vt:lpstr>When the Weather Turns Bad  </vt:lpstr>
      <vt:lpstr> S-PLUS 0.8m Telescope at CTIO </vt:lpstr>
      <vt:lpstr> S-PLUS Sky Coverage Plan </vt:lpstr>
      <vt:lpstr>PowerPoint Presentation</vt:lpstr>
      <vt:lpstr>PowerPoint Presentation</vt:lpstr>
      <vt:lpstr>PowerPoint Presentation</vt:lpstr>
      <vt:lpstr>PowerPoint Presentation</vt:lpstr>
      <vt:lpstr>Identification of the Astrophysical Site(s) of the r-Process</vt:lpstr>
      <vt:lpstr>Known EMP and UMP Stars</vt:lpstr>
      <vt:lpstr>Snapshot High-Resolution Spectroscopy with Moderate to Large Telescopes</vt:lpstr>
      <vt:lpstr>The Brightest Known UMP Star</vt:lpstr>
      <vt:lpstr>HST / STIS and COS Observations of BD+44:493  (V = 9.1, [Fe/H] = -3.9, CEMP-no) </vt:lpstr>
      <vt:lpstr>HST / STIS and COS Observations of BD+44:493  (V = 9.1, [Fe/H] = -3.9, CEMP-no) </vt:lpstr>
      <vt:lpstr>The Path Forward – Lets Solve this Problem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Galactic Halo</dc:title>
  <dc:creator>Norbert Christlieb</dc:creator>
  <cp:lastModifiedBy>beers</cp:lastModifiedBy>
  <cp:revision>371</cp:revision>
  <cp:lastPrinted>1601-01-01T00:00:00Z</cp:lastPrinted>
  <dcterms:created xsi:type="dcterms:W3CDTF">2008-06-09T19:38:05Z</dcterms:created>
  <dcterms:modified xsi:type="dcterms:W3CDTF">2016-06-15T13:40:15Z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ies>
</file>