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9"/>
  </p:notesMasterIdLst>
  <p:sldIdLst>
    <p:sldId id="265" r:id="rId2"/>
    <p:sldId id="371" r:id="rId3"/>
    <p:sldId id="372" r:id="rId4"/>
    <p:sldId id="382" r:id="rId5"/>
    <p:sldId id="412" r:id="rId6"/>
    <p:sldId id="351" r:id="rId7"/>
    <p:sldId id="424" r:id="rId8"/>
    <p:sldId id="422" r:id="rId9"/>
    <p:sldId id="423" r:id="rId10"/>
    <p:sldId id="335" r:id="rId11"/>
    <p:sldId id="322" r:id="rId12"/>
    <p:sldId id="375" r:id="rId13"/>
    <p:sldId id="352" r:id="rId14"/>
    <p:sldId id="324" r:id="rId15"/>
    <p:sldId id="325" r:id="rId16"/>
    <p:sldId id="326" r:id="rId17"/>
    <p:sldId id="327" r:id="rId18"/>
    <p:sldId id="328" r:id="rId19"/>
    <p:sldId id="353" r:id="rId20"/>
    <p:sldId id="413" r:id="rId21"/>
    <p:sldId id="362" r:id="rId22"/>
    <p:sldId id="366" r:id="rId23"/>
    <p:sldId id="420" r:id="rId24"/>
    <p:sldId id="376" r:id="rId25"/>
    <p:sldId id="383" r:id="rId26"/>
    <p:sldId id="377" r:id="rId27"/>
    <p:sldId id="378" r:id="rId28"/>
    <p:sldId id="379" r:id="rId29"/>
    <p:sldId id="363" r:id="rId30"/>
    <p:sldId id="421" r:id="rId31"/>
    <p:sldId id="369" r:id="rId32"/>
    <p:sldId id="433" r:id="rId33"/>
    <p:sldId id="364" r:id="rId34"/>
    <p:sldId id="370" r:id="rId35"/>
    <p:sldId id="320" r:id="rId36"/>
    <p:sldId id="354" r:id="rId37"/>
    <p:sldId id="414" r:id="rId38"/>
    <p:sldId id="314" r:id="rId39"/>
    <p:sldId id="317" r:id="rId40"/>
    <p:sldId id="343" r:id="rId41"/>
    <p:sldId id="315" r:id="rId42"/>
    <p:sldId id="355" r:id="rId43"/>
    <p:sldId id="356" r:id="rId44"/>
    <p:sldId id="360" r:id="rId45"/>
    <p:sldId id="380" r:id="rId46"/>
    <p:sldId id="361" r:id="rId47"/>
    <p:sldId id="381" r:id="rId48"/>
    <p:sldId id="318" r:id="rId49"/>
    <p:sldId id="342" r:id="rId50"/>
    <p:sldId id="344" r:id="rId51"/>
    <p:sldId id="323" r:id="rId52"/>
    <p:sldId id="359" r:id="rId53"/>
    <p:sldId id="358" r:id="rId54"/>
    <p:sldId id="384" r:id="rId55"/>
    <p:sldId id="425" r:id="rId56"/>
    <p:sldId id="385" r:id="rId57"/>
    <p:sldId id="426" r:id="rId58"/>
    <p:sldId id="415" r:id="rId59"/>
    <p:sldId id="331" r:id="rId60"/>
    <p:sldId id="332" r:id="rId61"/>
    <p:sldId id="339" r:id="rId62"/>
    <p:sldId id="340" r:id="rId63"/>
    <p:sldId id="341" r:id="rId64"/>
    <p:sldId id="257" r:id="rId65"/>
    <p:sldId id="427" r:id="rId66"/>
    <p:sldId id="298" r:id="rId67"/>
    <p:sldId id="261" r:id="rId68"/>
    <p:sldId id="299" r:id="rId69"/>
    <p:sldId id="348" r:id="rId70"/>
    <p:sldId id="309" r:id="rId71"/>
    <p:sldId id="350" r:id="rId72"/>
    <p:sldId id="416" r:id="rId73"/>
    <p:sldId id="266" r:id="rId74"/>
    <p:sldId id="269" r:id="rId75"/>
    <p:sldId id="287" r:id="rId76"/>
    <p:sldId id="401" r:id="rId77"/>
    <p:sldId id="406" r:id="rId78"/>
    <p:sldId id="418" r:id="rId79"/>
    <p:sldId id="294" r:id="rId80"/>
    <p:sldId id="408" r:id="rId81"/>
    <p:sldId id="409" r:id="rId82"/>
    <p:sldId id="280" r:id="rId83"/>
    <p:sldId id="417" r:id="rId84"/>
    <p:sldId id="386" r:id="rId85"/>
    <p:sldId id="387" r:id="rId86"/>
    <p:sldId id="390" r:id="rId87"/>
    <p:sldId id="388" r:id="rId88"/>
    <p:sldId id="389" r:id="rId89"/>
    <p:sldId id="391" r:id="rId90"/>
    <p:sldId id="392" r:id="rId91"/>
    <p:sldId id="393" r:id="rId92"/>
    <p:sldId id="394" r:id="rId93"/>
    <p:sldId id="419" r:id="rId94"/>
    <p:sldId id="410" r:id="rId95"/>
    <p:sldId id="395" r:id="rId96"/>
    <p:sldId id="397" r:id="rId97"/>
    <p:sldId id="428" r:id="rId98"/>
    <p:sldId id="398" r:id="rId99"/>
    <p:sldId id="411" r:id="rId100"/>
    <p:sldId id="430" r:id="rId101"/>
    <p:sldId id="431" r:id="rId102"/>
    <p:sldId id="399" r:id="rId103"/>
    <p:sldId id="400" r:id="rId104"/>
    <p:sldId id="429" r:id="rId105"/>
    <p:sldId id="432" r:id="rId106"/>
    <p:sldId id="396" r:id="rId107"/>
    <p:sldId id="434" r:id="rId10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FF40"/>
    <a:srgbClr val="7A450B"/>
    <a:srgbClr val="5B7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9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printerSettings" Target="printerSettings/printerSettings1.bin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C58228D-0BA1-CC4F-9446-F3E47FC8027C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BDAAC05-A0E6-A84A-9FD5-2D376E52E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65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E1A6CB-1990-9F4B-AA88-1913956175BD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5CBB87C-67E5-514B-9442-E0520B436076}" type="slidenum">
              <a:rPr lang="en-US" sz="1200">
                <a:latin typeface="Arial" charset="0"/>
              </a:rPr>
              <a:pPr eaLnBrk="1" hangingPunct="1"/>
              <a:t>38</a:t>
            </a:fld>
            <a:endParaRPr lang="en-US" sz="1200">
              <a:latin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Is this first talk on neutron captures? YES! And K.-L. is just after me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en-US" smtClean="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89BCF41-7432-404B-8759-E2A370273F65}" type="slidenum">
              <a:rPr lang="en-US" sz="1200" smtClean="0">
                <a:latin typeface="Calibri" charset="0"/>
              </a:rPr>
              <a:pPr eaLnBrk="1" hangingPunct="1">
                <a:defRPr/>
              </a:pPr>
              <a:t>42</a:t>
            </a:fld>
            <a:endParaRPr lang="en-US" sz="120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smtClean="0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 smtClean="0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 smtClean="0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C15EDEC5-9D4E-2645-80A9-BCFF83448A8C}" type="slidenum">
              <a:rPr lang="en-US" sz="1200" smtClean="0">
                <a:latin typeface="Times New Roman" charset="0"/>
              </a:rPr>
              <a:pPr eaLnBrk="1" hangingPunct="1">
                <a:defRPr/>
              </a:pPr>
              <a:t>43</a:t>
            </a:fld>
            <a:endParaRPr lang="en-US" sz="1200" smtClean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draw on the board and</a:t>
            </a:r>
            <a:r>
              <a:rPr lang="en-US" baseline="0" dirty="0" smtClean="0"/>
              <a:t> </a:t>
            </a:r>
            <a:r>
              <a:rPr lang="en-US" dirty="0" smtClean="0"/>
              <a:t>explain the neutron exposure versus neutron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DAAC05-A0E6-A84A-9FD5-2D376E52EA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5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4849C6DA-D99D-E540-B7F3-4EC7606453AF}" type="slidenum">
              <a:rPr lang="en-US" sz="1200">
                <a:latin typeface="Times New Roman" charset="0"/>
              </a:rPr>
              <a:pPr eaLnBrk="1" hangingPunct="1">
                <a:defRPr/>
              </a:pPr>
              <a:t>52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1356B2C-65C2-CA44-97DF-3439F2158B9E}" type="slidenum">
              <a:rPr lang="en-US" sz="1200">
                <a:latin typeface="Times New Roman" charset="0"/>
              </a:rPr>
              <a:pPr eaLnBrk="1" hangingPunct="1">
                <a:defRPr/>
              </a:pPr>
              <a:t>53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1356B2C-65C2-CA44-97DF-3439F2158B9E}" type="slidenum">
              <a:rPr lang="en-US" sz="1200">
                <a:latin typeface="Times New Roman" charset="0"/>
              </a:rPr>
              <a:pPr eaLnBrk="1" hangingPunct="1">
                <a:defRPr/>
              </a:pPr>
              <a:t>54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1356B2C-65C2-CA44-97DF-3439F2158B9E}" type="slidenum">
              <a:rPr lang="en-US" sz="1200">
                <a:latin typeface="Times New Roman" charset="0"/>
              </a:rPr>
              <a:pPr eaLnBrk="1" hangingPunct="1">
                <a:defRPr/>
              </a:pPr>
              <a:t>55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There is one notable exception </a:t>
            </a:r>
            <a:r>
              <a:rPr lang="en-US" dirty="0" err="1" smtClean="0">
                <a:latin typeface="Calibri" charset="0"/>
              </a:rPr>
              <a:t>Rb</a:t>
            </a:r>
            <a:r>
              <a:rPr lang="en-US" dirty="0" smtClean="0">
                <a:latin typeface="Calibri" charset="0"/>
              </a:rPr>
              <a:t> discussed below</a:t>
            </a:r>
            <a:endParaRPr lang="en-US" dirty="0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1356B2C-65C2-CA44-97DF-3439F2158B9E}" type="slidenum">
              <a:rPr lang="en-US" sz="1200">
                <a:latin typeface="Times New Roman" charset="0"/>
              </a:rPr>
              <a:pPr eaLnBrk="1" hangingPunct="1">
                <a:defRPr/>
              </a:pPr>
              <a:t>56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dirty="0" smtClean="0">
                <a:latin typeface="Calibri" charset="0"/>
              </a:rPr>
              <a:t>There is one notable exception </a:t>
            </a:r>
            <a:r>
              <a:rPr lang="en-US" dirty="0" err="1" smtClean="0">
                <a:latin typeface="Calibri" charset="0"/>
              </a:rPr>
              <a:t>Rb</a:t>
            </a:r>
            <a:r>
              <a:rPr lang="en-US" dirty="0" smtClean="0">
                <a:latin typeface="Calibri" charset="0"/>
              </a:rPr>
              <a:t> discussed below</a:t>
            </a:r>
            <a:endParaRPr lang="en-US" dirty="0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  <a:p>
            <a:pPr>
              <a:spcBef>
                <a:spcPct val="0"/>
              </a:spcBef>
              <a:defRPr/>
            </a:pPr>
            <a:endParaRPr lang="en-US" dirty="0">
              <a:latin typeface="Calibri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B1356B2C-65C2-CA44-97DF-3439F2158B9E}" type="slidenum">
              <a:rPr lang="en-US" sz="1200">
                <a:latin typeface="Times New Roman" charset="0"/>
              </a:rPr>
              <a:pPr eaLnBrk="1" hangingPunct="1">
                <a:defRPr/>
              </a:pPr>
              <a:t>57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E1A6CB-1990-9F4B-AA88-1913956175BD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F042715-87D7-1C48-87C6-37985F091A8C}" type="slidenum">
              <a:rPr lang="en-CA" sz="1200"/>
              <a:pPr eaLnBrk="1" hangingPunct="1"/>
              <a:t>59</a:t>
            </a:fld>
            <a:endParaRPr lang="en-CA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3800" y="704850"/>
            <a:ext cx="4510088" cy="33845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1975"/>
            <a:ext cx="5037138" cy="4090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AU" dirty="0" smtClean="0">
                <a:cs typeface="+mn-cs"/>
              </a:rPr>
              <a:t>Mention</a:t>
            </a:r>
            <a:r>
              <a:rPr lang="en-AU" baseline="0" dirty="0" smtClean="0">
                <a:cs typeface="+mn-cs"/>
              </a:rPr>
              <a:t> here/reconnect to the exposure/density drawing</a:t>
            </a:r>
            <a:endParaRPr lang="en-AU" dirty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9FF90A6-0F17-2545-8BA8-5068C7AFC13E}" type="slidenum">
              <a:rPr lang="en-CA" sz="1200"/>
              <a:pPr eaLnBrk="1" hangingPunct="1"/>
              <a:t>60</a:t>
            </a:fld>
            <a:endParaRPr lang="en-CA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3800" y="704850"/>
            <a:ext cx="4510088" cy="33845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5" y="4371975"/>
            <a:ext cx="5037138" cy="40909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AU" dirty="0" smtClean="0">
                <a:cs typeface="+mn-cs"/>
              </a:rPr>
              <a:t>Main point is that the different neutron sources produce different elements. C13(</a:t>
            </a:r>
            <a:r>
              <a:rPr lang="en-AU" dirty="0" err="1" smtClean="0">
                <a:cs typeface="+mn-cs"/>
              </a:rPr>
              <a:t>a,n</a:t>
            </a:r>
            <a:r>
              <a:rPr lang="en-AU" dirty="0" smtClean="0">
                <a:cs typeface="+mn-cs"/>
              </a:rPr>
              <a:t>) produces </a:t>
            </a:r>
            <a:r>
              <a:rPr lang="en-AU" dirty="0" err="1" smtClean="0">
                <a:cs typeface="+mn-cs"/>
              </a:rPr>
              <a:t>Sr</a:t>
            </a:r>
            <a:r>
              <a:rPr lang="en-AU" dirty="0" smtClean="0">
                <a:cs typeface="+mn-cs"/>
              </a:rPr>
              <a:t>, Ba, </a:t>
            </a:r>
            <a:r>
              <a:rPr lang="en-AU" dirty="0" err="1" smtClean="0">
                <a:cs typeface="+mn-cs"/>
              </a:rPr>
              <a:t>Pb</a:t>
            </a:r>
            <a:r>
              <a:rPr lang="en-AU" dirty="0" smtClean="0">
                <a:cs typeface="+mn-cs"/>
              </a:rPr>
              <a:t> depending on Z. The ne22(</a:t>
            </a:r>
            <a:r>
              <a:rPr lang="en-AU" dirty="0" err="1" smtClean="0">
                <a:cs typeface="+mn-cs"/>
              </a:rPr>
              <a:t>a,n</a:t>
            </a:r>
            <a:r>
              <a:rPr lang="en-AU" dirty="0" smtClean="0">
                <a:cs typeface="+mn-cs"/>
              </a:rPr>
              <a:t>) source main produces elements at the first s-process peak. </a:t>
            </a:r>
            <a:endParaRPr lang="en-AU" dirty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Guo et al China Institute of Atomic Energy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73CEC513-A055-4E41-BEB9-ABE222B1C08A}" type="slidenum">
              <a:rPr lang="en-US" sz="1200"/>
              <a:pPr eaLnBrk="1" hangingPunct="1"/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Mention</a:t>
            </a:r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rPr>
              <a:t> here/reconnect to the exposure/density drawing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DAAC05-A0E6-A84A-9FD5-2D376E52EA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55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Longland et al. (2009) determined the energy and quantum numbers of excited states in 26Mg through a nuclear resonance fluorescence experiment and demonstrated that the corresponding level at an ex- citation energy of </a:t>
            </a:r>
            <a:r>
              <a:rPr lang="en-US" i="1">
                <a:latin typeface="Calibri" charset="0"/>
              </a:rPr>
              <a:t>Ex </a:t>
            </a:r>
            <a:r>
              <a:rPr lang="en-US">
                <a:latin typeface="Calibri" charset="0"/>
              </a:rPr>
              <a:t>= 11 154keV has unnatural parity </a:t>
            </a:r>
            <a:r>
              <a:rPr lang="en-US" i="1">
                <a:latin typeface="Calibri" charset="0"/>
              </a:rPr>
              <a:t>J</a:t>
            </a:r>
            <a:r>
              <a:rPr lang="en-US">
                <a:latin typeface="Calibri" charset="0"/>
              </a:rPr>
              <a:t>π = 1+, contrary to the previous spin-parity assignment. Because both 22Ne and 4He have </a:t>
            </a:r>
            <a:r>
              <a:rPr lang="en-US" i="1">
                <a:latin typeface="Calibri" charset="0"/>
              </a:rPr>
              <a:t>J</a:t>
            </a:r>
            <a:r>
              <a:rPr lang="en-US">
                <a:latin typeface="Calibri" charset="0"/>
              </a:rPr>
              <a:t>π = 0+, by angular momentum selection rules only natural-parity (0+, 1−, 2+, etc.) states in 26Mg can participate in the 22Ne(α, n)25Mg reaction, thus excluding the </a:t>
            </a:r>
            <a:r>
              <a:rPr lang="en-US" i="1">
                <a:latin typeface="Calibri" charset="0"/>
              </a:rPr>
              <a:t>J</a:t>
            </a:r>
            <a:r>
              <a:rPr lang="en-US">
                <a:latin typeface="Calibri" charset="0"/>
              </a:rPr>
              <a:t>π = 1+ reso- nance.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AA21037-9508-7542-856E-A1CA99DD51EC}" type="slidenum">
              <a:rPr lang="en-US" sz="1200"/>
              <a:pPr eaLnBrk="1" hangingPunct="1"/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Add zamora</a:t>
            </a: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6A53948-8204-E142-9A20-2DD03B696408}" type="slidenum">
              <a:rPr lang="en-US" sz="1200"/>
              <a:pPr eaLnBrk="1" hangingPunct="1"/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Add zamora</a:t>
            </a: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F01CC50-6BE3-6948-AE56-3798BB7357B5}" type="slidenum">
              <a:rPr lang="en-US" sz="1200"/>
              <a:pPr eaLnBrk="1" hangingPunct="1"/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10A04882-03B5-6749-BDE4-259CAD05A29A}" type="slidenum">
              <a:rPr lang="en-US" sz="1200"/>
              <a:pPr eaLnBrk="1" hangingPunct="1"/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Another 2 in the LMC just published this month by De Smedt et al.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1C22622-77AD-1348-9508-436BEACFE0C1}" type="slidenum">
              <a:rPr lang="en-US" sz="1200"/>
              <a:pPr eaLnBrk="1" hangingPunct="1"/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A01DD89-D334-7A47-A6FF-42E260FAFE92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20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E1A6CB-1990-9F4B-AA88-1913956175BD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519AF2C-17BE-0D44-8B2D-B28BE9B91C8B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200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EF0FD92-7467-3B43-A697-7BB38BF6BD53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sz="1200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4CAF563-FA23-DA40-B6E2-985D0BCA5290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sz="1200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4CAF563-FA23-DA40-B6E2-985D0BCA5290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 sz="1200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4CAF563-FA23-DA40-B6E2-985D0BCA5290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94</a:t>
            </a:fld>
            <a:endParaRPr lang="en-US" sz="1200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E1A6CB-1990-9F4B-AA88-1913956175BD}" type="slidenum">
              <a:rPr lang="en-US" smtClean="0"/>
              <a:pPr>
                <a:defRPr/>
              </a:pPr>
              <a:t>9</a:t>
            </a:fld>
            <a:endParaRPr lang="en-US" smtClean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cs typeface="Arial" charset="0"/>
              </a:rPr>
              <a:t>The AGB star TT Cygni: central emission from material blown off the red giant over a few hundred yr; thin ring is a shell of gas that has been expanding outward for 6,000 years (H. Olofsson).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29911C-DB84-6B46-B66A-D1597AA23BB9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cs typeface="Arial" charset="0"/>
              </a:rPr>
              <a:t>The AGB star TT Cygni: central emission from material blown off the red giant over a few hundred yr; thin ring is a shell of gas that has been expanding outward for 6,000 years (H. Olofsson).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29911C-DB84-6B46-B66A-D1597AA23BB9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  <a:cs typeface="Arial" charset="0"/>
              </a:rPr>
              <a:t>The AGB star TT Cygni: central emission from material blown off the red giant over a few hundred yr; thin ring is a shell of gas that has been expanding outward for 6,000 years (H. Olofsson). </a:t>
            </a:r>
          </a:p>
          <a:p>
            <a:endParaRPr lang="en-US">
              <a:latin typeface="Calibri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3729911C-DB84-6B46-B66A-D1597AA23BB9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40410E1-D00C-E849-B674-FFF57596EAA3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40410E1-D00C-E849-B674-FFF57596EAA3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B2520-815E-D94A-97B4-6718F2A5CD2C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E5B46-6B38-0C49-8D70-45AE70BF1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2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F4EE2-F55A-A840-AA61-435CE5199975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246F1-E5EE-C940-90FF-330621411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4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5367-2594-3E44-8E82-4A31B889F068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13E-0FDF-F64A-8701-87759AE643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19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04E8F-9C56-E241-B301-589C902C4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2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8F95D-E9C4-0348-B6D9-EBCC7BD8BBB9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5F793-E0E2-BD49-81C6-5B83F92B6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6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A73BB-7369-544B-BB67-B4AD0F5F93D2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C7DDF-A05F-0E4D-93BF-D3A8520375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7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74233-CF0C-7E4E-9117-0DC58DF5E9A4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193A08-13D9-2645-9766-23E844A26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48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9996-4ADF-0D4B-B893-173CABA65AB0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61490-11AB-994A-B09E-B88454554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0925B-4C08-7D4D-ACE7-2FDB2A938534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5D4AC-8635-2042-AF15-23E527A91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DBF1C-E1FD-254A-B5F0-6AA4BAAA86B3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095AF-1B6B-5441-9CA3-BECAB2CF1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97209-53AA-BC4B-ACEF-F45C3EFE4FB8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CA56D-479A-6949-A891-C0BE4C785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28C3-24A9-3D4A-9C74-676958F1059E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701D1-F700-2446-8290-2591F0850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452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FA0DDC-8169-0B4C-AEC4-8E9FDE69959A}" type="datetimeFigureOut">
              <a:rPr lang="en-US"/>
              <a:pPr>
                <a:defRPr/>
              </a:pPr>
              <a:t>17/06/16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B2A8E4-18EF-C04B-9545-F7630039C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dico2.riken.jp/indico/contributionDisplay.py?contribId=27&amp;sessionId=19&amp;confId=2103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41.jpe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41.jpe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41.jpeg"/><Relationship Id="rId10" Type="http://schemas.openxmlformats.org/officeDocument/2006/relationships/image" Target="../media/image50.png"/><Relationship Id="rId1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3626" y="-138834"/>
            <a:ext cx="9038648" cy="2098675"/>
          </a:xfrm>
        </p:spPr>
        <p:txBody>
          <a:bodyPr/>
          <a:lstStyle/>
          <a:p>
            <a:pPr eaLnBrk="1" hangingPunct="1"/>
            <a:r>
              <a:rPr lang="en-US" i="1" dirty="0"/>
              <a:t>Asymptotic giant branch stars as drivers of cosmic chemistry</a:t>
            </a:r>
            <a:endParaRPr lang="en-US" i="1" dirty="0">
              <a:latin typeface="Calibri" charset="0"/>
            </a:endParaRPr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95263" y="1716379"/>
            <a:ext cx="881538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/>
              <a:t>Maria </a:t>
            </a:r>
            <a:r>
              <a:rPr lang="en-US" sz="4000" b="1" dirty="0" smtClean="0"/>
              <a:t>Lugaro</a:t>
            </a:r>
            <a:endParaRPr lang="en-US" sz="4000" b="1" dirty="0"/>
          </a:p>
          <a:p>
            <a:pPr algn="ctr" eaLnBrk="1" hangingPunct="1"/>
            <a:r>
              <a:rPr lang="en-US" sz="2800" b="1" dirty="0" err="1"/>
              <a:t>Konkoly</a:t>
            </a:r>
            <a:r>
              <a:rPr lang="en-US" sz="2800" b="1" dirty="0"/>
              <a:t> Observatory of the Hungarian </a:t>
            </a:r>
          </a:p>
          <a:p>
            <a:pPr algn="ctr" eaLnBrk="1" hangingPunct="1"/>
            <a:r>
              <a:rPr lang="en-US" sz="2800" b="1" dirty="0"/>
              <a:t>Academy of Sciences </a:t>
            </a:r>
            <a:r>
              <a:rPr lang="en-US" sz="2800" b="1" dirty="0" smtClean="0"/>
              <a:t>(Hungary)</a:t>
            </a:r>
          </a:p>
          <a:p>
            <a:pPr algn="ctr" eaLnBrk="1" hangingPunct="1"/>
            <a:r>
              <a:rPr lang="en-US" sz="2800" b="1" dirty="0" smtClean="0"/>
              <a:t>and </a:t>
            </a:r>
            <a:r>
              <a:rPr lang="en-US" sz="2800" b="1" dirty="0" err="1"/>
              <a:t>Monash</a:t>
            </a:r>
            <a:r>
              <a:rPr lang="en-US" sz="2800" b="1" dirty="0"/>
              <a:t> University  (Australia</a:t>
            </a:r>
            <a:r>
              <a:rPr lang="en-US" sz="2800" b="1" dirty="0" smtClean="0"/>
              <a:t>)</a:t>
            </a:r>
            <a:r>
              <a:rPr lang="en-US" sz="2600" dirty="0" smtClean="0"/>
              <a:t> 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5738" y="5529263"/>
            <a:ext cx="9710738" cy="144145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77788" y="5905500"/>
            <a:ext cx="9131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Artist impression. 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Courtesy of Pedro Garcia-Lario, ESA and Anibal García-Hernandez, IAC </a:t>
            </a:r>
          </a:p>
        </p:txBody>
      </p:sp>
      <p:pic>
        <p:nvPicPr>
          <p:cNvPr id="3" name="agb_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32" y="-103376"/>
            <a:ext cx="9209088" cy="59398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2" y="2373933"/>
            <a:ext cx="8229600" cy="4525963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 smtClean="0"/>
              <a:t>28</a:t>
            </a:r>
            <a:r>
              <a:rPr lang="en-US" dirty="0" smtClean="0"/>
              <a:t>Si) = 0</a:t>
            </a:r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1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undefined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382808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</a:t>
            </a:r>
            <a:r>
              <a:rPr lang="en-US" sz="3200" dirty="0"/>
              <a:t>a</a:t>
            </a:r>
            <a:r>
              <a:rPr lang="en-US" sz="3200" dirty="0" smtClean="0"/>
              <a:t> meteorite </a:t>
            </a:r>
            <a:r>
              <a:rPr lang="en-US" sz="3200" baseline="30000" dirty="0" smtClean="0"/>
              <a:t>29</a:t>
            </a:r>
            <a:r>
              <a:rPr lang="en-US" sz="3200" dirty="0" smtClean="0"/>
              <a:t>Si/</a:t>
            </a:r>
            <a:r>
              <a:rPr lang="en-US" sz="3200" baseline="30000" dirty="0" smtClean="0"/>
              <a:t>28</a:t>
            </a:r>
            <a:r>
              <a:rPr lang="en-US" sz="3200" dirty="0" smtClean="0"/>
              <a:t>Si is the same as in the Solar System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Which of the following is correct: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555457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768432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8726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5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2" y="2373933"/>
            <a:ext cx="8229600" cy="4525963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 smtClean="0"/>
              <a:t>28</a:t>
            </a:r>
            <a:r>
              <a:rPr lang="en-US" dirty="0" smtClean="0"/>
              <a:t>Si) = 0</a:t>
            </a:r>
          </a:p>
          <a:p>
            <a:endParaRPr lang="en-US" dirty="0"/>
          </a:p>
          <a:p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1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</a:t>
            </a:r>
          </a:p>
          <a:p>
            <a:endParaRPr lang="en-US" dirty="0"/>
          </a:p>
          <a:p>
            <a:r>
              <a:rPr lang="en-US" dirty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undefined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382808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</a:t>
            </a:r>
            <a:r>
              <a:rPr lang="en-US" sz="3200" dirty="0"/>
              <a:t>a</a:t>
            </a:r>
            <a:r>
              <a:rPr lang="en-US" sz="3200" dirty="0" smtClean="0"/>
              <a:t> meteorite </a:t>
            </a:r>
            <a:r>
              <a:rPr lang="en-US" sz="3200" baseline="30000" dirty="0" smtClean="0"/>
              <a:t>29</a:t>
            </a:r>
            <a:r>
              <a:rPr lang="en-US" sz="3200" dirty="0" smtClean="0"/>
              <a:t>Si/</a:t>
            </a:r>
            <a:r>
              <a:rPr lang="en-US" sz="3200" baseline="30000" dirty="0" smtClean="0"/>
              <a:t>28</a:t>
            </a:r>
            <a:r>
              <a:rPr lang="en-US" sz="3200" dirty="0" smtClean="0"/>
              <a:t>Si is the same as in the Solar System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Which of the following is correct: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555457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768432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8726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069557" y="2418540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7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1397"/>
            <a:ext cx="9144000" cy="1143000"/>
          </a:xfrm>
        </p:spPr>
        <p:txBody>
          <a:bodyPr/>
          <a:lstStyle/>
          <a:p>
            <a:r>
              <a:rPr lang="en-US" dirty="0" smtClean="0"/>
              <a:t>To speak the </a:t>
            </a:r>
            <a:r>
              <a:rPr lang="en-US" dirty="0" err="1"/>
              <a:t>c</a:t>
            </a:r>
            <a:r>
              <a:rPr lang="en-US" dirty="0" err="1" smtClean="0"/>
              <a:t>osmochemist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9255" y="1229728"/>
            <a:ext cx="78347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Talk mostly </a:t>
            </a:r>
            <a:r>
              <a:rPr lang="en-US" sz="3200" b="1" dirty="0" smtClean="0"/>
              <a:t>isotopic ratios</a:t>
            </a:r>
            <a:r>
              <a:rPr lang="en-US" sz="3200" dirty="0" smtClean="0"/>
              <a:t>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Data are usually presented as </a:t>
            </a:r>
            <a:r>
              <a:rPr lang="en-US" sz="3200" b="1" dirty="0" smtClean="0"/>
              <a:t>variations with respect to the Solar System</a:t>
            </a:r>
            <a:r>
              <a:rPr lang="en-US" sz="3200" dirty="0" smtClean="0"/>
              <a:t> and since often variations are small the following are used: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</a:t>
            </a:r>
            <a:r>
              <a:rPr lang="en-US" sz="3200" dirty="0" smtClean="0">
                <a:latin typeface="Symbol" charset="2"/>
                <a:cs typeface="Symbol" charset="2"/>
              </a:rPr>
              <a:t>d </a:t>
            </a:r>
            <a:r>
              <a:rPr lang="en-US" sz="3200" dirty="0" smtClean="0">
                <a:latin typeface="+mn-lt"/>
                <a:cs typeface="Symbol" charset="2"/>
              </a:rPr>
              <a:t>= per mil </a:t>
            </a:r>
          </a:p>
          <a:p>
            <a:r>
              <a:rPr lang="en-US" sz="3200" dirty="0">
                <a:latin typeface="+mn-lt"/>
                <a:cs typeface="Symbol" charset="2"/>
              </a:rPr>
              <a:t> </a:t>
            </a:r>
            <a:r>
              <a:rPr lang="en-US" sz="3200" dirty="0" smtClean="0">
                <a:latin typeface="+mn-lt"/>
                <a:cs typeface="Symbol" charset="2"/>
              </a:rPr>
              <a:t>    </a:t>
            </a:r>
            <a:r>
              <a:rPr lang="en-US" sz="3200" dirty="0" smtClean="0">
                <a:latin typeface="Symbol" charset="2"/>
                <a:cs typeface="Symbol" charset="2"/>
              </a:rPr>
              <a:t>e </a:t>
            </a:r>
            <a:r>
              <a:rPr lang="en-US" sz="3200" dirty="0" smtClean="0">
                <a:latin typeface="+mn-lt"/>
                <a:cs typeface="Symbol" charset="2"/>
              </a:rPr>
              <a:t>= per ten thousand </a:t>
            </a:r>
          </a:p>
          <a:p>
            <a:r>
              <a:rPr lang="en-US" sz="3200" dirty="0">
                <a:latin typeface="+mn-lt"/>
                <a:cs typeface="Symbol" charset="2"/>
              </a:rPr>
              <a:t> </a:t>
            </a:r>
            <a:r>
              <a:rPr lang="en-US" sz="3200" dirty="0" smtClean="0">
                <a:latin typeface="+mn-lt"/>
                <a:cs typeface="Symbol" charset="2"/>
              </a:rPr>
              <a:t>    </a:t>
            </a:r>
            <a:r>
              <a:rPr lang="en-US" sz="3200" dirty="0" smtClean="0">
                <a:latin typeface="Symbol" charset="2"/>
                <a:cs typeface="Symbol" charset="2"/>
              </a:rPr>
              <a:t>m </a:t>
            </a:r>
            <a:r>
              <a:rPr lang="en-US" sz="3200" dirty="0" smtClean="0">
                <a:latin typeface="+mn-lt"/>
                <a:cs typeface="Symbol" charset="2"/>
              </a:rPr>
              <a:t>= per million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3200" dirty="0" smtClean="0">
                <a:latin typeface="+mn-lt"/>
                <a:cs typeface="Symbol" charset="2"/>
              </a:rPr>
              <a:t>Talk </a:t>
            </a:r>
            <a:r>
              <a:rPr lang="en-US" sz="3200" i="1" dirty="0" smtClean="0">
                <a:latin typeface="+mn-lt"/>
                <a:cs typeface="Symbol" charset="2"/>
              </a:rPr>
              <a:t>mixing lines </a:t>
            </a:r>
            <a:r>
              <a:rPr lang="en-US" sz="3200" dirty="0" smtClean="0">
                <a:latin typeface="+mn-lt"/>
                <a:cs typeface="Symbol" charset="2"/>
              </a:rPr>
              <a:t>between </a:t>
            </a:r>
            <a:r>
              <a:rPr lang="en-US" sz="3200" i="1" dirty="0" smtClean="0">
                <a:latin typeface="+mn-lt"/>
                <a:cs typeface="Symbol" charset="2"/>
              </a:rPr>
              <a:t>components</a:t>
            </a:r>
            <a:endParaRPr lang="en-US" sz="3200" b="1" i="1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230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31" y="1067672"/>
            <a:ext cx="5724780" cy="4903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35966" y="3044832"/>
            <a:ext cx="21939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baseline="30000" dirty="0" smtClean="0"/>
              <a:t>100</a:t>
            </a:r>
            <a:r>
              <a:rPr lang="en-US" sz="2800" dirty="0" smtClean="0"/>
              <a:t>Ru/</a:t>
            </a:r>
            <a:r>
              <a:rPr lang="en-US" sz="2800" baseline="30000" dirty="0" smtClean="0"/>
              <a:t>101</a:t>
            </a:r>
            <a:r>
              <a:rPr lang="en-US" sz="2800" dirty="0" smtClean="0"/>
              <a:t>Ru)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7470" y="5627283"/>
            <a:ext cx="21767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baseline="30000" dirty="0" smtClean="0"/>
              <a:t>92</a:t>
            </a:r>
            <a:r>
              <a:rPr lang="en-US" sz="2800" dirty="0" smtClean="0"/>
              <a:t>Mo/</a:t>
            </a:r>
            <a:r>
              <a:rPr lang="en-US" sz="2800" baseline="30000" dirty="0" smtClean="0"/>
              <a:t>96</a:t>
            </a:r>
            <a:r>
              <a:rPr lang="en-US" sz="2800" dirty="0" smtClean="0"/>
              <a:t>Mo)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5922711" y="1892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62841" y="1496358"/>
            <a:ext cx="95865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8965" y="4303646"/>
            <a:ext cx="95865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649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Which </a:t>
            </a:r>
            <a:r>
              <a:rPr lang="en-US" sz="3200" dirty="0" err="1" smtClean="0"/>
              <a:t>nucleosynthetic</a:t>
            </a:r>
            <a:r>
              <a:rPr lang="en-US" sz="3200" dirty="0" smtClean="0"/>
              <a:t> signatures are reflected in the plotted meteoritic compositions?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175375" y="1067672"/>
            <a:ext cx="296862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s</a:t>
            </a:r>
            <a:r>
              <a:rPr lang="en-US" sz="2800" dirty="0" smtClean="0"/>
              <a:t> process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r</a:t>
            </a:r>
            <a:r>
              <a:rPr lang="en-US" sz="2800" dirty="0" smtClean="0"/>
              <a:t> process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p</a:t>
            </a:r>
            <a:r>
              <a:rPr lang="en-US" sz="2800" dirty="0" smtClean="0"/>
              <a:t> process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s</a:t>
            </a:r>
            <a:r>
              <a:rPr lang="en-US" sz="2800" dirty="0" smtClean="0"/>
              <a:t>,</a:t>
            </a:r>
            <a:r>
              <a:rPr lang="en-US" sz="2800" i="1" dirty="0" smtClean="0"/>
              <a:t> r</a:t>
            </a:r>
            <a:r>
              <a:rPr lang="en-US" sz="2800" dirty="0" smtClean="0"/>
              <a:t>, and </a:t>
            </a:r>
            <a:r>
              <a:rPr lang="en-US" sz="2800" i="1" dirty="0" smtClean="0"/>
              <a:t>p</a:t>
            </a:r>
            <a:r>
              <a:rPr lang="en-US" sz="2800" dirty="0" smtClean="0"/>
              <a:t> processes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5922711" y="1067672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22711" y="2444207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22711" y="3793807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22711" y="5017683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659049" y="1262207"/>
            <a:ext cx="20441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et al.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5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31" y="1067672"/>
            <a:ext cx="5724780" cy="4903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35966" y="3044832"/>
            <a:ext cx="21939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baseline="30000" dirty="0" smtClean="0"/>
              <a:t>100</a:t>
            </a:r>
            <a:r>
              <a:rPr lang="en-US" sz="2800" dirty="0" smtClean="0"/>
              <a:t>Ru/</a:t>
            </a:r>
            <a:r>
              <a:rPr lang="en-US" sz="2800" baseline="30000" dirty="0" smtClean="0"/>
              <a:t>101</a:t>
            </a:r>
            <a:r>
              <a:rPr lang="en-US" sz="2800" dirty="0" smtClean="0"/>
              <a:t>Ru)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7470" y="5627283"/>
            <a:ext cx="21767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baseline="30000" dirty="0" smtClean="0"/>
              <a:t>92</a:t>
            </a:r>
            <a:r>
              <a:rPr lang="en-US" sz="2800" dirty="0" smtClean="0"/>
              <a:t>Mo/</a:t>
            </a:r>
            <a:r>
              <a:rPr lang="en-US" sz="2800" baseline="30000" dirty="0" smtClean="0"/>
              <a:t>96</a:t>
            </a:r>
            <a:r>
              <a:rPr lang="en-US" sz="2800" dirty="0" smtClean="0"/>
              <a:t>Mo)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59049" y="1262207"/>
            <a:ext cx="20441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et al. 2004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22711" y="1892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62841" y="1496358"/>
            <a:ext cx="95865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8965" y="4303646"/>
            <a:ext cx="95865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-1649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Which </a:t>
            </a:r>
            <a:r>
              <a:rPr lang="en-US" sz="3200" dirty="0" err="1" smtClean="0"/>
              <a:t>nucleosynthetic</a:t>
            </a:r>
            <a:r>
              <a:rPr lang="en-US" sz="3200" dirty="0" smtClean="0"/>
              <a:t> signatures are reflected in the plotted meteoritic compositions?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6175375" y="1067672"/>
            <a:ext cx="2968625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s</a:t>
            </a:r>
            <a:r>
              <a:rPr lang="en-US" sz="2800" dirty="0" smtClean="0"/>
              <a:t> process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r</a:t>
            </a:r>
            <a:r>
              <a:rPr lang="en-US" sz="2800" dirty="0" smtClean="0"/>
              <a:t> process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p</a:t>
            </a:r>
            <a:r>
              <a:rPr lang="en-US" sz="2800" dirty="0" smtClean="0"/>
              <a:t> process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i="1" dirty="0" smtClean="0"/>
              <a:t>s</a:t>
            </a:r>
            <a:r>
              <a:rPr lang="en-US" sz="2800" dirty="0" smtClean="0"/>
              <a:t>,</a:t>
            </a:r>
            <a:r>
              <a:rPr lang="en-US" sz="2800" i="1" dirty="0" smtClean="0"/>
              <a:t> r</a:t>
            </a:r>
            <a:r>
              <a:rPr lang="en-US" sz="2800" dirty="0" smtClean="0"/>
              <a:t>, and </a:t>
            </a:r>
            <a:r>
              <a:rPr lang="en-US" sz="2800" i="1" dirty="0" smtClean="0"/>
              <a:t>p</a:t>
            </a:r>
            <a:r>
              <a:rPr lang="en-US" sz="2800" dirty="0" smtClean="0"/>
              <a:t> processes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5922711" y="1067672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22711" y="2444207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922711" y="3793807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922711" y="5017683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4138" y="5458240"/>
            <a:ext cx="1057977" cy="52322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-only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3447299" y="5627283"/>
            <a:ext cx="824713" cy="585113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44138" y="3272213"/>
            <a:ext cx="709253" cy="835164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10035" y="6212396"/>
            <a:ext cx="1107996" cy="52322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p-only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>
          <a:xfrm>
            <a:off x="2556610" y="5627283"/>
            <a:ext cx="824713" cy="58511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988" y="1772650"/>
            <a:ext cx="629124" cy="52322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s+r</a:t>
            </a:r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115104" y="2368933"/>
            <a:ext cx="709253" cy="835164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7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31" y="1067672"/>
            <a:ext cx="5724780" cy="49036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635966" y="3044832"/>
            <a:ext cx="219392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baseline="30000" dirty="0" smtClean="0"/>
              <a:t>100</a:t>
            </a:r>
            <a:r>
              <a:rPr lang="en-US" sz="2800" dirty="0" smtClean="0"/>
              <a:t>Ru/</a:t>
            </a:r>
            <a:r>
              <a:rPr lang="en-US" sz="2800" baseline="30000" dirty="0" smtClean="0"/>
              <a:t>101</a:t>
            </a:r>
            <a:r>
              <a:rPr lang="en-US" sz="2800" dirty="0" smtClean="0"/>
              <a:t>Ru)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7470" y="5627283"/>
            <a:ext cx="217674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Symbol" charset="2"/>
                <a:cs typeface="Symbol" charset="2"/>
              </a:rPr>
              <a:t>e</a:t>
            </a:r>
            <a:r>
              <a:rPr lang="en-US" sz="2800" dirty="0" smtClean="0"/>
              <a:t>(</a:t>
            </a:r>
            <a:r>
              <a:rPr lang="en-US" sz="2800" baseline="30000" dirty="0" smtClean="0"/>
              <a:t>92</a:t>
            </a:r>
            <a:r>
              <a:rPr lang="en-US" sz="2800" dirty="0" smtClean="0"/>
              <a:t>Mo/</a:t>
            </a:r>
            <a:r>
              <a:rPr lang="en-US" sz="2800" baseline="30000" dirty="0" smtClean="0"/>
              <a:t>96</a:t>
            </a:r>
            <a:r>
              <a:rPr lang="en-US" sz="2800" dirty="0" smtClean="0"/>
              <a:t>Mo)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659049" y="1262207"/>
            <a:ext cx="20441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Dauphas</a:t>
            </a:r>
            <a:r>
              <a:rPr lang="en-US" dirty="0" smtClean="0"/>
              <a:t> et al. 2004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22711" y="18922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62841" y="1496358"/>
            <a:ext cx="95865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8965" y="4303646"/>
            <a:ext cx="958653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138" y="5458240"/>
            <a:ext cx="1057977" cy="523220"/>
          </a:xfrm>
          <a:prstGeom prst="rect">
            <a:avLst/>
          </a:prstGeom>
          <a:noFill/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s</a:t>
            </a:r>
            <a:r>
              <a:rPr lang="en-US" sz="2800" dirty="0" smtClean="0"/>
              <a:t>-only</a:t>
            </a:r>
            <a:endParaRPr lang="en-US" sz="2800" dirty="0"/>
          </a:p>
        </p:txBody>
      </p:sp>
      <p:sp>
        <p:nvSpPr>
          <p:cNvPr id="13" name="Oval 12"/>
          <p:cNvSpPr/>
          <p:nvPr/>
        </p:nvSpPr>
        <p:spPr>
          <a:xfrm>
            <a:off x="3447299" y="5627283"/>
            <a:ext cx="824713" cy="585113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44138" y="3272213"/>
            <a:ext cx="709253" cy="835164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610035" y="6212396"/>
            <a:ext cx="1107996" cy="52322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p-only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>
          <a:xfrm>
            <a:off x="2556610" y="5627283"/>
            <a:ext cx="824713" cy="585113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2988" y="1772650"/>
            <a:ext cx="629124" cy="52322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s+r</a:t>
            </a:r>
            <a:endParaRPr lang="en-US" sz="2800" dirty="0"/>
          </a:p>
        </p:txBody>
      </p:sp>
      <p:sp>
        <p:nvSpPr>
          <p:cNvPr id="29" name="Oval 28"/>
          <p:cNvSpPr/>
          <p:nvPr/>
        </p:nvSpPr>
        <p:spPr>
          <a:xfrm>
            <a:off x="115104" y="2368933"/>
            <a:ext cx="709253" cy="835164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766065">
            <a:off x="1495820" y="234524"/>
            <a:ext cx="1855495" cy="954107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s</a:t>
            </a:r>
            <a:r>
              <a:rPr lang="en-US" sz="2800" dirty="0" smtClean="0"/>
              <a:t>-process component</a:t>
            </a:r>
            <a:endParaRPr lang="en-US" sz="28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1055632" y="313414"/>
            <a:ext cx="1385517" cy="1334620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2766065">
            <a:off x="5590346" y="4362338"/>
            <a:ext cx="1855495" cy="954107"/>
          </a:xfrm>
          <a:prstGeom prst="rect">
            <a:avLst/>
          </a:prstGeom>
          <a:solidFill>
            <a:srgbClr val="FFFFFF"/>
          </a:solidFill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/>
              <a:t>p</a:t>
            </a:r>
            <a:r>
              <a:rPr lang="en-US" sz="2800" i="1" dirty="0" err="1" smtClean="0"/>
              <a:t>,r</a:t>
            </a:r>
            <a:r>
              <a:rPr lang="en-US" sz="2800" dirty="0" smtClean="0"/>
              <a:t>-process component</a:t>
            </a:r>
            <a:endParaRPr lang="en-US" sz="28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664630" y="3996655"/>
            <a:ext cx="1678462" cy="163062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72012" y="2295870"/>
            <a:ext cx="2071080" cy="9763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343092" y="1784414"/>
            <a:ext cx="1855495" cy="523220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</a:t>
            </a:r>
            <a:r>
              <a:rPr lang="en-US" sz="2800" dirty="0" smtClean="0"/>
              <a:t>ixing line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162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4809" y="0"/>
            <a:ext cx="8229600" cy="1143000"/>
          </a:xfrm>
        </p:spPr>
        <p:txBody>
          <a:bodyPr/>
          <a:lstStyle/>
          <a:p>
            <a:r>
              <a:rPr lang="en-US" dirty="0" smtClean="0"/>
              <a:t>Ernst </a:t>
            </a:r>
            <a:r>
              <a:rPr lang="en-US" dirty="0" err="1" smtClean="0"/>
              <a:t>Zinner</a:t>
            </a:r>
            <a:r>
              <a:rPr lang="en-US" dirty="0" smtClean="0"/>
              <a:t> (1937-2015)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31" y="0"/>
            <a:ext cx="2847369" cy="3000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460" y="1208980"/>
            <a:ext cx="6181171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Zinner</a:t>
            </a:r>
            <a:r>
              <a:rPr lang="en-US" sz="2800" dirty="0" smtClean="0"/>
              <a:t> </a:t>
            </a:r>
            <a:r>
              <a:rPr lang="en-US" sz="2800" dirty="0"/>
              <a:t>and his colleagues found minute amounts of stardust </a:t>
            </a:r>
            <a:r>
              <a:rPr lang="en-US" sz="2800" dirty="0" smtClean="0"/>
              <a:t>that </a:t>
            </a:r>
            <a:r>
              <a:rPr lang="en-US" sz="2800" dirty="0"/>
              <a:t>originated outside the solar system.</a:t>
            </a:r>
          </a:p>
          <a:p>
            <a:r>
              <a:rPr lang="en-US" sz="2800" dirty="0" err="1" smtClean="0"/>
              <a:t>Zinner</a:t>
            </a:r>
            <a:r>
              <a:rPr lang="en-US" sz="2800" dirty="0" smtClean="0"/>
              <a:t> </a:t>
            </a:r>
            <a:r>
              <a:rPr lang="en-US" sz="2800" dirty="0"/>
              <a:t>was widely considered one of the leading authorities on secondary ion mass spectrometry (SIMS</a:t>
            </a:r>
            <a:r>
              <a:rPr lang="en-US" sz="2800" dirty="0" smtClean="0"/>
              <a:t>). He </a:t>
            </a:r>
            <a:r>
              <a:rPr lang="en-US" sz="2800" dirty="0"/>
              <a:t>trained scientists worldwide in its use. </a:t>
            </a:r>
            <a:endParaRPr lang="en-US" sz="2800" dirty="0" smtClean="0"/>
          </a:p>
          <a:p>
            <a:r>
              <a:rPr lang="en-US" sz="2800" dirty="0" err="1" smtClean="0"/>
              <a:t>Zinner’s</a:t>
            </a:r>
            <a:r>
              <a:rPr lang="en-US" sz="2800" dirty="0" smtClean="0"/>
              <a:t> </a:t>
            </a:r>
            <a:r>
              <a:rPr lang="en-US" sz="2800" dirty="0"/>
              <a:t>work led to the emergence of a new field of study, </a:t>
            </a:r>
            <a:r>
              <a:rPr lang="en-US" sz="2800" b="1" i="1" dirty="0"/>
              <a:t>the laboratory analysis of stardust</a:t>
            </a:r>
            <a:r>
              <a:rPr lang="en-US" sz="2800" dirty="0" smtClean="0"/>
              <a:t>, which </a:t>
            </a:r>
            <a:r>
              <a:rPr lang="en-US" sz="2800" dirty="0"/>
              <a:t>opened up new insights into the evolution of stars and </a:t>
            </a:r>
            <a:r>
              <a:rPr lang="en-US" sz="2800" dirty="0" err="1"/>
              <a:t>nucleosynthesis</a:t>
            </a:r>
            <a:r>
              <a:rPr lang="en-US" sz="2800" dirty="0"/>
              <a:t> of the elements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98735" y="3593142"/>
            <a:ext cx="2402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Plenary session 15 on Friday morning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83845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-48840"/>
            <a:ext cx="3086100" cy="2641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43821" y="455840"/>
            <a:ext cx="6252521" cy="1143000"/>
          </a:xfrm>
        </p:spPr>
        <p:txBody>
          <a:bodyPr/>
          <a:lstStyle/>
          <a:p>
            <a:r>
              <a:rPr lang="en-US" dirty="0" smtClean="0"/>
              <a:t>Gerald </a:t>
            </a:r>
            <a:r>
              <a:rPr lang="en-US" dirty="0"/>
              <a:t>J</a:t>
            </a:r>
            <a:r>
              <a:rPr lang="en-US" dirty="0" smtClean="0"/>
              <a:t>. </a:t>
            </a:r>
            <a:r>
              <a:rPr lang="en-US" dirty="0" err="1" smtClean="0"/>
              <a:t>Wasserburg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/>
              <a:t>1927</a:t>
            </a:r>
            <a:r>
              <a:rPr lang="en-US" dirty="0" smtClean="0"/>
              <a:t>-</a:t>
            </a:r>
            <a:r>
              <a:rPr lang="en-US" dirty="0" smtClean="0"/>
              <a:t>2016)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800" y="2489355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Wasserburg</a:t>
            </a:r>
            <a:r>
              <a:rPr lang="en-US" sz="2800" dirty="0" smtClean="0"/>
              <a:t> </a:t>
            </a:r>
            <a:r>
              <a:rPr lang="en-US" sz="2800" dirty="0"/>
              <a:t>was deeply involved in the Apollo Program with the returned Lunar </a:t>
            </a:r>
            <a:r>
              <a:rPr lang="en-US" sz="2800" dirty="0" smtClean="0"/>
              <a:t>samples. </a:t>
            </a:r>
            <a:r>
              <a:rPr lang="en-US" sz="2800" dirty="0"/>
              <a:t>He was a pioneer in the field of isotope geochemistry for which </a:t>
            </a:r>
            <a:r>
              <a:rPr lang="en-US" sz="2800" dirty="0" smtClean="0"/>
              <a:t>he received </a:t>
            </a:r>
            <a:r>
              <a:rPr lang="en-US" sz="2800" dirty="0"/>
              <a:t>the </a:t>
            </a:r>
            <a:r>
              <a:rPr lang="en-US" sz="2800" b="1" dirty="0" err="1"/>
              <a:t>Crafoord</a:t>
            </a:r>
            <a:r>
              <a:rPr lang="en-US" sz="2800" b="1" dirty="0"/>
              <a:t> Prize in</a:t>
            </a:r>
            <a:r>
              <a:rPr lang="en-US" sz="2800" dirty="0"/>
              <a:t> </a:t>
            </a:r>
            <a:r>
              <a:rPr lang="en-US" sz="2800" b="1" dirty="0"/>
              <a:t>1986</a:t>
            </a:r>
            <a:r>
              <a:rPr lang="en-US" sz="2800" dirty="0"/>
              <a:t> jointly with Claude </a:t>
            </a:r>
            <a:r>
              <a:rPr lang="en-US" sz="2800" dirty="0" err="1"/>
              <a:t>Allègre</a:t>
            </a:r>
            <a:r>
              <a:rPr lang="en-US" sz="2800" dirty="0"/>
              <a:t>.</a:t>
            </a:r>
          </a:p>
          <a:p>
            <a:r>
              <a:rPr lang="en-US" sz="2800" dirty="0" smtClean="0"/>
              <a:t>With </a:t>
            </a:r>
            <a:r>
              <a:rPr lang="en-US" sz="2800" dirty="0"/>
              <a:t>his invention of the first computer-controlled </a:t>
            </a:r>
            <a:r>
              <a:rPr lang="en-US" sz="2800" dirty="0" smtClean="0"/>
              <a:t>mass spectrometer</a:t>
            </a:r>
            <a:r>
              <a:rPr lang="en-US" sz="2800" dirty="0"/>
              <a:t>, Lunatic I, and later sophisticated instruments,</a:t>
            </a:r>
            <a:br>
              <a:rPr lang="en-US" sz="2800" dirty="0"/>
            </a:br>
            <a:r>
              <a:rPr lang="en-US" sz="2800" dirty="0" err="1"/>
              <a:t>Wasserburg’s</a:t>
            </a:r>
            <a:r>
              <a:rPr lang="en-US" sz="2800" dirty="0"/>
              <a:t> lab was able to establish a time scale for the</a:t>
            </a:r>
            <a:br>
              <a:rPr lang="en-US" sz="2800" dirty="0"/>
            </a:br>
            <a:r>
              <a:rPr lang="en-US" sz="2800" dirty="0"/>
              <a:t>development of the early solar system, including the end of </a:t>
            </a:r>
            <a:r>
              <a:rPr lang="en-US" sz="2800" dirty="0" smtClean="0"/>
              <a:t>the process </a:t>
            </a:r>
            <a:r>
              <a:rPr lang="en-US" sz="2800" dirty="0"/>
              <a:t>of </a:t>
            </a:r>
            <a:r>
              <a:rPr lang="en-US" sz="2800" dirty="0" err="1"/>
              <a:t>nucleosynthesis</a:t>
            </a:r>
            <a:r>
              <a:rPr lang="en-US" sz="2800" dirty="0"/>
              <a:t> and the formation of solid objects such </a:t>
            </a:r>
            <a:r>
              <a:rPr lang="en-US" sz="2800" dirty="0" smtClean="0"/>
              <a:t>as planets</a:t>
            </a:r>
            <a:r>
              <a:rPr lang="en-US" sz="2800" dirty="0"/>
              <a:t>, moons, and meteorites. </a:t>
            </a:r>
          </a:p>
        </p:txBody>
      </p:sp>
    </p:spTree>
    <p:extLst>
      <p:ext uri="{BB962C8B-B14F-4D97-AF65-F5344CB8AC3E}">
        <p14:creationId xmlns:p14="http://schemas.microsoft.com/office/powerpoint/2010/main" val="2723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tcyg_olofsson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" y="1392238"/>
            <a:ext cx="3525838" cy="346392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5" name="Text Box 48"/>
          <p:cNvSpPr txBox="1">
            <a:spLocks noChangeArrowheads="1"/>
          </p:cNvSpPr>
          <p:nvPr/>
        </p:nvSpPr>
        <p:spPr bwMode="auto">
          <a:xfrm>
            <a:off x="17462" y="158750"/>
            <a:ext cx="3936823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How a real AGB star looks like:</a:t>
            </a:r>
            <a:endParaRPr lang="en-US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4285" y="158750"/>
            <a:ext cx="4983340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TT </a:t>
            </a:r>
            <a:r>
              <a:rPr lang="en-US" sz="2800" b="1" dirty="0" err="1"/>
              <a:t>Cygni</a:t>
            </a:r>
            <a:r>
              <a:rPr lang="en-US" sz="2800" b="1" dirty="0" smtClean="0"/>
              <a:t> </a:t>
            </a:r>
            <a:r>
              <a:rPr lang="en-US" sz="2800" dirty="0" smtClean="0"/>
              <a:t>observed</a:t>
            </a:r>
            <a:r>
              <a:rPr lang="en-US" sz="2800" b="1" dirty="0" smtClean="0"/>
              <a:t> </a:t>
            </a:r>
            <a:r>
              <a:rPr lang="en-US" sz="2800" dirty="0" smtClean="0"/>
              <a:t>from the </a:t>
            </a:r>
            <a:r>
              <a:rPr lang="en-US" sz="2800" dirty="0"/>
              <a:t>coordinated array of millimeter wavelength radio telescopes </a:t>
            </a:r>
            <a:r>
              <a:rPr lang="en-US" sz="2800" b="1" dirty="0" smtClean="0"/>
              <a:t>IRAM</a:t>
            </a:r>
            <a:r>
              <a:rPr lang="en-US" sz="2800" dirty="0" smtClean="0"/>
              <a:t> showing </a:t>
            </a:r>
            <a:r>
              <a:rPr lang="en-US" sz="2800" b="1" dirty="0"/>
              <a:t>radio emission from carbon monoxide (CO) </a:t>
            </a:r>
            <a:r>
              <a:rPr lang="en-US" sz="2800" b="1" dirty="0" smtClean="0"/>
              <a:t>molecules</a:t>
            </a:r>
            <a:r>
              <a:rPr lang="en-US" sz="2800" dirty="0" smtClean="0"/>
              <a:t>. 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central emission is from material blown off the red giant over a few hundred </a:t>
            </a:r>
            <a:r>
              <a:rPr lang="en-US" sz="2800" dirty="0" smtClean="0"/>
              <a:t>years. 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thin ring, with a radius of about 1/4 light-year, </a:t>
            </a:r>
            <a:r>
              <a:rPr lang="en-US" sz="2800" dirty="0" smtClean="0"/>
              <a:t>represents </a:t>
            </a:r>
            <a:r>
              <a:rPr lang="en-US" sz="2800" dirty="0"/>
              <a:t>a shell of gas expanding outward for 6,000 years. </a:t>
            </a:r>
            <a:endParaRPr lang="en-US" sz="2800" dirty="0" smtClean="0"/>
          </a:p>
          <a:p>
            <a:r>
              <a:rPr lang="en-US" sz="2400" i="1" dirty="0" smtClean="0"/>
              <a:t>Credit</a:t>
            </a:r>
            <a:r>
              <a:rPr lang="en-US" sz="2400" i="1" dirty="0"/>
              <a:t>: H. </a:t>
            </a:r>
            <a:r>
              <a:rPr lang="en-US" sz="2400" i="1" dirty="0" err="1"/>
              <a:t>Olofsson</a:t>
            </a:r>
            <a:r>
              <a:rPr lang="en-US" sz="2400" i="1" dirty="0"/>
              <a:t> (Stockholm Observatory) et al. </a:t>
            </a:r>
            <a:r>
              <a:rPr lang="en-US" sz="2400" i="1" dirty="0" smtClean="0"/>
              <a:t>(2001)</a:t>
            </a:r>
            <a:endParaRPr lang="en-US" sz="2400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48"/>
          <p:cNvSpPr txBox="1">
            <a:spLocks noChangeArrowheads="1"/>
          </p:cNvSpPr>
          <p:nvPr/>
        </p:nvSpPr>
        <p:spPr bwMode="auto">
          <a:xfrm>
            <a:off x="176213" y="158750"/>
            <a:ext cx="2109788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How a real AGB star looks like:</a:t>
            </a:r>
            <a:endParaRPr lang="en-US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9" y="4683819"/>
            <a:ext cx="91425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 </a:t>
            </a:r>
            <a:r>
              <a:rPr lang="en-US" sz="2800" dirty="0"/>
              <a:t>Sculptoris, </a:t>
            </a:r>
            <a:r>
              <a:rPr lang="en-US" sz="2800" dirty="0" smtClean="0"/>
              <a:t>observed </a:t>
            </a:r>
            <a:r>
              <a:rPr lang="en-US" sz="2800" dirty="0"/>
              <a:t>with the </a:t>
            </a:r>
            <a:r>
              <a:rPr lang="en-US" sz="2800" dirty="0" smtClean="0"/>
              <a:t>Atacama </a:t>
            </a:r>
            <a:r>
              <a:rPr lang="en-US" sz="2800" dirty="0"/>
              <a:t>Large Millimeter/submillimeter Array </a:t>
            </a:r>
            <a:r>
              <a:rPr lang="en-US" sz="2800" b="1" dirty="0" smtClean="0"/>
              <a:t>ALMA</a:t>
            </a:r>
            <a:r>
              <a:rPr lang="en-US" sz="2800" dirty="0" smtClean="0"/>
              <a:t>, showed </a:t>
            </a:r>
            <a:r>
              <a:rPr lang="en-US" sz="2800" dirty="0"/>
              <a:t>the unexpected spiral structure. T</a:t>
            </a:r>
            <a:r>
              <a:rPr lang="en-US" sz="2800" dirty="0" smtClean="0"/>
              <a:t>he AGB star </a:t>
            </a:r>
            <a:r>
              <a:rPr lang="en-US" sz="2800" dirty="0"/>
              <a:t>in R </a:t>
            </a:r>
            <a:r>
              <a:rPr lang="en-US" sz="2800" dirty="0" err="1"/>
              <a:t>Sculptoris</a:t>
            </a:r>
            <a:r>
              <a:rPr lang="en-US" sz="2800" dirty="0"/>
              <a:t> might be puffing gas toward an unseen binary companion star. </a:t>
            </a:r>
            <a:r>
              <a:rPr lang="en-US" sz="2400" i="1" dirty="0"/>
              <a:t>Visualization Credit: ALMA Observatory (ESO/NAOJ/NRAO) </a:t>
            </a:r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3"/>
          <a:srcRect t="4824" b="4824"/>
          <a:stretch>
            <a:fillRect/>
          </a:stretch>
        </p:blipFill>
        <p:spPr bwMode="auto">
          <a:xfrm>
            <a:off x="2442105" y="0"/>
            <a:ext cx="6701896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7462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TP-A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717550"/>
            <a:ext cx="4491038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8"/>
          <p:cNvSpPr txBox="1">
            <a:spLocks noChangeArrowheads="1"/>
          </p:cNvSpPr>
          <p:nvPr/>
        </p:nvSpPr>
        <p:spPr bwMode="auto">
          <a:xfrm>
            <a:off x="-93663" y="47625"/>
            <a:ext cx="7110413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We are going deep inside AGB </a:t>
            </a:r>
            <a:r>
              <a:rPr lang="en-US" sz="2800" b="1" dirty="0">
                <a:solidFill>
                  <a:srgbClr val="008000"/>
                </a:solidFill>
                <a:latin typeface="Arial" charset="0"/>
                <a:cs typeface="Arial" charset="0"/>
              </a:rPr>
              <a:t>stars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/>
          <a:srcRect t="4824" b="4824"/>
          <a:stretch>
            <a:fillRect/>
          </a:stretch>
        </p:blipFill>
        <p:spPr bwMode="auto">
          <a:xfrm>
            <a:off x="-444501" y="1609912"/>
            <a:ext cx="4651376" cy="328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1914525" y="857250"/>
            <a:ext cx="2974975" cy="2322513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911350" y="2974975"/>
            <a:ext cx="3465513" cy="217488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32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TP-A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1559508" y="602650"/>
            <a:ext cx="1366572" cy="72946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4" name="TextBox 10"/>
          <p:cNvSpPr txBox="1">
            <a:spLocks noChangeArrowheads="1"/>
          </p:cNvSpPr>
          <p:nvPr/>
        </p:nvSpPr>
        <p:spPr bwMode="auto">
          <a:xfrm>
            <a:off x="2746375" y="-17463"/>
            <a:ext cx="4222750" cy="400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Extended convective envelope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13206" y="89887"/>
            <a:ext cx="898258" cy="528838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811463" y="382588"/>
            <a:ext cx="2582862" cy="1323975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Compact core</a:t>
            </a: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  <a:p>
            <a:pPr eaLnBrk="1" hangingPunct="1"/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TP-A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562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extBox 10"/>
          <p:cNvSpPr txBox="1">
            <a:spLocks noChangeArrowheads="1"/>
          </p:cNvSpPr>
          <p:nvPr/>
        </p:nvSpPr>
        <p:spPr bwMode="auto">
          <a:xfrm>
            <a:off x="2811463" y="382588"/>
            <a:ext cx="2582862" cy="1323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Compact core</a:t>
            </a:r>
          </a:p>
          <a:p>
            <a:pPr eaLnBrk="1" hangingPunct="1"/>
            <a:endParaRPr lang="en-US" sz="2000">
              <a:solidFill>
                <a:schemeClr val="bg1"/>
              </a:solidFill>
            </a:endParaRPr>
          </a:p>
          <a:p>
            <a:pPr eaLnBrk="1" hangingPunct="1"/>
            <a:endParaRPr lang="en-US" sz="2000">
              <a:solidFill>
                <a:schemeClr val="bg1"/>
              </a:solidFill>
            </a:endParaRPr>
          </a:p>
          <a:p>
            <a:pPr eaLnBrk="1" hangingPunct="1"/>
            <a:endParaRPr lang="en-US" sz="200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625600" y="650875"/>
            <a:ext cx="1185863" cy="665163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48" name="TextBox 10"/>
          <p:cNvSpPr txBox="1">
            <a:spLocks noChangeArrowheads="1"/>
          </p:cNvSpPr>
          <p:nvPr/>
        </p:nvSpPr>
        <p:spPr bwMode="auto">
          <a:xfrm>
            <a:off x="2746375" y="-17463"/>
            <a:ext cx="4222750" cy="400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Extended convective envelope</a:t>
            </a:r>
          </a:p>
        </p:txBody>
      </p:sp>
      <p:pic>
        <p:nvPicPr>
          <p:cNvPr id="31749" name="Picture 18" descr="maria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63" y="2990850"/>
            <a:ext cx="600233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"/>
          <p:cNvSpPr txBox="1">
            <a:spLocks noChangeArrowheads="1"/>
          </p:cNvSpPr>
          <p:nvPr/>
        </p:nvSpPr>
        <p:spPr bwMode="auto">
          <a:xfrm rot="-934082">
            <a:off x="3897313" y="3294063"/>
            <a:ext cx="3305175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Aaaaaa</a:t>
            </a: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3343" y="2332648"/>
            <a:ext cx="2952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From 3D to 2D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8" descr="maria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38932" y="1858168"/>
            <a:ext cx="5461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6"/>
          <p:cNvSpPr txBox="1">
            <a:spLocks noChangeArrowheads="1"/>
          </p:cNvSpPr>
          <p:nvPr/>
        </p:nvSpPr>
        <p:spPr bwMode="auto">
          <a:xfrm rot="-6311530">
            <a:off x="351632" y="3536156"/>
            <a:ext cx="360045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Aaaaaa</a:t>
            </a: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4246622" y="3579375"/>
            <a:ext cx="5163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935195" y="4808596"/>
            <a:ext cx="6269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3145" y="5280025"/>
            <a:ext cx="175856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He-burning shell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43351" y="4000500"/>
            <a:ext cx="1277936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H-burning shell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1728788"/>
            <a:ext cx="7367587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8" descr="maria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21469" y="1858169"/>
            <a:ext cx="5461000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8326" y="-32990"/>
            <a:ext cx="7273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From 2D to 1D: the time evolution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4246622" y="3579375"/>
            <a:ext cx="51637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064000" y="3724275"/>
            <a:ext cx="303768" cy="349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999037" y="3581400"/>
            <a:ext cx="280988" cy="492125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43351" y="4000500"/>
            <a:ext cx="1277936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H-burning shell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24275" y="4908550"/>
            <a:ext cx="303768" cy="349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3935195" y="4808596"/>
            <a:ext cx="6269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aaaa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792662" y="4930775"/>
            <a:ext cx="206375" cy="34925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73145" y="5280025"/>
            <a:ext cx="175856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He-burning shell</a:t>
            </a:r>
            <a:endParaRPr lang="en-US" b="1" dirty="0"/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 rot="15288470">
            <a:off x="351632" y="3536156"/>
            <a:ext cx="3600450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chemeClr val="bg1"/>
                </a:solidFill>
              </a:rPr>
              <a:t>Aaaaaa</a:t>
            </a: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  <a:p>
            <a:pPr eaLnBrk="1" hangingPunct="1"/>
            <a:endParaRPr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46163"/>
            <a:ext cx="9109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306162"/>
            <a:ext cx="7905749" cy="594008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</a:t>
            </a:r>
            <a:r>
              <a:rPr lang="en-US" sz="4000" b="1" dirty="0" smtClean="0"/>
              <a:t>raw your own AGB thermal pulses!</a:t>
            </a:r>
          </a:p>
          <a:p>
            <a:pPr algn="ctr"/>
            <a:r>
              <a:rPr lang="en-US" sz="3600" i="1" dirty="0" smtClean="0"/>
              <a:t>Suggestion</a:t>
            </a:r>
            <a:r>
              <a:rPr lang="en-US" sz="3600" dirty="0" smtClean="0"/>
              <a:t>: start by drawing the </a:t>
            </a:r>
            <a:r>
              <a:rPr lang="en-US" sz="3600" dirty="0" err="1" smtClean="0"/>
              <a:t>intershell</a:t>
            </a:r>
            <a:r>
              <a:rPr lang="en-US" sz="3600" dirty="0" smtClean="0"/>
              <a:t> convective regions. </a:t>
            </a:r>
          </a:p>
          <a:p>
            <a:pPr algn="ctr"/>
            <a:r>
              <a:rPr lang="en-US" sz="3600" dirty="0" smtClean="0"/>
              <a:t>Then draw the edges of the He-rich and the C-O core that connect the </a:t>
            </a:r>
            <a:r>
              <a:rPr lang="en-US" sz="3600" dirty="0" err="1"/>
              <a:t>intershell</a:t>
            </a:r>
            <a:r>
              <a:rPr lang="en-US" sz="3600" dirty="0"/>
              <a:t> convective </a:t>
            </a:r>
            <a:r>
              <a:rPr lang="en-US" sz="3600" dirty="0" smtClean="0"/>
              <a:t>regions.</a:t>
            </a:r>
          </a:p>
          <a:p>
            <a:pPr algn="ctr"/>
            <a:r>
              <a:rPr lang="en-US" sz="4000" b="1" dirty="0" smtClean="0"/>
              <a:t>Draw two pulses with TDU and two </a:t>
            </a:r>
            <a:r>
              <a:rPr lang="en-US" sz="4000" b="1" dirty="0"/>
              <a:t>pulses </a:t>
            </a:r>
            <a:r>
              <a:rPr lang="en-US" sz="4000" b="1" dirty="0" smtClean="0"/>
              <a:t>without </a:t>
            </a:r>
            <a:r>
              <a:rPr lang="en-US" sz="4000" b="1" dirty="0"/>
              <a:t>TDU </a:t>
            </a:r>
            <a:endParaRPr lang="en-US" sz="4000" b="1" dirty="0" smtClean="0"/>
          </a:p>
          <a:p>
            <a:pPr algn="ctr"/>
            <a:r>
              <a:rPr lang="en-US" sz="4000" b="1" dirty="0" smtClean="0"/>
              <a:t>Shade the region representing the H-burning ashes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6904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33626" y="-138834"/>
            <a:ext cx="9038648" cy="2098675"/>
          </a:xfrm>
        </p:spPr>
        <p:txBody>
          <a:bodyPr/>
          <a:lstStyle/>
          <a:p>
            <a:pPr eaLnBrk="1" hangingPunct="1"/>
            <a:r>
              <a:rPr lang="en-US" i="1" dirty="0"/>
              <a:t>Asymptotic giant branch stars as drivers of cosmic chemistry</a:t>
            </a:r>
            <a:endParaRPr lang="en-US" i="1" dirty="0">
              <a:latin typeface="Calibri" charset="0"/>
            </a:endParaRPr>
          </a:p>
        </p:txBody>
      </p:sp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195263" y="1716379"/>
            <a:ext cx="8815387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/>
              <a:t>Maria </a:t>
            </a:r>
            <a:r>
              <a:rPr lang="en-US" sz="4000" b="1" dirty="0" smtClean="0"/>
              <a:t>Lugaro</a:t>
            </a:r>
            <a:endParaRPr lang="en-US" sz="4000" b="1" dirty="0"/>
          </a:p>
          <a:p>
            <a:pPr algn="ctr" eaLnBrk="1" hangingPunct="1"/>
            <a:r>
              <a:rPr lang="en-US" sz="2800" b="1" dirty="0" err="1"/>
              <a:t>Konkoly</a:t>
            </a:r>
            <a:r>
              <a:rPr lang="en-US" sz="2800" b="1" dirty="0"/>
              <a:t> Observatory of the Hungarian </a:t>
            </a:r>
          </a:p>
          <a:p>
            <a:pPr algn="ctr" eaLnBrk="1" hangingPunct="1"/>
            <a:r>
              <a:rPr lang="en-US" sz="2800" b="1" dirty="0"/>
              <a:t>Academy of Sciences </a:t>
            </a:r>
            <a:r>
              <a:rPr lang="en-US" sz="2800" b="1" dirty="0" smtClean="0"/>
              <a:t>(Hungary)</a:t>
            </a:r>
          </a:p>
          <a:p>
            <a:pPr algn="ctr" eaLnBrk="1" hangingPunct="1"/>
            <a:r>
              <a:rPr lang="en-US" sz="2800" b="1" dirty="0" smtClean="0"/>
              <a:t>and </a:t>
            </a:r>
            <a:r>
              <a:rPr lang="en-US" sz="2800" b="1" dirty="0" err="1"/>
              <a:t>Monash</a:t>
            </a:r>
            <a:r>
              <a:rPr lang="en-US" sz="2800" b="1" dirty="0"/>
              <a:t> University  (Australia</a:t>
            </a:r>
            <a:r>
              <a:rPr lang="en-US" sz="2800" b="1" dirty="0" smtClean="0"/>
              <a:t>)</a:t>
            </a:r>
            <a:r>
              <a:rPr lang="en-US" sz="2600" dirty="0" smtClean="0"/>
              <a:t> </a:t>
            </a:r>
            <a:endParaRPr lang="en-US" sz="2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942" y="4048125"/>
            <a:ext cx="5030583" cy="2936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63" y="3916165"/>
            <a:ext cx="372994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Amanda </a:t>
            </a:r>
            <a:r>
              <a:rPr lang="en-US" sz="4000" b="1" dirty="0" smtClean="0"/>
              <a:t>Karakas</a:t>
            </a:r>
          </a:p>
          <a:p>
            <a:pPr algn="ctr"/>
            <a:r>
              <a:rPr lang="en-US" sz="3200" b="1" dirty="0" smtClean="0"/>
              <a:t> </a:t>
            </a:r>
            <a:r>
              <a:rPr lang="en-US" sz="2800" b="1" dirty="0" err="1" smtClean="0"/>
              <a:t>Monash</a:t>
            </a:r>
            <a:r>
              <a:rPr lang="en-US" sz="2800" b="1" dirty="0" smtClean="0"/>
              <a:t> University (Australia) and University of Tokyo (Japan)</a:t>
            </a:r>
          </a:p>
          <a:p>
            <a:pPr algn="ctr"/>
            <a:r>
              <a:rPr lang="en-US" sz="2400" dirty="0" smtClean="0"/>
              <a:t>talk on Monday afternoon</a:t>
            </a:r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0343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slow </a:t>
            </a:r>
            <a:r>
              <a:rPr lang="en-US" dirty="0" smtClean="0"/>
              <a:t>neutron capture (</a:t>
            </a:r>
            <a:r>
              <a:rPr lang="en-US" i="1" dirty="0" smtClean="0"/>
              <a:t>s</a:t>
            </a:r>
            <a:r>
              <a:rPr lang="en-US" dirty="0" smtClean="0"/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smtClean="0"/>
              <a:t>s</a:t>
            </a:r>
            <a:r>
              <a:rPr lang="en-US" dirty="0" smtClean="0"/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the </a:t>
            </a:r>
            <a:r>
              <a:rPr lang="en-US" i="1" dirty="0" smtClean="0"/>
              <a:t>intermediate</a:t>
            </a:r>
            <a:r>
              <a:rPr lang="en-US" dirty="0" smtClean="0"/>
              <a:t> neutron capture (</a:t>
            </a:r>
            <a:r>
              <a:rPr lang="en-US" i="1" dirty="0" err="1" smtClean="0"/>
              <a:t>i</a:t>
            </a:r>
            <a:r>
              <a:rPr lang="en-US" dirty="0" smtClean="0"/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err="1" smtClean="0"/>
              <a:t>cosmochemistry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7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46163"/>
            <a:ext cx="9109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7625" y="4206875"/>
            <a:ext cx="2301875" cy="1200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1. Partial He burning makes C, and not O</a:t>
            </a:r>
            <a:endParaRPr lang="en-US" sz="2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101600" y="46413"/>
            <a:ext cx="93710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Why AGB stars </a:t>
            </a:r>
            <a:r>
              <a:rPr lang="en-US" sz="4400" b="1" smtClean="0">
                <a:solidFill>
                  <a:srgbClr val="008000"/>
                </a:solidFill>
                <a:latin typeface="Arial" charset="0"/>
                <a:cs typeface="Arial" charset="0"/>
              </a:rPr>
              <a:t>are so interesting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73750" y="4556125"/>
            <a:ext cx="523876" cy="31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62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014-rati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-1031875"/>
            <a:ext cx="7512176" cy="7512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500" y="690938"/>
            <a:ext cx="82106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they have more C than O in their envelopes = C/O &gt; 1 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-101600" y="-1212"/>
            <a:ext cx="9371013" cy="692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742950" indent="-742950" algn="ctr" eaLnBrk="1" hangingPunct="1">
              <a:buAutoNum type="arabicPeriod"/>
            </a:pPr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AGB stars can become C rich 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3158" y="1363701"/>
            <a:ext cx="247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Karakas &amp; Lugaro (2016)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7500" y="3551961"/>
            <a:ext cx="8067801" cy="2862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49" y="3517900"/>
            <a:ext cx="6575425" cy="6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35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014-rati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-1031875"/>
            <a:ext cx="7512176" cy="7512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4500" y="690938"/>
            <a:ext cx="82106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= they have more C than O in their envelopes = C/O &gt; 1 </a:t>
            </a:r>
            <a:endParaRPr lang="en-US" sz="2800" dirty="0"/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-101600" y="-1212"/>
            <a:ext cx="9371013" cy="692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742950" indent="-742950" algn="ctr" eaLnBrk="1" hangingPunct="1">
              <a:buAutoNum type="arabicPeriod"/>
            </a:pPr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AGB stars can become C rich 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43158" y="1363701"/>
            <a:ext cx="2473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Karakas &amp; Lugaro (2016)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7500" y="3551961"/>
            <a:ext cx="8067801" cy="2862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49" y="3517900"/>
            <a:ext cx="6575425" cy="691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250" y="4429780"/>
            <a:ext cx="8953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When C/O &gt; 1 the chemistry in the outer layers changes: instead of </a:t>
            </a:r>
            <a:r>
              <a:rPr lang="en-US" sz="2800" b="1" dirty="0" smtClean="0"/>
              <a:t>oxides</a:t>
            </a: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dirty="0" smtClean="0"/>
              <a:t>HO, </a:t>
            </a:r>
            <a:r>
              <a:rPr lang="en-US" sz="2800" dirty="0" err="1" smtClean="0"/>
              <a:t>SiO</a:t>
            </a:r>
            <a:r>
              <a:rPr lang="en-US" sz="2800" dirty="0" smtClean="0"/>
              <a:t>, </a:t>
            </a:r>
            <a:r>
              <a:rPr lang="en-US" sz="2800" dirty="0" err="1" smtClean="0"/>
              <a:t>etc</a:t>
            </a:r>
            <a:r>
              <a:rPr lang="en-US" sz="2800" dirty="0" smtClean="0"/>
              <a:t>), </a:t>
            </a:r>
            <a:r>
              <a:rPr lang="en-US" sz="2800" b="1" dirty="0" smtClean="0"/>
              <a:t>C-rich molecules </a:t>
            </a:r>
            <a:r>
              <a:rPr lang="en-US" sz="2800" dirty="0" smtClean="0"/>
              <a:t>form: C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CH, CN, … the opacity, the luminosity, the mass loss change.</a:t>
            </a:r>
          </a:p>
          <a:p>
            <a:r>
              <a:rPr lang="en-US" sz="2800" i="1" dirty="0" smtClean="0"/>
              <a:t>The spectra are so different that C stars were discovered already </a:t>
            </a:r>
            <a:r>
              <a:rPr lang="en-US" sz="2800" b="1" i="1" dirty="0" smtClean="0"/>
              <a:t>in 1860 </a:t>
            </a:r>
            <a:r>
              <a:rPr lang="en-US" sz="2800" i="1" dirty="0" smtClean="0"/>
              <a:t>by Angelo </a:t>
            </a:r>
            <a:r>
              <a:rPr lang="en-US" sz="2800" i="1" dirty="0" err="1" smtClean="0"/>
              <a:t>Secchi</a:t>
            </a:r>
            <a:r>
              <a:rPr lang="en-US" sz="2800" i="1" dirty="0" smtClean="0"/>
              <a:t>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1914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876" y="25112"/>
            <a:ext cx="8286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Why the C/O ratio is so crucial for chemistry?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038589"/>
            <a:ext cx="1453539" cy="194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914" y="1041400"/>
            <a:ext cx="1317368" cy="198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5662" y="1292830"/>
            <a:ext cx="45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3357" y="923012"/>
            <a:ext cx="531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7083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3876" y="25112"/>
            <a:ext cx="8286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Why the C/O ratio is so crucial for chemistry?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4025970"/>
            <a:ext cx="1593850" cy="2101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038589"/>
            <a:ext cx="1453539" cy="194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14" y="1041400"/>
            <a:ext cx="1317368" cy="198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05662" y="1292830"/>
            <a:ext cx="4561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83357" y="923012"/>
            <a:ext cx="531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4723" y="3429209"/>
            <a:ext cx="803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CO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488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4025970"/>
            <a:ext cx="1593850" cy="2101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038589"/>
            <a:ext cx="1453539" cy="194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14" y="1041400"/>
            <a:ext cx="1317368" cy="198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0545" y="1299785"/>
            <a:ext cx="71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72512" y="923012"/>
            <a:ext cx="79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  <a:r>
              <a:rPr lang="en-US" sz="4000" b="1" dirty="0" smtClean="0"/>
              <a:t>O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74723" y="3429209"/>
            <a:ext cx="1063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5CO</a:t>
            </a:r>
            <a:endParaRPr lang="en-US" sz="4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45" y="4137095"/>
            <a:ext cx="1593850" cy="21017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37" y="4137095"/>
            <a:ext cx="1593850" cy="2101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76" y="4025970"/>
            <a:ext cx="1593850" cy="21017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5" y="4137095"/>
            <a:ext cx="1593850" cy="210178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23876" y="25112"/>
            <a:ext cx="8286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Why the C/O ratio is so crucial for chemistry?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70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4025970"/>
            <a:ext cx="1593850" cy="2101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038589"/>
            <a:ext cx="1453539" cy="194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14" y="1041400"/>
            <a:ext cx="1317368" cy="198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5795" y="1299785"/>
            <a:ext cx="71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72512" y="923012"/>
            <a:ext cx="79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r>
              <a:rPr lang="en-US" sz="4000" b="1" dirty="0" smtClean="0"/>
              <a:t>O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74723" y="3429209"/>
            <a:ext cx="1063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5CO</a:t>
            </a:r>
            <a:endParaRPr lang="en-US" sz="4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45" y="4137095"/>
            <a:ext cx="1593850" cy="21017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37" y="4137095"/>
            <a:ext cx="1593850" cy="2101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76" y="4025970"/>
            <a:ext cx="1593850" cy="21017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5" y="4137095"/>
            <a:ext cx="1593850" cy="21017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690" y="1041400"/>
            <a:ext cx="1317368" cy="1986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46753">
            <a:off x="7886776" y="1909531"/>
            <a:ext cx="556202" cy="18288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037058" y="1196553"/>
            <a:ext cx="8551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3876" y="25112"/>
            <a:ext cx="8286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Why the C/O ratio is so crucial for chemistry?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36055" y="2899285"/>
            <a:ext cx="508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9839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5" y="4025970"/>
            <a:ext cx="1593850" cy="2101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0" y="1038589"/>
            <a:ext cx="1453539" cy="1942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14" y="1041400"/>
            <a:ext cx="1317368" cy="1986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4670" y="1299785"/>
            <a:ext cx="7161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r>
              <a:rPr lang="en-US" sz="4000" b="1" dirty="0" smtClean="0"/>
              <a:t>C</a:t>
            </a:r>
            <a:endParaRPr lang="en-US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372512" y="923012"/>
            <a:ext cx="79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</a:t>
            </a:r>
            <a:r>
              <a:rPr lang="en-US" sz="4000" b="1" dirty="0" smtClean="0"/>
              <a:t>O</a:t>
            </a:r>
            <a:endParaRPr lang="en-US" sz="4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74723" y="3429209"/>
            <a:ext cx="10630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5CO</a:t>
            </a:r>
            <a:endParaRPr lang="en-US" sz="40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245" y="4137095"/>
            <a:ext cx="1593850" cy="21017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137" y="4137095"/>
            <a:ext cx="1593850" cy="2101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776" y="4025970"/>
            <a:ext cx="1593850" cy="21017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5" y="4137095"/>
            <a:ext cx="1593850" cy="21017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6" y="1757048"/>
            <a:ext cx="1453539" cy="1942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276752">
            <a:off x="1652588" y="1668410"/>
            <a:ext cx="556202" cy="18288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665" y="1371355"/>
            <a:ext cx="779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C</a:t>
            </a:r>
            <a:r>
              <a:rPr lang="en-US" sz="4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3876" y="25112"/>
            <a:ext cx="8286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Why the C/O ratio is so crucial for chemistry?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39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46163"/>
            <a:ext cx="9109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101600" y="46413"/>
            <a:ext cx="93710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Why AGB stars are so interesting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73750" y="4556125"/>
            <a:ext cx="523876" cy="31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09824" y="738563"/>
            <a:ext cx="3987801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2. The base of the envelope can be hot enough to drive proton captures from C to Al (hot bottom burning, HBB)</a:t>
            </a:r>
            <a:endParaRPr lang="en-US" sz="2400" b="1" dirty="0"/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4403725" y="2308223"/>
            <a:ext cx="342900" cy="6127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97625" y="4206875"/>
            <a:ext cx="2301875" cy="1200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1. Partial He burning makes C, and not 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308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2937"/>
            <a:ext cx="8229600" cy="1143000"/>
          </a:xfrm>
        </p:spPr>
        <p:txBody>
          <a:bodyPr/>
          <a:lstStyle/>
          <a:p>
            <a:r>
              <a:rPr lang="en-US" sz="4000" b="1" dirty="0" smtClean="0"/>
              <a:t>Before we start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43" y="825473"/>
            <a:ext cx="9010193" cy="6411912"/>
          </a:xfrm>
        </p:spPr>
        <p:txBody>
          <a:bodyPr/>
          <a:lstStyle/>
          <a:p>
            <a:r>
              <a:rPr lang="en-US" dirty="0" smtClean="0"/>
              <a:t>Some parts of the lectures are interactive: you will be asked to perform a tasks or answer a question</a:t>
            </a:r>
          </a:p>
          <a:p>
            <a:r>
              <a:rPr lang="en-US" dirty="0" smtClean="0"/>
              <a:t>To do that you can work alone or in groups</a:t>
            </a:r>
          </a:p>
          <a:p>
            <a:r>
              <a:rPr lang="en-US" dirty="0" smtClean="0"/>
              <a:t>Please make sure you have the following: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Some pen and paper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A set of the 4 colored bits of paper that are being distributed around (some to share)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Download the nuclide chart on your laptop from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://indico2.riken.jp/indico/contributionDisplay.py?contribId=27&amp;sessionId=19&amp;confId=</a:t>
            </a:r>
            <a:r>
              <a:rPr lang="en-US" dirty="0" smtClean="0">
                <a:hlinkClick r:id="rId2"/>
              </a:rPr>
              <a:t>2103</a:t>
            </a:r>
            <a:r>
              <a:rPr lang="en-US" dirty="0" smtClean="0"/>
              <a:t>: go to the School website, “Contributions” link, and click on my contribution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4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014-rati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5" y="-968375"/>
            <a:ext cx="7512176" cy="751217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-101600" y="7099"/>
            <a:ext cx="9371013" cy="1337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008000"/>
                </a:solidFill>
                <a:latin typeface="Arial" charset="0"/>
                <a:cs typeface="Arial" charset="0"/>
              </a:rPr>
              <a:t>2</a:t>
            </a:r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. The most massive AGB stars can become N rich 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556125" y="1395451"/>
            <a:ext cx="0" cy="43513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59375" y="1459696"/>
            <a:ext cx="2809875" cy="95410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 is converted to N via the CN cycle</a:t>
            </a:r>
            <a:endParaRPr lang="en-US" sz="28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572000" y="1841500"/>
            <a:ext cx="5715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479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793" y="-117417"/>
            <a:ext cx="8285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mystery of Globular </a:t>
            </a:r>
            <a:r>
              <a:rPr lang="en-US" sz="4800" dirty="0"/>
              <a:t>c</a:t>
            </a:r>
            <a:r>
              <a:rPr lang="en-US" sz="4800" dirty="0" smtClean="0"/>
              <a:t>lusters</a:t>
            </a:r>
            <a:endParaRPr lang="en-US" sz="4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59" y="842173"/>
            <a:ext cx="3538080" cy="3498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9331" y="662382"/>
            <a:ext cx="2724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Multiple populations with different He abundances:</a:t>
            </a:r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6" y="744930"/>
            <a:ext cx="2008472" cy="21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14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1793" y="-117417"/>
            <a:ext cx="8285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The mystery of Globular </a:t>
            </a:r>
            <a:r>
              <a:rPr lang="en-US" sz="4800" dirty="0"/>
              <a:t>c</a:t>
            </a:r>
            <a:r>
              <a:rPr lang="en-US" sz="4800" dirty="0" smtClean="0"/>
              <a:t>lusters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4683125" y="4389670"/>
            <a:ext cx="4488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…and a famous Na-O anti-correlation</a:t>
            </a:r>
          </a:p>
          <a:p>
            <a:pPr algn="ctr"/>
            <a:r>
              <a:rPr lang="en-US" sz="2800" b="1" dirty="0" smtClean="0"/>
              <a:t>= clear signature of H-burning at high temperature </a:t>
            </a:r>
          </a:p>
          <a:p>
            <a:pPr algn="ctr"/>
            <a:r>
              <a:rPr lang="en-US" sz="2800" b="1" dirty="0" smtClean="0"/>
              <a:t>= HBB in massive AGB stars?</a:t>
            </a:r>
            <a:endParaRPr lang="en-US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159" y="842173"/>
            <a:ext cx="3538080" cy="3498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9331" y="662382"/>
            <a:ext cx="27240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Multiple populations with different He abundances…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1" y="2382216"/>
            <a:ext cx="4634534" cy="4634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0048" y="5876280"/>
            <a:ext cx="2129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Carretta</a:t>
            </a:r>
            <a:r>
              <a:rPr lang="en-US" dirty="0" smtClean="0"/>
              <a:t> et al. (2009)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16" y="744930"/>
            <a:ext cx="2008472" cy="210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1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46163"/>
            <a:ext cx="9109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101600" y="46413"/>
            <a:ext cx="93710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Why AGB stars are so interesting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5873750" y="4556125"/>
            <a:ext cx="523876" cy="31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54125" y="2516991"/>
            <a:ext cx="2247899" cy="230832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3. Ingestion of H-burning ashes in the thermal pulses produces </a:t>
            </a:r>
            <a:r>
              <a:rPr lang="en-US" sz="2400" b="1" baseline="30000" dirty="0" smtClean="0"/>
              <a:t>22</a:t>
            </a:r>
            <a:r>
              <a:rPr lang="en-US" sz="2400" b="1" dirty="0" smtClean="0"/>
              <a:t>Ne and </a:t>
            </a:r>
            <a:r>
              <a:rPr lang="en-US" sz="2400" b="1" baseline="30000" dirty="0" smtClean="0"/>
              <a:t>19</a:t>
            </a:r>
            <a:r>
              <a:rPr lang="en-US" sz="2400" b="1" dirty="0" smtClean="0"/>
              <a:t>F (and </a:t>
            </a:r>
            <a:r>
              <a:rPr lang="en-US" sz="2400" b="1" baseline="30000" dirty="0" smtClean="0"/>
              <a:t>15</a:t>
            </a:r>
            <a:r>
              <a:rPr lang="en-US" sz="2400" b="1" dirty="0" smtClean="0"/>
              <a:t>N?)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02024" y="3476625"/>
            <a:ext cx="2133601" cy="11112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09824" y="738563"/>
            <a:ext cx="3987801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2. The base of the envelope can be hot enough to drive proton captures from C to Al (hot bottom burning, HBB)</a:t>
            </a:r>
            <a:endParaRPr lang="en-US" sz="2400" b="1" dirty="0"/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4403725" y="2308223"/>
            <a:ext cx="342900" cy="61277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97625" y="4206875"/>
            <a:ext cx="2301875" cy="120032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1. Partial He burning makes C, and not O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12439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-101600" y="38849"/>
            <a:ext cx="9371013" cy="133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3. Peculiar </a:t>
            </a:r>
            <a:r>
              <a:rPr lang="en-US" sz="4400" b="1" dirty="0" err="1" smtClean="0">
                <a:solidFill>
                  <a:srgbClr val="008000"/>
                </a:solidFill>
                <a:latin typeface="Arial" charset="0"/>
                <a:cs typeface="Arial" charset="0"/>
              </a:rPr>
              <a:t>nucleosynthesis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" y="1376736"/>
            <a:ext cx="4286250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Ingest H-burning ashes rich in </a:t>
            </a:r>
            <a:r>
              <a:rPr lang="en-US" sz="2800" baseline="30000" dirty="0" smtClean="0"/>
              <a:t>14</a:t>
            </a:r>
            <a:r>
              <a:rPr lang="en-US" sz="2800" dirty="0" smtClean="0"/>
              <a:t>N:</a:t>
            </a:r>
          </a:p>
          <a:p>
            <a:endParaRPr lang="en-US" sz="2800" dirty="0" smtClean="0"/>
          </a:p>
          <a:p>
            <a:r>
              <a:rPr lang="en-US" sz="2800" b="1" baseline="30000" dirty="0" smtClean="0"/>
              <a:t>14</a:t>
            </a:r>
            <a:r>
              <a:rPr lang="en-US" sz="2800" b="1" dirty="0" smtClean="0"/>
              <a:t>N(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latin typeface="Symbol" charset="2"/>
                <a:cs typeface="Symbol" charset="2"/>
              </a:rPr>
              <a:t>g</a:t>
            </a:r>
            <a:r>
              <a:rPr lang="en-US" sz="2800" b="1" dirty="0" smtClean="0"/>
              <a:t>)</a:t>
            </a:r>
            <a:r>
              <a:rPr lang="en-US" sz="2800" b="1" baseline="30000" dirty="0" smtClean="0"/>
              <a:t>18</a:t>
            </a:r>
            <a:r>
              <a:rPr lang="en-US" sz="2800" b="1" dirty="0" smtClean="0"/>
              <a:t>F(</a:t>
            </a:r>
            <a:r>
              <a:rPr lang="en-US" sz="2800" b="1" dirty="0" smtClean="0">
                <a:latin typeface="Symbol" charset="2"/>
                <a:cs typeface="Symbol" charset="2"/>
              </a:rPr>
              <a:t>b</a:t>
            </a:r>
            <a:r>
              <a:rPr lang="en-US" sz="2800" b="1" dirty="0" smtClean="0"/>
              <a:t>+)</a:t>
            </a:r>
            <a:r>
              <a:rPr lang="en-US" sz="2800" b="1" baseline="30000" dirty="0" smtClean="0"/>
              <a:t>18</a:t>
            </a:r>
            <a:r>
              <a:rPr lang="en-US" sz="2800" b="1" dirty="0" smtClean="0"/>
              <a:t>O(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latin typeface="Symbol" charset="2"/>
                <a:cs typeface="Symbol" charset="2"/>
              </a:rPr>
              <a:t>g</a:t>
            </a:r>
            <a:r>
              <a:rPr lang="en-US" sz="2800" b="1" dirty="0" smtClean="0"/>
              <a:t>)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22</a:t>
            </a:r>
            <a:r>
              <a:rPr lang="en-US" sz="2800" b="1" dirty="0" smtClean="0">
                <a:solidFill>
                  <a:srgbClr val="FF0000"/>
                </a:solidFill>
              </a:rPr>
              <a:t>Ne</a:t>
            </a:r>
          </a:p>
          <a:p>
            <a:endParaRPr lang="en-US" sz="2800" dirty="0"/>
          </a:p>
          <a:p>
            <a:r>
              <a:rPr lang="en-US" sz="2800" dirty="0" smtClean="0"/>
              <a:t>There is also some </a:t>
            </a:r>
            <a:r>
              <a:rPr lang="en-US" sz="2800" baseline="30000" dirty="0" smtClean="0"/>
              <a:t>13</a:t>
            </a:r>
            <a:r>
              <a:rPr lang="en-US" sz="2800" dirty="0" smtClean="0"/>
              <a:t>C:</a:t>
            </a:r>
          </a:p>
          <a:p>
            <a:endParaRPr lang="en-US" sz="2800" dirty="0"/>
          </a:p>
          <a:p>
            <a:r>
              <a:rPr lang="en-US" sz="2800" b="1" baseline="30000" dirty="0" smtClean="0"/>
              <a:t>13</a:t>
            </a:r>
            <a:r>
              <a:rPr lang="en-US" sz="2800" b="1" dirty="0" smtClean="0"/>
              <a:t>C(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solidFill>
                  <a:srgbClr val="FF0000"/>
                </a:solidFill>
              </a:rPr>
              <a:t>n</a:t>
            </a:r>
            <a:r>
              <a:rPr lang="en-US" sz="2800" b="1" dirty="0" smtClean="0"/>
              <a:t>)</a:t>
            </a:r>
            <a:r>
              <a:rPr lang="en-US" sz="2800" b="1" baseline="30000" dirty="0" smtClean="0"/>
              <a:t>16</a:t>
            </a:r>
            <a:r>
              <a:rPr lang="en-US" sz="2800" b="1" dirty="0" smtClean="0"/>
              <a:t>O </a:t>
            </a:r>
          </a:p>
          <a:p>
            <a:r>
              <a:rPr lang="en-US" sz="2800" b="1" baseline="30000" dirty="0" smtClean="0"/>
              <a:t>14</a:t>
            </a:r>
            <a:r>
              <a:rPr lang="en-US" sz="2800" b="1" dirty="0" smtClean="0"/>
              <a:t>N(</a:t>
            </a:r>
            <a:r>
              <a:rPr lang="en-US" sz="2800" b="1" dirty="0" err="1" smtClean="0">
                <a:solidFill>
                  <a:srgbClr val="FF0000"/>
                </a:solidFill>
              </a:rPr>
              <a:t>n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solidFill>
                  <a:srgbClr val="FF0000"/>
                </a:solidFill>
              </a:rPr>
              <a:t>p</a:t>
            </a:r>
            <a:r>
              <a:rPr lang="en-US" sz="2800" b="1" dirty="0" smtClean="0"/>
              <a:t>)</a:t>
            </a:r>
            <a:r>
              <a:rPr lang="en-US" sz="2800" b="1" baseline="30000" dirty="0" smtClean="0"/>
              <a:t>14</a:t>
            </a:r>
            <a:r>
              <a:rPr lang="en-US" sz="2800" b="1" dirty="0" smtClean="0"/>
              <a:t>C(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latin typeface="Symbol" charset="2"/>
                <a:cs typeface="Symbol" charset="2"/>
              </a:rPr>
              <a:t>g</a:t>
            </a:r>
            <a:r>
              <a:rPr lang="en-US" sz="2800" b="1" dirty="0" smtClean="0"/>
              <a:t>)</a:t>
            </a:r>
            <a:r>
              <a:rPr lang="en-US" sz="2800" b="1" baseline="30000" dirty="0" smtClean="0"/>
              <a:t>18</a:t>
            </a:r>
            <a:r>
              <a:rPr lang="en-US" sz="2800" b="1" dirty="0" smtClean="0"/>
              <a:t>O</a:t>
            </a:r>
          </a:p>
          <a:p>
            <a:r>
              <a:rPr lang="en-US" sz="2800" b="1" baseline="30000" dirty="0" smtClean="0"/>
              <a:t>18</a:t>
            </a:r>
            <a:r>
              <a:rPr lang="en-US" sz="2800" b="1" dirty="0" smtClean="0"/>
              <a:t>O(</a:t>
            </a:r>
            <a:r>
              <a:rPr lang="en-US" sz="2800" b="1" dirty="0" err="1" smtClean="0">
                <a:solidFill>
                  <a:srgbClr val="FF0000"/>
                </a:solidFill>
              </a:rPr>
              <a:t>p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smtClean="0"/>
              <a:t>)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15</a:t>
            </a:r>
            <a:r>
              <a:rPr lang="en-US" sz="2800" b="1" dirty="0" smtClean="0">
                <a:solidFill>
                  <a:srgbClr val="FF0000"/>
                </a:solidFill>
              </a:rPr>
              <a:t>N</a:t>
            </a:r>
          </a:p>
          <a:p>
            <a:r>
              <a:rPr lang="en-US" sz="2800" b="1" baseline="30000" dirty="0" smtClean="0"/>
              <a:t>15</a:t>
            </a:r>
            <a:r>
              <a:rPr lang="en-US" sz="2800" b="1" dirty="0" smtClean="0"/>
              <a:t>N(</a:t>
            </a:r>
            <a:r>
              <a:rPr lang="en-US" sz="2800" b="1" dirty="0" err="1" smtClean="0">
                <a:latin typeface="Symbol" charset="2"/>
                <a:cs typeface="Symbol" charset="2"/>
              </a:rPr>
              <a:t>a</a:t>
            </a:r>
            <a:r>
              <a:rPr lang="en-US" sz="2800" b="1" dirty="0" err="1" smtClean="0"/>
              <a:t>,</a:t>
            </a:r>
            <a:r>
              <a:rPr lang="en-US" sz="2800" b="1" dirty="0" err="1" smtClean="0">
                <a:latin typeface="Symbol" charset="2"/>
                <a:cs typeface="Symbol" charset="2"/>
              </a:rPr>
              <a:t>g</a:t>
            </a:r>
            <a:r>
              <a:rPr lang="en-US" sz="2800" b="1" dirty="0" smtClean="0"/>
              <a:t>)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19</a:t>
            </a:r>
            <a:r>
              <a:rPr lang="en-US" sz="2800" b="1" dirty="0" smtClean="0">
                <a:solidFill>
                  <a:srgbClr val="FF0000"/>
                </a:solidFill>
              </a:rPr>
              <a:t>F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85" y="1535485"/>
            <a:ext cx="5500615" cy="524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4783" y="1448987"/>
            <a:ext cx="178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Abia</a:t>
            </a:r>
            <a:r>
              <a:rPr lang="en-US" dirty="0" smtClean="0"/>
              <a:t> et al.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94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-101600" y="46413"/>
            <a:ext cx="93710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Why AGB stars are so interesting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03" y="738562"/>
            <a:ext cx="6600693" cy="612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0" y="5704811"/>
            <a:ext cx="254730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Arial" charset="0"/>
                <a:cs typeface="Arial" charset="0"/>
              </a:rPr>
              <a:t>Merrill 1952, Burbidge et al. 1957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8125" y="1186418"/>
            <a:ext cx="12669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ormal 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34385" y="2761734"/>
            <a:ext cx="12669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ormal star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43076" y="4327009"/>
            <a:ext cx="12669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ormal star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71650" y="1527175"/>
            <a:ext cx="1000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AGB star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71650" y="3051691"/>
            <a:ext cx="1000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AGB star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71769" y="4616966"/>
            <a:ext cx="1000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AGB star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-101600" y="46413"/>
            <a:ext cx="93710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400" b="1" dirty="0" smtClean="0">
                <a:solidFill>
                  <a:srgbClr val="008000"/>
                </a:solidFill>
                <a:latin typeface="Arial" charset="0"/>
                <a:cs typeface="Arial" charset="0"/>
              </a:rPr>
              <a:t>Why AGB stars are so interesting</a:t>
            </a:r>
            <a:endParaRPr lang="en-US" sz="44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303" y="738562"/>
            <a:ext cx="6600693" cy="612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0" y="5704811"/>
            <a:ext cx="2547303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>
                <a:latin typeface="Arial" charset="0"/>
                <a:cs typeface="Arial" charset="0"/>
              </a:rPr>
              <a:t>Merrill 1952, Burbidge et al. 1957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72" y="787675"/>
            <a:ext cx="2402605" cy="48320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Why is technetium (</a:t>
            </a:r>
            <a:r>
              <a:rPr lang="en-US" sz="2800" i="1" dirty="0" err="1" smtClean="0"/>
              <a:t>Tc</a:t>
            </a:r>
            <a:r>
              <a:rPr lang="en-US" sz="2800" i="1" dirty="0" smtClean="0"/>
              <a:t>) so revolutionary?</a:t>
            </a:r>
          </a:p>
          <a:p>
            <a:pPr algn="ctr"/>
            <a:endParaRPr lang="en-US" sz="2800" dirty="0"/>
          </a:p>
          <a:p>
            <a:pPr algn="ctr"/>
            <a:r>
              <a:rPr lang="en-US" sz="2800" i="1" dirty="0" smtClean="0"/>
              <a:t>Can you find it on the nuclide chart?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i="1" dirty="0" smtClean="0"/>
              <a:t>What does its name mean? 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35522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Introduction to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</a:t>
            </a:r>
            <a:r>
              <a:rPr lang="en-US" b="1" i="1" dirty="0" smtClean="0">
                <a:solidFill>
                  <a:srgbClr val="FF0000"/>
                </a:solidFill>
              </a:rPr>
              <a:t>slow </a:t>
            </a:r>
            <a:r>
              <a:rPr lang="en-US" b="1" dirty="0" smtClean="0">
                <a:solidFill>
                  <a:srgbClr val="FF0000"/>
                </a:solidFill>
              </a:rPr>
              <a:t>neutron capture (</a:t>
            </a:r>
            <a:r>
              <a:rPr lang="en-US" b="1" i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smtClean="0"/>
              <a:t>s</a:t>
            </a:r>
            <a:r>
              <a:rPr lang="en-US" dirty="0" smtClean="0"/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the </a:t>
            </a:r>
            <a:r>
              <a:rPr lang="en-US" i="1" dirty="0" smtClean="0"/>
              <a:t>intermediate</a:t>
            </a:r>
            <a:r>
              <a:rPr lang="en-US" dirty="0" smtClean="0"/>
              <a:t> neutron capture (</a:t>
            </a:r>
            <a:r>
              <a:rPr lang="en-US" i="1" dirty="0" err="1" smtClean="0"/>
              <a:t>i</a:t>
            </a:r>
            <a:r>
              <a:rPr lang="en-US" dirty="0" smtClean="0"/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err="1" smtClean="0"/>
              <a:t>cosmochemistry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74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Nuclide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9188"/>
            <a:ext cx="8839200" cy="429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28600" y="1828800"/>
            <a:ext cx="6096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H, He</a:t>
            </a:r>
          </a:p>
        </p:txBody>
      </p:sp>
      <p:sp>
        <p:nvSpPr>
          <p:cNvPr id="16388" name="Line 8"/>
          <p:cNvSpPr>
            <a:spLocks noChangeShapeType="1"/>
          </p:cNvSpPr>
          <p:nvPr/>
        </p:nvSpPr>
        <p:spPr bwMode="auto">
          <a:xfrm flipH="1">
            <a:off x="304800" y="2667000"/>
            <a:ext cx="76200" cy="914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Line 9"/>
          <p:cNvSpPr>
            <a:spLocks noChangeShapeType="1"/>
          </p:cNvSpPr>
          <p:nvPr/>
        </p:nvSpPr>
        <p:spPr bwMode="auto">
          <a:xfrm flipV="1">
            <a:off x="152400" y="48768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 rot="5400000" flipV="1">
            <a:off x="419100" y="51435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1" name="Text Box 11"/>
          <p:cNvSpPr txBox="1">
            <a:spLocks noChangeArrowheads="1"/>
          </p:cNvSpPr>
          <p:nvPr/>
        </p:nvSpPr>
        <p:spPr bwMode="auto">
          <a:xfrm>
            <a:off x="0" y="44958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Z</a:t>
            </a:r>
            <a:endParaRPr lang="en-US">
              <a:latin typeface="Arial" charset="0"/>
            </a:endParaRPr>
          </a:p>
        </p:txBody>
      </p:sp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654050" y="5181600"/>
            <a:ext cx="41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latin typeface="Arial" charset="0"/>
              </a:rPr>
              <a:t>N</a:t>
            </a:r>
            <a:endParaRPr lang="en-US">
              <a:latin typeface="Arial" charset="0"/>
            </a:endParaRPr>
          </a:p>
        </p:txBody>
      </p:sp>
      <p:sp>
        <p:nvSpPr>
          <p:cNvPr id="16393" name="Text Box 13"/>
          <p:cNvSpPr txBox="1">
            <a:spLocks noChangeArrowheads="1"/>
          </p:cNvSpPr>
          <p:nvPr/>
        </p:nvSpPr>
        <p:spPr bwMode="auto">
          <a:xfrm>
            <a:off x="762000" y="3876675"/>
            <a:ext cx="1219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C, N, O</a:t>
            </a:r>
          </a:p>
        </p:txBody>
      </p:sp>
      <p:sp>
        <p:nvSpPr>
          <p:cNvPr id="16394" name="Line 15"/>
          <p:cNvSpPr>
            <a:spLocks noChangeShapeType="1"/>
          </p:cNvSpPr>
          <p:nvPr/>
        </p:nvSpPr>
        <p:spPr bwMode="auto">
          <a:xfrm flipH="1" flipV="1">
            <a:off x="914400" y="3505200"/>
            <a:ext cx="304800" cy="3810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Text Box 16"/>
          <p:cNvSpPr txBox="1">
            <a:spLocks noChangeArrowheads="1"/>
          </p:cNvSpPr>
          <p:nvPr/>
        </p:nvSpPr>
        <p:spPr bwMode="auto">
          <a:xfrm>
            <a:off x="2819400" y="2352675"/>
            <a:ext cx="16002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Fe, Co, Ni </a:t>
            </a:r>
          </a:p>
        </p:txBody>
      </p:sp>
      <p:sp>
        <p:nvSpPr>
          <p:cNvPr id="16396" name="Line 17"/>
          <p:cNvSpPr>
            <a:spLocks noChangeShapeType="1"/>
          </p:cNvSpPr>
          <p:nvPr/>
        </p:nvSpPr>
        <p:spPr bwMode="auto">
          <a:xfrm flipH="1" flipV="1">
            <a:off x="2514600" y="2133600"/>
            <a:ext cx="38100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Text Box 18"/>
          <p:cNvSpPr txBox="1">
            <a:spLocks noChangeArrowheads="1"/>
          </p:cNvSpPr>
          <p:nvPr/>
        </p:nvSpPr>
        <p:spPr bwMode="auto">
          <a:xfrm>
            <a:off x="3200400" y="4924425"/>
            <a:ext cx="1447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Sr, Y, Zr</a:t>
            </a:r>
          </a:p>
        </p:txBody>
      </p:sp>
      <p:sp>
        <p:nvSpPr>
          <p:cNvPr id="16398" name="Line 19"/>
          <p:cNvSpPr>
            <a:spLocks noChangeShapeType="1"/>
          </p:cNvSpPr>
          <p:nvPr/>
        </p:nvSpPr>
        <p:spPr bwMode="auto">
          <a:xfrm flipH="1" flipV="1">
            <a:off x="2590800" y="5029200"/>
            <a:ext cx="6096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Text Box 20"/>
          <p:cNvSpPr txBox="1">
            <a:spLocks noChangeArrowheads="1"/>
          </p:cNvSpPr>
          <p:nvPr/>
        </p:nvSpPr>
        <p:spPr bwMode="auto">
          <a:xfrm>
            <a:off x="5410200" y="3810000"/>
            <a:ext cx="685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Ba</a:t>
            </a:r>
          </a:p>
        </p:txBody>
      </p:sp>
      <p:sp>
        <p:nvSpPr>
          <p:cNvPr id="16400" name="Line 21"/>
          <p:cNvSpPr>
            <a:spLocks noChangeShapeType="1"/>
          </p:cNvSpPr>
          <p:nvPr/>
        </p:nvSpPr>
        <p:spPr bwMode="auto">
          <a:xfrm flipH="1">
            <a:off x="4495800" y="3886200"/>
            <a:ext cx="9144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1" name="Text Box 22"/>
          <p:cNvSpPr txBox="1">
            <a:spLocks noChangeArrowheads="1"/>
          </p:cNvSpPr>
          <p:nvPr/>
        </p:nvSpPr>
        <p:spPr bwMode="auto">
          <a:xfrm>
            <a:off x="6172200" y="3276600"/>
            <a:ext cx="685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Eu</a:t>
            </a:r>
          </a:p>
        </p:txBody>
      </p:sp>
      <p:sp>
        <p:nvSpPr>
          <p:cNvPr id="16402" name="Line 23"/>
          <p:cNvSpPr>
            <a:spLocks noChangeShapeType="1"/>
          </p:cNvSpPr>
          <p:nvPr/>
        </p:nvSpPr>
        <p:spPr bwMode="auto">
          <a:xfrm flipH="1" flipV="1">
            <a:off x="5105400" y="3429000"/>
            <a:ext cx="10668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Text Box 24"/>
          <p:cNvSpPr txBox="1">
            <a:spLocks noChangeArrowheads="1"/>
          </p:cNvSpPr>
          <p:nvPr/>
        </p:nvSpPr>
        <p:spPr bwMode="auto">
          <a:xfrm>
            <a:off x="7086600" y="2514600"/>
            <a:ext cx="1143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Au, Pt</a:t>
            </a:r>
          </a:p>
        </p:txBody>
      </p:sp>
      <p:sp>
        <p:nvSpPr>
          <p:cNvPr id="16404" name="Line 25"/>
          <p:cNvSpPr>
            <a:spLocks noChangeShapeType="1"/>
          </p:cNvSpPr>
          <p:nvPr/>
        </p:nvSpPr>
        <p:spPr bwMode="auto">
          <a:xfrm flipH="1" flipV="1">
            <a:off x="6858000" y="2438400"/>
            <a:ext cx="228600" cy="2286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Text Box 26"/>
          <p:cNvSpPr txBox="1">
            <a:spLocks noChangeArrowheads="1"/>
          </p:cNvSpPr>
          <p:nvPr/>
        </p:nvSpPr>
        <p:spPr bwMode="auto">
          <a:xfrm>
            <a:off x="6242050" y="1146175"/>
            <a:ext cx="6858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Pb</a:t>
            </a:r>
          </a:p>
        </p:txBody>
      </p:sp>
      <p:sp>
        <p:nvSpPr>
          <p:cNvPr id="16406" name="Line 28"/>
          <p:cNvSpPr>
            <a:spLocks noChangeShapeType="1"/>
          </p:cNvSpPr>
          <p:nvPr/>
        </p:nvSpPr>
        <p:spPr bwMode="auto">
          <a:xfrm>
            <a:off x="6934200" y="1524000"/>
            <a:ext cx="152400" cy="533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Text Box 29"/>
          <p:cNvSpPr txBox="1">
            <a:spLocks noChangeArrowheads="1"/>
          </p:cNvSpPr>
          <p:nvPr/>
        </p:nvSpPr>
        <p:spPr bwMode="auto">
          <a:xfrm>
            <a:off x="7162800" y="4867275"/>
            <a:ext cx="5334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latin typeface="Arial" charset="0"/>
              </a:rPr>
              <a:t>U</a:t>
            </a:r>
          </a:p>
        </p:txBody>
      </p:sp>
      <p:sp>
        <p:nvSpPr>
          <p:cNvPr id="16408" name="Line 30"/>
          <p:cNvSpPr>
            <a:spLocks noChangeShapeType="1"/>
          </p:cNvSpPr>
          <p:nvPr/>
        </p:nvSpPr>
        <p:spPr bwMode="auto">
          <a:xfrm flipH="1" flipV="1">
            <a:off x="6858000" y="4876800"/>
            <a:ext cx="304800" cy="76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Text Box 31"/>
          <p:cNvSpPr txBox="1">
            <a:spLocks noChangeArrowheads="1"/>
          </p:cNvSpPr>
          <p:nvPr/>
        </p:nvSpPr>
        <p:spPr bwMode="auto">
          <a:xfrm>
            <a:off x="228600" y="5499100"/>
            <a:ext cx="86106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>
                <a:latin typeface="Arial" charset="0"/>
              </a:rPr>
              <a:t>Because of their high number of protons, elements heavier than Fe have a large Coulomb barrier and can be produced only by </a:t>
            </a:r>
            <a:r>
              <a:rPr lang="en-US" sz="2600" b="1" dirty="0">
                <a:latin typeface="Arial" charset="0"/>
              </a:rPr>
              <a:t>capturing neutrons</a:t>
            </a:r>
            <a:r>
              <a:rPr lang="en-US" sz="2600" dirty="0">
                <a:latin typeface="Arial" charset="0"/>
              </a:rPr>
              <a:t>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63500" y="123279"/>
            <a:ext cx="93726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The origin of the elements heavier than iron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olaremheavy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809625"/>
            <a:ext cx="6151562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514475" y="17463"/>
            <a:ext cx="6570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latin typeface="Arial" charset="0"/>
                <a:cs typeface="Arial" charset="0"/>
              </a:rPr>
              <a:t>Solar System abundances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slow </a:t>
            </a:r>
            <a:r>
              <a:rPr lang="en-US" dirty="0" smtClean="0"/>
              <a:t>neutron capture (</a:t>
            </a:r>
            <a:r>
              <a:rPr lang="en-US" i="1" dirty="0" smtClean="0"/>
              <a:t>s</a:t>
            </a:r>
            <a:r>
              <a:rPr lang="en-US" dirty="0" smtClean="0"/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smtClean="0"/>
              <a:t>s</a:t>
            </a:r>
            <a:r>
              <a:rPr lang="en-US" dirty="0" smtClean="0"/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the </a:t>
            </a:r>
            <a:r>
              <a:rPr lang="en-US" i="1" dirty="0" smtClean="0"/>
              <a:t>intermediate</a:t>
            </a:r>
            <a:r>
              <a:rPr lang="en-US" dirty="0" smtClean="0"/>
              <a:t> neutron capture (</a:t>
            </a:r>
            <a:r>
              <a:rPr lang="en-US" i="1" dirty="0" err="1" smtClean="0"/>
              <a:t>i</a:t>
            </a:r>
            <a:r>
              <a:rPr lang="en-US" dirty="0" smtClean="0"/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err="1" smtClean="0"/>
              <a:t>cosmochemistry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106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Picture 7"/>
          <p:cNvSpPr>
            <a:spLocks noChangeAspect="1"/>
          </p:cNvSpPr>
          <p:nvPr/>
        </p:nvSpPr>
        <p:spPr bwMode="auto">
          <a:xfrm>
            <a:off x="517525" y="754063"/>
            <a:ext cx="77660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58" name="TextBox 4"/>
          <p:cNvSpPr txBox="1">
            <a:spLocks noChangeArrowheads="1"/>
          </p:cNvSpPr>
          <p:nvPr/>
        </p:nvSpPr>
        <p:spPr bwMode="auto">
          <a:xfrm>
            <a:off x="1049338" y="-6350"/>
            <a:ext cx="7677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/>
              <a:t>Earth’s crust abundances</a:t>
            </a:r>
          </a:p>
        </p:txBody>
      </p:sp>
      <p:pic>
        <p:nvPicPr>
          <p:cNvPr id="1945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663575"/>
            <a:ext cx="7737475" cy="61436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Box 5"/>
          <p:cNvSpPr txBox="1">
            <a:spLocks noChangeArrowheads="1"/>
          </p:cNvSpPr>
          <p:nvPr/>
        </p:nvSpPr>
        <p:spPr bwMode="auto">
          <a:xfrm>
            <a:off x="5357813" y="1190625"/>
            <a:ext cx="2540000" cy="12001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/>
              <a:t>The </a:t>
            </a:r>
            <a:r>
              <a:rPr lang="hu-HU" sz="1800" i="1"/>
              <a:t>seeds of technology </a:t>
            </a:r>
            <a:r>
              <a:rPr lang="hu-HU" sz="1800"/>
              <a:t>elements that make possible the high-tech world we live in today</a:t>
            </a:r>
            <a:r>
              <a:rPr lang="en-US" sz="1800"/>
              <a:t> 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396038" y="2390775"/>
            <a:ext cx="361950" cy="9191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2012091410000937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25" y="1104900"/>
            <a:ext cx="134731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-793750" y="6078538"/>
            <a:ext cx="2335213" cy="4445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15975" y="5443538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33438" y="4824413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3438" y="545941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975" y="4802188"/>
            <a:ext cx="3287713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78200" y="4144963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02013" y="41449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24238" y="3508375"/>
            <a:ext cx="725487" cy="636588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4238" y="3486150"/>
            <a:ext cx="330993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32500" y="2822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08688" y="2822575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32500" y="2187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9175" y="2187575"/>
            <a:ext cx="3289300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729663" y="1552575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729663" y="15160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780463" y="881063"/>
            <a:ext cx="727075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98" name="TextBox 27"/>
          <p:cNvSpPr txBox="1">
            <a:spLocks noChangeArrowheads="1"/>
          </p:cNvSpPr>
          <p:nvPr/>
        </p:nvSpPr>
        <p:spPr bwMode="auto">
          <a:xfrm>
            <a:off x="274638" y="136525"/>
            <a:ext cx="87153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008000"/>
                </a:solidFill>
                <a:latin typeface="Arial" charset="0"/>
                <a:cs typeface="Arial" charset="0"/>
              </a:rPr>
              <a:t>Slow</a:t>
            </a:r>
            <a:r>
              <a:rPr lang="en-US" sz="4400">
                <a:latin typeface="Arial" charset="0"/>
                <a:cs typeface="Arial" charset="0"/>
              </a:rPr>
              <a:t> and </a:t>
            </a:r>
            <a:r>
              <a:rPr lang="en-US" sz="4400" b="1">
                <a:solidFill>
                  <a:srgbClr val="800000"/>
                </a:solidFill>
                <a:latin typeface="Arial" charset="0"/>
                <a:cs typeface="Arial" charset="0"/>
              </a:rPr>
              <a:t>Rapid</a:t>
            </a:r>
            <a:r>
              <a:rPr lang="en-US" sz="4400">
                <a:latin typeface="Arial" charset="0"/>
                <a:cs typeface="Arial" charset="0"/>
              </a:rPr>
              <a:t> neutron captures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3905250" y="5251450"/>
            <a:ext cx="1746250" cy="1655763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471988" y="5110163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5345113" y="5010150"/>
            <a:ext cx="1746250" cy="1655763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524625" y="5167313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6734175" y="4422775"/>
            <a:ext cx="1746250" cy="1655763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7442200" y="4181475"/>
            <a:ext cx="1746250" cy="1655763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270875" y="3997325"/>
            <a:ext cx="1746250" cy="1654175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103688" y="6281738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07" name="Text Box 9"/>
          <p:cNvSpPr txBox="1">
            <a:spLocks noChangeArrowheads="1"/>
          </p:cNvSpPr>
          <p:nvPr/>
        </p:nvSpPr>
        <p:spPr bwMode="auto">
          <a:xfrm>
            <a:off x="-1588" y="1158875"/>
            <a:ext cx="4392613" cy="1079500"/>
          </a:xfrm>
          <a:prstGeom prst="rect">
            <a:avLst/>
          </a:prstGeom>
          <a:solidFill>
            <a:srgbClr val="54A938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>
                <a:latin typeface="Arial Rounded MT Bold" charset="0"/>
                <a:cs typeface="Arial Rounded MT Bold" charset="0"/>
              </a:rPr>
              <a:t>During the </a:t>
            </a:r>
            <a:r>
              <a:rPr lang="en-US" sz="1800" i="1">
                <a:latin typeface="Arial Rounded MT Bold" charset="0"/>
                <a:cs typeface="Arial Rounded MT Bold" charset="0"/>
              </a:rPr>
              <a:t>s</a:t>
            </a:r>
            <a:r>
              <a:rPr lang="en-US" sz="1800">
                <a:latin typeface="Arial Rounded MT Bold" charset="0"/>
                <a:cs typeface="Arial Rounded MT Bold" charset="0"/>
              </a:rPr>
              <a:t> process: 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 Rounded MT Bold" charset="0"/>
                <a:cs typeface="Arial Rounded MT Bold" charset="0"/>
              </a:rPr>
              <a:t>Time scale (n,</a:t>
            </a:r>
            <a:r>
              <a:rPr lang="en-US" sz="1800">
                <a:latin typeface="Symbol" charset="0"/>
                <a:cs typeface="Arial Rounded MT Bold" charset="0"/>
              </a:rPr>
              <a:t>g</a:t>
            </a:r>
            <a:r>
              <a:rPr lang="en-US" sz="1800">
                <a:latin typeface="Arial Rounded MT Bold" charset="0"/>
                <a:cs typeface="Arial Rounded MT Bold" charset="0"/>
              </a:rPr>
              <a:t>) &gt;&gt; time scale</a:t>
            </a:r>
            <a:r>
              <a:rPr lang="en-US" sz="1800" b="1">
                <a:latin typeface="Arial Rounded MT Bold" charset="0"/>
                <a:cs typeface="Arial Rounded MT Bold" charset="0"/>
              </a:rPr>
              <a:t>β</a:t>
            </a:r>
            <a:r>
              <a:rPr lang="en-US" sz="1800">
                <a:latin typeface="Arial Rounded MT Bold" charset="0"/>
                <a:cs typeface="Arial Rounded MT Bold" charset="0"/>
              </a:rPr>
              <a:t>decay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 Rounded MT Bold" charset="0"/>
                <a:cs typeface="Arial Rounded MT Bold" charset="0"/>
              </a:rPr>
              <a:t>N</a:t>
            </a:r>
            <a:r>
              <a:rPr lang="en-US" sz="1800" baseline="-25000">
                <a:latin typeface="Arial Rounded MT Bold" charset="0"/>
                <a:cs typeface="Arial Rounded MT Bold" charset="0"/>
              </a:rPr>
              <a:t>n </a:t>
            </a:r>
            <a:r>
              <a:rPr lang="en-US" sz="1800">
                <a:latin typeface="Arial Rounded MT Bold" charset="0"/>
                <a:cs typeface="Arial Rounded MT Bold" charset="0"/>
              </a:rPr>
              <a:t>~ 10</a:t>
            </a:r>
            <a:r>
              <a:rPr lang="en-US" sz="1800" baseline="30000">
                <a:latin typeface="Arial Rounded MT Bold" charset="0"/>
                <a:cs typeface="Arial Rounded MT Bold" charset="0"/>
              </a:rPr>
              <a:t>8</a:t>
            </a:r>
            <a:r>
              <a:rPr lang="en-US" sz="1800">
                <a:latin typeface="Arial Rounded MT Bold" charset="0"/>
                <a:cs typeface="Arial Rounded MT Bold" charset="0"/>
              </a:rPr>
              <a:t> n/cm</a:t>
            </a:r>
            <a:r>
              <a:rPr lang="en-US" sz="1800" baseline="30000">
                <a:latin typeface="Arial Rounded MT Bold" charset="0"/>
                <a:cs typeface="Arial Rounded MT Bold" charset="0"/>
              </a:rPr>
              <a:t>3</a:t>
            </a:r>
          </a:p>
        </p:txBody>
      </p:sp>
      <p:sp>
        <p:nvSpPr>
          <p:cNvPr id="20508" name="Text Box 9"/>
          <p:cNvSpPr txBox="1">
            <a:spLocks noChangeArrowheads="1"/>
          </p:cNvSpPr>
          <p:nvPr/>
        </p:nvSpPr>
        <p:spPr bwMode="auto">
          <a:xfrm>
            <a:off x="4643438" y="5797550"/>
            <a:ext cx="4500562" cy="1079500"/>
          </a:xfrm>
          <a:prstGeom prst="rect">
            <a:avLst/>
          </a:prstGeom>
          <a:solidFill>
            <a:srgbClr val="A72810"/>
          </a:solidFill>
          <a:ln w="952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>
                <a:latin typeface="Arial Rounded MT Bold" charset="0"/>
                <a:cs typeface="Arial Rounded MT Bold" charset="0"/>
              </a:rPr>
              <a:t>During the </a:t>
            </a:r>
            <a:r>
              <a:rPr lang="en-US" sz="1800" i="1">
                <a:latin typeface="Arial Rounded MT Bold" charset="0"/>
                <a:cs typeface="Arial Rounded MT Bold" charset="0"/>
              </a:rPr>
              <a:t>r</a:t>
            </a:r>
            <a:r>
              <a:rPr lang="en-US" sz="1800">
                <a:latin typeface="Arial Rounded MT Bold" charset="0"/>
                <a:cs typeface="Arial Rounded MT Bold" charset="0"/>
              </a:rPr>
              <a:t> process: 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 Rounded MT Bold" charset="0"/>
                <a:cs typeface="Arial Rounded MT Bold" charset="0"/>
              </a:rPr>
              <a:t>Time scale (n,</a:t>
            </a:r>
            <a:r>
              <a:rPr lang="en-US" sz="1800">
                <a:latin typeface="Symbol" charset="0"/>
                <a:cs typeface="Arial Rounded MT Bold" charset="0"/>
              </a:rPr>
              <a:t>g</a:t>
            </a:r>
            <a:r>
              <a:rPr lang="en-US" sz="1800">
                <a:latin typeface="Arial Rounded MT Bold" charset="0"/>
                <a:cs typeface="Arial Rounded MT Bold" charset="0"/>
              </a:rPr>
              <a:t>) &lt;&lt; time scale</a:t>
            </a:r>
            <a:r>
              <a:rPr lang="en-US" sz="1800" b="1">
                <a:latin typeface="Arial Rounded MT Bold" charset="0"/>
                <a:cs typeface="Arial Rounded MT Bold" charset="0"/>
              </a:rPr>
              <a:t>β</a:t>
            </a:r>
            <a:r>
              <a:rPr lang="en-US" sz="1800">
                <a:latin typeface="Arial Rounded MT Bold" charset="0"/>
                <a:cs typeface="Arial Rounded MT Bold" charset="0"/>
              </a:rPr>
              <a:t>decay</a:t>
            </a:r>
          </a:p>
          <a:p>
            <a:pPr>
              <a:lnSpc>
                <a:spcPct val="120000"/>
              </a:lnSpc>
            </a:pPr>
            <a:r>
              <a:rPr lang="en-US" sz="1800">
                <a:latin typeface="Arial Rounded MT Bold" charset="0"/>
                <a:cs typeface="Arial Rounded MT Bold" charset="0"/>
              </a:rPr>
              <a:t>N</a:t>
            </a:r>
            <a:r>
              <a:rPr lang="en-US" sz="1800" baseline="-25000">
                <a:latin typeface="Arial Rounded MT Bold" charset="0"/>
                <a:cs typeface="Arial Rounded MT Bold" charset="0"/>
              </a:rPr>
              <a:t>n </a:t>
            </a:r>
            <a:r>
              <a:rPr lang="en-US" sz="1800">
                <a:latin typeface="Arial Rounded MT Bold" charset="0"/>
                <a:cs typeface="Arial Rounded MT Bold" charset="0"/>
              </a:rPr>
              <a:t>&gt; 10</a:t>
            </a:r>
            <a:r>
              <a:rPr lang="en-US" sz="1800" baseline="30000">
                <a:latin typeface="Arial Rounded MT Bold" charset="0"/>
                <a:cs typeface="Arial Rounded MT Bold" charset="0"/>
              </a:rPr>
              <a:t>20</a:t>
            </a:r>
            <a:r>
              <a:rPr lang="en-US" sz="1800">
                <a:latin typeface="Arial Rounded MT Bold" charset="0"/>
                <a:cs typeface="Arial Rounded MT Bold" charset="0"/>
              </a:rPr>
              <a:t> n/cm</a:t>
            </a:r>
            <a:r>
              <a:rPr lang="en-US" sz="1800" baseline="30000">
                <a:latin typeface="Arial Rounded MT Bold" charset="0"/>
                <a:cs typeface="Arial Rounded MT Bold" charset="0"/>
              </a:rPr>
              <a:t>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2012091410000937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25" y="1104900"/>
            <a:ext cx="134731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-793750" y="6078538"/>
            <a:ext cx="2335213" cy="4445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15975" y="5443538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33438" y="4824413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3438" y="545941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975" y="4802188"/>
            <a:ext cx="3287713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78200" y="4144963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02013" y="41449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24238" y="3508375"/>
            <a:ext cx="725487" cy="636588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4238" y="3486150"/>
            <a:ext cx="330993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32500" y="2822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08688" y="2822575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32500" y="2187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80125" y="2187575"/>
            <a:ext cx="3289300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729663" y="1552575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729663" y="15160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780463" y="881063"/>
            <a:ext cx="727075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2" name="TextBox 27"/>
          <p:cNvSpPr txBox="1">
            <a:spLocks noChangeArrowheads="1"/>
          </p:cNvSpPr>
          <p:nvPr/>
        </p:nvSpPr>
        <p:spPr bwMode="auto">
          <a:xfrm>
            <a:off x="1660525" y="136525"/>
            <a:ext cx="55832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800000"/>
                </a:solidFill>
                <a:cs typeface="Arial" charset="0"/>
              </a:rPr>
              <a:t>r-only </a:t>
            </a:r>
            <a:r>
              <a:rPr lang="en-US" sz="4400" b="1">
                <a:solidFill>
                  <a:srgbClr val="008000"/>
                </a:solidFill>
                <a:cs typeface="Arial" charset="0"/>
              </a:rPr>
              <a:t>s-only</a:t>
            </a:r>
            <a:r>
              <a:rPr lang="en-US" sz="4400">
                <a:cs typeface="Arial" charset="0"/>
              </a:rPr>
              <a:t> </a:t>
            </a:r>
            <a:r>
              <a:rPr lang="en-US" sz="4400" b="1">
                <a:solidFill>
                  <a:srgbClr val="FFFF00"/>
                </a:solidFill>
                <a:cs typeface="Arial" charset="0"/>
              </a:rPr>
              <a:t>p-only</a:t>
            </a:r>
            <a:r>
              <a:rPr lang="en-US" sz="4400">
                <a:solidFill>
                  <a:srgbClr val="FFFF00"/>
                </a:solidFill>
                <a:cs typeface="Arial" charset="0"/>
              </a:rPr>
              <a:t>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4778375" y="6078538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651500" y="6078538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6218238" y="5808663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734175" y="5295900"/>
            <a:ext cx="1746250" cy="1655763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7397750" y="4979988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8116888" y="4614863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8780463" y="4491038"/>
            <a:ext cx="1746250" cy="1654175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286250" y="6446838"/>
            <a:ext cx="1746250" cy="1655762"/>
          </a:xfrm>
          <a:prstGeom prst="straightConnector1">
            <a:avLst/>
          </a:prstGeom>
          <a:ln w="762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3128963" y="5808663"/>
            <a:ext cx="681037" cy="638175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438650" y="4460875"/>
            <a:ext cx="681038" cy="636588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5794375" y="4460875"/>
            <a:ext cx="679450" cy="636588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7080250" y="3138488"/>
            <a:ext cx="681038" cy="638175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8418513" y="3148013"/>
            <a:ext cx="679450" cy="638175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1836738" y="5775325"/>
            <a:ext cx="679450" cy="638175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76250" y="4460875"/>
            <a:ext cx="679450" cy="636588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1155700" y="4483100"/>
            <a:ext cx="681038" cy="638175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1836738" y="4491038"/>
            <a:ext cx="679450" cy="638175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151188" y="3148013"/>
            <a:ext cx="681037" cy="638175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4438650" y="3144838"/>
            <a:ext cx="681038" cy="638175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058025" y="1822450"/>
            <a:ext cx="679450" cy="638175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5754688" y="1825625"/>
            <a:ext cx="679450" cy="638175"/>
          </a:xfrm>
          <a:prstGeom prst="roundRect">
            <a:avLst/>
          </a:prstGeom>
          <a:noFill/>
          <a:ln w="571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1835150" y="5133975"/>
            <a:ext cx="679450" cy="638175"/>
          </a:xfrm>
          <a:prstGeom prst="roundRect">
            <a:avLst/>
          </a:prstGeom>
          <a:noFill/>
          <a:ln w="5715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4438650" y="1800225"/>
            <a:ext cx="681038" cy="638175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3140075" y="1816100"/>
            <a:ext cx="679450" cy="638175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762125" y="3138488"/>
            <a:ext cx="681038" cy="638175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515938" y="3148013"/>
            <a:ext cx="679450" cy="638175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>
            <a:off x="-822325" y="4460875"/>
            <a:ext cx="679450" cy="636588"/>
          </a:xfrm>
          <a:prstGeom prst="round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850" y="4067175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9100" y="4725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0850" y="53641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263" y="60467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557" name="Content Placeholder 2"/>
          <p:cNvSpPr>
            <a:spLocks noGrp="1"/>
          </p:cNvSpPr>
          <p:nvPr>
            <p:ph idx="1"/>
          </p:nvPr>
        </p:nvSpPr>
        <p:spPr>
          <a:xfrm>
            <a:off x="1254125" y="4122738"/>
            <a:ext cx="7358063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Kr has one p-only isotope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Sr has one s-only isotope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Sr has one p-only isotope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Kr has one s-only isotope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69900"/>
            <a:ext cx="8866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Which of this statements is wrong?  </a:t>
            </a:r>
          </a:p>
        </p:txBody>
      </p:sp>
      <p:sp>
        <p:nvSpPr>
          <p:cNvPr id="10" name="Left Arrow 9"/>
          <p:cNvSpPr/>
          <p:nvPr/>
        </p:nvSpPr>
        <p:spPr>
          <a:xfrm>
            <a:off x="6408738" y="4748213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3560" name="Picture 3" descr="nuclide_chart_heavy_pr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290638"/>
            <a:ext cx="5961062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ft Arrow 10"/>
          <p:cNvSpPr/>
          <p:nvPr/>
        </p:nvSpPr>
        <p:spPr>
          <a:xfrm>
            <a:off x="6561138" y="5892800"/>
            <a:ext cx="1046162" cy="576263"/>
          </a:xfrm>
          <a:prstGeom prst="leftArrow">
            <a:avLst>
              <a:gd name="adj1" fmla="val 50000"/>
              <a:gd name="adj2" fmla="val 33972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3" y="2308661"/>
            <a:ext cx="8229600" cy="452596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p</a:t>
            </a:r>
            <a:r>
              <a:rPr lang="en-US" dirty="0" smtClean="0"/>
              <a:t> and the </a:t>
            </a:r>
            <a:r>
              <a:rPr lang="en-US" i="1" dirty="0" smtClean="0"/>
              <a:t>s</a:t>
            </a:r>
            <a:r>
              <a:rPr lang="en-US" dirty="0" smtClean="0"/>
              <a:t> processes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 smtClean="0"/>
              <a:t>p</a:t>
            </a:r>
            <a:r>
              <a:rPr lang="en-US" dirty="0" smtClean="0"/>
              <a:t> process</a:t>
            </a:r>
          </a:p>
          <a:p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r</a:t>
            </a:r>
            <a:r>
              <a:rPr lang="en-US" dirty="0" smtClean="0"/>
              <a:t> and the </a:t>
            </a:r>
            <a:r>
              <a:rPr lang="en-US" i="1" dirty="0" smtClean="0"/>
              <a:t>p</a:t>
            </a:r>
            <a:r>
              <a:rPr lang="en-US" dirty="0" smtClean="0"/>
              <a:t> process</a:t>
            </a:r>
          </a:p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r</a:t>
            </a:r>
            <a:r>
              <a:rPr lang="en-US" dirty="0" smtClean="0"/>
              <a:t>, </a:t>
            </a:r>
            <a:r>
              <a:rPr lang="en-US" i="1" dirty="0" smtClean="0"/>
              <a:t>s</a:t>
            </a:r>
            <a:r>
              <a:rPr lang="en-US" dirty="0" smtClean="0"/>
              <a:t>, and </a:t>
            </a:r>
            <a:r>
              <a:rPr lang="en-US" i="1" dirty="0" smtClean="0"/>
              <a:t>p</a:t>
            </a:r>
            <a:r>
              <a:rPr lang="en-US" dirty="0" smtClean="0"/>
              <a:t> processes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382808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rack the </a:t>
            </a:r>
            <a:r>
              <a:rPr lang="en-US" sz="3200" i="1" dirty="0" smtClean="0"/>
              <a:t>s-</a:t>
            </a:r>
            <a:r>
              <a:rPr lang="en-US" sz="3200" dirty="0" smtClean="0"/>
              <a:t> and </a:t>
            </a:r>
            <a:r>
              <a:rPr lang="en-US" sz="3200" i="1" dirty="0" smtClean="0"/>
              <a:t>r</a:t>
            </a:r>
            <a:r>
              <a:rPr lang="en-US" sz="3200" dirty="0"/>
              <a:t>-</a:t>
            </a:r>
            <a:r>
              <a:rPr lang="en-US" sz="3200" dirty="0" smtClean="0"/>
              <a:t>process path on the nuclide chart in the </a:t>
            </a:r>
            <a:r>
              <a:rPr lang="en-US" sz="3200" dirty="0" err="1" smtClean="0"/>
              <a:t>Tc</a:t>
            </a:r>
            <a:r>
              <a:rPr lang="en-US" sz="3200" dirty="0" smtClean="0"/>
              <a:t> region.</a:t>
            </a:r>
            <a:r>
              <a:rPr lang="en-US" sz="3200" dirty="0"/>
              <a:t> </a:t>
            </a:r>
            <a:r>
              <a:rPr lang="en-US" sz="3200" dirty="0" smtClean="0"/>
              <a:t>Which processes produce the long-lived (T</a:t>
            </a:r>
            <a:r>
              <a:rPr lang="en-US" sz="3200" baseline="-25000" dirty="0" smtClean="0"/>
              <a:t>1/2 </a:t>
            </a:r>
            <a:r>
              <a:rPr lang="en-US" sz="3200" dirty="0" smtClean="0"/>
              <a:t>&gt; 0.1 </a:t>
            </a:r>
            <a:r>
              <a:rPr lang="en-US" sz="3200" dirty="0" err="1" smtClean="0"/>
              <a:t>Myr</a:t>
            </a:r>
            <a:r>
              <a:rPr lang="en-US" sz="3200" dirty="0" smtClean="0"/>
              <a:t>) isotopes of </a:t>
            </a:r>
            <a:r>
              <a:rPr lang="en-US" sz="3200" dirty="0" err="1" smtClean="0"/>
              <a:t>Tc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439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6529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6911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9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3" y="2308661"/>
            <a:ext cx="8229600" cy="4525963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p</a:t>
            </a:r>
            <a:r>
              <a:rPr lang="en-US" dirty="0" smtClean="0"/>
              <a:t> and the </a:t>
            </a:r>
            <a:r>
              <a:rPr lang="en-US" i="1" dirty="0" smtClean="0"/>
              <a:t>s</a:t>
            </a:r>
            <a:r>
              <a:rPr lang="en-US" dirty="0" smtClean="0"/>
              <a:t> processes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i="1" dirty="0" smtClean="0"/>
              <a:t>p</a:t>
            </a:r>
            <a:r>
              <a:rPr lang="en-US" dirty="0" smtClean="0"/>
              <a:t> process</a:t>
            </a:r>
          </a:p>
          <a:p>
            <a:endParaRPr lang="en-US" dirty="0" smtClean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r</a:t>
            </a:r>
            <a:r>
              <a:rPr lang="en-US" dirty="0" smtClean="0"/>
              <a:t> and the </a:t>
            </a:r>
            <a:r>
              <a:rPr lang="en-US" i="1" dirty="0" smtClean="0"/>
              <a:t>p</a:t>
            </a:r>
            <a:r>
              <a:rPr lang="en-US" dirty="0" smtClean="0"/>
              <a:t> process</a:t>
            </a:r>
          </a:p>
          <a:p>
            <a:endParaRPr lang="en-US" dirty="0"/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r</a:t>
            </a:r>
            <a:r>
              <a:rPr lang="en-US" dirty="0" smtClean="0"/>
              <a:t>, </a:t>
            </a:r>
            <a:r>
              <a:rPr lang="en-US" i="1" dirty="0" smtClean="0"/>
              <a:t>s</a:t>
            </a:r>
            <a:r>
              <a:rPr lang="en-US" dirty="0" smtClean="0"/>
              <a:t>, and </a:t>
            </a:r>
            <a:r>
              <a:rPr lang="en-US" i="1" dirty="0" smtClean="0"/>
              <a:t>p</a:t>
            </a:r>
            <a:r>
              <a:rPr lang="en-US" dirty="0" smtClean="0"/>
              <a:t> processes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382808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T</a:t>
            </a:r>
            <a:r>
              <a:rPr lang="en-US" sz="3200" dirty="0" smtClean="0"/>
              <a:t>rack the </a:t>
            </a:r>
            <a:r>
              <a:rPr lang="en-US" sz="3200" i="1" dirty="0" smtClean="0"/>
              <a:t>s-</a:t>
            </a:r>
            <a:r>
              <a:rPr lang="en-US" sz="3200" dirty="0" smtClean="0"/>
              <a:t> and </a:t>
            </a:r>
            <a:r>
              <a:rPr lang="en-US" sz="3200" i="1" dirty="0" smtClean="0"/>
              <a:t>r</a:t>
            </a:r>
            <a:r>
              <a:rPr lang="en-US" sz="3200" dirty="0"/>
              <a:t>-</a:t>
            </a:r>
            <a:r>
              <a:rPr lang="en-US" sz="3200" dirty="0" smtClean="0"/>
              <a:t>process path on the nuclide chart in the </a:t>
            </a:r>
            <a:r>
              <a:rPr lang="en-US" sz="3200" dirty="0" err="1" smtClean="0"/>
              <a:t>Tc</a:t>
            </a:r>
            <a:r>
              <a:rPr lang="en-US" sz="3200" dirty="0" smtClean="0"/>
              <a:t> region.</a:t>
            </a:r>
            <a:r>
              <a:rPr lang="en-US" sz="3200" dirty="0"/>
              <a:t> </a:t>
            </a:r>
            <a:r>
              <a:rPr lang="en-US" sz="3200" dirty="0" smtClean="0"/>
              <a:t>Which processes produce the long-lived (T</a:t>
            </a:r>
            <a:r>
              <a:rPr lang="en-US" sz="3200" baseline="-25000" dirty="0" smtClean="0"/>
              <a:t>1/2 </a:t>
            </a:r>
            <a:r>
              <a:rPr lang="en-US" sz="3200" dirty="0" smtClean="0"/>
              <a:t>&gt; 0.1 </a:t>
            </a:r>
            <a:r>
              <a:rPr lang="en-US" sz="3200" dirty="0" err="1" smtClean="0"/>
              <a:t>Myr</a:t>
            </a:r>
            <a:r>
              <a:rPr lang="en-US" sz="3200" dirty="0" smtClean="0"/>
              <a:t>) isotopes of </a:t>
            </a:r>
            <a:r>
              <a:rPr lang="en-US" sz="3200" dirty="0" err="1" smtClean="0"/>
              <a:t>Tc</a:t>
            </a:r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439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6529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6911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5535613" y="5859463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7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3" y="2308661"/>
            <a:ext cx="8229600" cy="4525963"/>
          </a:xfrm>
        </p:spPr>
        <p:txBody>
          <a:bodyPr/>
          <a:lstStyle/>
          <a:p>
            <a:r>
              <a:rPr lang="en-US" dirty="0" smtClean="0"/>
              <a:t>97 and 98</a:t>
            </a:r>
          </a:p>
          <a:p>
            <a:endParaRPr lang="en-US" dirty="0" smtClean="0"/>
          </a:p>
          <a:p>
            <a:r>
              <a:rPr lang="en-US" dirty="0" smtClean="0"/>
              <a:t>99 only</a:t>
            </a:r>
          </a:p>
          <a:p>
            <a:endParaRPr lang="en-US" dirty="0" smtClean="0"/>
          </a:p>
          <a:p>
            <a:r>
              <a:rPr lang="en-US" dirty="0" smtClean="0"/>
              <a:t>99 and 100</a:t>
            </a:r>
          </a:p>
          <a:p>
            <a:endParaRPr lang="en-US" dirty="0"/>
          </a:p>
          <a:p>
            <a:r>
              <a:rPr lang="en-US" dirty="0" smtClean="0"/>
              <a:t>98 only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629029"/>
            <a:ext cx="868177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the </a:t>
            </a:r>
            <a:r>
              <a:rPr lang="en-US" sz="3200" i="1" dirty="0" smtClean="0"/>
              <a:t>s </a:t>
            </a:r>
            <a:r>
              <a:rPr lang="en-US" sz="3200" dirty="0" smtClean="0"/>
              <a:t>process happens in AGB stars, which isotopes of </a:t>
            </a:r>
            <a:r>
              <a:rPr lang="en-US" sz="3200" dirty="0" err="1" smtClean="0"/>
              <a:t>Tc</a:t>
            </a:r>
            <a:r>
              <a:rPr lang="en-US" sz="3200" dirty="0" smtClean="0"/>
              <a:t> do we see in these stars?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439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6529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7229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2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3" y="2308661"/>
            <a:ext cx="8229600" cy="4525963"/>
          </a:xfrm>
        </p:spPr>
        <p:txBody>
          <a:bodyPr/>
          <a:lstStyle/>
          <a:p>
            <a:r>
              <a:rPr lang="en-US" dirty="0" smtClean="0"/>
              <a:t>97 and 98</a:t>
            </a:r>
          </a:p>
          <a:p>
            <a:endParaRPr lang="en-US" dirty="0" smtClean="0"/>
          </a:p>
          <a:p>
            <a:r>
              <a:rPr lang="en-US" dirty="0" smtClean="0"/>
              <a:t>99 only</a:t>
            </a:r>
          </a:p>
          <a:p>
            <a:endParaRPr lang="en-US" dirty="0" smtClean="0"/>
          </a:p>
          <a:p>
            <a:r>
              <a:rPr lang="en-US" dirty="0" smtClean="0"/>
              <a:t>99 and 100</a:t>
            </a:r>
          </a:p>
          <a:p>
            <a:endParaRPr lang="en-US" dirty="0"/>
          </a:p>
          <a:p>
            <a:r>
              <a:rPr lang="en-US" dirty="0" smtClean="0"/>
              <a:t>98 only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629029"/>
            <a:ext cx="868177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If the </a:t>
            </a:r>
            <a:r>
              <a:rPr lang="en-US" sz="3200" i="1" dirty="0" smtClean="0"/>
              <a:t>s </a:t>
            </a:r>
            <a:r>
              <a:rPr lang="en-US" sz="3200" dirty="0" smtClean="0"/>
              <a:t>process happens in AGB stars, which isotopes of </a:t>
            </a:r>
            <a:r>
              <a:rPr lang="en-US" sz="3200" dirty="0" err="1" smtClean="0"/>
              <a:t>Tc</a:t>
            </a:r>
            <a:r>
              <a:rPr lang="en-US" sz="3200" dirty="0" smtClean="0"/>
              <a:t> do we see in these stars?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439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6529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7229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106863" y="3533651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2012091410000937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25" y="1104900"/>
            <a:ext cx="134731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-793750" y="6078538"/>
            <a:ext cx="2335213" cy="4445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15975" y="5443538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33438" y="4824413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3438" y="545941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975" y="4802188"/>
            <a:ext cx="3287713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78200" y="4144963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02013" y="41449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24238" y="3508375"/>
            <a:ext cx="725487" cy="636588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4238" y="3486150"/>
            <a:ext cx="330993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32500" y="2822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08688" y="2822575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32500" y="2187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18" name="TextBox 27"/>
          <p:cNvSpPr txBox="1">
            <a:spLocks noChangeArrowheads="1"/>
          </p:cNvSpPr>
          <p:nvPr/>
        </p:nvSpPr>
        <p:spPr bwMode="auto">
          <a:xfrm>
            <a:off x="38100" y="-74613"/>
            <a:ext cx="9021763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90"/>
                </a:solidFill>
                <a:latin typeface="Arial" charset="0"/>
                <a:cs typeface="Arial" charset="0"/>
              </a:rPr>
              <a:t>1.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Neutron magic nuclei </a:t>
            </a:r>
            <a:r>
              <a:rPr lang="en-US" sz="3600" dirty="0">
                <a:latin typeface="Arial" charset="0"/>
                <a:cs typeface="Arial" charset="0"/>
              </a:rPr>
              <a:t>have</a:t>
            </a:r>
            <a:r>
              <a:rPr lang="en-US" sz="3600" dirty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charset="0"/>
                <a:cs typeface="Arial" charset="0"/>
              </a:rPr>
              <a:t>low neutron capture cross sections </a:t>
            </a:r>
            <a:r>
              <a:rPr lang="en-US" sz="3600" dirty="0">
                <a:solidFill>
                  <a:srgbClr val="000000"/>
                </a:solidFill>
                <a:latin typeface="Symbol" charset="0"/>
                <a:cs typeface="Symbol" charset="0"/>
              </a:rPr>
              <a:t>s</a:t>
            </a:r>
            <a:r>
              <a:rPr lang="en-US" sz="36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>
                <a:latin typeface="Arial" charset="0"/>
                <a:cs typeface="Arial" charset="0"/>
              </a:rPr>
              <a:t>and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accumulate </a:t>
            </a:r>
            <a:r>
              <a:rPr lang="en-US" sz="3600" dirty="0">
                <a:latin typeface="Arial" charset="0"/>
                <a:cs typeface="Arial" charset="0"/>
              </a:rPr>
              <a:t>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423275" y="1125538"/>
            <a:ext cx="36513" cy="6811962"/>
          </a:xfrm>
          <a:prstGeom prst="line">
            <a:avLst/>
          </a:prstGeom>
          <a:ln w="571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0" name="TextBox 3"/>
          <p:cNvSpPr txBox="1">
            <a:spLocks noChangeArrowheads="1"/>
          </p:cNvSpPr>
          <p:nvPr/>
        </p:nvSpPr>
        <p:spPr bwMode="auto">
          <a:xfrm>
            <a:off x="8040688" y="4730750"/>
            <a:ext cx="1063625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90"/>
                </a:solidFill>
                <a:latin typeface="Arial" charset="0"/>
                <a:cs typeface="Arial" charset="0"/>
              </a:rPr>
              <a:t>N=82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9059863" y="1147763"/>
            <a:ext cx="38100" cy="6811962"/>
          </a:xfrm>
          <a:prstGeom prst="line">
            <a:avLst/>
          </a:prstGeom>
          <a:ln w="571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99175" y="2187575"/>
            <a:ext cx="3289300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729663" y="15160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8729663" y="1552575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780463" y="881063"/>
            <a:ext cx="727075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26" name="TextBox 1"/>
          <p:cNvSpPr txBox="1">
            <a:spLocks noChangeArrowheads="1"/>
          </p:cNvSpPr>
          <p:nvPr/>
        </p:nvSpPr>
        <p:spPr bwMode="auto">
          <a:xfrm>
            <a:off x="15875" y="1258425"/>
            <a:ext cx="5216525" cy="1814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The </a:t>
            </a:r>
            <a:r>
              <a:rPr lang="en-US" sz="2800" b="1" dirty="0"/>
              <a:t>neutron exposure </a:t>
            </a:r>
            <a:r>
              <a:rPr lang="en-US" sz="2800" dirty="0">
                <a:latin typeface="Symbol" charset="0"/>
                <a:cs typeface="Symbol" charset="0"/>
              </a:rPr>
              <a:t>t</a:t>
            </a:r>
            <a:r>
              <a:rPr lang="en-US" sz="2800" dirty="0"/>
              <a:t> = total time-integrated neutron flux is the key quantity the defines the final </a:t>
            </a:r>
            <a:r>
              <a:rPr lang="en-US" sz="2800" i="1" dirty="0"/>
              <a:t>s</a:t>
            </a:r>
            <a:r>
              <a:rPr lang="en-US" sz="2800" dirty="0"/>
              <a:t>-process distribution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solaremheavy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09625"/>
            <a:ext cx="6151563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115888" y="17463"/>
            <a:ext cx="6570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latin typeface="Arial" charset="0"/>
                <a:cs typeface="Arial" charset="0"/>
              </a:rPr>
              <a:t>Solar System abundances</a:t>
            </a:r>
          </a:p>
        </p:txBody>
      </p:sp>
      <p:sp>
        <p:nvSpPr>
          <p:cNvPr id="22531" name="Text Box 8"/>
          <p:cNvSpPr txBox="1">
            <a:spLocks noChangeArrowheads="1"/>
          </p:cNvSpPr>
          <p:nvPr/>
        </p:nvSpPr>
        <p:spPr bwMode="auto">
          <a:xfrm>
            <a:off x="2935288" y="2979738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000090"/>
                </a:solidFill>
                <a:latin typeface="Arial Rounded MT Bold" charset="0"/>
                <a:cs typeface="Arial Rounded MT Bold" charset="0"/>
              </a:rPr>
              <a:t>s</a:t>
            </a:r>
            <a:r>
              <a:rPr lang="en-US">
                <a:solidFill>
                  <a:srgbClr val="000090"/>
                </a:solidFill>
                <a:latin typeface="Arial Rounded MT Bold" charset="0"/>
                <a:cs typeface="Arial Rounded MT Bold" charset="0"/>
              </a:rPr>
              <a:t>-process peaks</a:t>
            </a:r>
          </a:p>
        </p:txBody>
      </p:sp>
      <p:sp>
        <p:nvSpPr>
          <p:cNvPr id="22532" name="Line 11"/>
          <p:cNvSpPr>
            <a:spLocks noChangeShapeType="1"/>
          </p:cNvSpPr>
          <p:nvPr/>
        </p:nvSpPr>
        <p:spPr bwMode="auto">
          <a:xfrm>
            <a:off x="2935288" y="3441700"/>
            <a:ext cx="0" cy="12192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Line 11"/>
          <p:cNvSpPr>
            <a:spLocks noChangeShapeType="1"/>
          </p:cNvSpPr>
          <p:nvPr/>
        </p:nvSpPr>
        <p:spPr bwMode="auto">
          <a:xfrm>
            <a:off x="4167188" y="3733800"/>
            <a:ext cx="0" cy="12192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Line 11"/>
          <p:cNvSpPr>
            <a:spLocks noChangeShapeType="1"/>
          </p:cNvSpPr>
          <p:nvPr/>
        </p:nvSpPr>
        <p:spPr bwMode="auto">
          <a:xfrm>
            <a:off x="5849938" y="3856038"/>
            <a:ext cx="0" cy="1219200"/>
          </a:xfrm>
          <a:prstGeom prst="line">
            <a:avLst/>
          </a:prstGeom>
          <a:noFill/>
          <a:ln w="38100">
            <a:solidFill>
              <a:srgbClr val="00009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5" name="TextBox 12"/>
          <p:cNvSpPr txBox="1">
            <a:spLocks noChangeArrowheads="1"/>
          </p:cNvSpPr>
          <p:nvPr/>
        </p:nvSpPr>
        <p:spPr bwMode="auto">
          <a:xfrm>
            <a:off x="6332538" y="1511300"/>
            <a:ext cx="25368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solidFill>
                  <a:srgbClr val="000090"/>
                </a:solidFill>
                <a:latin typeface="Arial" charset="0"/>
                <a:cs typeface="Arial" charset="0"/>
              </a:rPr>
              <a:t>The</a:t>
            </a:r>
            <a:r>
              <a:rPr lang="en-US" sz="2800" i="1">
                <a:solidFill>
                  <a:srgbClr val="000090"/>
                </a:solidFill>
                <a:latin typeface="Arial" charset="0"/>
                <a:cs typeface="Arial" charset="0"/>
              </a:rPr>
              <a:t> s</a:t>
            </a:r>
            <a:r>
              <a:rPr lang="en-US" sz="2800">
                <a:solidFill>
                  <a:srgbClr val="000090"/>
                </a:solidFill>
                <a:latin typeface="Arial" charset="0"/>
                <a:cs typeface="Arial" charset="0"/>
              </a:rPr>
              <a:t>-process peaks correspond to </a:t>
            </a:r>
            <a:r>
              <a:rPr lang="en-US" sz="2800" i="1">
                <a:solidFill>
                  <a:srgbClr val="000090"/>
                </a:solidFill>
                <a:latin typeface="Arial" charset="0"/>
                <a:cs typeface="Arial" charset="0"/>
              </a:rPr>
              <a:t>stable nuclei </a:t>
            </a:r>
            <a:r>
              <a:rPr lang="en-US" sz="2800">
                <a:solidFill>
                  <a:srgbClr val="000090"/>
                </a:solidFill>
                <a:latin typeface="Arial" charset="0"/>
                <a:cs typeface="Arial" charset="0"/>
              </a:rPr>
              <a:t>with </a:t>
            </a:r>
            <a:r>
              <a:rPr lang="en-US" sz="2800" b="1" i="1">
                <a:solidFill>
                  <a:srgbClr val="000090"/>
                </a:solidFill>
                <a:latin typeface="Arial" charset="0"/>
                <a:cs typeface="Arial" charset="0"/>
              </a:rPr>
              <a:t>Neutron Magic Numbers </a:t>
            </a:r>
          </a:p>
          <a:p>
            <a:pPr algn="ctr" eaLnBrk="1" hangingPunct="1"/>
            <a:r>
              <a:rPr lang="en-US" sz="2800" i="1">
                <a:solidFill>
                  <a:srgbClr val="000090"/>
                </a:solidFill>
                <a:latin typeface="Arial" charset="0"/>
                <a:cs typeface="Arial" charset="0"/>
              </a:rPr>
              <a:t>N </a:t>
            </a:r>
            <a:r>
              <a:rPr lang="en-US" sz="2800">
                <a:solidFill>
                  <a:srgbClr val="000090"/>
                </a:solidFill>
                <a:latin typeface="Arial" charset="0"/>
                <a:cs typeface="Arial" charset="0"/>
              </a:rPr>
              <a:t>= 50, 82, 126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slow </a:t>
            </a:r>
            <a:r>
              <a:rPr lang="en-US" dirty="0" smtClean="0"/>
              <a:t>neutron capture (</a:t>
            </a:r>
            <a:r>
              <a:rPr lang="en-US" i="1" dirty="0" smtClean="0"/>
              <a:t>s</a:t>
            </a:r>
            <a:r>
              <a:rPr lang="en-US" dirty="0" smtClean="0"/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smtClean="0"/>
              <a:t>s</a:t>
            </a:r>
            <a:r>
              <a:rPr lang="en-US" dirty="0" smtClean="0"/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the </a:t>
            </a:r>
            <a:r>
              <a:rPr lang="en-US" i="1" dirty="0" smtClean="0"/>
              <a:t>intermediate</a:t>
            </a:r>
            <a:r>
              <a:rPr lang="en-US" dirty="0" smtClean="0"/>
              <a:t> neutron capture (</a:t>
            </a:r>
            <a:r>
              <a:rPr lang="en-US" i="1" dirty="0" err="1" smtClean="0"/>
              <a:t>i</a:t>
            </a:r>
            <a:r>
              <a:rPr lang="en-US" dirty="0" smtClean="0"/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err="1" smtClean="0"/>
              <a:t>cosmochemistry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46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2012091410000937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25" y="1104900"/>
            <a:ext cx="134731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-793750" y="6078538"/>
            <a:ext cx="2335213" cy="4445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15975" y="5443538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33438" y="4824413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3438" y="545941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975" y="4802188"/>
            <a:ext cx="3287713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78200" y="4144963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02013" y="41449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24238" y="3508375"/>
            <a:ext cx="725487" cy="636588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4238" y="3486150"/>
            <a:ext cx="330993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32500" y="2822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08688" y="2822575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32500" y="2187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6" name="TextBox 27"/>
          <p:cNvSpPr txBox="1">
            <a:spLocks noChangeArrowheads="1"/>
          </p:cNvSpPr>
          <p:nvPr/>
        </p:nvSpPr>
        <p:spPr bwMode="auto">
          <a:xfrm>
            <a:off x="38100" y="-74613"/>
            <a:ext cx="9001125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90"/>
                </a:solidFill>
                <a:latin typeface="Arial" charset="0"/>
                <a:cs typeface="Arial" charset="0"/>
              </a:rPr>
              <a:t>2. </a:t>
            </a:r>
            <a:r>
              <a:rPr lang="en-US" sz="3600" dirty="0">
                <a:solidFill>
                  <a:srgbClr val="000000"/>
                </a:solidFill>
                <a:latin typeface="Arial" charset="0"/>
                <a:cs typeface="Arial" charset="0"/>
              </a:rPr>
              <a:t>In-between neutron magic nuclei </a:t>
            </a:r>
            <a:r>
              <a:rPr lang="en-US" sz="36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abundances </a:t>
            </a:r>
            <a:r>
              <a:rPr lang="en-US" sz="36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go to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equilibrium: N ~ 1/</a:t>
            </a:r>
            <a:r>
              <a:rPr lang="en-US" sz="3600" b="1" dirty="0">
                <a:solidFill>
                  <a:srgbClr val="000090"/>
                </a:solidFill>
                <a:latin typeface="Symbol" charset="0"/>
                <a:cs typeface="Symbol" charset="0"/>
              </a:rPr>
              <a:t>s</a:t>
            </a:r>
            <a:r>
              <a:rPr lang="en-US" sz="3600" dirty="0">
                <a:latin typeface="Arial" charset="0"/>
                <a:cs typeface="Arial" charset="0"/>
              </a:rPr>
              <a:t> 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423275" y="1125538"/>
            <a:ext cx="36513" cy="6811962"/>
          </a:xfrm>
          <a:prstGeom prst="line">
            <a:avLst/>
          </a:prstGeom>
          <a:ln w="571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568" name="TextBox 3"/>
          <p:cNvSpPr txBox="1">
            <a:spLocks noChangeArrowheads="1"/>
          </p:cNvSpPr>
          <p:nvPr/>
        </p:nvSpPr>
        <p:spPr bwMode="auto">
          <a:xfrm>
            <a:off x="8040688" y="4730750"/>
            <a:ext cx="1063625" cy="52387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90"/>
                </a:solidFill>
                <a:latin typeface="Arial" charset="0"/>
                <a:cs typeface="Arial" charset="0"/>
              </a:rPr>
              <a:t>N=82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9059863" y="1147763"/>
            <a:ext cx="38100" cy="6811962"/>
          </a:xfrm>
          <a:prstGeom prst="line">
            <a:avLst/>
          </a:prstGeom>
          <a:ln w="571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99175" y="2187575"/>
            <a:ext cx="3289300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729663" y="15160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8729663" y="1552575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780463" y="881063"/>
            <a:ext cx="727075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0" y="1243307"/>
            <a:ext cx="4611691" cy="95410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/>
              <a:t>For example, </a:t>
            </a:r>
          </a:p>
          <a:p>
            <a:pPr eaLnBrk="1" hangingPunct="1"/>
            <a:r>
              <a:rPr lang="en-US" sz="2800" baseline="30000" dirty="0" smtClean="0"/>
              <a:t>131</a:t>
            </a:r>
            <a:r>
              <a:rPr lang="en-US" sz="2800" dirty="0" smtClean="0"/>
              <a:t>Xe/</a:t>
            </a:r>
            <a:r>
              <a:rPr lang="en-US" sz="2800" baseline="30000" dirty="0" smtClean="0"/>
              <a:t>132</a:t>
            </a:r>
            <a:r>
              <a:rPr lang="en-US" sz="2800" dirty="0" smtClean="0"/>
              <a:t>Xe </a:t>
            </a:r>
            <a:r>
              <a:rPr lang="en-US" sz="2800" dirty="0" smtClean="0">
                <a:latin typeface="ＭＳ ゴシック"/>
                <a:ea typeface="ＭＳ ゴシック"/>
                <a:cs typeface="ＭＳ ゴシック"/>
              </a:rPr>
              <a:t>≅</a:t>
            </a:r>
            <a:r>
              <a:rPr lang="en-US" sz="2800" dirty="0" smtClean="0"/>
              <a:t> </a:t>
            </a:r>
            <a:r>
              <a:rPr lang="en-US" sz="2800" dirty="0" smtClean="0">
                <a:latin typeface="Symbol" charset="2"/>
                <a:cs typeface="Symbol" charset="2"/>
              </a:rPr>
              <a:t>s(</a:t>
            </a:r>
            <a:r>
              <a:rPr lang="en-US" sz="2800" baseline="30000" dirty="0" smtClean="0"/>
              <a:t>132</a:t>
            </a:r>
            <a:r>
              <a:rPr lang="en-US" sz="2800" dirty="0" smtClean="0"/>
              <a:t>Xe)/</a:t>
            </a:r>
            <a:r>
              <a:rPr lang="en-US" sz="2800" dirty="0" smtClean="0">
                <a:latin typeface="Symbol" charset="2"/>
                <a:cs typeface="Symbol" charset="2"/>
              </a:rPr>
              <a:t>s(</a:t>
            </a:r>
            <a:r>
              <a:rPr lang="en-US" sz="2800" baseline="30000" dirty="0" smtClean="0"/>
              <a:t>131</a:t>
            </a:r>
            <a:r>
              <a:rPr lang="en-US" sz="2800" dirty="0" smtClean="0"/>
              <a:t>Xe)</a:t>
            </a:r>
            <a:endParaRPr lang="en-US" sz="2800" dirty="0" smtClean="0"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2012091410000937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3625" y="1104900"/>
            <a:ext cx="13473113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-793750" y="6078538"/>
            <a:ext cx="2335213" cy="4445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15975" y="5443538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833438" y="4824413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33438" y="545941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15975" y="4802188"/>
            <a:ext cx="3287713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378200" y="4144963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402013" y="41449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424238" y="3508375"/>
            <a:ext cx="725487" cy="636588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24238" y="3486150"/>
            <a:ext cx="3309937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032500" y="2822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08688" y="2822575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032500" y="2187575"/>
            <a:ext cx="725488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099175" y="2187575"/>
            <a:ext cx="3289300" cy="0"/>
          </a:xfrm>
          <a:prstGeom prst="line">
            <a:avLst/>
          </a:prstGeom>
          <a:ln w="7620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729663" y="1516063"/>
            <a:ext cx="725487" cy="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8729663" y="1552575"/>
            <a:ext cx="725487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8780463" y="881063"/>
            <a:ext cx="727075" cy="635000"/>
          </a:xfrm>
          <a:prstGeom prst="straightConnector1">
            <a:avLst/>
          </a:prstGeom>
          <a:ln w="76200" cmpd="sng">
            <a:solidFill>
              <a:srgbClr val="008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723063" y="3465513"/>
            <a:ext cx="725487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7400925" y="2847975"/>
            <a:ext cx="725488" cy="63500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456488" y="3454400"/>
            <a:ext cx="725487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700838" y="2201863"/>
            <a:ext cx="725487" cy="63500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599" name="TextBox 26"/>
          <p:cNvSpPr txBox="1">
            <a:spLocks noChangeArrowheads="1"/>
          </p:cNvSpPr>
          <p:nvPr/>
        </p:nvSpPr>
        <p:spPr bwMode="auto">
          <a:xfrm>
            <a:off x="0" y="1259182"/>
            <a:ext cx="5216525" cy="181588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The </a:t>
            </a:r>
            <a:r>
              <a:rPr lang="en-US" sz="2800" b="1" dirty="0"/>
              <a:t>neutron density </a:t>
            </a:r>
            <a:r>
              <a:rPr lang="en-US" sz="2800" b="1" dirty="0" err="1">
                <a:latin typeface="Arial" charset="0"/>
                <a:cs typeface="Arial" charset="0"/>
              </a:rPr>
              <a:t>N</a:t>
            </a:r>
            <a:r>
              <a:rPr lang="en-US" sz="2800" b="1" baseline="-25000" dirty="0" err="1">
                <a:latin typeface="Arial" charset="0"/>
                <a:cs typeface="Arial" charset="0"/>
              </a:rPr>
              <a:t>n</a:t>
            </a:r>
            <a:r>
              <a:rPr lang="en-US" sz="2800" baseline="-25000" dirty="0">
                <a:latin typeface="Arial" charset="0"/>
                <a:cs typeface="Arial" charset="0"/>
              </a:rPr>
              <a:t> </a:t>
            </a:r>
            <a:r>
              <a:rPr lang="en-US" sz="2800" dirty="0" smtClean="0"/>
              <a:t>is </a:t>
            </a:r>
            <a:r>
              <a:rPr lang="en-US" sz="2800" dirty="0"/>
              <a:t>the key quantity the defines the final abundances around branching points</a:t>
            </a: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30163" y="-39688"/>
            <a:ext cx="9144000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chemeClr val="tx2"/>
                </a:solidFill>
                <a:latin typeface="Arial" charset="0"/>
                <a:cs typeface="Arial" charset="0"/>
              </a:rPr>
              <a:t>3.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Branching points </a:t>
            </a:r>
            <a:r>
              <a:rPr lang="en-US" sz="3600" dirty="0" smtClean="0">
                <a:latin typeface="Arial" charset="0"/>
                <a:cs typeface="Arial" charset="0"/>
              </a:rPr>
              <a:t>can appear when</a:t>
            </a:r>
            <a:r>
              <a:rPr lang="en-US" sz="3600" b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000090"/>
                </a:solidFill>
                <a:latin typeface="Arial" charset="0"/>
                <a:cs typeface="Arial" charset="0"/>
              </a:rPr>
              <a:t>half lives </a:t>
            </a:r>
            <a:r>
              <a:rPr lang="en-US" sz="3600" b="1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are greater than ~ a day</a:t>
            </a:r>
            <a:endParaRPr lang="en-US" sz="3600" i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513" y="3914775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1638" y="4708525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513" y="5329238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263" y="60975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3" name="Content Placeholder 2"/>
          <p:cNvSpPr>
            <a:spLocks noGrp="1"/>
          </p:cNvSpPr>
          <p:nvPr>
            <p:ph idx="1"/>
          </p:nvPr>
        </p:nvSpPr>
        <p:spPr>
          <a:xfrm>
            <a:off x="1220788" y="3624263"/>
            <a:ext cx="7358062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The branching point at </a:t>
            </a:r>
            <a:r>
              <a:rPr lang="en-AU" baseline="30000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85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Kr means that </a:t>
            </a:r>
            <a:r>
              <a:rPr lang="en-AU" baseline="30000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86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Kr 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is not really an r-only isotope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There is a branching point at </a:t>
            </a:r>
            <a:r>
              <a:rPr lang="en-AU" baseline="30000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80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Br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baseline="30000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86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Rb is a branching point 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baseline="30000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89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Sr and </a:t>
            </a:r>
            <a:r>
              <a:rPr lang="en-AU" baseline="30000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90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Sr are both branching points 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endParaRPr lang="en-AU" dirty="0">
              <a:latin typeface="Calibri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8866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Which of these statements is wrong?  </a:t>
            </a:r>
          </a:p>
        </p:txBody>
      </p:sp>
      <p:pic>
        <p:nvPicPr>
          <p:cNvPr id="43015" name="Picture 3" descr="nuclide_chart_heavy_pr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800100"/>
            <a:ext cx="63500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408863" y="4337050"/>
            <a:ext cx="1925637" cy="1568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Because it can decay both beta+ and beta-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091363" y="5207000"/>
            <a:ext cx="295275" cy="33813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75" y="3881438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1638" y="4591050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0050" y="52625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5925" y="59959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Content Placeholder 2"/>
          <p:cNvSpPr>
            <a:spLocks noGrp="1"/>
          </p:cNvSpPr>
          <p:nvPr>
            <p:ph idx="1"/>
          </p:nvPr>
        </p:nvSpPr>
        <p:spPr>
          <a:xfrm>
            <a:off x="1423988" y="4122738"/>
            <a:ext cx="7358062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 baseline="3000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81</a:t>
            </a: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Se is a branching point 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baseline="3000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81</a:t>
            </a: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Kr is a not branching point 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baseline="3000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85</a:t>
            </a: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Kr is not a branching point 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baseline="3000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86</a:t>
            </a:r>
            <a:r>
              <a:rPr lang="en-AU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Rb is a branching point 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endParaRPr lang="en-AU">
              <a:latin typeface="Calibri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88661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Which of this statements is correct?  </a:t>
            </a:r>
          </a:p>
        </p:txBody>
      </p:sp>
      <p:pic>
        <p:nvPicPr>
          <p:cNvPr id="40967" name="Picture 3" descr="nuclide_chart_heavy_pri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800100"/>
            <a:ext cx="63500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eft Arrow 10"/>
          <p:cNvSpPr/>
          <p:nvPr/>
        </p:nvSpPr>
        <p:spPr>
          <a:xfrm>
            <a:off x="6653213" y="5940425"/>
            <a:ext cx="1046162" cy="576263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37363" y="3632200"/>
            <a:ext cx="2306637" cy="1939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Its half life is so long we can consider it as stable during the s process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603500" y="4127500"/>
            <a:ext cx="4233863" cy="74136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75" y="2328863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975" y="3829050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975" y="5075238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4975" y="60213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Content Placeholder 2"/>
          <p:cNvSpPr>
            <a:spLocks noGrp="1"/>
          </p:cNvSpPr>
          <p:nvPr>
            <p:ph idx="1"/>
          </p:nvPr>
        </p:nvSpPr>
        <p:spPr>
          <a:xfrm>
            <a:off x="1249363" y="1884363"/>
            <a:ext cx="7720012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isotopes, including T dependence both direct and via population of excited 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unstable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isotopes, including T dependence both direct and via population of excited 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b 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decay and e-capture rates, including their T and </a:t>
            </a: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r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 dependence </a:t>
            </a:r>
            <a:endParaRPr lang="en-AU" dirty="0" smtClean="0">
              <a:latin typeface="Symbol" charset="2"/>
              <a:ea typeface="ヒラギノ角ゴ Pro W3" charset="0"/>
              <a:cs typeface="Symbol" charset="2"/>
              <a:sym typeface="Gill Sans" charset="0"/>
            </a:endParaRP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Rates of the neutron source reactions</a:t>
            </a:r>
            <a:endParaRPr lang="en-AU" dirty="0">
              <a:latin typeface="Calibri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375" y="47625"/>
            <a:ext cx="7550150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</a:t>
            </a:r>
            <a:r>
              <a:rPr lang="en-US" sz="3600" dirty="0" smtClean="0">
                <a:latin typeface="+mj-lt"/>
                <a:cs typeface="+mn-cs"/>
              </a:rPr>
              <a:t>hich of the nuclear data below are required to calculate </a:t>
            </a:r>
            <a:r>
              <a:rPr lang="en-US" sz="3600" i="1" dirty="0" smtClean="0">
                <a:latin typeface="+mj-lt"/>
                <a:cs typeface="+mn-cs"/>
              </a:rPr>
              <a:t>s</a:t>
            </a:r>
            <a:r>
              <a:rPr lang="en-US" sz="3600" dirty="0" smtClean="0">
                <a:latin typeface="+mj-lt"/>
                <a:cs typeface="+mn-cs"/>
              </a:rPr>
              <a:t>-process </a:t>
            </a:r>
            <a:r>
              <a:rPr lang="en-US" sz="3600" b="1" dirty="0" smtClean="0">
                <a:latin typeface="+mj-lt"/>
                <a:cs typeface="+mn-cs"/>
              </a:rPr>
              <a:t>elemental</a:t>
            </a:r>
            <a:r>
              <a:rPr lang="en-US" sz="3600" dirty="0" smtClean="0">
                <a:latin typeface="+mj-lt"/>
                <a:cs typeface="+mn-cs"/>
              </a:rPr>
              <a:t> abundances? </a:t>
            </a:r>
            <a:endParaRPr lang="en-US" sz="36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623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75" y="2328863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975" y="3829050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975" y="5075238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4975" y="60213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Content Placeholder 2"/>
          <p:cNvSpPr>
            <a:spLocks noGrp="1"/>
          </p:cNvSpPr>
          <p:nvPr>
            <p:ph idx="1"/>
          </p:nvPr>
        </p:nvSpPr>
        <p:spPr>
          <a:xfrm>
            <a:off x="1249363" y="1884363"/>
            <a:ext cx="7720012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isotopes, including T dependence both direct and via population of excited 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unstable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isotopes, including T dependence both direct and via population of excited 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b 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decay and e-capture rates, including their T and </a:t>
            </a: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r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 dependence </a:t>
            </a:r>
            <a:endParaRPr lang="en-AU" dirty="0" smtClean="0">
              <a:latin typeface="Symbol" charset="2"/>
              <a:ea typeface="ヒラギノ角ゴ Pro W3" charset="0"/>
              <a:cs typeface="Symbol" charset="2"/>
              <a:sym typeface="Gill Sans" charset="0"/>
            </a:endParaRP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Rates of the neutron source reactions</a:t>
            </a:r>
            <a:endParaRPr lang="en-AU" dirty="0">
              <a:latin typeface="Calibri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8375" y="47625"/>
            <a:ext cx="7550150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</a:t>
            </a:r>
            <a:r>
              <a:rPr lang="en-US" sz="3600" dirty="0" smtClean="0">
                <a:latin typeface="+mj-lt"/>
                <a:cs typeface="+mn-cs"/>
              </a:rPr>
              <a:t>hich of the nuclear data below are required to calculate </a:t>
            </a:r>
            <a:r>
              <a:rPr lang="en-US" sz="3600" i="1" dirty="0" smtClean="0">
                <a:latin typeface="+mj-lt"/>
                <a:cs typeface="+mn-cs"/>
              </a:rPr>
              <a:t>s</a:t>
            </a:r>
            <a:r>
              <a:rPr lang="en-US" sz="3600" dirty="0" smtClean="0">
                <a:latin typeface="+mj-lt"/>
                <a:cs typeface="+mn-cs"/>
              </a:rPr>
              <a:t>-process </a:t>
            </a:r>
            <a:r>
              <a:rPr lang="en-US" sz="3600" b="1" dirty="0" smtClean="0">
                <a:latin typeface="+mj-lt"/>
                <a:cs typeface="+mn-cs"/>
              </a:rPr>
              <a:t>elemental</a:t>
            </a:r>
            <a:r>
              <a:rPr lang="en-US" sz="3600" dirty="0" smtClean="0">
                <a:latin typeface="+mj-lt"/>
                <a:cs typeface="+mn-cs"/>
              </a:rPr>
              <a:t> abundances? </a:t>
            </a:r>
            <a:endParaRPr lang="en-US" sz="3600" dirty="0">
              <a:latin typeface="+mj-lt"/>
              <a:cs typeface="+mn-cs"/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7615238" y="2881189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8290719" y="6113339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8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75" y="2328863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975" y="3829050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975" y="5075238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4975" y="60213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Content Placeholder 2"/>
          <p:cNvSpPr>
            <a:spLocks noGrp="1"/>
          </p:cNvSpPr>
          <p:nvPr>
            <p:ph idx="1"/>
          </p:nvPr>
        </p:nvSpPr>
        <p:spPr>
          <a:xfrm>
            <a:off x="1249363" y="1884363"/>
            <a:ext cx="7720012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isotopes, including T dependence both direct and via population of excited 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unstable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isotopes, including T dependence both direct and via population of excited 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b 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decay and e-capture rates, including their T and </a:t>
            </a: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r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 dependence </a:t>
            </a:r>
            <a:endParaRPr lang="en-AU" dirty="0" smtClean="0">
              <a:latin typeface="Symbol" charset="2"/>
              <a:ea typeface="ヒラギノ角ゴ Pro W3" charset="0"/>
              <a:cs typeface="Symbol" charset="2"/>
              <a:sym typeface="Gill Sans" charset="0"/>
            </a:endParaRP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Rates of the neutron source reactions</a:t>
            </a:r>
            <a:endParaRPr lang="en-AU" dirty="0">
              <a:latin typeface="Calibri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875" y="0"/>
            <a:ext cx="7470775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</a:t>
            </a:r>
            <a:r>
              <a:rPr lang="en-US" sz="3600" dirty="0" smtClean="0">
                <a:latin typeface="+mj-lt"/>
                <a:cs typeface="+mn-cs"/>
              </a:rPr>
              <a:t>hich of the nuclear data below are required to calculate </a:t>
            </a:r>
            <a:r>
              <a:rPr lang="en-US" sz="3600" i="1" dirty="0" smtClean="0">
                <a:latin typeface="+mj-lt"/>
                <a:cs typeface="+mn-cs"/>
              </a:rPr>
              <a:t>s</a:t>
            </a:r>
            <a:r>
              <a:rPr lang="en-US" sz="3600" dirty="0" smtClean="0">
                <a:latin typeface="+mj-lt"/>
                <a:cs typeface="+mn-cs"/>
              </a:rPr>
              <a:t>-process </a:t>
            </a:r>
            <a:r>
              <a:rPr lang="en-US" sz="3600" b="1" dirty="0" smtClean="0">
                <a:latin typeface="+mj-lt"/>
                <a:cs typeface="+mn-cs"/>
              </a:rPr>
              <a:t>accurate</a:t>
            </a:r>
            <a:r>
              <a:rPr lang="en-US" sz="3600" dirty="0" smtClean="0">
                <a:latin typeface="+mj-lt"/>
                <a:cs typeface="+mn-cs"/>
              </a:rPr>
              <a:t> </a:t>
            </a:r>
            <a:r>
              <a:rPr lang="en-US" sz="3600" b="1" dirty="0" smtClean="0">
                <a:latin typeface="+mj-lt"/>
                <a:cs typeface="+mn-cs"/>
              </a:rPr>
              <a:t>isotopic</a:t>
            </a:r>
            <a:r>
              <a:rPr lang="en-US" sz="3600" dirty="0" smtClean="0">
                <a:latin typeface="+mj-lt"/>
                <a:cs typeface="+mn-cs"/>
              </a:rPr>
              <a:t> abundances? </a:t>
            </a:r>
            <a:endParaRPr lang="en-US" sz="3600"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1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975" y="2328863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34975" y="3829050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4975" y="5075238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4975" y="602138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65" name="Content Placeholder 2"/>
          <p:cNvSpPr>
            <a:spLocks noGrp="1"/>
          </p:cNvSpPr>
          <p:nvPr>
            <p:ph idx="1"/>
          </p:nvPr>
        </p:nvSpPr>
        <p:spPr>
          <a:xfrm>
            <a:off x="1249363" y="1884363"/>
            <a:ext cx="7720012" cy="5468937"/>
          </a:xfrm>
        </p:spPr>
        <p:txBody>
          <a:bodyPr/>
          <a:lstStyle/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isotopes, including T dependence both direct and via population of excited 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Neutron-capture rates of </a:t>
            </a:r>
            <a:r>
              <a:rPr lang="en-AU" b="1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unstable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 </a:t>
            </a:r>
            <a:r>
              <a:rPr lang="en-AU" dirty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isotopes, including T dependence both direct and via population of excited </a:t>
            </a: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states</a:t>
            </a: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b 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decay and e-capture rates, including their T and </a:t>
            </a:r>
            <a:r>
              <a:rPr lang="en-AU" dirty="0" smtClean="0">
                <a:latin typeface="Symbol" charset="2"/>
                <a:ea typeface="ヒラギノ角ゴ Pro W3" charset="0"/>
                <a:cs typeface="Symbol" charset="2"/>
                <a:sym typeface="Gill Sans" charset="0"/>
              </a:rPr>
              <a:t>r</a:t>
            </a:r>
            <a:r>
              <a:rPr lang="en-AU" dirty="0" smtClean="0">
                <a:ea typeface="ヒラギノ角ゴ Pro W3" charset="0"/>
                <a:cs typeface="Symbol" charset="2"/>
                <a:sym typeface="Gill Sans" charset="0"/>
              </a:rPr>
              <a:t> dependence </a:t>
            </a:r>
            <a:endParaRPr lang="en-AU" dirty="0" smtClean="0">
              <a:latin typeface="Symbol" charset="2"/>
              <a:ea typeface="ヒラギノ角ゴ Pro W3" charset="0"/>
              <a:cs typeface="Symbol" charset="2"/>
              <a:sym typeface="Gill Sans" charset="0"/>
            </a:endParaRPr>
          </a:p>
          <a:p>
            <a:pPr marL="514350" indent="-514350" eaLnBrk="1" hangingPunct="1">
              <a:buFont typeface="Calibri" charset="0"/>
              <a:buAutoNum type="arabicPeriod"/>
            </a:pPr>
            <a:r>
              <a:rPr lang="en-AU" dirty="0" smtClean="0">
                <a:latin typeface="Calibri" charset="0"/>
                <a:ea typeface="ヒラギノ角ゴ Pro W3" charset="0"/>
                <a:cs typeface="ヒラギノ角ゴ Pro W3" charset="0"/>
                <a:sym typeface="Gill Sans" charset="0"/>
              </a:rPr>
              <a:t>Rates of the neutron source reactions</a:t>
            </a:r>
            <a:endParaRPr lang="en-AU" dirty="0">
              <a:latin typeface="Calibri" charset="0"/>
              <a:ea typeface="ヒラギノ角ゴ Pro W3" charset="0"/>
              <a:cs typeface="ヒラギノ角ゴ Pro W3" charset="0"/>
              <a:sym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875" y="0"/>
            <a:ext cx="7470775" cy="1754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latin typeface="+mj-lt"/>
                <a:cs typeface="+mn-cs"/>
              </a:rPr>
              <a:t>W</a:t>
            </a:r>
            <a:r>
              <a:rPr lang="en-US" sz="3600" dirty="0" smtClean="0">
                <a:latin typeface="+mj-lt"/>
                <a:cs typeface="+mn-cs"/>
              </a:rPr>
              <a:t>hich of the nuclear data below are required to calculate </a:t>
            </a:r>
            <a:r>
              <a:rPr lang="en-US" sz="3600" i="1" dirty="0" smtClean="0">
                <a:latin typeface="+mj-lt"/>
                <a:cs typeface="+mn-cs"/>
              </a:rPr>
              <a:t>s</a:t>
            </a:r>
            <a:r>
              <a:rPr lang="en-US" sz="3600" dirty="0" smtClean="0">
                <a:latin typeface="+mj-lt"/>
                <a:cs typeface="+mn-cs"/>
              </a:rPr>
              <a:t>-process </a:t>
            </a:r>
            <a:r>
              <a:rPr lang="en-US" sz="3600" b="1" dirty="0" smtClean="0">
                <a:latin typeface="+mj-lt"/>
                <a:cs typeface="+mn-cs"/>
              </a:rPr>
              <a:t>accurate</a:t>
            </a:r>
            <a:r>
              <a:rPr lang="en-US" sz="3600" dirty="0" smtClean="0">
                <a:latin typeface="+mj-lt"/>
                <a:cs typeface="+mn-cs"/>
              </a:rPr>
              <a:t> </a:t>
            </a:r>
            <a:r>
              <a:rPr lang="en-US" sz="3600" b="1" dirty="0" smtClean="0">
                <a:latin typeface="+mj-lt"/>
                <a:cs typeface="+mn-cs"/>
              </a:rPr>
              <a:t>isotopic</a:t>
            </a:r>
            <a:r>
              <a:rPr lang="en-US" sz="3600" dirty="0" smtClean="0">
                <a:latin typeface="+mj-lt"/>
                <a:cs typeface="+mn-cs"/>
              </a:rPr>
              <a:t> abundances? </a:t>
            </a:r>
            <a:endParaRPr lang="en-US" sz="3600" dirty="0">
              <a:latin typeface="+mj-lt"/>
              <a:cs typeface="+mn-cs"/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7615238" y="2881189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8375650" y="3829050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Left Arrow 10"/>
          <p:cNvSpPr/>
          <p:nvPr/>
        </p:nvSpPr>
        <p:spPr>
          <a:xfrm>
            <a:off x="8375650" y="5235575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Left Arrow 11"/>
          <p:cNvSpPr/>
          <p:nvPr/>
        </p:nvSpPr>
        <p:spPr>
          <a:xfrm>
            <a:off x="8343900" y="6088064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slow </a:t>
            </a:r>
            <a:r>
              <a:rPr lang="en-US" dirty="0" smtClean="0"/>
              <a:t>neutron capture (</a:t>
            </a:r>
            <a:r>
              <a:rPr lang="en-US" i="1" dirty="0" smtClean="0"/>
              <a:t>s</a:t>
            </a:r>
            <a:r>
              <a:rPr lang="en-US" dirty="0" smtClean="0"/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i="1" dirty="0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the </a:t>
            </a:r>
            <a:r>
              <a:rPr lang="en-US" i="1" dirty="0" smtClean="0"/>
              <a:t>intermediate</a:t>
            </a:r>
            <a:r>
              <a:rPr lang="en-US" dirty="0" smtClean="0"/>
              <a:t> neutron capture (</a:t>
            </a:r>
            <a:r>
              <a:rPr lang="en-US" i="1" dirty="0" err="1" smtClean="0"/>
              <a:t>i</a:t>
            </a:r>
            <a:r>
              <a:rPr lang="en-US" dirty="0" smtClean="0"/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err="1" smtClean="0"/>
              <a:t>cosmochemistry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1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agbev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060575"/>
            <a:ext cx="81534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2" name="Text Box 2"/>
          <p:cNvSpPr txBox="1">
            <a:spLocks noChangeArrowheads="1"/>
          </p:cNvSpPr>
          <p:nvPr/>
        </p:nvSpPr>
        <p:spPr bwMode="auto">
          <a:xfrm>
            <a:off x="8296275" y="712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552964" name="Text Box 4"/>
          <p:cNvSpPr txBox="1">
            <a:spLocks noChangeArrowheads="1"/>
          </p:cNvSpPr>
          <p:nvPr/>
        </p:nvSpPr>
        <p:spPr bwMode="auto">
          <a:xfrm>
            <a:off x="1270000" y="2719388"/>
            <a:ext cx="4608513" cy="95410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  <a:effectLst/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FF0000"/>
                </a:solidFill>
                <a:latin typeface="Arial" charset="0"/>
                <a:cs typeface="+mn-cs"/>
              </a:rPr>
              <a:t>Assuming some mixing: </a:t>
            </a:r>
            <a:r>
              <a:rPr lang="en-GB" sz="2800" b="1" baseline="30000" dirty="0" smtClean="0">
                <a:solidFill>
                  <a:srgbClr val="FF0000"/>
                </a:solidFill>
                <a:latin typeface="Arial" charset="0"/>
                <a:cs typeface="+mn-cs"/>
              </a:rPr>
              <a:t>12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+mn-cs"/>
              </a:rPr>
              <a:t>C(</a:t>
            </a:r>
            <a:r>
              <a:rPr lang="en-GB" sz="2800" b="1" dirty="0" err="1" smtClean="0">
                <a:solidFill>
                  <a:srgbClr val="FF0000"/>
                </a:solidFill>
                <a:latin typeface="Arial" charset="0"/>
                <a:cs typeface="+mn-cs"/>
              </a:rPr>
              <a:t>p,</a:t>
            </a:r>
            <a:r>
              <a:rPr lang="en-GB" sz="28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+mn-cs"/>
              </a:rPr>
              <a:t>)</a:t>
            </a:r>
            <a:r>
              <a:rPr lang="en-GB" sz="2800" b="1" baseline="30000" dirty="0" smtClean="0">
                <a:solidFill>
                  <a:srgbClr val="FF0000"/>
                </a:solidFill>
                <a:latin typeface="Arial" charset="0"/>
                <a:cs typeface="+mn-cs"/>
              </a:rPr>
              <a:t>13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+mn-cs"/>
              </a:rPr>
              <a:t>N(</a:t>
            </a:r>
            <a:r>
              <a:rPr lang="en-GB" sz="2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b</a:t>
            </a:r>
            <a:r>
              <a:rPr lang="en-GB" sz="2800" b="1" baseline="30000" dirty="0" smtClean="0">
                <a:solidFill>
                  <a:srgbClr val="FF0000"/>
                </a:solidFill>
                <a:latin typeface="Arial" charset="0"/>
                <a:cs typeface="+mn-cs"/>
              </a:rPr>
              <a:t>+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+mn-cs"/>
              </a:rPr>
              <a:t>)</a:t>
            </a:r>
            <a:r>
              <a:rPr lang="en-GB" sz="2800" b="1" baseline="30000" dirty="0" smtClean="0">
                <a:solidFill>
                  <a:srgbClr val="FF0000"/>
                </a:solidFill>
                <a:latin typeface="Arial" charset="0"/>
                <a:cs typeface="+mn-cs"/>
              </a:rPr>
              <a:t>13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+mn-cs"/>
              </a:rPr>
              <a:t>C</a:t>
            </a:r>
            <a:endParaRPr lang="en-GB" sz="2800" b="1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552965" name="Text Box 5"/>
          <p:cNvSpPr txBox="1">
            <a:spLocks noChangeArrowheads="1"/>
          </p:cNvSpPr>
          <p:nvPr/>
        </p:nvSpPr>
        <p:spPr bwMode="auto">
          <a:xfrm>
            <a:off x="3132138" y="4581525"/>
            <a:ext cx="1766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baseline="30000" dirty="0">
                <a:solidFill>
                  <a:srgbClr val="FF0000"/>
                </a:solidFill>
                <a:latin typeface="Arial" charset="0"/>
                <a:cs typeface="+mn-cs"/>
              </a:rPr>
              <a:t>13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+mn-cs"/>
              </a:rPr>
              <a:t>C</a:t>
            </a:r>
            <a:r>
              <a:rPr lang="en-GB" sz="2400" b="1" dirty="0">
                <a:solidFill>
                  <a:srgbClr val="FF0000"/>
                </a:solidFill>
                <a:latin typeface="Symbol" charset="0"/>
                <a:cs typeface="+mn-cs"/>
              </a:rPr>
              <a:t>(,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+mn-cs"/>
              </a:rPr>
              <a:t>n)</a:t>
            </a:r>
            <a:r>
              <a:rPr lang="en-GB" sz="2400" b="1" baseline="30000" dirty="0">
                <a:solidFill>
                  <a:srgbClr val="FF0000"/>
                </a:solidFill>
                <a:latin typeface="Arial" charset="0"/>
                <a:cs typeface="+mn-cs"/>
              </a:rPr>
              <a:t>16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cs typeface="+mn-cs"/>
              </a:rPr>
              <a:t>O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 flipH="1">
            <a:off x="2484438" y="4429125"/>
            <a:ext cx="76200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2970" name="Rectangle 10"/>
          <p:cNvSpPr>
            <a:spLocks noChangeArrowheads="1"/>
          </p:cNvSpPr>
          <p:nvPr/>
        </p:nvSpPr>
        <p:spPr bwMode="auto">
          <a:xfrm>
            <a:off x="3275013" y="4429125"/>
            <a:ext cx="1728787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847" name="Rectangle 11"/>
          <p:cNvSpPr>
            <a:spLocks noChangeArrowheads="1"/>
          </p:cNvSpPr>
          <p:nvPr/>
        </p:nvSpPr>
        <p:spPr bwMode="auto">
          <a:xfrm>
            <a:off x="2489200" y="4429125"/>
            <a:ext cx="25146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Rectangle 12"/>
          <p:cNvSpPr>
            <a:spLocks noChangeArrowheads="1"/>
          </p:cNvSpPr>
          <p:nvPr/>
        </p:nvSpPr>
        <p:spPr bwMode="auto">
          <a:xfrm>
            <a:off x="111125" y="108168"/>
            <a:ext cx="895350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eaLnBrk="0" hangingPunct="0">
              <a:buFont typeface="Arial" charset="0"/>
              <a:buChar char="•"/>
            </a:pPr>
            <a:r>
              <a:rPr lang="en-US" sz="2800" dirty="0" smtClean="0">
                <a:latin typeface="Arial" charset="0"/>
                <a:cs typeface="Arial" charset="0"/>
              </a:rPr>
              <a:t>Free </a:t>
            </a:r>
            <a:r>
              <a:rPr lang="en-US" sz="2800" dirty="0">
                <a:latin typeface="Arial" charset="0"/>
                <a:cs typeface="Arial" charset="0"/>
              </a:rPr>
              <a:t>neutrons are needed: </a:t>
            </a:r>
            <a:r>
              <a:rPr lang="en-US" sz="2800" dirty="0" smtClean="0">
                <a:latin typeface="Arial" charset="0"/>
                <a:cs typeface="Arial" charset="0"/>
              </a:rPr>
              <a:t>the </a:t>
            </a:r>
            <a:r>
              <a:rPr lang="en-US" sz="2800" baseline="30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13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cs typeface="Arial" charset="0"/>
              </a:rPr>
              <a:t>,n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16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O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reaction is </a:t>
            </a:r>
            <a:r>
              <a:rPr lang="en-US" sz="2800" dirty="0">
                <a:solidFill>
                  <a:srgbClr val="000000"/>
                </a:solidFill>
                <a:latin typeface="Arial" charset="0"/>
                <a:cs typeface="Arial" charset="0"/>
              </a:rPr>
              <a:t>the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main source because it is active from 90 MK</a:t>
            </a:r>
            <a:endParaRPr lang="en-US" sz="2800" b="1" i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457200" indent="-457200" eaLnBrk="0" hangingPunct="0">
              <a:buFont typeface="Arial" charset="0"/>
              <a:buChar char="•"/>
            </a:pPr>
            <a:r>
              <a:rPr lang="en-US" sz="2800" dirty="0">
                <a:latin typeface="Arial" charset="0"/>
                <a:cs typeface="Arial" charset="0"/>
              </a:rPr>
              <a:t>Partial mixing of protons </a:t>
            </a:r>
            <a:r>
              <a:rPr lang="en-US" sz="2800" dirty="0" smtClean="0">
                <a:latin typeface="Arial" charset="0"/>
                <a:cs typeface="Arial" charset="0"/>
              </a:rPr>
              <a:t>over </a:t>
            </a:r>
            <a:r>
              <a:rPr lang="en-US" sz="2800" dirty="0">
                <a:latin typeface="Arial" charset="0"/>
                <a:cs typeface="Arial" charset="0"/>
              </a:rPr>
              <a:t>a very thin layer</a:t>
            </a:r>
            <a:r>
              <a:rPr lang="en-US" sz="2800" i="1" dirty="0">
                <a:latin typeface="Arial" charset="0"/>
                <a:cs typeface="Arial" charset="0"/>
              </a:rPr>
              <a:t> </a:t>
            </a:r>
            <a:r>
              <a:rPr lang="en-US" sz="2800" dirty="0" smtClean="0">
                <a:latin typeface="Arial" charset="0"/>
                <a:cs typeface="Arial" charset="0"/>
              </a:rPr>
              <a:t>make 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the </a:t>
            </a:r>
            <a:r>
              <a:rPr lang="en-US" sz="2800" b="1" baseline="30000" dirty="0">
                <a:solidFill>
                  <a:srgbClr val="FF0000"/>
                </a:solidFill>
                <a:latin typeface="Arial" charset="0"/>
                <a:cs typeface="Arial" charset="0"/>
              </a:rPr>
              <a:t>13</a:t>
            </a:r>
            <a:r>
              <a:rPr lang="en-US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C</a:t>
            </a:r>
            <a:r>
              <a:rPr lang="en-US" sz="28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pocket</a:t>
            </a:r>
            <a:endParaRPr lang="en-US" sz="2800" dirty="0">
              <a:latin typeface="Arial" charset="0"/>
              <a:cs typeface="Arial" charset="0"/>
            </a:endParaRPr>
          </a:p>
        </p:txBody>
      </p:sp>
      <p:sp>
        <p:nvSpPr>
          <p:cNvPr id="552973" name="Line 13"/>
          <p:cNvSpPr>
            <a:spLocks noChangeShapeType="1"/>
          </p:cNvSpPr>
          <p:nvPr/>
        </p:nvSpPr>
        <p:spPr bwMode="auto">
          <a:xfrm flipH="1">
            <a:off x="2555875" y="3675063"/>
            <a:ext cx="6858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850" name="TextBox 1"/>
          <p:cNvSpPr txBox="1">
            <a:spLocks noChangeArrowheads="1"/>
          </p:cNvSpPr>
          <p:nvPr/>
        </p:nvSpPr>
        <p:spPr bwMode="auto">
          <a:xfrm>
            <a:off x="6954838" y="5275263"/>
            <a:ext cx="2154237" cy="9540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latin typeface="Arial" charset="0"/>
                <a:cs typeface="Arial" charset="0"/>
              </a:rPr>
              <a:t>Stellar mass ~1.5 - 4 M</a:t>
            </a:r>
            <a:r>
              <a:rPr lang="en-US" sz="2800" baseline="-25000">
                <a:latin typeface="Arial" charset="0"/>
                <a:cs typeface="Arial" charset="0"/>
                <a:sym typeface="Wingdings" charset="0"/>
              </a:rPr>
              <a:t></a:t>
            </a:r>
            <a:r>
              <a:rPr lang="en-US" sz="2800">
                <a:latin typeface="Arial" charset="0"/>
                <a:cs typeface="Arial" charset="0"/>
                <a:sym typeface="Wingdings" charset="0"/>
              </a:rPr>
              <a:t> </a:t>
            </a:r>
            <a:endParaRPr lang="en-US" sz="2800">
              <a:latin typeface="Arial" charset="0"/>
              <a:cs typeface="Arial" charset="0"/>
            </a:endParaRPr>
          </a:p>
        </p:txBody>
      </p:sp>
      <p:sp>
        <p:nvSpPr>
          <p:cNvPr id="35851" name="TextBox 1"/>
          <p:cNvSpPr txBox="1">
            <a:spLocks noChangeArrowheads="1"/>
          </p:cNvSpPr>
          <p:nvPr/>
        </p:nvSpPr>
        <p:spPr bwMode="auto">
          <a:xfrm>
            <a:off x="7143750" y="1509712"/>
            <a:ext cx="196532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i="1" dirty="0" err="1"/>
              <a:t>Gallino</a:t>
            </a:r>
            <a:r>
              <a:rPr lang="en-US" sz="2000" i="1" dirty="0"/>
              <a:t> et al. 1998, </a:t>
            </a:r>
            <a:r>
              <a:rPr lang="en-US" sz="2000" i="1" dirty="0" err="1"/>
              <a:t>Goriely</a:t>
            </a:r>
            <a:r>
              <a:rPr lang="en-US" sz="2000" i="1" dirty="0"/>
              <a:t> &amp; </a:t>
            </a:r>
            <a:r>
              <a:rPr lang="en-US" sz="2000" i="1" dirty="0" err="1"/>
              <a:t>Mowlavi</a:t>
            </a:r>
            <a:r>
              <a:rPr lang="en-US" sz="2000" i="1" dirty="0"/>
              <a:t> 2000, Lugaro et al. 2003, </a:t>
            </a:r>
            <a:r>
              <a:rPr lang="en-US" sz="2000" i="1" dirty="0" err="1"/>
              <a:t>Cristallo</a:t>
            </a:r>
            <a:r>
              <a:rPr lang="en-US" sz="2000" i="1" dirty="0"/>
              <a:t> et al. 2009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HRDiagra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52400"/>
            <a:ext cx="5753100" cy="65532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agbev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060575"/>
            <a:ext cx="8153400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62" name="Text Box 2"/>
          <p:cNvSpPr txBox="1">
            <a:spLocks noChangeArrowheads="1"/>
          </p:cNvSpPr>
          <p:nvPr/>
        </p:nvSpPr>
        <p:spPr bwMode="auto">
          <a:xfrm>
            <a:off x="8296275" y="712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>
              <a:latin typeface="Arial" charset="0"/>
              <a:cs typeface="+mn-cs"/>
            </a:endParaRPr>
          </a:p>
        </p:txBody>
      </p:sp>
      <p:sp>
        <p:nvSpPr>
          <p:cNvPr id="552965" name="Text Box 5"/>
          <p:cNvSpPr txBox="1">
            <a:spLocks noChangeArrowheads="1"/>
          </p:cNvSpPr>
          <p:nvPr/>
        </p:nvSpPr>
        <p:spPr bwMode="auto">
          <a:xfrm>
            <a:off x="3132138" y="4581525"/>
            <a:ext cx="1766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aseline="30000" dirty="0">
                <a:solidFill>
                  <a:srgbClr val="FF0000"/>
                </a:solidFill>
                <a:latin typeface="Arial" charset="0"/>
                <a:cs typeface="+mn-cs"/>
              </a:rPr>
              <a:t>13</a:t>
            </a:r>
            <a:r>
              <a:rPr lang="en-GB" sz="2400" dirty="0">
                <a:solidFill>
                  <a:srgbClr val="FF0000"/>
                </a:solidFill>
                <a:latin typeface="Arial" charset="0"/>
                <a:cs typeface="+mn-cs"/>
              </a:rPr>
              <a:t>C</a:t>
            </a:r>
            <a:r>
              <a:rPr lang="en-GB" sz="2400" dirty="0">
                <a:solidFill>
                  <a:srgbClr val="FF0000"/>
                </a:solidFill>
                <a:latin typeface="Symbol" charset="0"/>
                <a:cs typeface="+mn-cs"/>
              </a:rPr>
              <a:t>(,</a:t>
            </a:r>
            <a:r>
              <a:rPr lang="en-GB" sz="2400" dirty="0">
                <a:solidFill>
                  <a:srgbClr val="FF0000"/>
                </a:solidFill>
                <a:latin typeface="Arial" charset="0"/>
                <a:cs typeface="+mn-cs"/>
              </a:rPr>
              <a:t>n)</a:t>
            </a:r>
            <a:r>
              <a:rPr lang="en-GB" sz="2400" baseline="30000" dirty="0">
                <a:solidFill>
                  <a:srgbClr val="FF0000"/>
                </a:solidFill>
                <a:latin typeface="Arial" charset="0"/>
                <a:cs typeface="+mn-cs"/>
              </a:rPr>
              <a:t>16</a:t>
            </a:r>
            <a:r>
              <a:rPr lang="en-GB" sz="2400" dirty="0">
                <a:solidFill>
                  <a:srgbClr val="FF0000"/>
                </a:solidFill>
                <a:latin typeface="Arial" charset="0"/>
                <a:cs typeface="+mn-cs"/>
              </a:rPr>
              <a:t>O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 flipH="1">
            <a:off x="2484438" y="4429125"/>
            <a:ext cx="76200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52970" name="Rectangle 10"/>
          <p:cNvSpPr>
            <a:spLocks noChangeArrowheads="1"/>
          </p:cNvSpPr>
          <p:nvPr/>
        </p:nvSpPr>
        <p:spPr bwMode="auto">
          <a:xfrm>
            <a:off x="3275013" y="4429125"/>
            <a:ext cx="1728787" cy="152400"/>
          </a:xfrm>
          <a:prstGeom prst="rect">
            <a:avLst/>
          </a:prstGeom>
          <a:solidFill>
            <a:srgbClr val="FF0000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894" name="Rectangle 11"/>
          <p:cNvSpPr>
            <a:spLocks noChangeArrowheads="1"/>
          </p:cNvSpPr>
          <p:nvPr/>
        </p:nvSpPr>
        <p:spPr bwMode="auto">
          <a:xfrm>
            <a:off x="2489200" y="4429125"/>
            <a:ext cx="2514600" cy="152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3970338" y="1314450"/>
            <a:ext cx="304800" cy="311467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6" name="TextBox 1"/>
          <p:cNvSpPr txBox="1">
            <a:spLocks noChangeArrowheads="1"/>
          </p:cNvSpPr>
          <p:nvPr/>
        </p:nvSpPr>
        <p:spPr bwMode="auto">
          <a:xfrm>
            <a:off x="504825" y="606425"/>
            <a:ext cx="8026400" cy="708025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4800"/>
              <a:t>What is the effect of rotation?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TP-A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44291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1859">
            <a:off x="2282825" y="1512888"/>
            <a:ext cx="2235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1"/>
          <p:cNvSpPr txBox="1">
            <a:spLocks noChangeArrowheads="1"/>
          </p:cNvSpPr>
          <p:nvPr/>
        </p:nvSpPr>
        <p:spPr bwMode="auto">
          <a:xfrm>
            <a:off x="4754563" y="1079500"/>
            <a:ext cx="6270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aaaa</a:t>
            </a:r>
          </a:p>
        </p:txBody>
      </p:sp>
      <p:sp>
        <p:nvSpPr>
          <p:cNvPr id="39940" name="TextBox 12"/>
          <p:cNvSpPr txBox="1">
            <a:spLocks noChangeArrowheads="1"/>
          </p:cNvSpPr>
          <p:nvPr/>
        </p:nvSpPr>
        <p:spPr bwMode="auto">
          <a:xfrm>
            <a:off x="5470525" y="2187575"/>
            <a:ext cx="627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aaaa</a:t>
            </a:r>
          </a:p>
        </p:txBody>
      </p:sp>
      <p:sp>
        <p:nvSpPr>
          <p:cNvPr id="39941" name="TextBox 1"/>
          <p:cNvSpPr txBox="1">
            <a:spLocks noChangeArrowheads="1"/>
          </p:cNvSpPr>
          <p:nvPr/>
        </p:nvSpPr>
        <p:spPr bwMode="auto">
          <a:xfrm>
            <a:off x="1198563" y="130175"/>
            <a:ext cx="5849937" cy="646113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What is the effect of rotation?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TP-A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44291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1859">
            <a:off x="2282825" y="1512888"/>
            <a:ext cx="2235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1"/>
          <p:cNvSpPr txBox="1">
            <a:spLocks noChangeArrowheads="1"/>
          </p:cNvSpPr>
          <p:nvPr/>
        </p:nvSpPr>
        <p:spPr bwMode="auto">
          <a:xfrm>
            <a:off x="4754563" y="1079500"/>
            <a:ext cx="6270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aaaa</a:t>
            </a:r>
          </a:p>
        </p:txBody>
      </p:sp>
      <p:sp>
        <p:nvSpPr>
          <p:cNvPr id="40964" name="TextBox 12"/>
          <p:cNvSpPr txBox="1">
            <a:spLocks noChangeArrowheads="1"/>
          </p:cNvSpPr>
          <p:nvPr/>
        </p:nvSpPr>
        <p:spPr bwMode="auto">
          <a:xfrm>
            <a:off x="5470525" y="2187575"/>
            <a:ext cx="627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aaaa</a:t>
            </a:r>
          </a:p>
        </p:txBody>
      </p:sp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1198563" y="130175"/>
            <a:ext cx="5849937" cy="646113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What is the effect of rotation? </a:t>
            </a:r>
          </a:p>
        </p:txBody>
      </p:sp>
      <p:sp>
        <p:nvSpPr>
          <p:cNvPr id="40966" name="TextBox 13"/>
          <p:cNvSpPr txBox="1">
            <a:spLocks noChangeArrowheads="1"/>
          </p:cNvSpPr>
          <p:nvPr/>
        </p:nvSpPr>
        <p:spPr bwMode="auto">
          <a:xfrm>
            <a:off x="4429125" y="776288"/>
            <a:ext cx="4714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dirty="0"/>
              <a:t>mixing of  </a:t>
            </a:r>
            <a:r>
              <a:rPr lang="en-US" sz="2800" baseline="30000" dirty="0"/>
              <a:t>14</a:t>
            </a:r>
            <a:r>
              <a:rPr lang="en-US" sz="2800" dirty="0"/>
              <a:t>N inside the </a:t>
            </a:r>
            <a:r>
              <a:rPr lang="en-US" sz="2800" baseline="30000" dirty="0"/>
              <a:t>13</a:t>
            </a:r>
            <a:r>
              <a:rPr lang="en-US" sz="2800" dirty="0"/>
              <a:t>C pocket, 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baseline="30000" dirty="0"/>
              <a:t>14</a:t>
            </a:r>
            <a:r>
              <a:rPr lang="en-US" sz="2800" dirty="0"/>
              <a:t>N(</a:t>
            </a:r>
            <a:r>
              <a:rPr lang="en-US" sz="2800" dirty="0" err="1"/>
              <a:t>n,p</a:t>
            </a:r>
            <a:r>
              <a:rPr lang="en-US" sz="2800" dirty="0" smtClean="0"/>
              <a:t>)</a:t>
            </a:r>
            <a:r>
              <a:rPr lang="en-US" sz="2800" baseline="30000" dirty="0" smtClean="0"/>
              <a:t>14</a:t>
            </a:r>
            <a:r>
              <a:rPr lang="en-US" sz="2800" dirty="0" smtClean="0"/>
              <a:t>C </a:t>
            </a:r>
            <a:r>
              <a:rPr lang="en-US" sz="2800" dirty="0"/>
              <a:t>is very efficient: it steals neutrons from the </a:t>
            </a:r>
            <a:r>
              <a:rPr lang="en-US" sz="2800" i="1" dirty="0"/>
              <a:t>s</a:t>
            </a:r>
            <a:r>
              <a:rPr lang="en-US" sz="2800" dirty="0"/>
              <a:t> process:</a:t>
            </a:r>
            <a:endParaRPr lang="en-US" sz="2800" i="1" dirty="0"/>
          </a:p>
          <a:p>
            <a:pPr eaLnBrk="1" hangingPunct="1">
              <a:buFont typeface="Arial" charset="0"/>
              <a:buChar char="•"/>
            </a:pPr>
            <a:r>
              <a:rPr lang="en-US" sz="2800" dirty="0" smtClean="0"/>
              <a:t>Rotation can dramatically reduce the number of free neutrons </a:t>
            </a:r>
            <a:r>
              <a:rPr lang="en-US" i="1" dirty="0" smtClean="0"/>
              <a:t>(</a:t>
            </a:r>
            <a:r>
              <a:rPr lang="en-US" i="1" dirty="0" err="1" smtClean="0"/>
              <a:t>Herwig</a:t>
            </a:r>
            <a:r>
              <a:rPr lang="en-US" i="1" dirty="0" smtClean="0"/>
              <a:t>, Langer &amp; Lugaro 2003, </a:t>
            </a:r>
            <a:r>
              <a:rPr lang="en-US" i="1" dirty="0" err="1" smtClean="0"/>
              <a:t>Siess</a:t>
            </a:r>
            <a:r>
              <a:rPr lang="en-US" i="1" dirty="0" smtClean="0"/>
              <a:t> &amp; </a:t>
            </a:r>
            <a:r>
              <a:rPr lang="en-US" i="1" dirty="0" err="1" smtClean="0"/>
              <a:t>Goriely</a:t>
            </a:r>
            <a:r>
              <a:rPr lang="en-US" i="1" dirty="0" smtClean="0"/>
              <a:t> 2004, </a:t>
            </a:r>
            <a:r>
              <a:rPr lang="en-US" i="1" dirty="0" err="1" smtClean="0"/>
              <a:t>Piersanti</a:t>
            </a:r>
            <a:r>
              <a:rPr lang="en-US" i="1" dirty="0" smtClean="0"/>
              <a:t>, </a:t>
            </a:r>
            <a:r>
              <a:rPr lang="en-US" i="1" dirty="0" err="1" smtClean="0"/>
              <a:t>Cristallo</a:t>
            </a:r>
            <a:r>
              <a:rPr lang="en-US" i="1" dirty="0" smtClean="0"/>
              <a:t> &amp; </a:t>
            </a:r>
            <a:r>
              <a:rPr lang="en-US" i="1" dirty="0" err="1" smtClean="0"/>
              <a:t>Straniero</a:t>
            </a:r>
            <a:r>
              <a:rPr lang="en-US" i="1" dirty="0" smtClean="0"/>
              <a:t> 2013)</a:t>
            </a:r>
            <a:endParaRPr lang="en-US" i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TP-A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450"/>
            <a:ext cx="4429125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1859">
            <a:off x="2282825" y="1512888"/>
            <a:ext cx="2235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1"/>
          <p:cNvSpPr txBox="1">
            <a:spLocks noChangeArrowheads="1"/>
          </p:cNvSpPr>
          <p:nvPr/>
        </p:nvSpPr>
        <p:spPr bwMode="auto">
          <a:xfrm>
            <a:off x="4754563" y="1079500"/>
            <a:ext cx="62706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aaaa</a:t>
            </a:r>
          </a:p>
        </p:txBody>
      </p:sp>
      <p:sp>
        <p:nvSpPr>
          <p:cNvPr id="41988" name="TextBox 12"/>
          <p:cNvSpPr txBox="1">
            <a:spLocks noChangeArrowheads="1"/>
          </p:cNvSpPr>
          <p:nvPr/>
        </p:nvSpPr>
        <p:spPr bwMode="auto">
          <a:xfrm>
            <a:off x="5470525" y="2187575"/>
            <a:ext cx="6270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FFFF"/>
                </a:solidFill>
              </a:rPr>
              <a:t>aaaa</a:t>
            </a:r>
          </a:p>
        </p:txBody>
      </p:sp>
      <p:sp>
        <p:nvSpPr>
          <p:cNvPr id="41989" name="TextBox 1"/>
          <p:cNvSpPr txBox="1">
            <a:spLocks noChangeArrowheads="1"/>
          </p:cNvSpPr>
          <p:nvPr/>
        </p:nvSpPr>
        <p:spPr bwMode="auto">
          <a:xfrm>
            <a:off x="1198563" y="130175"/>
            <a:ext cx="5849937" cy="646113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/>
              <a:t>What is the effect of rotation? </a:t>
            </a:r>
          </a:p>
        </p:txBody>
      </p:sp>
      <p:pic>
        <p:nvPicPr>
          <p:cNvPr id="4199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5607050"/>
            <a:ext cx="144462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13"/>
          <p:cNvSpPr txBox="1">
            <a:spLocks noChangeArrowheads="1"/>
          </p:cNvSpPr>
          <p:nvPr/>
        </p:nvSpPr>
        <p:spPr bwMode="auto">
          <a:xfrm>
            <a:off x="5781675" y="5392738"/>
            <a:ext cx="34702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Coupling of envelope and core can slow down the core</a:t>
            </a:r>
          </a:p>
        </p:txBody>
      </p:sp>
      <p:sp>
        <p:nvSpPr>
          <p:cNvPr id="41992" name="TextBox 13"/>
          <p:cNvSpPr txBox="1">
            <a:spLocks noChangeArrowheads="1"/>
          </p:cNvSpPr>
          <p:nvPr/>
        </p:nvSpPr>
        <p:spPr bwMode="auto">
          <a:xfrm>
            <a:off x="4448175" y="752475"/>
            <a:ext cx="4714875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2800" dirty="0"/>
              <a:t>mixing of  </a:t>
            </a:r>
            <a:r>
              <a:rPr lang="en-US" sz="2800" baseline="30000" dirty="0"/>
              <a:t>14</a:t>
            </a:r>
            <a:r>
              <a:rPr lang="en-US" sz="2800" dirty="0"/>
              <a:t>N inside the </a:t>
            </a:r>
            <a:r>
              <a:rPr lang="en-US" sz="2800" baseline="30000" dirty="0"/>
              <a:t>13</a:t>
            </a:r>
            <a:r>
              <a:rPr lang="en-US" sz="2800" dirty="0"/>
              <a:t>C pocket, </a:t>
            </a:r>
          </a:p>
          <a:p>
            <a:pPr eaLnBrk="1" hangingPunct="1">
              <a:buFont typeface="Arial" charset="0"/>
              <a:buChar char="•"/>
            </a:pPr>
            <a:r>
              <a:rPr lang="en-US" sz="2800" baseline="30000" dirty="0"/>
              <a:t>14</a:t>
            </a:r>
            <a:r>
              <a:rPr lang="en-US" sz="2800" dirty="0"/>
              <a:t>N(</a:t>
            </a:r>
            <a:r>
              <a:rPr lang="en-US" sz="2800" dirty="0" err="1"/>
              <a:t>n,p</a:t>
            </a:r>
            <a:r>
              <a:rPr lang="en-US" sz="2800" dirty="0"/>
              <a:t>)</a:t>
            </a:r>
            <a:r>
              <a:rPr lang="en-US" sz="2800" baseline="30000" dirty="0"/>
              <a:t> 14</a:t>
            </a:r>
            <a:r>
              <a:rPr lang="en-US" sz="2800" dirty="0"/>
              <a:t>N is very efficient: it steals neutrons from the </a:t>
            </a:r>
            <a:r>
              <a:rPr lang="en-US" sz="2800" i="1" dirty="0"/>
              <a:t>s</a:t>
            </a:r>
            <a:r>
              <a:rPr lang="en-US" sz="2800" dirty="0"/>
              <a:t> process:</a:t>
            </a:r>
            <a:endParaRPr lang="en-US" sz="2800" i="1" dirty="0"/>
          </a:p>
          <a:p>
            <a:pPr eaLnBrk="1" hangingPunct="1">
              <a:buFont typeface="Arial" charset="0"/>
              <a:buChar char="•"/>
            </a:pPr>
            <a:r>
              <a:rPr lang="en-US" sz="2800" dirty="0"/>
              <a:t>Rotation can dramatically </a:t>
            </a:r>
            <a:r>
              <a:rPr lang="en-US" sz="2800" dirty="0" smtClean="0"/>
              <a:t>reduce </a:t>
            </a:r>
            <a:r>
              <a:rPr lang="en-US" sz="2800" dirty="0"/>
              <a:t>the number of free neutrons </a:t>
            </a:r>
            <a:r>
              <a:rPr lang="en-US" i="1" dirty="0"/>
              <a:t>(</a:t>
            </a:r>
            <a:r>
              <a:rPr lang="en-US" i="1" dirty="0" err="1"/>
              <a:t>Herwig</a:t>
            </a:r>
            <a:r>
              <a:rPr lang="en-US" i="1" dirty="0"/>
              <a:t>, Langer, &amp; Lugaro 2003, </a:t>
            </a:r>
            <a:r>
              <a:rPr lang="en-US" i="1" dirty="0" err="1"/>
              <a:t>Siess</a:t>
            </a:r>
            <a:r>
              <a:rPr lang="en-US" i="1" dirty="0"/>
              <a:t> &amp; </a:t>
            </a:r>
            <a:r>
              <a:rPr lang="en-US" i="1" dirty="0" err="1"/>
              <a:t>Goriely</a:t>
            </a:r>
            <a:r>
              <a:rPr lang="en-US" i="1" dirty="0"/>
              <a:t> 2004, </a:t>
            </a:r>
            <a:r>
              <a:rPr lang="en-US" i="1" dirty="0" err="1"/>
              <a:t>Piersanti</a:t>
            </a:r>
            <a:r>
              <a:rPr lang="en-US" i="1" dirty="0"/>
              <a:t>, </a:t>
            </a:r>
            <a:r>
              <a:rPr lang="en-US" i="1" dirty="0" err="1"/>
              <a:t>Cristallo</a:t>
            </a:r>
            <a:r>
              <a:rPr lang="en-US" i="1" dirty="0"/>
              <a:t> &amp; </a:t>
            </a:r>
            <a:r>
              <a:rPr lang="en-US" i="1" dirty="0" err="1"/>
              <a:t>Straniero</a:t>
            </a:r>
            <a:r>
              <a:rPr lang="en-US" i="1" dirty="0"/>
              <a:t> 2013)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Picture 3" descr="c13an_zoom.tiff"/>
          <p:cNvSpPr>
            <a:spLocks noChangeAspect="1"/>
          </p:cNvSpPr>
          <p:nvPr/>
        </p:nvSpPr>
        <p:spPr bwMode="auto">
          <a:xfrm>
            <a:off x="3502025" y="569913"/>
            <a:ext cx="5538788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68263" y="793750"/>
            <a:ext cx="3273425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>
              <a:buFont typeface="Calibri" charset="0"/>
              <a:buAutoNum type="arabicPeriod"/>
            </a:pPr>
            <a:r>
              <a:rPr lang="en-US" sz="2600" b="1" dirty="0" smtClean="0">
                <a:solidFill>
                  <a:srgbClr val="FF0000"/>
                </a:solidFill>
              </a:rPr>
              <a:t>Extrapolations </a:t>
            </a:r>
            <a:r>
              <a:rPr lang="en-US" sz="2600" dirty="0"/>
              <a:t>of direct measurements at energies &gt; 270 </a:t>
            </a:r>
            <a:r>
              <a:rPr lang="en-US" sz="2600" dirty="0" err="1"/>
              <a:t>keV</a:t>
            </a:r>
            <a:r>
              <a:rPr lang="en-US" sz="2600" dirty="0"/>
              <a:t>, far from the Gamow window at 140 – 230 </a:t>
            </a:r>
            <a:r>
              <a:rPr lang="en-US" sz="2600" dirty="0" err="1"/>
              <a:t>keV</a:t>
            </a:r>
            <a:r>
              <a:rPr lang="en-US" sz="2600" dirty="0"/>
              <a:t> </a:t>
            </a:r>
          </a:p>
          <a:p>
            <a:pPr marL="514350" indent="-514350">
              <a:buFont typeface="Calibri" charset="0"/>
              <a:buAutoNum type="arabicPeriod"/>
            </a:pPr>
            <a:r>
              <a:rPr lang="en-US" sz="2600" b="1" dirty="0">
                <a:solidFill>
                  <a:srgbClr val="FF0000"/>
                </a:solidFill>
              </a:rPr>
              <a:t>Indirect measurements </a:t>
            </a:r>
            <a:r>
              <a:rPr lang="en-US" sz="2600" dirty="0"/>
              <a:t>of the contribution of the sub-threshold resonance due to the 6.356 MeV state in </a:t>
            </a:r>
            <a:r>
              <a:rPr lang="en-US" sz="2600" baseline="30000" dirty="0"/>
              <a:t>17</a:t>
            </a:r>
            <a:r>
              <a:rPr lang="en-US" sz="2600" dirty="0"/>
              <a:t>O </a:t>
            </a:r>
          </a:p>
        </p:txBody>
      </p:sp>
      <p:pic>
        <p:nvPicPr>
          <p:cNvPr id="46083" name="Picture 3" descr="c13ano16_rates_mari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-100013"/>
            <a:ext cx="6462713" cy="836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3341688" y="106363"/>
            <a:ext cx="2030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baseline="30000">
                <a:latin typeface="Arial" charset="0"/>
              </a:rPr>
              <a:t>13</a:t>
            </a:r>
            <a:r>
              <a:rPr lang="en-GB" sz="2800" b="1">
                <a:latin typeface="Arial" charset="0"/>
              </a:rPr>
              <a:t>C</a:t>
            </a:r>
            <a:r>
              <a:rPr lang="en-GB" sz="2800" b="1">
                <a:latin typeface="Symbol" charset="0"/>
              </a:rPr>
              <a:t>(,</a:t>
            </a:r>
            <a:r>
              <a:rPr lang="en-GB" sz="2800" b="1">
                <a:latin typeface="Arial" charset="0"/>
              </a:rPr>
              <a:t>n)</a:t>
            </a:r>
            <a:r>
              <a:rPr lang="en-GB" sz="2800" b="1" baseline="30000">
                <a:latin typeface="Arial" charset="0"/>
              </a:rPr>
              <a:t>16</a:t>
            </a:r>
            <a:r>
              <a:rPr lang="en-GB" sz="2800" b="1">
                <a:latin typeface="Arial" charset="0"/>
              </a:rPr>
              <a:t>O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8056563" y="4549775"/>
            <a:ext cx="1300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/>
              <a:t>JINA </a:t>
            </a:r>
            <a:r>
              <a:rPr lang="en-US" sz="1600" b="1" dirty="0" err="1"/>
              <a:t>reaclib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Picture 3" descr="Screen Shot 2015-06-12 at 3.45.29 pm.png"/>
          <p:cNvSpPr>
            <a:spLocks noChangeAspect="1"/>
          </p:cNvSpPr>
          <p:nvPr/>
        </p:nvSpPr>
        <p:spPr bwMode="auto">
          <a:xfrm>
            <a:off x="0" y="1155700"/>
            <a:ext cx="9144000" cy="453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8388" y="133350"/>
            <a:ext cx="3024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 b="1" baseline="30000" dirty="0">
                <a:solidFill>
                  <a:srgbClr val="000000"/>
                </a:solidFill>
                <a:latin typeface="Arial" charset="0"/>
                <a:cs typeface="+mn-cs"/>
              </a:rPr>
              <a:t>13</a:t>
            </a:r>
            <a:r>
              <a:rPr lang="en-GB" sz="2400" b="1" dirty="0">
                <a:solidFill>
                  <a:srgbClr val="000000"/>
                </a:solidFill>
                <a:latin typeface="Arial" charset="0"/>
                <a:cs typeface="+mn-cs"/>
              </a:rPr>
              <a:t>C</a:t>
            </a:r>
            <a:r>
              <a:rPr lang="en-GB" sz="2400" b="1" dirty="0">
                <a:solidFill>
                  <a:srgbClr val="000000"/>
                </a:solidFill>
                <a:latin typeface="Symbol" charset="0"/>
                <a:cs typeface="+mn-cs"/>
              </a:rPr>
              <a:t>(,</a:t>
            </a:r>
            <a:r>
              <a:rPr lang="en-GB" sz="2400" b="1" dirty="0">
                <a:solidFill>
                  <a:srgbClr val="000000"/>
                </a:solidFill>
                <a:latin typeface="Arial" charset="0"/>
                <a:cs typeface="+mn-cs"/>
              </a:rPr>
              <a:t>n)</a:t>
            </a:r>
            <a:r>
              <a:rPr lang="en-GB" sz="2400" b="1" baseline="30000" dirty="0">
                <a:solidFill>
                  <a:srgbClr val="000000"/>
                </a:solidFill>
                <a:latin typeface="Arial" charset="0"/>
                <a:cs typeface="+mn-cs"/>
              </a:rPr>
              <a:t>16</a:t>
            </a:r>
            <a:r>
              <a:rPr lang="en-GB" sz="2400" b="1" dirty="0">
                <a:solidFill>
                  <a:srgbClr val="000000"/>
                </a:solidFill>
                <a:latin typeface="Arial" charset="0"/>
                <a:cs typeface="+mn-cs"/>
              </a:rPr>
              <a:t>O</a:t>
            </a:r>
          </a:p>
          <a:p>
            <a:pPr algn="ctr">
              <a:defRPr/>
            </a:pPr>
            <a:r>
              <a:rPr lang="en-GB" sz="2400" dirty="0">
                <a:solidFill>
                  <a:srgbClr val="000000"/>
                </a:solidFill>
                <a:latin typeface="Arial" charset="0"/>
                <a:cs typeface="+mn-cs"/>
              </a:rPr>
              <a:t>(</a:t>
            </a:r>
            <a:r>
              <a:rPr lang="en-GB" sz="2400" dirty="0" err="1">
                <a:solidFill>
                  <a:srgbClr val="000000"/>
                </a:solidFill>
                <a:latin typeface="Arial" charset="0"/>
                <a:cs typeface="+mn-cs"/>
              </a:rPr>
              <a:t>Bisterzo</a:t>
            </a:r>
            <a:r>
              <a:rPr lang="en-GB" sz="2400" dirty="0">
                <a:solidFill>
                  <a:srgbClr val="000000"/>
                </a:solidFill>
                <a:latin typeface="Arial" charset="0"/>
                <a:cs typeface="+mn-cs"/>
              </a:rPr>
              <a:t> et al. 2015)</a:t>
            </a:r>
          </a:p>
        </p:txBody>
      </p:sp>
      <p:sp>
        <p:nvSpPr>
          <p:cNvPr id="48131" name="TextBox 5"/>
          <p:cNvSpPr txBox="1">
            <a:spLocks noChangeArrowheads="1"/>
          </p:cNvSpPr>
          <p:nvPr/>
        </p:nvSpPr>
        <p:spPr bwMode="auto">
          <a:xfrm>
            <a:off x="5522913" y="1284288"/>
            <a:ext cx="1058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/>
              <a:t>(100 MK)</a:t>
            </a:r>
          </a:p>
        </p:txBody>
      </p:sp>
      <p:pic>
        <p:nvPicPr>
          <p:cNvPr id="48132" name="Picture 1" descr="Screen Shot 2015-06-12 at 3.45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89050"/>
            <a:ext cx="8872538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Box 2"/>
          <p:cNvSpPr txBox="1">
            <a:spLocks noChangeArrowheads="1"/>
          </p:cNvSpPr>
          <p:nvPr/>
        </p:nvSpPr>
        <p:spPr bwMode="auto">
          <a:xfrm>
            <a:off x="4503738" y="871538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T=100 MK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2225" y="5712837"/>
            <a:ext cx="8282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Do the latest evaluations agree with each other?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1905000" y="6297613"/>
            <a:ext cx="317500" cy="4032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33625" y="6234113"/>
            <a:ext cx="605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3933825" y="6297613"/>
            <a:ext cx="317500" cy="403225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4363" y="6218238"/>
            <a:ext cx="67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7928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3" descr="agbevo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81050"/>
            <a:ext cx="9109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38500" y="3611563"/>
            <a:ext cx="2254251" cy="12003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400" b="1" baseline="30000" dirty="0">
                <a:solidFill>
                  <a:srgbClr val="0000FF"/>
                </a:solidFill>
                <a:latin typeface="Arial" charset="0"/>
                <a:cs typeface="+mn-cs"/>
              </a:rPr>
              <a:t>22</a:t>
            </a:r>
            <a:r>
              <a:rPr lang="en-GB" sz="2400" b="1" dirty="0">
                <a:solidFill>
                  <a:srgbClr val="0000FF"/>
                </a:solidFill>
                <a:latin typeface="Arial" charset="0"/>
                <a:cs typeface="+mn-cs"/>
              </a:rPr>
              <a:t>Ne</a:t>
            </a:r>
            <a:r>
              <a:rPr lang="en-GB" sz="2400" b="1" dirty="0">
                <a:solidFill>
                  <a:srgbClr val="0000FF"/>
                </a:solidFill>
                <a:latin typeface="Symbol" charset="0"/>
                <a:cs typeface="+mn-cs"/>
              </a:rPr>
              <a:t>(,</a:t>
            </a:r>
            <a:r>
              <a:rPr lang="en-GB" sz="2400" b="1" dirty="0">
                <a:solidFill>
                  <a:srgbClr val="0000FF"/>
                </a:solidFill>
                <a:latin typeface="Arial" charset="0"/>
                <a:cs typeface="+mn-cs"/>
              </a:rPr>
              <a:t>n)</a:t>
            </a:r>
            <a:r>
              <a:rPr lang="en-GB" sz="2400" b="1" baseline="30000" dirty="0" smtClean="0">
                <a:solidFill>
                  <a:srgbClr val="0000FF"/>
                </a:solidFill>
                <a:latin typeface="Arial" charset="0"/>
                <a:cs typeface="+mn-cs"/>
              </a:rPr>
              <a:t>25</a:t>
            </a:r>
            <a:r>
              <a:rPr lang="en-GB" sz="2400" b="1" dirty="0" smtClean="0">
                <a:solidFill>
                  <a:srgbClr val="0000FF"/>
                </a:solidFill>
                <a:latin typeface="Arial" charset="0"/>
                <a:cs typeface="+mn-cs"/>
              </a:rPr>
              <a:t>Mg</a:t>
            </a:r>
          </a:p>
          <a:p>
            <a:pPr algn="ctr">
              <a:defRPr/>
            </a:pPr>
            <a:r>
              <a:rPr lang="en-GB" sz="2400" b="1" dirty="0">
                <a:solidFill>
                  <a:srgbClr val="0000FF"/>
                </a:solidFill>
                <a:latin typeface="Arial" charset="0"/>
                <a:cs typeface="+mn-cs"/>
              </a:rPr>
              <a:t>a</a:t>
            </a:r>
            <a:r>
              <a:rPr lang="en-GB" sz="2400" b="1" dirty="0" smtClean="0">
                <a:solidFill>
                  <a:srgbClr val="0000FF"/>
                </a:solidFill>
                <a:latin typeface="Arial" charset="0"/>
                <a:cs typeface="+mn-cs"/>
              </a:rPr>
              <a:t>ctivated from 300 MK</a:t>
            </a:r>
            <a:endParaRPr lang="en-GB" sz="2400" b="1" dirty="0">
              <a:solidFill>
                <a:srgbClr val="0000FF"/>
              </a:solidFill>
              <a:latin typeface="Arial" charset="0"/>
              <a:cs typeface="+mn-cs"/>
            </a:endParaRPr>
          </a:p>
        </p:txBody>
      </p:sp>
      <p:sp>
        <p:nvSpPr>
          <p:cNvPr id="70659" name="Oval 1"/>
          <p:cNvSpPr>
            <a:spLocks noChangeArrowheads="1"/>
          </p:cNvSpPr>
          <p:nvPr/>
        </p:nvSpPr>
        <p:spPr bwMode="auto">
          <a:xfrm>
            <a:off x="5638800" y="3765550"/>
            <a:ext cx="431800" cy="647700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660" name="TextBox 4"/>
          <p:cNvSpPr txBox="1">
            <a:spLocks noChangeArrowheads="1"/>
          </p:cNvSpPr>
          <p:nvPr/>
        </p:nvSpPr>
        <p:spPr bwMode="auto">
          <a:xfrm>
            <a:off x="0" y="133350"/>
            <a:ext cx="9144000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Arial" charset="0"/>
                <a:cs typeface="Arial" charset="0"/>
              </a:rPr>
              <a:t>Another neutron source in AGB stars of mass &gt; 3 M</a:t>
            </a:r>
            <a:r>
              <a:rPr lang="en-US" sz="2800" b="1" baseline="-25000">
                <a:latin typeface="Wingdings" charset="0"/>
                <a:cs typeface="Wingdings" charset="0"/>
                <a:sym typeface="Wingdings" charset="0"/>
              </a:rPr>
              <a:t></a:t>
            </a:r>
            <a:endParaRPr lang="en-US" sz="2800" b="1">
              <a:latin typeface="Arial" charset="0"/>
              <a:cs typeface="Arial" charset="0"/>
            </a:endParaRPr>
          </a:p>
        </p:txBody>
      </p:sp>
      <p:sp>
        <p:nvSpPr>
          <p:cNvPr id="70661" name="TextBox 16"/>
          <p:cNvSpPr txBox="1">
            <a:spLocks noChangeArrowheads="1"/>
          </p:cNvSpPr>
          <p:nvPr/>
        </p:nvSpPr>
        <p:spPr bwMode="auto">
          <a:xfrm>
            <a:off x="6216650" y="2611438"/>
            <a:ext cx="2355850" cy="19389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L</a:t>
            </a: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ower </a:t>
            </a:r>
            <a:r>
              <a:rPr lang="en-US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neutron exposures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but higher </a:t>
            </a:r>
            <a:r>
              <a:rPr lang="en-US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neutron </a:t>
            </a:r>
            <a:r>
              <a:rPr lang="en-US" b="1" i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densities</a:t>
            </a:r>
            <a:r>
              <a:rPr lang="en-US" b="1" i="1" baseline="30000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than </a:t>
            </a: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the</a:t>
            </a:r>
            <a:r>
              <a:rPr lang="en-US" b="1" i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GB" b="1" baseline="30000" dirty="0">
                <a:solidFill>
                  <a:srgbClr val="0000FF"/>
                </a:solidFill>
                <a:latin typeface="Arial" charset="0"/>
              </a:rPr>
              <a:t>13</a:t>
            </a:r>
            <a:r>
              <a:rPr lang="en-GB" b="1" dirty="0">
                <a:solidFill>
                  <a:srgbClr val="0000FF"/>
                </a:solidFill>
                <a:latin typeface="Arial" charset="0"/>
              </a:rPr>
              <a:t>C source</a:t>
            </a:r>
            <a:endParaRPr lang="en-US" b="1" i="1" dirty="0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4"/>
          <p:cNvSpPr txBox="1">
            <a:spLocks noChangeArrowheads="1"/>
          </p:cNvSpPr>
          <p:nvPr/>
        </p:nvSpPr>
        <p:spPr bwMode="auto">
          <a:xfrm>
            <a:off x="0" y="-14288"/>
            <a:ext cx="3810000" cy="68929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Calibri" charset="0"/>
              <a:buAutoNum type="arabicPeriod"/>
            </a:pPr>
            <a:r>
              <a:rPr lang="en-US" sz="2600" dirty="0"/>
              <a:t>The lowest well studied resonance at 832 </a:t>
            </a:r>
            <a:r>
              <a:rPr lang="en-US" sz="2600" dirty="0" err="1"/>
              <a:t>keV</a:t>
            </a:r>
            <a:r>
              <a:rPr lang="en-US" sz="2600" dirty="0"/>
              <a:t> dominates the rate (</a:t>
            </a:r>
            <a:r>
              <a:rPr lang="en-US" i="1" dirty="0" err="1"/>
              <a:t>Drotleff</a:t>
            </a:r>
            <a:r>
              <a:rPr lang="en-US" i="1" dirty="0"/>
              <a:t> et al. 1993</a:t>
            </a:r>
            <a:r>
              <a:rPr lang="en-US" sz="2600" dirty="0"/>
              <a:t>) and lies above the relevant astrophysical energies.</a:t>
            </a:r>
          </a:p>
          <a:p>
            <a:pPr eaLnBrk="1" hangingPunct="1">
              <a:buFont typeface="Calibri" charset="0"/>
              <a:buAutoNum type="arabicPeriod"/>
            </a:pPr>
            <a:r>
              <a:rPr lang="en-US" sz="2600" dirty="0"/>
              <a:t>The influence of a possible resonance at 635 </a:t>
            </a:r>
            <a:r>
              <a:rPr lang="en-US" sz="2600" dirty="0" err="1"/>
              <a:t>keV</a:t>
            </a:r>
            <a:r>
              <a:rPr lang="en-US" sz="2600" dirty="0"/>
              <a:t> was ruled out based on parity (</a:t>
            </a:r>
            <a:r>
              <a:rPr lang="en-US" i="1" dirty="0" err="1"/>
              <a:t>Longland</a:t>
            </a:r>
            <a:r>
              <a:rPr lang="en-US" i="1" dirty="0"/>
              <a:t> et al. 2009</a:t>
            </a:r>
            <a:r>
              <a:rPr lang="en-US" sz="2600" dirty="0"/>
              <a:t>). </a:t>
            </a:r>
          </a:p>
          <a:p>
            <a:pPr eaLnBrk="1" hangingPunct="1">
              <a:buFont typeface="Calibri" charset="0"/>
              <a:buAutoNum type="arabicPeriod"/>
            </a:pPr>
            <a:r>
              <a:rPr lang="en-US" sz="2600" dirty="0"/>
              <a:t>Theoretical extrapolations may be affected by other </a:t>
            </a:r>
            <a:r>
              <a:rPr lang="en-US" sz="2600" b="1" dirty="0">
                <a:solidFill>
                  <a:srgbClr val="FF0000"/>
                </a:solidFill>
              </a:rPr>
              <a:t>unknown low-energy resonances</a:t>
            </a:r>
            <a:r>
              <a:rPr lang="en-US" sz="2600" dirty="0"/>
              <a:t>. </a:t>
            </a:r>
          </a:p>
        </p:txBody>
      </p:sp>
      <p:sp>
        <p:nvSpPr>
          <p:cNvPr id="71682" name="Rectangle 5"/>
          <p:cNvSpPr>
            <a:spLocks noChangeArrowheads="1"/>
          </p:cNvSpPr>
          <p:nvPr/>
        </p:nvSpPr>
        <p:spPr bwMode="auto">
          <a:xfrm>
            <a:off x="5227638" y="117475"/>
            <a:ext cx="2468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2800" b="1" baseline="30000">
                <a:latin typeface="Arial" charset="0"/>
              </a:rPr>
              <a:t>22</a:t>
            </a:r>
            <a:r>
              <a:rPr lang="en-GB" sz="2800" b="1">
                <a:latin typeface="Arial" charset="0"/>
              </a:rPr>
              <a:t>Ne</a:t>
            </a:r>
            <a:r>
              <a:rPr lang="en-GB" sz="2800" b="1">
                <a:latin typeface="Symbol" charset="0"/>
              </a:rPr>
              <a:t>(,</a:t>
            </a:r>
            <a:r>
              <a:rPr lang="en-GB" sz="2800" b="1">
                <a:latin typeface="Arial" charset="0"/>
              </a:rPr>
              <a:t>n)</a:t>
            </a:r>
            <a:r>
              <a:rPr lang="en-GB" sz="2800" b="1" baseline="30000">
                <a:latin typeface="Arial" charset="0"/>
              </a:rPr>
              <a:t>25</a:t>
            </a:r>
            <a:r>
              <a:rPr lang="en-GB" sz="2800" b="1">
                <a:latin typeface="Arial" charset="0"/>
              </a:rPr>
              <a:t>Mg</a:t>
            </a:r>
          </a:p>
        </p:txBody>
      </p:sp>
      <p:pic>
        <p:nvPicPr>
          <p:cNvPr id="71683" name="Picture 3" descr="Ne22_rat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88900"/>
            <a:ext cx="5797550" cy="750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7"/>
          <p:cNvSpPr txBox="1">
            <a:spLocks noChangeArrowheads="1"/>
          </p:cNvSpPr>
          <p:nvPr/>
        </p:nvSpPr>
        <p:spPr bwMode="auto">
          <a:xfrm>
            <a:off x="6469063" y="1470025"/>
            <a:ext cx="13001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/>
              <a:t>JINA </a:t>
            </a:r>
            <a:r>
              <a:rPr lang="en-US" sz="1600" b="1" dirty="0" err="1"/>
              <a:t>reaclib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Screen Shot 2015-06-12 at 3.22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5875"/>
            <a:ext cx="9080500" cy="654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8388" y="133350"/>
            <a:ext cx="30241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2400" b="1" baseline="30000" dirty="0">
                <a:latin typeface="Arial" charset="0"/>
                <a:cs typeface="+mn-cs"/>
              </a:rPr>
              <a:t>22</a:t>
            </a:r>
            <a:r>
              <a:rPr lang="en-GB" sz="2400" b="1" dirty="0">
                <a:latin typeface="Arial" charset="0"/>
                <a:cs typeface="+mn-cs"/>
              </a:rPr>
              <a:t>Ne</a:t>
            </a:r>
            <a:r>
              <a:rPr lang="en-GB" sz="2400" b="1" dirty="0">
                <a:latin typeface="Symbol" charset="0"/>
                <a:cs typeface="+mn-cs"/>
              </a:rPr>
              <a:t>(,</a:t>
            </a:r>
            <a:r>
              <a:rPr lang="en-GB" sz="2400" b="1" dirty="0">
                <a:latin typeface="Arial" charset="0"/>
                <a:cs typeface="+mn-cs"/>
              </a:rPr>
              <a:t>n)</a:t>
            </a:r>
            <a:r>
              <a:rPr lang="en-GB" sz="2400" b="1" baseline="30000" dirty="0">
                <a:latin typeface="Arial" charset="0"/>
                <a:cs typeface="+mn-cs"/>
              </a:rPr>
              <a:t>25</a:t>
            </a:r>
            <a:r>
              <a:rPr lang="en-GB" sz="2400" b="1" dirty="0">
                <a:latin typeface="Arial" charset="0"/>
                <a:cs typeface="+mn-cs"/>
              </a:rPr>
              <a:t>Mg</a:t>
            </a:r>
          </a:p>
          <a:p>
            <a:pPr algn="ctr">
              <a:defRPr/>
            </a:pPr>
            <a:r>
              <a:rPr lang="en-GB" sz="2400" dirty="0">
                <a:latin typeface="Arial" charset="0"/>
                <a:cs typeface="+mn-cs"/>
              </a:rPr>
              <a:t>(</a:t>
            </a:r>
            <a:r>
              <a:rPr lang="en-GB" sz="2400" dirty="0" err="1">
                <a:latin typeface="Arial" charset="0"/>
                <a:cs typeface="+mn-cs"/>
              </a:rPr>
              <a:t>Bisterzo</a:t>
            </a:r>
            <a:r>
              <a:rPr lang="en-GB" sz="2400" dirty="0">
                <a:latin typeface="Arial" charset="0"/>
                <a:cs typeface="+mn-cs"/>
              </a:rPr>
              <a:t> et al. 2015)</a:t>
            </a:r>
          </a:p>
        </p:txBody>
      </p:sp>
      <p:sp>
        <p:nvSpPr>
          <p:cNvPr id="73731" name="TextBox 5"/>
          <p:cNvSpPr txBox="1">
            <a:spLocks noChangeArrowheads="1"/>
          </p:cNvSpPr>
          <p:nvPr/>
        </p:nvSpPr>
        <p:spPr bwMode="auto">
          <a:xfrm>
            <a:off x="166688" y="6457950"/>
            <a:ext cx="2641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" charset="0"/>
                <a:cs typeface="Times" charset="0"/>
              </a:rPr>
              <a:t>Iliadis et al. (2010); (th)</a:t>
            </a:r>
          </a:p>
        </p:txBody>
      </p:sp>
      <p:sp>
        <p:nvSpPr>
          <p:cNvPr id="73732" name="TextBox 6"/>
          <p:cNvSpPr txBox="1">
            <a:spLocks noChangeArrowheads="1"/>
          </p:cNvSpPr>
          <p:nvPr/>
        </p:nvSpPr>
        <p:spPr bwMode="auto">
          <a:xfrm>
            <a:off x="5227638" y="6472238"/>
            <a:ext cx="646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0.20</a:t>
            </a:r>
          </a:p>
        </p:txBody>
      </p:sp>
      <p:sp>
        <p:nvSpPr>
          <p:cNvPr id="73733" name="TextBox 7"/>
          <p:cNvSpPr txBox="1">
            <a:spLocks noChangeArrowheads="1"/>
          </p:cNvSpPr>
          <p:nvPr/>
        </p:nvSpPr>
        <p:spPr bwMode="auto">
          <a:xfrm>
            <a:off x="136525" y="3889375"/>
            <a:ext cx="2735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Times" charset="0"/>
                <a:cs typeface="Times" charset="0"/>
              </a:rPr>
              <a:t>Iliadis et al. (2010), (th)</a:t>
            </a:r>
          </a:p>
        </p:txBody>
      </p:sp>
      <p:sp>
        <p:nvSpPr>
          <p:cNvPr id="73734" name="TextBox 8"/>
          <p:cNvSpPr txBox="1">
            <a:spLocks noChangeArrowheads="1"/>
          </p:cNvSpPr>
          <p:nvPr/>
        </p:nvSpPr>
        <p:spPr bwMode="auto">
          <a:xfrm>
            <a:off x="5227638" y="3889375"/>
            <a:ext cx="64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2.22</a:t>
            </a:r>
          </a:p>
        </p:txBody>
      </p:sp>
      <p:sp>
        <p:nvSpPr>
          <p:cNvPr id="73735" name="TextBox 8"/>
          <p:cNvSpPr txBox="1">
            <a:spLocks noChangeArrowheads="1"/>
          </p:cNvSpPr>
          <p:nvPr/>
        </p:nvSpPr>
        <p:spPr bwMode="auto">
          <a:xfrm>
            <a:off x="4754563" y="1176338"/>
            <a:ext cx="146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T=300 MK </a:t>
            </a:r>
          </a:p>
        </p:txBody>
      </p:sp>
      <p:sp>
        <p:nvSpPr>
          <p:cNvPr id="73736" name="TextBox 5"/>
          <p:cNvSpPr txBox="1">
            <a:spLocks noChangeArrowheads="1"/>
          </p:cNvSpPr>
          <p:nvPr/>
        </p:nvSpPr>
        <p:spPr bwMode="auto">
          <a:xfrm>
            <a:off x="2633663" y="4195763"/>
            <a:ext cx="539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/>
              <a:t>(Important only for AGB stars with mass &gt; 5 </a:t>
            </a:r>
            <a:r>
              <a:rPr lang="en-US" sz="2000" b="1">
                <a:latin typeface="Arial" charset="0"/>
                <a:cs typeface="Arial" charset="0"/>
              </a:rPr>
              <a:t>M</a:t>
            </a:r>
            <a:r>
              <a:rPr lang="en-US" sz="2000" b="1" baseline="-25000">
                <a:latin typeface="Wingdings" charset="0"/>
                <a:cs typeface="Wingdings" charset="0"/>
                <a:sym typeface="Wingdings" charset="0"/>
              </a:rPr>
              <a:t></a:t>
            </a:r>
            <a:r>
              <a:rPr lang="en-US" sz="2000" b="1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381000" y="38100"/>
            <a:ext cx="8229600" cy="1290638"/>
          </a:xfrm>
        </p:spPr>
        <p:txBody>
          <a:bodyPr/>
          <a:lstStyle/>
          <a:p>
            <a:r>
              <a:rPr lang="en-US">
                <a:latin typeface="Calibri" charset="0"/>
              </a:rPr>
              <a:t>The branching point at </a:t>
            </a:r>
            <a:r>
              <a:rPr lang="en-US" baseline="30000">
                <a:latin typeface="Calibri" charset="0"/>
              </a:rPr>
              <a:t>86</a:t>
            </a:r>
            <a:r>
              <a:rPr lang="en-US">
                <a:latin typeface="Calibri" charset="0"/>
              </a:rPr>
              <a:t>Rb is activated at N</a:t>
            </a:r>
            <a:r>
              <a:rPr lang="en-US" baseline="-25000">
                <a:latin typeface="Calibri" charset="0"/>
              </a:rPr>
              <a:t>n </a:t>
            </a:r>
            <a:r>
              <a:rPr lang="en-US">
                <a:latin typeface="Calibri" charset="0"/>
              </a:rPr>
              <a:t>~ 10</a:t>
            </a:r>
            <a:r>
              <a:rPr lang="en-US" baseline="30000">
                <a:latin typeface="Calibri" charset="0"/>
              </a:rPr>
              <a:t>10 </a:t>
            </a:r>
            <a:r>
              <a:rPr lang="en-US">
                <a:latin typeface="Calibri" charset="0"/>
              </a:rPr>
              <a:t>cm</a:t>
            </a:r>
            <a:r>
              <a:rPr lang="en-US" baseline="30000">
                <a:latin typeface="Calibri" charset="0"/>
              </a:rPr>
              <a:t>-3</a:t>
            </a:r>
          </a:p>
        </p:txBody>
      </p:sp>
      <p:pic>
        <p:nvPicPr>
          <p:cNvPr id="74754" name="Picture 3" descr="kr85B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1417638"/>
            <a:ext cx="6588125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4"/>
          <p:cNvSpPr txBox="1">
            <a:spLocks noChangeArrowheads="1"/>
          </p:cNvSpPr>
          <p:nvPr/>
        </p:nvSpPr>
        <p:spPr bwMode="auto">
          <a:xfrm>
            <a:off x="3060700" y="6124575"/>
            <a:ext cx="1403350" cy="461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</a:t>
            </a:r>
            <a:r>
              <a:rPr lang="en-US" baseline="-25000"/>
              <a:t>1/2</a:t>
            </a:r>
            <a:r>
              <a:rPr lang="en-US"/>
              <a:t>=11 yr</a:t>
            </a:r>
          </a:p>
        </p:txBody>
      </p:sp>
      <p:sp>
        <p:nvSpPr>
          <p:cNvPr id="74756" name="TextBox 4"/>
          <p:cNvSpPr txBox="1">
            <a:spLocks noChangeArrowheads="1"/>
          </p:cNvSpPr>
          <p:nvPr/>
        </p:nvSpPr>
        <p:spPr bwMode="auto">
          <a:xfrm>
            <a:off x="3060700" y="4475163"/>
            <a:ext cx="131921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T</a:t>
            </a:r>
            <a:r>
              <a:rPr lang="en-US" baseline="-25000"/>
              <a:t>1/2</a:t>
            </a:r>
            <a:r>
              <a:rPr lang="en-US"/>
              <a:t>=19 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HRDiagra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52400"/>
            <a:ext cx="5753100" cy="6553200"/>
          </a:xfrm>
        </p:spPr>
      </p:pic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-47626" y="3846513"/>
            <a:ext cx="1863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  <a:cs typeface="Arial" charset="0"/>
              </a:rPr>
              <a:t>Schematic evolutionary track of </a:t>
            </a:r>
            <a:r>
              <a:rPr lang="en-US" dirty="0" smtClean="0">
                <a:latin typeface="+mn-lt"/>
                <a:cs typeface="Arial" charset="0"/>
              </a:rPr>
              <a:t>the life of a </a:t>
            </a:r>
            <a:r>
              <a:rPr lang="en-US" dirty="0">
                <a:latin typeface="+mn-lt"/>
                <a:cs typeface="Arial" charset="0"/>
              </a:rPr>
              <a:t>star of 2 M</a:t>
            </a:r>
            <a:r>
              <a:rPr lang="en-US" baseline="-25000" dirty="0">
                <a:latin typeface="+mn-lt"/>
                <a:cs typeface="Arial" charset="0"/>
                <a:sym typeface="Wingdings" charset="0"/>
              </a:rPr>
              <a:t></a:t>
            </a:r>
            <a:r>
              <a:rPr lang="en-US" dirty="0">
                <a:latin typeface="+mn-lt"/>
                <a:cs typeface="Arial" charset="0"/>
              </a:rPr>
              <a:t> </a:t>
            </a:r>
          </a:p>
        </p:txBody>
      </p:sp>
      <p:sp>
        <p:nvSpPr>
          <p:cNvPr id="86063" name="Freeform 47"/>
          <p:cNvSpPr>
            <a:spLocks/>
          </p:cNvSpPr>
          <p:nvPr/>
        </p:nvSpPr>
        <p:spPr bwMode="auto">
          <a:xfrm>
            <a:off x="3124200" y="1752600"/>
            <a:ext cx="2997200" cy="1079500"/>
          </a:xfrm>
          <a:custGeom>
            <a:avLst/>
            <a:gdLst>
              <a:gd name="T0" fmla="*/ 2147483647 w 1888"/>
              <a:gd name="T1" fmla="*/ 2147483647 h 680"/>
              <a:gd name="T2" fmla="*/ 2147483647 w 1888"/>
              <a:gd name="T3" fmla="*/ 2147483647 h 680"/>
              <a:gd name="T4" fmla="*/ 2147483647 w 1888"/>
              <a:gd name="T5" fmla="*/ 2147483647 h 680"/>
              <a:gd name="T6" fmla="*/ 2147483647 w 1888"/>
              <a:gd name="T7" fmla="*/ 2147483647 h 680"/>
              <a:gd name="T8" fmla="*/ 2147483647 w 1888"/>
              <a:gd name="T9" fmla="*/ 2147483647 h 680"/>
              <a:gd name="T10" fmla="*/ 2147483647 w 1888"/>
              <a:gd name="T11" fmla="*/ 2147483647 h 680"/>
              <a:gd name="T12" fmla="*/ 2147483647 w 1888"/>
              <a:gd name="T13" fmla="*/ 2147483647 h 680"/>
              <a:gd name="T14" fmla="*/ 2147483647 w 1888"/>
              <a:gd name="T15" fmla="*/ 2147483647 h 680"/>
              <a:gd name="T16" fmla="*/ 2147483647 w 1888"/>
              <a:gd name="T17" fmla="*/ 2147483647 h 680"/>
              <a:gd name="T18" fmla="*/ 2147483647 w 1888"/>
              <a:gd name="T19" fmla="*/ 0 h 6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88" h="680">
                <a:moveTo>
                  <a:pt x="16" y="624"/>
                </a:moveTo>
                <a:cubicBezTo>
                  <a:pt x="32" y="608"/>
                  <a:pt x="48" y="592"/>
                  <a:pt x="64" y="576"/>
                </a:cubicBezTo>
                <a:cubicBezTo>
                  <a:pt x="80" y="560"/>
                  <a:pt x="0" y="536"/>
                  <a:pt x="112" y="528"/>
                </a:cubicBezTo>
                <a:cubicBezTo>
                  <a:pt x="224" y="520"/>
                  <a:pt x="592" y="512"/>
                  <a:pt x="736" y="528"/>
                </a:cubicBezTo>
                <a:cubicBezTo>
                  <a:pt x="880" y="544"/>
                  <a:pt x="824" y="680"/>
                  <a:pt x="976" y="624"/>
                </a:cubicBezTo>
                <a:cubicBezTo>
                  <a:pt x="1128" y="568"/>
                  <a:pt x="1608" y="224"/>
                  <a:pt x="1648" y="192"/>
                </a:cubicBezTo>
                <a:cubicBezTo>
                  <a:pt x="1688" y="160"/>
                  <a:pt x="1320" y="392"/>
                  <a:pt x="1216" y="432"/>
                </a:cubicBezTo>
                <a:cubicBezTo>
                  <a:pt x="1112" y="472"/>
                  <a:pt x="1024" y="440"/>
                  <a:pt x="1024" y="432"/>
                </a:cubicBezTo>
                <a:cubicBezTo>
                  <a:pt x="1024" y="424"/>
                  <a:pt x="1072" y="456"/>
                  <a:pt x="1216" y="384"/>
                </a:cubicBezTo>
                <a:cubicBezTo>
                  <a:pt x="1360" y="312"/>
                  <a:pt x="1624" y="156"/>
                  <a:pt x="18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5638800" y="1905000"/>
            <a:ext cx="304800" cy="228600"/>
          </a:xfrm>
          <a:prstGeom prst="star5">
            <a:avLst/>
          </a:prstGeom>
          <a:solidFill>
            <a:srgbClr val="4EA9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066" name="AutoShape 50"/>
          <p:cNvSpPr>
            <a:spLocks noChangeArrowheads="1"/>
          </p:cNvSpPr>
          <p:nvPr/>
        </p:nvSpPr>
        <p:spPr bwMode="auto">
          <a:xfrm>
            <a:off x="3048000" y="2438400"/>
            <a:ext cx="304800" cy="228600"/>
          </a:xfrm>
          <a:prstGeom prst="star5">
            <a:avLst/>
          </a:prstGeom>
          <a:solidFill>
            <a:srgbClr val="FD3C2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67" name="AutoShape 51"/>
          <p:cNvSpPr>
            <a:spLocks noChangeArrowheads="1"/>
          </p:cNvSpPr>
          <p:nvPr/>
        </p:nvSpPr>
        <p:spPr bwMode="auto">
          <a:xfrm>
            <a:off x="4573588" y="2324100"/>
            <a:ext cx="304800" cy="228600"/>
          </a:xfrm>
          <a:prstGeom prst="star5">
            <a:avLst/>
          </a:prstGeom>
          <a:solidFill>
            <a:srgbClr val="A2A2A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6069" name="AutoShape 53"/>
          <p:cNvSpPr>
            <a:spLocks noChangeArrowheads="1"/>
          </p:cNvSpPr>
          <p:nvPr/>
        </p:nvSpPr>
        <p:spPr bwMode="auto">
          <a:xfrm>
            <a:off x="2971800" y="2667000"/>
            <a:ext cx="304800" cy="228600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70" name="Text Box 54"/>
          <p:cNvSpPr txBox="1">
            <a:spLocks noChangeArrowheads="1"/>
          </p:cNvSpPr>
          <p:nvPr/>
        </p:nvSpPr>
        <p:spPr bwMode="auto">
          <a:xfrm>
            <a:off x="2719388" y="1752600"/>
            <a:ext cx="1266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Core H exhaustion</a:t>
            </a:r>
          </a:p>
        </p:txBody>
      </p:sp>
      <p:sp>
        <p:nvSpPr>
          <p:cNvPr id="86071" name="Text Box 55"/>
          <p:cNvSpPr txBox="1">
            <a:spLocks noChangeArrowheads="1"/>
          </p:cNvSpPr>
          <p:nvPr/>
        </p:nvSpPr>
        <p:spPr bwMode="auto">
          <a:xfrm>
            <a:off x="5046663" y="2173288"/>
            <a:ext cx="167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3C91AC"/>
                </a:solidFill>
              </a:rPr>
              <a:t>Core He burning starts </a:t>
            </a:r>
          </a:p>
        </p:txBody>
      </p:sp>
      <p:sp>
        <p:nvSpPr>
          <p:cNvPr id="86072" name="Text Box 56"/>
          <p:cNvSpPr txBox="1">
            <a:spLocks noChangeArrowheads="1"/>
          </p:cNvSpPr>
          <p:nvPr/>
        </p:nvSpPr>
        <p:spPr bwMode="auto">
          <a:xfrm>
            <a:off x="3932238" y="1611313"/>
            <a:ext cx="1760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Core He exhaustion</a:t>
            </a:r>
          </a:p>
        </p:txBody>
      </p:sp>
    </p:spTree>
    <p:extLst>
      <p:ext uri="{BB962C8B-B14F-4D97-AF65-F5344CB8AC3E}">
        <p14:creationId xmlns:p14="http://schemas.microsoft.com/office/powerpoint/2010/main" val="3279680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Screen Shot 2015-06-16 at 3.4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565650" y="2871788"/>
            <a:ext cx="106363" cy="762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67238" y="3538538"/>
            <a:ext cx="106362" cy="762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5780" name="TextBox 6"/>
          <p:cNvSpPr txBox="1">
            <a:spLocks noChangeArrowheads="1"/>
          </p:cNvSpPr>
          <p:nvPr/>
        </p:nvSpPr>
        <p:spPr bwMode="auto">
          <a:xfrm>
            <a:off x="2465388" y="2717800"/>
            <a:ext cx="190182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Iliadis et al. (2010)</a:t>
            </a:r>
          </a:p>
        </p:txBody>
      </p:sp>
      <p:sp>
        <p:nvSpPr>
          <p:cNvPr id="75781" name="TextBox 7"/>
          <p:cNvSpPr txBox="1">
            <a:spLocks noChangeArrowheads="1"/>
          </p:cNvSpPr>
          <p:nvPr/>
        </p:nvSpPr>
        <p:spPr bwMode="auto">
          <a:xfrm>
            <a:off x="2335213" y="3287713"/>
            <a:ext cx="2090737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Karakas et al. (2006)</a:t>
            </a:r>
          </a:p>
        </p:txBody>
      </p:sp>
      <p:sp>
        <p:nvSpPr>
          <p:cNvPr id="75782" name="TextBox 8"/>
          <p:cNvSpPr txBox="1">
            <a:spLocks noChangeArrowheads="1"/>
          </p:cNvSpPr>
          <p:nvPr/>
        </p:nvSpPr>
        <p:spPr bwMode="auto">
          <a:xfrm>
            <a:off x="3538538" y="2292350"/>
            <a:ext cx="8286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NACRE</a:t>
            </a:r>
          </a:p>
        </p:txBody>
      </p:sp>
      <p:sp>
        <p:nvSpPr>
          <p:cNvPr id="75783" name="TextBox 9"/>
          <p:cNvSpPr txBox="1">
            <a:spLocks noChangeArrowheads="1"/>
          </p:cNvSpPr>
          <p:nvPr/>
        </p:nvSpPr>
        <p:spPr bwMode="auto">
          <a:xfrm>
            <a:off x="2632075" y="658813"/>
            <a:ext cx="6038850" cy="9540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Observations of Rb in massive AGB stars</a:t>
            </a:r>
          </a:p>
          <a:p>
            <a:pPr algn="ctr" eaLnBrk="1" hangingPunct="1"/>
            <a:r>
              <a:rPr lang="en-US" sz="2800"/>
              <a:t>Garcia-Hernandez et al. (2006)</a:t>
            </a:r>
          </a:p>
        </p:txBody>
      </p:sp>
      <p:sp>
        <p:nvSpPr>
          <p:cNvPr id="75784" name="TextBox 10"/>
          <p:cNvSpPr txBox="1">
            <a:spLocks noChangeArrowheads="1"/>
          </p:cNvSpPr>
          <p:nvPr/>
        </p:nvSpPr>
        <p:spPr bwMode="auto">
          <a:xfrm>
            <a:off x="420688" y="6229350"/>
            <a:ext cx="40371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Karakas, Garcia-Hernandez, Lugaro </a:t>
            </a:r>
            <a:r>
              <a:rPr lang="en-US" sz="1800" dirty="0" smtClean="0"/>
              <a:t>2012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 descr="Screen Shot 2015-06-16 at 3.42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913"/>
            <a:ext cx="9144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565650" y="2871788"/>
            <a:ext cx="106363" cy="762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67238" y="3538538"/>
            <a:ext cx="106362" cy="76200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7828" name="TextBox 6"/>
          <p:cNvSpPr txBox="1">
            <a:spLocks noChangeArrowheads="1"/>
          </p:cNvSpPr>
          <p:nvPr/>
        </p:nvSpPr>
        <p:spPr bwMode="auto">
          <a:xfrm>
            <a:off x="2465388" y="2717800"/>
            <a:ext cx="190182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Iliadis et al. (2010)</a:t>
            </a:r>
          </a:p>
        </p:txBody>
      </p:sp>
      <p:sp>
        <p:nvSpPr>
          <p:cNvPr id="77829" name="TextBox 7"/>
          <p:cNvSpPr txBox="1">
            <a:spLocks noChangeArrowheads="1"/>
          </p:cNvSpPr>
          <p:nvPr/>
        </p:nvSpPr>
        <p:spPr bwMode="auto">
          <a:xfrm>
            <a:off x="2335213" y="3287713"/>
            <a:ext cx="2090737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Karakas et al. (2006)</a:t>
            </a:r>
          </a:p>
        </p:txBody>
      </p:sp>
      <p:sp>
        <p:nvSpPr>
          <p:cNvPr id="77830" name="TextBox 8"/>
          <p:cNvSpPr txBox="1">
            <a:spLocks noChangeArrowheads="1"/>
          </p:cNvSpPr>
          <p:nvPr/>
        </p:nvSpPr>
        <p:spPr bwMode="auto">
          <a:xfrm>
            <a:off x="3538538" y="2292350"/>
            <a:ext cx="828675" cy="3698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NACRE</a:t>
            </a:r>
          </a:p>
        </p:txBody>
      </p:sp>
      <p:sp>
        <p:nvSpPr>
          <p:cNvPr id="77831" name="TextBox 10"/>
          <p:cNvSpPr txBox="1">
            <a:spLocks noChangeArrowheads="1"/>
          </p:cNvSpPr>
          <p:nvPr/>
        </p:nvSpPr>
        <p:spPr bwMode="auto">
          <a:xfrm>
            <a:off x="420688" y="6229350"/>
            <a:ext cx="4418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Karakas, Garcia-Hernandez, Lugaro 2012, ApJ</a:t>
            </a:r>
          </a:p>
        </p:txBody>
      </p:sp>
      <p:sp>
        <p:nvSpPr>
          <p:cNvPr id="77833" name="TextBox 9"/>
          <p:cNvSpPr txBox="1">
            <a:spLocks noChangeArrowheads="1"/>
          </p:cNvSpPr>
          <p:nvPr/>
        </p:nvSpPr>
        <p:spPr bwMode="auto">
          <a:xfrm>
            <a:off x="1536700" y="998538"/>
            <a:ext cx="6604000" cy="523875"/>
          </a:xfrm>
          <a:prstGeom prst="rect">
            <a:avLst/>
          </a:prstGeom>
          <a:solidFill>
            <a:srgbClr val="FFFFFF"/>
          </a:solidFill>
          <a:ln w="76200">
            <a:solidFill>
              <a:srgbClr val="5DFF4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Zamora et al. 2014: on average 1 dex lower!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155825" y="2584450"/>
            <a:ext cx="0" cy="3367088"/>
          </a:xfrm>
          <a:prstGeom prst="line">
            <a:avLst/>
          </a:prstGeom>
          <a:ln w="76200" cmpd="sng">
            <a:solidFill>
              <a:srgbClr val="5DFF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60475" y="4110038"/>
            <a:ext cx="1762125" cy="0"/>
          </a:xfrm>
          <a:prstGeom prst="line">
            <a:avLst/>
          </a:prstGeom>
          <a:ln w="76200" cmpd="sng">
            <a:solidFill>
              <a:srgbClr val="5DFF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slow </a:t>
            </a:r>
            <a:r>
              <a:rPr lang="en-US" dirty="0" smtClean="0"/>
              <a:t>neutron capture (</a:t>
            </a:r>
            <a:r>
              <a:rPr lang="en-US" i="1" dirty="0" smtClean="0"/>
              <a:t>s</a:t>
            </a:r>
            <a:r>
              <a:rPr lang="en-US" dirty="0" smtClean="0"/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smtClean="0"/>
              <a:t>s</a:t>
            </a:r>
            <a:r>
              <a:rPr lang="en-US" dirty="0" smtClean="0"/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The need for the </a:t>
            </a:r>
            <a:r>
              <a:rPr lang="en-US" b="1" i="1" dirty="0" smtClean="0">
                <a:solidFill>
                  <a:srgbClr val="FF0000"/>
                </a:solidFill>
              </a:rPr>
              <a:t>intermediate</a:t>
            </a:r>
            <a:r>
              <a:rPr lang="en-US" b="1" dirty="0" smtClean="0">
                <a:solidFill>
                  <a:srgbClr val="FF0000"/>
                </a:solidFill>
              </a:rPr>
              <a:t> neutron capture (</a:t>
            </a:r>
            <a:r>
              <a:rPr lang="en-US" b="1" i="1" dirty="0" err="1" smtClean="0">
                <a:solidFill>
                  <a:srgbClr val="FF0000"/>
                </a:solidFill>
              </a:rPr>
              <a:t>i</a:t>
            </a:r>
            <a:r>
              <a:rPr lang="en-US" b="1" dirty="0" smtClean="0">
                <a:solidFill>
                  <a:srgbClr val="FF0000"/>
                </a:solidFill>
              </a:rPr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 err="1" smtClean="0"/>
              <a:t>cosmochemistry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4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514350" y="0"/>
            <a:ext cx="9858375" cy="70358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5298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39813"/>
            <a:ext cx="914400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13"/>
          <p:cNvSpPr txBox="1">
            <a:spLocks noChangeArrowheads="1"/>
          </p:cNvSpPr>
          <p:nvPr/>
        </p:nvSpPr>
        <p:spPr bwMode="auto">
          <a:xfrm>
            <a:off x="273050" y="122238"/>
            <a:ext cx="9404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1"/>
                </a:solidFill>
              </a:rPr>
              <a:t>The Large and Small Magellanic Clouds (MCs)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514350" y="0"/>
            <a:ext cx="9858375" cy="70358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4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039813"/>
            <a:ext cx="9144000" cy="58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273050" y="987426"/>
            <a:ext cx="4225924" cy="209288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600" dirty="0"/>
              <a:t>De </a:t>
            </a:r>
            <a:r>
              <a:rPr lang="en-US" sz="2600" dirty="0" err="1"/>
              <a:t>Smedt</a:t>
            </a:r>
            <a:r>
              <a:rPr lang="en-US" sz="2600" dirty="0"/>
              <a:t> et </a:t>
            </a:r>
            <a:r>
              <a:rPr lang="en-US" sz="2600" dirty="0" smtClean="0"/>
              <a:t>al. have </a:t>
            </a:r>
            <a:r>
              <a:rPr lang="en-US" sz="2600" dirty="0"/>
              <a:t>derived the abundances of many neutron-capture elements from the spectra of </a:t>
            </a:r>
            <a:r>
              <a:rPr lang="en-US" sz="2600" dirty="0" smtClean="0"/>
              <a:t>post</a:t>
            </a:r>
            <a:r>
              <a:rPr lang="en-US" sz="2600" dirty="0"/>
              <a:t>-AGB stars in the MCs</a:t>
            </a:r>
          </a:p>
        </p:txBody>
      </p:sp>
      <p:sp>
        <p:nvSpPr>
          <p:cNvPr id="57352" name="TextBox 13"/>
          <p:cNvSpPr txBox="1">
            <a:spLocks noChangeArrowheads="1"/>
          </p:cNvSpPr>
          <p:nvPr/>
        </p:nvSpPr>
        <p:spPr bwMode="auto">
          <a:xfrm>
            <a:off x="273050" y="122238"/>
            <a:ext cx="94043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chemeClr val="bg1"/>
                </a:solidFill>
              </a:rPr>
              <a:t>The Large and Small Magellanic Clouds (MCs)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33625" y="6234113"/>
            <a:ext cx="605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</a:t>
            </a:r>
            <a:endParaRPr lang="en-US" sz="2800" dirty="0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046538" y="4214813"/>
            <a:ext cx="5097462" cy="25241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</a:rPr>
              <a:t>We know the distance of the MCs so we can derive the absolute luminosity of these stars. </a:t>
            </a:r>
          </a:p>
          <a:p>
            <a:pPr algn="ctr" eaLnBrk="1" hangingPunct="1">
              <a:defRPr/>
            </a:pPr>
            <a:r>
              <a:rPr lang="en-US" sz="2600" dirty="0" smtClean="0">
                <a:solidFill>
                  <a:srgbClr val="000000"/>
                </a:solidFill>
              </a:rPr>
              <a:t>Comparing to evolutionary models we can infer that </a:t>
            </a:r>
            <a:r>
              <a:rPr lang="en-US" sz="2600" b="1" dirty="0" smtClean="0">
                <a:solidFill>
                  <a:srgbClr val="000000"/>
                </a:solidFill>
              </a:rPr>
              <a:t>their initial mass was 1 to 1.5 </a:t>
            </a:r>
            <a:r>
              <a:rPr lang="en-US" sz="2600" b="1" dirty="0" smtClean="0">
                <a:latin typeface="+mn-lt"/>
                <a:cs typeface="Arial" charset="0"/>
              </a:rPr>
              <a:t>M</a:t>
            </a:r>
            <a:r>
              <a:rPr lang="en-US" sz="2600" b="1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600" dirty="0" smtClean="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04825"/>
            <a:ext cx="8362135" cy="60198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626100" y="134699"/>
            <a:ext cx="205697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Standard </a:t>
            </a:r>
            <a:r>
              <a:rPr lang="en-US" sz="1800" baseline="30000" dirty="0"/>
              <a:t>13</a:t>
            </a:r>
            <a:r>
              <a:rPr lang="en-US" sz="1800" dirty="0"/>
              <a:t>C </a:t>
            </a:r>
            <a:r>
              <a:rPr lang="en-US" sz="1800" dirty="0" smtClean="0"/>
              <a:t>pocket</a:t>
            </a:r>
          </a:p>
          <a:p>
            <a:pPr algn="ctr" eaLnBrk="1" hangingPunct="1"/>
            <a:r>
              <a:rPr lang="en-US" sz="1800" dirty="0" smtClean="0"/>
              <a:t>Too much lead!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83073" y="545307"/>
            <a:ext cx="650875" cy="294481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16700" y="6365875"/>
            <a:ext cx="186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Lugaro et al. 2015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504825"/>
            <a:ext cx="8362135" cy="6019800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5626100" y="134699"/>
            <a:ext cx="2056973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Standard </a:t>
            </a:r>
            <a:r>
              <a:rPr lang="en-US" sz="1800" baseline="30000" dirty="0"/>
              <a:t>13</a:t>
            </a:r>
            <a:r>
              <a:rPr lang="en-US" sz="1800" dirty="0"/>
              <a:t>C </a:t>
            </a:r>
            <a:r>
              <a:rPr lang="en-US" sz="1800" dirty="0" smtClean="0"/>
              <a:t>pocket</a:t>
            </a:r>
          </a:p>
          <a:p>
            <a:pPr algn="ctr" eaLnBrk="1" hangingPunct="1"/>
            <a:r>
              <a:rPr lang="en-US" sz="1800" dirty="0" smtClean="0"/>
              <a:t>Too much lead!</a:t>
            </a:r>
            <a:endParaRPr lang="en-US" sz="18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683073" y="545307"/>
            <a:ext cx="650875" cy="294481"/>
          </a:xfrm>
          <a:prstGeom prst="straightConnector1">
            <a:avLst/>
          </a:prstGeom>
          <a:ln w="1905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16700" y="6365875"/>
            <a:ext cx="186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Lugaro et al. 2015</a:t>
            </a:r>
            <a:endParaRPr lang="en-US" dirty="0"/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1920875" y="995361"/>
            <a:ext cx="3194050" cy="461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This is not an </a:t>
            </a:r>
            <a:r>
              <a:rPr lang="en-US" b="1" i="1"/>
              <a:t>s</a:t>
            </a:r>
            <a:r>
              <a:rPr lang="en-US" b="1"/>
              <a:t> process!</a:t>
            </a:r>
          </a:p>
        </p:txBody>
      </p:sp>
    </p:spTree>
    <p:extLst>
      <p:ext uri="{BB962C8B-B14F-4D97-AF65-F5344CB8AC3E}">
        <p14:creationId xmlns:p14="http://schemas.microsoft.com/office/powerpoint/2010/main" val="339246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3" y="2308661"/>
            <a:ext cx="8229600" cy="4525963"/>
          </a:xfrm>
        </p:spPr>
        <p:txBody>
          <a:bodyPr/>
          <a:lstStyle/>
          <a:p>
            <a:r>
              <a:rPr lang="en-US" dirty="0" smtClean="0"/>
              <a:t>1 (bottlenecks)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2 (equilibrium)</a:t>
            </a:r>
          </a:p>
          <a:p>
            <a:endParaRPr lang="en-US" dirty="0" smtClean="0"/>
          </a:p>
          <a:p>
            <a:r>
              <a:rPr lang="en-US" dirty="0"/>
              <a:t>3 (branching points)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1, 2 and 3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93333" y="246221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High Ba (magic) and low </a:t>
            </a:r>
            <a:r>
              <a:rPr lang="en-US" sz="3200" dirty="0" err="1" smtClean="0"/>
              <a:t>Pb</a:t>
            </a:r>
            <a:r>
              <a:rPr lang="en-US" sz="3200" dirty="0" smtClean="0"/>
              <a:t> (magic)</a:t>
            </a:r>
            <a:br>
              <a:rPr lang="en-US" sz="3200" dirty="0" smtClean="0"/>
            </a:br>
            <a:r>
              <a:rPr lang="en-US" sz="3200" dirty="0" smtClean="0"/>
              <a:t>but high abundances of the elements in-between</a:t>
            </a:r>
            <a:br>
              <a:rPr lang="en-US" sz="3200" dirty="0" smtClean="0"/>
            </a:br>
            <a:r>
              <a:rPr lang="en-US" sz="3200" dirty="0" smtClean="0"/>
              <a:t>Which </a:t>
            </a:r>
            <a:r>
              <a:rPr lang="en-US" sz="3200" i="1" dirty="0" smtClean="0"/>
              <a:t>s-</a:t>
            </a:r>
            <a:r>
              <a:rPr lang="en-US" sz="3200" dirty="0" smtClean="0"/>
              <a:t>process Golden Rule is broken?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439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6529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7229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2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3" y="2308661"/>
            <a:ext cx="8229600" cy="4525963"/>
          </a:xfrm>
        </p:spPr>
        <p:txBody>
          <a:bodyPr/>
          <a:lstStyle/>
          <a:p>
            <a:r>
              <a:rPr lang="en-US" dirty="0" smtClean="0"/>
              <a:t>1 (bottlenecks)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2 (equilibrium)</a:t>
            </a:r>
          </a:p>
          <a:p>
            <a:endParaRPr lang="en-US" dirty="0" smtClean="0"/>
          </a:p>
          <a:p>
            <a:r>
              <a:rPr lang="en-US" dirty="0"/>
              <a:t>3 (branching points)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1, 2 and 3</a:t>
            </a:r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93333" y="246221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High Ba (magic) and low </a:t>
            </a:r>
            <a:r>
              <a:rPr lang="en-US" sz="3200" dirty="0" err="1" smtClean="0"/>
              <a:t>Pb</a:t>
            </a:r>
            <a:r>
              <a:rPr lang="en-US" sz="3200" dirty="0" smtClean="0"/>
              <a:t> (magic)</a:t>
            </a:r>
            <a:br>
              <a:rPr lang="en-US" sz="3200" dirty="0" smtClean="0"/>
            </a:br>
            <a:r>
              <a:rPr lang="en-US" sz="3200" dirty="0" smtClean="0"/>
              <a:t>but high abundances of the elements in-between</a:t>
            </a:r>
            <a:br>
              <a:rPr lang="en-US" sz="3200" dirty="0" smtClean="0"/>
            </a:br>
            <a:r>
              <a:rPr lang="en-US" sz="3200" dirty="0" smtClean="0"/>
              <a:t>Which </a:t>
            </a:r>
            <a:r>
              <a:rPr lang="en-US" sz="3200" i="1" dirty="0" smtClean="0"/>
              <a:t>s </a:t>
            </a:r>
            <a:r>
              <a:rPr lang="en-US" sz="3200" dirty="0" smtClean="0"/>
              <a:t>process Golden Rule is broken?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439988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652963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7229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3717321" y="3473326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2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-124749" y="73025"/>
            <a:ext cx="317618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We need an intermediate (</a:t>
            </a:r>
            <a:r>
              <a:rPr lang="en-US" sz="2800" i="1" dirty="0" err="1"/>
              <a:t>i</a:t>
            </a:r>
            <a:r>
              <a:rPr lang="en-US" sz="2800" dirty="0"/>
              <a:t>) </a:t>
            </a:r>
            <a:r>
              <a:rPr lang="en-US" sz="2800" dirty="0" smtClean="0"/>
              <a:t>neutron-capture process </a:t>
            </a:r>
            <a:r>
              <a:rPr lang="en-US" sz="2800" dirty="0"/>
              <a:t>:</a:t>
            </a:r>
          </a:p>
          <a:p>
            <a:pPr algn="ctr" eaLnBrk="1" hangingPunct="1"/>
            <a:r>
              <a:rPr lang="en-US" sz="2800" dirty="0" smtClean="0"/>
              <a:t>10</a:t>
            </a:r>
            <a:r>
              <a:rPr lang="en-US" sz="2800" baseline="30000" dirty="0" smtClean="0"/>
              <a:t>13 </a:t>
            </a:r>
            <a:r>
              <a:rPr lang="en-US" sz="2800" dirty="0" smtClean="0"/>
              <a:t>&lt; </a:t>
            </a:r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&lt;  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17 </a:t>
            </a:r>
          </a:p>
          <a:p>
            <a:pPr algn="ctr" eaLnBrk="1" hangingPunct="1"/>
            <a:r>
              <a:rPr lang="en-US" sz="2000" dirty="0" smtClean="0"/>
              <a:t>Cowan </a:t>
            </a:r>
            <a:r>
              <a:rPr lang="en-US" sz="2000" dirty="0"/>
              <a:t>&amp; Rose (1977</a:t>
            </a:r>
            <a:r>
              <a:rPr lang="en-US" sz="2000" dirty="0" smtClean="0"/>
              <a:t>) </a:t>
            </a:r>
            <a:r>
              <a:rPr lang="en-US" sz="2000" dirty="0" err="1"/>
              <a:t>Herwig</a:t>
            </a:r>
            <a:r>
              <a:rPr lang="en-US" sz="2000" dirty="0"/>
              <a:t> et al. (2011)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94" y="115465"/>
            <a:ext cx="6015194" cy="589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5229" y="63573"/>
            <a:ext cx="209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Hampel</a:t>
            </a:r>
            <a:r>
              <a:rPr lang="en-US" dirty="0" smtClean="0"/>
              <a:t> et al. (2016)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7184" y="432905"/>
            <a:ext cx="1449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</a:t>
            </a:r>
            <a:r>
              <a:rPr lang="en-US" sz="2800" dirty="0" smtClean="0"/>
              <a:t>=  10</a:t>
            </a:r>
            <a:r>
              <a:rPr lang="en-US" sz="2800" baseline="30000" dirty="0" smtClean="0"/>
              <a:t>7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7184" y="3286543"/>
            <a:ext cx="157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</a:t>
            </a:r>
            <a:r>
              <a:rPr lang="en-US" sz="2800" dirty="0" smtClean="0"/>
              <a:t>=  10</a:t>
            </a:r>
            <a:r>
              <a:rPr lang="en-US" sz="2800" baseline="30000" dirty="0" smtClean="0"/>
              <a:t>15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HRDiagra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52400"/>
            <a:ext cx="5753100" cy="6553200"/>
          </a:xfrm>
        </p:spPr>
      </p:pic>
      <p:sp>
        <p:nvSpPr>
          <p:cNvPr id="86021" name="Oval 5"/>
          <p:cNvSpPr>
            <a:spLocks noChangeArrowheads="1"/>
          </p:cNvSpPr>
          <p:nvPr/>
        </p:nvSpPr>
        <p:spPr bwMode="auto">
          <a:xfrm>
            <a:off x="5791200" y="1066800"/>
            <a:ext cx="457200" cy="1143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-47626" y="3846513"/>
            <a:ext cx="1863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  <a:cs typeface="Arial" charset="0"/>
              </a:rPr>
              <a:t>Schematic evolutionary track of </a:t>
            </a:r>
            <a:r>
              <a:rPr lang="en-US" dirty="0" smtClean="0">
                <a:latin typeface="+mn-lt"/>
                <a:cs typeface="Arial" charset="0"/>
              </a:rPr>
              <a:t>the life of a </a:t>
            </a:r>
            <a:r>
              <a:rPr lang="en-US" dirty="0">
                <a:latin typeface="+mn-lt"/>
                <a:cs typeface="Arial" charset="0"/>
              </a:rPr>
              <a:t>star of 2 M</a:t>
            </a:r>
            <a:r>
              <a:rPr lang="en-US" baseline="-25000" dirty="0">
                <a:latin typeface="+mn-lt"/>
                <a:cs typeface="Arial" charset="0"/>
                <a:sym typeface="Wingdings" charset="0"/>
              </a:rPr>
              <a:t></a:t>
            </a:r>
            <a:r>
              <a:rPr lang="en-US" dirty="0">
                <a:latin typeface="+mn-lt"/>
                <a:cs typeface="Arial" charset="0"/>
              </a:rPr>
              <a:t> </a:t>
            </a:r>
          </a:p>
        </p:txBody>
      </p:sp>
      <p:sp>
        <p:nvSpPr>
          <p:cNvPr id="86063" name="Freeform 47"/>
          <p:cNvSpPr>
            <a:spLocks/>
          </p:cNvSpPr>
          <p:nvPr/>
        </p:nvSpPr>
        <p:spPr bwMode="auto">
          <a:xfrm>
            <a:off x="3124200" y="1752600"/>
            <a:ext cx="2997200" cy="1079500"/>
          </a:xfrm>
          <a:custGeom>
            <a:avLst/>
            <a:gdLst>
              <a:gd name="T0" fmla="*/ 2147483647 w 1888"/>
              <a:gd name="T1" fmla="*/ 2147483647 h 680"/>
              <a:gd name="T2" fmla="*/ 2147483647 w 1888"/>
              <a:gd name="T3" fmla="*/ 2147483647 h 680"/>
              <a:gd name="T4" fmla="*/ 2147483647 w 1888"/>
              <a:gd name="T5" fmla="*/ 2147483647 h 680"/>
              <a:gd name="T6" fmla="*/ 2147483647 w 1888"/>
              <a:gd name="T7" fmla="*/ 2147483647 h 680"/>
              <a:gd name="T8" fmla="*/ 2147483647 w 1888"/>
              <a:gd name="T9" fmla="*/ 2147483647 h 680"/>
              <a:gd name="T10" fmla="*/ 2147483647 w 1888"/>
              <a:gd name="T11" fmla="*/ 2147483647 h 680"/>
              <a:gd name="T12" fmla="*/ 2147483647 w 1888"/>
              <a:gd name="T13" fmla="*/ 2147483647 h 680"/>
              <a:gd name="T14" fmla="*/ 2147483647 w 1888"/>
              <a:gd name="T15" fmla="*/ 2147483647 h 680"/>
              <a:gd name="T16" fmla="*/ 2147483647 w 1888"/>
              <a:gd name="T17" fmla="*/ 2147483647 h 680"/>
              <a:gd name="T18" fmla="*/ 2147483647 w 1888"/>
              <a:gd name="T19" fmla="*/ 0 h 6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88" h="680">
                <a:moveTo>
                  <a:pt x="16" y="624"/>
                </a:moveTo>
                <a:cubicBezTo>
                  <a:pt x="32" y="608"/>
                  <a:pt x="48" y="592"/>
                  <a:pt x="64" y="576"/>
                </a:cubicBezTo>
                <a:cubicBezTo>
                  <a:pt x="80" y="560"/>
                  <a:pt x="0" y="536"/>
                  <a:pt x="112" y="528"/>
                </a:cubicBezTo>
                <a:cubicBezTo>
                  <a:pt x="224" y="520"/>
                  <a:pt x="592" y="512"/>
                  <a:pt x="736" y="528"/>
                </a:cubicBezTo>
                <a:cubicBezTo>
                  <a:pt x="880" y="544"/>
                  <a:pt x="824" y="680"/>
                  <a:pt x="976" y="624"/>
                </a:cubicBezTo>
                <a:cubicBezTo>
                  <a:pt x="1128" y="568"/>
                  <a:pt x="1608" y="224"/>
                  <a:pt x="1648" y="192"/>
                </a:cubicBezTo>
                <a:cubicBezTo>
                  <a:pt x="1688" y="160"/>
                  <a:pt x="1320" y="392"/>
                  <a:pt x="1216" y="432"/>
                </a:cubicBezTo>
                <a:cubicBezTo>
                  <a:pt x="1112" y="472"/>
                  <a:pt x="1024" y="440"/>
                  <a:pt x="1024" y="432"/>
                </a:cubicBezTo>
                <a:cubicBezTo>
                  <a:pt x="1024" y="424"/>
                  <a:pt x="1072" y="456"/>
                  <a:pt x="1216" y="384"/>
                </a:cubicBezTo>
                <a:cubicBezTo>
                  <a:pt x="1360" y="312"/>
                  <a:pt x="1624" y="156"/>
                  <a:pt x="18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5638800" y="1905000"/>
            <a:ext cx="304800" cy="228600"/>
          </a:xfrm>
          <a:prstGeom prst="star5">
            <a:avLst/>
          </a:prstGeom>
          <a:solidFill>
            <a:srgbClr val="4EA9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066" name="AutoShape 50"/>
          <p:cNvSpPr>
            <a:spLocks noChangeArrowheads="1"/>
          </p:cNvSpPr>
          <p:nvPr/>
        </p:nvSpPr>
        <p:spPr bwMode="auto">
          <a:xfrm>
            <a:off x="3048000" y="2438400"/>
            <a:ext cx="304800" cy="228600"/>
          </a:xfrm>
          <a:prstGeom prst="star5">
            <a:avLst/>
          </a:prstGeom>
          <a:solidFill>
            <a:srgbClr val="FD3C2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67" name="AutoShape 51"/>
          <p:cNvSpPr>
            <a:spLocks noChangeArrowheads="1"/>
          </p:cNvSpPr>
          <p:nvPr/>
        </p:nvSpPr>
        <p:spPr bwMode="auto">
          <a:xfrm>
            <a:off x="4573588" y="2324100"/>
            <a:ext cx="304800" cy="228600"/>
          </a:xfrm>
          <a:prstGeom prst="star5">
            <a:avLst/>
          </a:prstGeom>
          <a:solidFill>
            <a:srgbClr val="A2A2A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6069" name="AutoShape 53"/>
          <p:cNvSpPr>
            <a:spLocks noChangeArrowheads="1"/>
          </p:cNvSpPr>
          <p:nvPr/>
        </p:nvSpPr>
        <p:spPr bwMode="auto">
          <a:xfrm>
            <a:off x="2971800" y="2667000"/>
            <a:ext cx="304800" cy="228600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70" name="Text Box 54"/>
          <p:cNvSpPr txBox="1">
            <a:spLocks noChangeArrowheads="1"/>
          </p:cNvSpPr>
          <p:nvPr/>
        </p:nvSpPr>
        <p:spPr bwMode="auto">
          <a:xfrm>
            <a:off x="2719388" y="1752600"/>
            <a:ext cx="1266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Core H exhaustion</a:t>
            </a:r>
          </a:p>
        </p:txBody>
      </p:sp>
      <p:sp>
        <p:nvSpPr>
          <p:cNvPr id="86071" name="Text Box 55"/>
          <p:cNvSpPr txBox="1">
            <a:spLocks noChangeArrowheads="1"/>
          </p:cNvSpPr>
          <p:nvPr/>
        </p:nvSpPr>
        <p:spPr bwMode="auto">
          <a:xfrm>
            <a:off x="5046663" y="2173288"/>
            <a:ext cx="167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3C91AC"/>
                </a:solidFill>
              </a:rPr>
              <a:t>Core He burning starts </a:t>
            </a:r>
          </a:p>
        </p:txBody>
      </p:sp>
      <p:sp>
        <p:nvSpPr>
          <p:cNvPr id="86072" name="Text Box 56"/>
          <p:cNvSpPr txBox="1">
            <a:spLocks noChangeArrowheads="1"/>
          </p:cNvSpPr>
          <p:nvPr/>
        </p:nvSpPr>
        <p:spPr bwMode="auto">
          <a:xfrm>
            <a:off x="3932238" y="1611313"/>
            <a:ext cx="1760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Core He exhaustion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000876" y="115669"/>
            <a:ext cx="2000250" cy="6412012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660066"/>
                </a:solidFill>
                <a:latin typeface="Arial" charset="0"/>
                <a:cs typeface="Arial" charset="0"/>
              </a:rPr>
              <a:t>AGB phase</a:t>
            </a:r>
          </a:p>
          <a:p>
            <a:pPr algn="ctr" eaLnBrk="1" hangingPunct="1"/>
            <a:endParaRPr lang="en-US" sz="2800" dirty="0" smtClean="0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sz="2800" dirty="0" smtClean="0">
                <a:latin typeface="Arial" charset="0"/>
                <a:cs typeface="Arial" charset="0"/>
              </a:rPr>
              <a:t>The end of the life of stars with initial mass   </a:t>
            </a:r>
            <a:r>
              <a:rPr lang="en-US" sz="2800" dirty="0">
                <a:latin typeface="Arial" charset="0"/>
                <a:cs typeface="Arial" charset="0"/>
              </a:rPr>
              <a:t>&lt;</a:t>
            </a:r>
            <a:r>
              <a:rPr lang="en-US" sz="2800" dirty="0" smtClean="0">
                <a:latin typeface="Arial" charset="0"/>
                <a:cs typeface="Arial" charset="0"/>
              </a:rPr>
              <a:t>10 M</a:t>
            </a:r>
            <a:r>
              <a:rPr lang="en-US" sz="28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algn="ctr" eaLnBrk="1" hangingPunct="1"/>
            <a:endParaRPr lang="en-US" sz="2800" baseline="-250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algn="ctr" eaLnBrk="1" hangingPunct="1"/>
            <a:r>
              <a:rPr lang="en-US" sz="2800" b="1" i="1" dirty="0" smtClean="0"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sz="2800" b="1" i="1" dirty="0">
                <a:latin typeface="+mn-lt"/>
                <a:ea typeface="Wingdings"/>
                <a:cs typeface="Wingdings"/>
                <a:sym typeface="Wingdings"/>
              </a:rPr>
              <a:t>S</a:t>
            </a:r>
            <a:r>
              <a:rPr lang="en-US" sz="2800" b="1" i="1" dirty="0" smtClean="0">
                <a:latin typeface="+mn-lt"/>
                <a:ea typeface="Wingdings"/>
                <a:cs typeface="Wingdings"/>
                <a:sym typeface="Wingdings"/>
              </a:rPr>
              <a:t>tars that do not  explode as core collapse supernovae</a:t>
            </a:r>
            <a:endParaRPr lang="en-US" sz="2800" b="1" i="1" dirty="0">
              <a:latin typeface="+mn-lt"/>
              <a:cs typeface="Arial" charset="0"/>
            </a:endParaRPr>
          </a:p>
        </p:txBody>
      </p:sp>
      <p:sp>
        <p:nvSpPr>
          <p:cNvPr id="22" name="Line 59"/>
          <p:cNvSpPr>
            <a:spLocks noChangeShapeType="1"/>
          </p:cNvSpPr>
          <p:nvPr/>
        </p:nvSpPr>
        <p:spPr bwMode="auto">
          <a:xfrm flipH="1">
            <a:off x="6248399" y="793750"/>
            <a:ext cx="1117601" cy="61595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66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-124749" y="73025"/>
            <a:ext cx="317618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We need an intermediate (</a:t>
            </a:r>
            <a:r>
              <a:rPr lang="en-US" sz="2800" i="1" dirty="0" err="1"/>
              <a:t>i</a:t>
            </a:r>
            <a:r>
              <a:rPr lang="en-US" sz="2800" dirty="0"/>
              <a:t>) </a:t>
            </a:r>
            <a:r>
              <a:rPr lang="en-US" sz="2800" dirty="0" smtClean="0"/>
              <a:t>neutron-capture process </a:t>
            </a:r>
            <a:r>
              <a:rPr lang="en-US" sz="2800" dirty="0"/>
              <a:t>:</a:t>
            </a:r>
          </a:p>
          <a:p>
            <a:pPr algn="ctr" eaLnBrk="1" hangingPunct="1"/>
            <a:r>
              <a:rPr lang="en-US" sz="2800" dirty="0" smtClean="0"/>
              <a:t>10</a:t>
            </a:r>
            <a:r>
              <a:rPr lang="en-US" sz="2800" baseline="30000" dirty="0" smtClean="0"/>
              <a:t>13 </a:t>
            </a:r>
            <a:r>
              <a:rPr lang="en-US" sz="2800" dirty="0" smtClean="0"/>
              <a:t>&lt; </a:t>
            </a:r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&lt;  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17 </a:t>
            </a:r>
          </a:p>
          <a:p>
            <a:pPr algn="ctr" eaLnBrk="1" hangingPunct="1"/>
            <a:r>
              <a:rPr lang="en-US" sz="2000" dirty="0" smtClean="0"/>
              <a:t>Cowan </a:t>
            </a:r>
            <a:r>
              <a:rPr lang="en-US" sz="2000" dirty="0"/>
              <a:t>&amp; Rose (1977</a:t>
            </a:r>
            <a:r>
              <a:rPr lang="en-US" sz="2000" dirty="0" smtClean="0"/>
              <a:t>) </a:t>
            </a:r>
            <a:r>
              <a:rPr lang="en-US" sz="2000" dirty="0" err="1"/>
              <a:t>Herwig</a:t>
            </a:r>
            <a:r>
              <a:rPr lang="en-US" sz="2000" dirty="0"/>
              <a:t> et al. (2011)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94" y="115465"/>
            <a:ext cx="6015194" cy="589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5229" y="63573"/>
            <a:ext cx="209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Hampel</a:t>
            </a:r>
            <a:r>
              <a:rPr lang="en-US" dirty="0" smtClean="0"/>
              <a:t> et al. (2016)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7184" y="432905"/>
            <a:ext cx="1449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</a:t>
            </a:r>
            <a:r>
              <a:rPr lang="en-US" sz="2800" dirty="0" smtClean="0"/>
              <a:t>=  10</a:t>
            </a:r>
            <a:r>
              <a:rPr lang="en-US" sz="2800" baseline="30000" dirty="0" smtClean="0"/>
              <a:t>7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7184" y="3286543"/>
            <a:ext cx="157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</a:t>
            </a:r>
            <a:r>
              <a:rPr lang="en-US" sz="2800" dirty="0" smtClean="0"/>
              <a:t>=  10</a:t>
            </a:r>
            <a:r>
              <a:rPr lang="en-US" sz="2800" baseline="30000" dirty="0" smtClean="0"/>
              <a:t>15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385267" y="4983955"/>
            <a:ext cx="63911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135</a:t>
            </a:r>
            <a:r>
              <a:rPr lang="en-US" sz="2800" dirty="0" smtClean="0"/>
              <a:t>I 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135861" y="4903102"/>
            <a:ext cx="1249406" cy="2929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149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Box 6"/>
          <p:cNvSpPr txBox="1">
            <a:spLocks noChangeArrowheads="1"/>
          </p:cNvSpPr>
          <p:nvPr/>
        </p:nvSpPr>
        <p:spPr bwMode="auto">
          <a:xfrm>
            <a:off x="-124749" y="73025"/>
            <a:ext cx="317618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We need an intermediate (</a:t>
            </a:r>
            <a:r>
              <a:rPr lang="en-US" sz="2800" i="1" dirty="0" err="1"/>
              <a:t>i</a:t>
            </a:r>
            <a:r>
              <a:rPr lang="en-US" sz="2800" dirty="0"/>
              <a:t>) </a:t>
            </a:r>
            <a:r>
              <a:rPr lang="en-US" sz="2800" dirty="0" smtClean="0"/>
              <a:t>neutron-capture process </a:t>
            </a:r>
            <a:r>
              <a:rPr lang="en-US" sz="2800" dirty="0"/>
              <a:t>:</a:t>
            </a:r>
          </a:p>
          <a:p>
            <a:pPr algn="ctr" eaLnBrk="1" hangingPunct="1"/>
            <a:r>
              <a:rPr lang="en-US" sz="2800" dirty="0" smtClean="0"/>
              <a:t>10</a:t>
            </a:r>
            <a:r>
              <a:rPr lang="en-US" sz="2800" baseline="30000" dirty="0" smtClean="0"/>
              <a:t>13 </a:t>
            </a:r>
            <a:r>
              <a:rPr lang="en-US" sz="2800" dirty="0" smtClean="0"/>
              <a:t>&lt; </a:t>
            </a:r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&lt;  </a:t>
            </a:r>
            <a:r>
              <a:rPr lang="en-US" sz="2800" dirty="0" smtClean="0"/>
              <a:t>10</a:t>
            </a:r>
            <a:r>
              <a:rPr lang="en-US" sz="2800" baseline="30000" dirty="0" smtClean="0"/>
              <a:t>17 </a:t>
            </a:r>
          </a:p>
          <a:p>
            <a:pPr algn="ctr" eaLnBrk="1" hangingPunct="1"/>
            <a:r>
              <a:rPr lang="en-US" sz="2000" dirty="0" smtClean="0"/>
              <a:t>Cowan </a:t>
            </a:r>
            <a:r>
              <a:rPr lang="en-US" sz="2000" dirty="0"/>
              <a:t>&amp; Rose (1977</a:t>
            </a:r>
            <a:r>
              <a:rPr lang="en-US" sz="2000" dirty="0" smtClean="0"/>
              <a:t>) </a:t>
            </a:r>
            <a:r>
              <a:rPr lang="en-US" sz="2000" dirty="0" err="1"/>
              <a:t>Herwig</a:t>
            </a:r>
            <a:r>
              <a:rPr lang="en-US" sz="2000" dirty="0"/>
              <a:t> et al. (2011)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094" y="115465"/>
            <a:ext cx="6015194" cy="58986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5229" y="63573"/>
            <a:ext cx="209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Hampel</a:t>
            </a:r>
            <a:r>
              <a:rPr lang="en-US" dirty="0" smtClean="0"/>
              <a:t> et al. (2016)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77184" y="432905"/>
            <a:ext cx="1449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</a:t>
            </a:r>
            <a:r>
              <a:rPr lang="en-US" sz="2800" dirty="0" smtClean="0"/>
              <a:t>=  10</a:t>
            </a:r>
            <a:r>
              <a:rPr lang="en-US" sz="2800" baseline="30000" dirty="0" smtClean="0"/>
              <a:t>7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777184" y="3286543"/>
            <a:ext cx="1571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N</a:t>
            </a:r>
            <a:r>
              <a:rPr lang="en-US" sz="2800" baseline="-25000" dirty="0" err="1"/>
              <a:t>n</a:t>
            </a:r>
            <a:r>
              <a:rPr lang="en-US" sz="2800" dirty="0"/>
              <a:t> </a:t>
            </a:r>
            <a:r>
              <a:rPr lang="en-US" sz="2800" dirty="0" smtClean="0"/>
              <a:t>=  10</a:t>
            </a:r>
            <a:r>
              <a:rPr lang="en-US" sz="2800" baseline="30000" dirty="0" smtClean="0"/>
              <a:t>15 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385267" y="4983955"/>
            <a:ext cx="63911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135</a:t>
            </a:r>
            <a:r>
              <a:rPr lang="en-US" sz="2800" dirty="0" smtClean="0"/>
              <a:t>I 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135861" y="4903102"/>
            <a:ext cx="1249406" cy="29297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506" y="3564274"/>
            <a:ext cx="3133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Similar problems with some old  halo stars: the CEMP-s/r: see R. </a:t>
            </a:r>
            <a:r>
              <a:rPr lang="en-US" sz="2800" b="1" dirty="0" err="1" smtClean="0"/>
              <a:t>Stancliffe</a:t>
            </a:r>
            <a:r>
              <a:rPr lang="en-US" sz="2800" b="1" dirty="0" smtClean="0"/>
              <a:t> talk on Thursday morning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41110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3" descr="agbev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781050"/>
            <a:ext cx="9109075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784600" y="3668713"/>
            <a:ext cx="1766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400" b="1" baseline="30000" dirty="0">
                <a:solidFill>
                  <a:srgbClr val="660066"/>
                </a:solidFill>
                <a:latin typeface="Arial" charset="0"/>
                <a:cs typeface="+mn-cs"/>
              </a:rPr>
              <a:t>13</a:t>
            </a:r>
            <a:r>
              <a:rPr lang="en-GB" sz="2400" b="1" dirty="0">
                <a:solidFill>
                  <a:srgbClr val="660066"/>
                </a:solidFill>
                <a:latin typeface="Arial" charset="0"/>
                <a:cs typeface="+mn-cs"/>
              </a:rPr>
              <a:t>C</a:t>
            </a:r>
            <a:r>
              <a:rPr lang="en-GB" sz="2400" b="1" dirty="0">
                <a:solidFill>
                  <a:srgbClr val="660066"/>
                </a:solidFill>
                <a:latin typeface="Symbol" charset="0"/>
                <a:cs typeface="+mn-cs"/>
              </a:rPr>
              <a:t>(,</a:t>
            </a:r>
            <a:r>
              <a:rPr lang="en-GB" sz="2400" b="1" dirty="0">
                <a:solidFill>
                  <a:srgbClr val="660066"/>
                </a:solidFill>
                <a:latin typeface="Arial" charset="0"/>
                <a:cs typeface="+mn-cs"/>
              </a:rPr>
              <a:t>n)</a:t>
            </a:r>
            <a:r>
              <a:rPr lang="en-GB" sz="2400" b="1" baseline="30000" dirty="0">
                <a:solidFill>
                  <a:srgbClr val="660066"/>
                </a:solidFill>
                <a:latin typeface="Arial" charset="0"/>
                <a:cs typeface="+mn-cs"/>
              </a:rPr>
              <a:t>16</a:t>
            </a:r>
            <a:r>
              <a:rPr lang="en-GB" sz="2400" b="1" dirty="0">
                <a:solidFill>
                  <a:srgbClr val="660066"/>
                </a:solidFill>
                <a:latin typeface="Arial" charset="0"/>
                <a:cs typeface="+mn-cs"/>
              </a:rPr>
              <a:t>O</a:t>
            </a:r>
          </a:p>
        </p:txBody>
      </p:sp>
      <p:sp>
        <p:nvSpPr>
          <p:cNvPr id="69641" name="TextBox 4"/>
          <p:cNvSpPr txBox="1">
            <a:spLocks noChangeArrowheads="1"/>
          </p:cNvSpPr>
          <p:nvPr/>
        </p:nvSpPr>
        <p:spPr bwMode="auto">
          <a:xfrm>
            <a:off x="14288" y="1428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>
                <a:latin typeface="Arial" charset="0"/>
                <a:cs typeface="Arial" charset="0"/>
              </a:rPr>
              <a:t>Low-mass AGB stars are an </a:t>
            </a:r>
            <a:r>
              <a:rPr lang="en-US" sz="2800" b="1" i="1">
                <a:latin typeface="Arial" charset="0"/>
                <a:cs typeface="Arial" charset="0"/>
              </a:rPr>
              <a:t>i</a:t>
            </a:r>
            <a:r>
              <a:rPr lang="en-US" sz="2800" b="1">
                <a:latin typeface="Arial" charset="0"/>
                <a:cs typeface="Arial" charset="0"/>
              </a:rPr>
              <a:t>-process site: </a:t>
            </a:r>
          </a:p>
          <a:p>
            <a:pPr algn="ctr" eaLnBrk="1" hangingPunct="1"/>
            <a:r>
              <a:rPr lang="en-US" sz="2800" b="1">
                <a:latin typeface="Arial" charset="0"/>
                <a:cs typeface="Arial" charset="0"/>
              </a:rPr>
              <a:t>where can it happen?</a:t>
            </a:r>
          </a:p>
        </p:txBody>
      </p:sp>
      <p:sp>
        <p:nvSpPr>
          <p:cNvPr id="69642" name="Oval 1"/>
          <p:cNvSpPr>
            <a:spLocks noChangeArrowheads="1"/>
          </p:cNvSpPr>
          <p:nvPr/>
        </p:nvSpPr>
        <p:spPr bwMode="auto">
          <a:xfrm>
            <a:off x="5667375" y="2266950"/>
            <a:ext cx="358775" cy="1295400"/>
          </a:xfrm>
          <a:prstGeom prst="ellipse">
            <a:avLst/>
          </a:prstGeom>
          <a:solidFill>
            <a:srgbClr val="66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333399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548438" y="1477963"/>
            <a:ext cx="2133600" cy="1582737"/>
          </a:xfrm>
          <a:prstGeom prst="rect">
            <a:avLst/>
          </a:prstGeom>
          <a:solidFill>
            <a:srgbClr val="FFFFFF"/>
          </a:solidFill>
          <a:ln>
            <a:solidFill>
              <a:srgbClr val="660066"/>
            </a:solidFill>
          </a:ln>
          <a:effectLst/>
          <a:ex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GB" sz="2400" b="1" dirty="0">
                <a:solidFill>
                  <a:srgbClr val="660066"/>
                </a:solidFill>
                <a:latin typeface="Arial" charset="0"/>
                <a:cs typeface="+mn-cs"/>
              </a:rPr>
              <a:t>Proton ingestions episodes: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dirty="0"/>
              <a:t> </a:t>
            </a:r>
            <a:r>
              <a:rPr lang="en-US" sz="2400" b="1" i="1" dirty="0"/>
              <a:t>need 3D hydrodynamics</a:t>
            </a:r>
            <a:endParaRPr lang="en-GB" sz="2400" b="1" i="1" dirty="0">
              <a:solidFill>
                <a:srgbClr val="660066"/>
              </a:solidFill>
              <a:latin typeface="Arial" charset="0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965825" y="2132013"/>
            <a:ext cx="582613" cy="315912"/>
          </a:xfrm>
          <a:prstGeom prst="straightConnector1">
            <a:avLst/>
          </a:prstGeom>
          <a:ln w="762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10"/>
            <a:ext cx="8229600" cy="1143000"/>
          </a:xfrm>
        </p:spPr>
        <p:txBody>
          <a:bodyPr/>
          <a:lstStyle/>
          <a:p>
            <a:r>
              <a:rPr lang="en-US" dirty="0" smtClean="0"/>
              <a:t>Outline of the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75" y="1153710"/>
            <a:ext cx="7361075" cy="521354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asymptotic giant branch (AGB)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are AGB stars interesting?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 to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i="1" dirty="0" smtClean="0"/>
              <a:t>slow </a:t>
            </a:r>
            <a:r>
              <a:rPr lang="en-US" dirty="0" smtClean="0"/>
              <a:t>neutron capture (</a:t>
            </a:r>
            <a:r>
              <a:rPr lang="en-US" i="1" dirty="0" smtClean="0"/>
              <a:t>s</a:t>
            </a:r>
            <a:r>
              <a:rPr lang="en-US" dirty="0" smtClean="0"/>
              <a:t>) process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i="1" dirty="0" smtClean="0"/>
              <a:t>s</a:t>
            </a:r>
            <a:r>
              <a:rPr lang="en-US" dirty="0" smtClean="0"/>
              <a:t> process in AGB stars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 need for the </a:t>
            </a:r>
            <a:r>
              <a:rPr lang="en-US" i="1" dirty="0" smtClean="0"/>
              <a:t>intermediate</a:t>
            </a:r>
            <a:r>
              <a:rPr lang="en-US" dirty="0" smtClean="0"/>
              <a:t> neutron capture (</a:t>
            </a:r>
            <a:r>
              <a:rPr lang="en-US" i="1" dirty="0" err="1" smtClean="0"/>
              <a:t>i</a:t>
            </a:r>
            <a:r>
              <a:rPr lang="en-US" dirty="0" smtClean="0"/>
              <a:t>)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FF0000"/>
                </a:solidFill>
              </a:rPr>
              <a:t>Introduction to </a:t>
            </a:r>
            <a:r>
              <a:rPr lang="en-US" b="1" dirty="0" err="1" smtClean="0">
                <a:solidFill>
                  <a:srgbClr val="FF0000"/>
                </a:solidFill>
              </a:rPr>
              <a:t>cosmochemistry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24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873528"/>
            <a:ext cx="7772400" cy="15970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Wikipedia: “</a:t>
            </a:r>
            <a:r>
              <a:rPr lang="en-US" i="1" dirty="0" smtClean="0"/>
              <a:t>The </a:t>
            </a:r>
            <a:r>
              <a:rPr lang="en-US" i="1" dirty="0"/>
              <a:t>study of the chemical composition of matter in the universe and the processes that led to those </a:t>
            </a:r>
            <a:r>
              <a:rPr lang="en-US" i="1" dirty="0" smtClean="0"/>
              <a:t>compositions</a:t>
            </a:r>
            <a:r>
              <a:rPr lang="en-US" dirty="0" smtClean="0"/>
              <a:t>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10149" y="79375"/>
            <a:ext cx="44819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is </a:t>
            </a:r>
            <a:r>
              <a:rPr lang="en-US" sz="3200" b="1" i="1" dirty="0" err="1">
                <a:solidFill>
                  <a:prstClr val="black"/>
                </a:solidFill>
                <a:latin typeface="Calibri"/>
              </a:rPr>
              <a:t>cosmochemistry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416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873528"/>
            <a:ext cx="7772400" cy="15970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Wikipedia: “</a:t>
            </a:r>
            <a:r>
              <a:rPr lang="en-US" i="1" dirty="0" smtClean="0"/>
              <a:t>The </a:t>
            </a:r>
            <a:r>
              <a:rPr lang="en-US" i="1" dirty="0"/>
              <a:t>study of the chemical composition of matter in the universe and the processes that led to those </a:t>
            </a:r>
            <a:r>
              <a:rPr lang="en-US" i="1" dirty="0" smtClean="0"/>
              <a:t>compositions.</a:t>
            </a:r>
            <a:r>
              <a:rPr lang="en-US" dirty="0" smtClean="0"/>
              <a:t>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10149" y="79375"/>
            <a:ext cx="44819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eaLnBrk="0" hangingPunct="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What is </a:t>
            </a:r>
            <a:r>
              <a:rPr lang="en-US" sz="3200" b="1" i="1" dirty="0" err="1">
                <a:solidFill>
                  <a:prstClr val="black"/>
                </a:solidFill>
                <a:latin typeface="Calibri"/>
              </a:rPr>
              <a:t>cosmochemistry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?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800" y="2620720"/>
            <a:ext cx="79077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This is done primarily through the study of the chemical composition of </a:t>
            </a:r>
            <a:r>
              <a:rPr lang="en-US" sz="3200" b="1" dirty="0">
                <a:solidFill>
                  <a:prstClr val="black"/>
                </a:solidFill>
                <a:latin typeface="Calibri"/>
              </a:rPr>
              <a:t>meteorites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and other physical samples. Given that the asteroid parent bodies of meteorites were some of the first solid material to condense from the early solar nebula,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cosmochemists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are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generally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concerned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with the objects contained within the Solar System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.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6087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389063" y="0"/>
            <a:ext cx="5630862" cy="114300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" charset="0"/>
              </a:rPr>
              <a:t>Meteor and meteorite </a:t>
            </a:r>
            <a:endParaRPr lang="en-US" i="1" dirty="0" smtClean="0">
              <a:latin typeface="Arial" charset="0"/>
            </a:endParaRPr>
          </a:p>
        </p:txBody>
      </p:sp>
      <p:sp>
        <p:nvSpPr>
          <p:cNvPr id="5" name="Rectangle 1026"/>
          <p:cNvSpPr txBox="1">
            <a:spLocks noChangeArrowheads="1"/>
          </p:cNvSpPr>
          <p:nvPr/>
        </p:nvSpPr>
        <p:spPr>
          <a:xfrm>
            <a:off x="1201738" y="1100138"/>
            <a:ext cx="6153150" cy="1143000"/>
          </a:xfrm>
          <a:prstGeom prst="rect">
            <a:avLst/>
          </a:prstGeom>
          <a:noFill/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i="1" dirty="0" smtClean="0">
                <a:latin typeface="Arial" charset="0"/>
                <a:ea typeface="ＭＳ Ｐゴシック" charset="0"/>
                <a:cs typeface="ＭＳ Ｐゴシック" charset="0"/>
              </a:rPr>
              <a:t>What is the difference?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9713"/>
            <a:ext cx="37973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3802063"/>
            <a:ext cx="27051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20701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olaremheavy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809625"/>
            <a:ext cx="6151562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514475" y="17463"/>
            <a:ext cx="6570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>
                <a:latin typeface="Arial" charset="0"/>
                <a:cs typeface="Arial" charset="0"/>
              </a:rPr>
              <a:t>Solar System abundances</a:t>
            </a:r>
          </a:p>
        </p:txBody>
      </p:sp>
    </p:spTree>
    <p:extLst>
      <p:ext uri="{BB962C8B-B14F-4D97-AF65-F5344CB8AC3E}">
        <p14:creationId xmlns:p14="http://schemas.microsoft.com/office/powerpoint/2010/main" val="141767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solaremheavy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809625"/>
            <a:ext cx="6151562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extBox 4"/>
          <p:cNvSpPr txBox="1">
            <a:spLocks noChangeArrowheads="1"/>
          </p:cNvSpPr>
          <p:nvPr/>
        </p:nvSpPr>
        <p:spPr bwMode="auto">
          <a:xfrm>
            <a:off x="1514475" y="17463"/>
            <a:ext cx="6570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latin typeface="Arial" charset="0"/>
                <a:cs typeface="Arial" charset="0"/>
              </a:rPr>
              <a:t>Solar System abundances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36893" y="758802"/>
            <a:ext cx="3001954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In </a:t>
            </a:r>
            <a:r>
              <a:rPr lang="en-US" sz="2400" b="1" dirty="0"/>
              <a:t>1938</a:t>
            </a:r>
            <a:r>
              <a:rPr lang="en-US" sz="2400" dirty="0"/>
              <a:t>, </a:t>
            </a:r>
            <a:r>
              <a:rPr lang="en-US" sz="2400" dirty="0" smtClean="0"/>
              <a:t>Victor </a:t>
            </a:r>
            <a:r>
              <a:rPr lang="en-US" sz="2400" b="1" dirty="0"/>
              <a:t>Goldschmidt</a:t>
            </a:r>
            <a:r>
              <a:rPr lang="en-US" sz="2400" dirty="0"/>
              <a:t> </a:t>
            </a:r>
            <a:r>
              <a:rPr lang="en-US" sz="2400" dirty="0" smtClean="0"/>
              <a:t>compiled the first </a:t>
            </a:r>
            <a:r>
              <a:rPr lang="en-US" sz="2400" dirty="0"/>
              <a:t>list of </a:t>
            </a:r>
            <a:r>
              <a:rPr lang="en-US" sz="2400" dirty="0" smtClean="0"/>
              <a:t> "</a:t>
            </a:r>
            <a:r>
              <a:rPr lang="en-US" sz="2400" dirty="0"/>
              <a:t>cosmic abundances" based on </a:t>
            </a:r>
            <a:r>
              <a:rPr lang="en-US" sz="2400" dirty="0" smtClean="0"/>
              <a:t>analysis </a:t>
            </a:r>
            <a:r>
              <a:rPr lang="en-US" sz="2400" dirty="0"/>
              <a:t>of </a:t>
            </a:r>
            <a:r>
              <a:rPr lang="en-US" sz="2400" dirty="0" smtClean="0"/>
              <a:t>terrestrial </a:t>
            </a:r>
            <a:r>
              <a:rPr lang="en-US" sz="2400" dirty="0"/>
              <a:t>and meteorite </a:t>
            </a:r>
            <a:r>
              <a:rPr lang="en-US" sz="2400" dirty="0" smtClean="0"/>
              <a:t>samples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 </a:t>
            </a:r>
            <a:r>
              <a:rPr lang="en-US" sz="2400" b="1" dirty="0"/>
              <a:t>1956</a:t>
            </a:r>
            <a:r>
              <a:rPr lang="en-US" sz="2400" dirty="0"/>
              <a:t>, </a:t>
            </a:r>
            <a:r>
              <a:rPr lang="en-US" sz="2400" dirty="0" smtClean="0"/>
              <a:t>Harold </a:t>
            </a:r>
            <a:r>
              <a:rPr lang="en-US" sz="2400" b="1" dirty="0" smtClean="0"/>
              <a:t>Urey</a:t>
            </a:r>
            <a:r>
              <a:rPr lang="en-US" sz="2400" dirty="0" smtClean="0"/>
              <a:t> and Hans </a:t>
            </a:r>
            <a:r>
              <a:rPr lang="en-US" sz="2400" b="1" dirty="0" err="1"/>
              <a:t>Suess</a:t>
            </a:r>
            <a:r>
              <a:rPr lang="en-US" sz="2400" dirty="0"/>
              <a:t>, published the first table of cosmic abundances to include isotopes based on meteorite analysis</a:t>
            </a:r>
          </a:p>
        </p:txBody>
      </p:sp>
    </p:spTree>
    <p:extLst>
      <p:ext uri="{BB962C8B-B14F-4D97-AF65-F5344CB8AC3E}">
        <p14:creationId xmlns:p14="http://schemas.microsoft.com/office/powerpoint/2010/main" val="158745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" y="1233519"/>
            <a:ext cx="8763000" cy="7207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latin typeface="Arial" charset="0"/>
              </a:rPr>
              <a:t>Microscopic</a:t>
            </a:r>
            <a:r>
              <a:rPr lang="en-US" i="1" dirty="0">
                <a:latin typeface="Arial" charset="0"/>
              </a:rPr>
              <a:t> </a:t>
            </a:r>
            <a:r>
              <a:rPr lang="en-US" b="1" i="1" dirty="0">
                <a:latin typeface="Arial" charset="0"/>
              </a:rPr>
              <a:t>stardust </a:t>
            </a:r>
            <a:r>
              <a:rPr lang="en-US" dirty="0">
                <a:latin typeface="Arial" charset="0"/>
              </a:rPr>
              <a:t>is found inside meteorites   </a:t>
            </a:r>
          </a:p>
        </p:txBody>
      </p:sp>
      <p:pic>
        <p:nvPicPr>
          <p:cNvPr id="22530" name="Picture 4" descr="allendeSnap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89275"/>
            <a:ext cx="20891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28625" y="1752600"/>
            <a:ext cx="2695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>
                <a:latin typeface="Arial" charset="0"/>
              </a:rPr>
              <a:t>Allende meteorite (Mexico, 1969)</a:t>
            </a:r>
          </a:p>
          <a:p>
            <a:pPr algn="ctr" eaLnBrk="1" hangingPunct="1"/>
            <a:r>
              <a:rPr lang="en-US" sz="2000">
                <a:latin typeface="Arial" charset="0"/>
              </a:rPr>
              <a:t>Carbonaceous chondrite</a:t>
            </a:r>
            <a:r>
              <a:rPr lang="en-US" sz="2000">
                <a:latin typeface="Lucida Sans" charset="0"/>
              </a:rPr>
              <a:t> </a:t>
            </a:r>
            <a:endParaRPr lang="en-US" sz="3200">
              <a:latin typeface="Lucida Sans" charset="0"/>
            </a:endParaRPr>
          </a:p>
        </p:txBody>
      </p:sp>
      <p:sp>
        <p:nvSpPr>
          <p:cNvPr id="22532" name="Line 6"/>
          <p:cNvSpPr>
            <a:spLocks noChangeShapeType="1"/>
          </p:cNvSpPr>
          <p:nvPr/>
        </p:nvSpPr>
        <p:spPr bwMode="auto">
          <a:xfrm flipV="1">
            <a:off x="914400" y="4191000"/>
            <a:ext cx="381000" cy="1143000"/>
          </a:xfrm>
          <a:prstGeom prst="line">
            <a:avLst/>
          </a:prstGeom>
          <a:noFill/>
          <a:ln w="31750">
            <a:solidFill>
              <a:srgbClr val="7B031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76200" y="5343525"/>
            <a:ext cx="1835150" cy="822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890516"/>
                </a:solidFill>
                <a:latin typeface="Arial" charset="0"/>
              </a:rPr>
              <a:t>Chondrules</a:t>
            </a:r>
          </a:p>
          <a:p>
            <a:pPr eaLnBrk="1" hangingPunct="1"/>
            <a:r>
              <a:rPr lang="en-US">
                <a:solidFill>
                  <a:srgbClr val="890516"/>
                </a:solidFill>
                <a:latin typeface="Arial" charset="0"/>
              </a:rPr>
              <a:t>size ~ 1 mm</a:t>
            </a:r>
            <a:endParaRPr lang="en-US" sz="3200">
              <a:solidFill>
                <a:srgbClr val="890516"/>
              </a:solidFill>
              <a:latin typeface="Arial" charset="0"/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3355975" y="2243138"/>
            <a:ext cx="2027238" cy="3048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A0B99"/>
                </a:solidFill>
                <a:latin typeface="Arial" charset="0"/>
              </a:rPr>
              <a:t>Matrix: amalgam of amorphous material and crystals of very small dimensions</a:t>
            </a:r>
          </a:p>
          <a:p>
            <a:pPr algn="ctr" eaLnBrk="1" hangingPunct="1"/>
            <a:r>
              <a:rPr lang="en-US">
                <a:solidFill>
                  <a:srgbClr val="0A0B99"/>
                </a:solidFill>
                <a:latin typeface="Arial" charset="0"/>
              </a:rPr>
              <a:t>size ~ 1 </a:t>
            </a:r>
            <a:r>
              <a:rPr lang="en-US">
                <a:solidFill>
                  <a:srgbClr val="0A0B99"/>
                </a:solidFill>
                <a:latin typeface="Symbol" charset="0"/>
                <a:sym typeface="Symbol" charset="0"/>
              </a:rPr>
              <a:t></a:t>
            </a:r>
            <a:r>
              <a:rPr lang="en-US">
                <a:solidFill>
                  <a:srgbClr val="0A0B99"/>
                </a:solidFill>
                <a:latin typeface="Arial" charset="0"/>
              </a:rPr>
              <a:t>m</a:t>
            </a:r>
            <a:endParaRPr lang="en-US">
              <a:latin typeface="Arial" charset="0"/>
            </a:endParaRPr>
          </a:p>
        </p:txBody>
      </p:sp>
      <p:pic>
        <p:nvPicPr>
          <p:cNvPr id="22535" name="Picture 9" descr="KJH3-7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2803525" cy="3627438"/>
          </a:xfrm>
          <a:prstGeom prst="rect">
            <a:avLst/>
          </a:prstGeom>
          <a:noFill/>
          <a:ln w="50800">
            <a:solidFill>
              <a:srgbClr val="1697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5638800" y="5715000"/>
            <a:ext cx="3352800" cy="830263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117807"/>
                </a:solidFill>
                <a:latin typeface="Arial" charset="0"/>
              </a:rPr>
              <a:t>Stellar grains, very unusual  compositions!</a:t>
            </a:r>
            <a:endParaRPr lang="en-US" sz="3200">
              <a:solidFill>
                <a:srgbClr val="117807"/>
              </a:solidFill>
              <a:latin typeface="Lucida Sans" charset="0"/>
            </a:endParaRPr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 flipH="1">
            <a:off x="2209800" y="3124200"/>
            <a:ext cx="1146175" cy="762000"/>
          </a:xfrm>
          <a:prstGeom prst="line">
            <a:avLst/>
          </a:prstGeom>
          <a:noFill/>
          <a:ln w="31750">
            <a:solidFill>
              <a:srgbClr val="0A0B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>
            <a:off x="5003800" y="5291138"/>
            <a:ext cx="569913" cy="874712"/>
          </a:xfrm>
          <a:prstGeom prst="line">
            <a:avLst/>
          </a:prstGeom>
          <a:noFill/>
          <a:ln w="34925">
            <a:solidFill>
              <a:srgbClr val="11780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85800" y="-61912"/>
            <a:ext cx="7629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smtClean="0">
                <a:latin typeface="Arial" charset="0"/>
                <a:cs typeface="Arial" charset="0"/>
              </a:rPr>
              <a:t>Can we investigate other stars with meteorites?</a:t>
            </a:r>
            <a:endParaRPr lang="en-US" sz="4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 descr="HRDiagram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152400"/>
            <a:ext cx="5753100" cy="6553200"/>
          </a:xfrm>
        </p:spPr>
      </p:pic>
      <p:sp>
        <p:nvSpPr>
          <p:cNvPr id="86021" name="Oval 5"/>
          <p:cNvSpPr>
            <a:spLocks noChangeArrowheads="1"/>
          </p:cNvSpPr>
          <p:nvPr/>
        </p:nvSpPr>
        <p:spPr bwMode="auto">
          <a:xfrm>
            <a:off x="5791200" y="1066800"/>
            <a:ext cx="457200" cy="1143000"/>
          </a:xfrm>
          <a:prstGeom prst="ellips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-47626" y="3846513"/>
            <a:ext cx="18637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latin typeface="+mn-lt"/>
                <a:cs typeface="Arial" charset="0"/>
              </a:rPr>
              <a:t>Schematic evolutionary track of </a:t>
            </a:r>
            <a:r>
              <a:rPr lang="en-US" dirty="0" smtClean="0">
                <a:latin typeface="+mn-lt"/>
                <a:cs typeface="Arial" charset="0"/>
              </a:rPr>
              <a:t>the life of a </a:t>
            </a:r>
            <a:r>
              <a:rPr lang="en-US" dirty="0">
                <a:latin typeface="+mn-lt"/>
                <a:cs typeface="Arial" charset="0"/>
              </a:rPr>
              <a:t>star of 2 M</a:t>
            </a:r>
            <a:r>
              <a:rPr lang="en-US" baseline="-25000" dirty="0">
                <a:latin typeface="+mn-lt"/>
                <a:cs typeface="Arial" charset="0"/>
                <a:sym typeface="Wingdings" charset="0"/>
              </a:rPr>
              <a:t></a:t>
            </a:r>
            <a:r>
              <a:rPr lang="en-US" dirty="0">
                <a:latin typeface="+mn-lt"/>
                <a:cs typeface="Arial" charset="0"/>
              </a:rPr>
              <a:t> </a:t>
            </a:r>
          </a:p>
        </p:txBody>
      </p:sp>
      <p:sp>
        <p:nvSpPr>
          <p:cNvPr id="86063" name="Freeform 47"/>
          <p:cNvSpPr>
            <a:spLocks/>
          </p:cNvSpPr>
          <p:nvPr/>
        </p:nvSpPr>
        <p:spPr bwMode="auto">
          <a:xfrm>
            <a:off x="3124200" y="1752600"/>
            <a:ext cx="2997200" cy="1079500"/>
          </a:xfrm>
          <a:custGeom>
            <a:avLst/>
            <a:gdLst>
              <a:gd name="T0" fmla="*/ 2147483647 w 1888"/>
              <a:gd name="T1" fmla="*/ 2147483647 h 680"/>
              <a:gd name="T2" fmla="*/ 2147483647 w 1888"/>
              <a:gd name="T3" fmla="*/ 2147483647 h 680"/>
              <a:gd name="T4" fmla="*/ 2147483647 w 1888"/>
              <a:gd name="T5" fmla="*/ 2147483647 h 680"/>
              <a:gd name="T6" fmla="*/ 2147483647 w 1888"/>
              <a:gd name="T7" fmla="*/ 2147483647 h 680"/>
              <a:gd name="T8" fmla="*/ 2147483647 w 1888"/>
              <a:gd name="T9" fmla="*/ 2147483647 h 680"/>
              <a:gd name="T10" fmla="*/ 2147483647 w 1888"/>
              <a:gd name="T11" fmla="*/ 2147483647 h 680"/>
              <a:gd name="T12" fmla="*/ 2147483647 w 1888"/>
              <a:gd name="T13" fmla="*/ 2147483647 h 680"/>
              <a:gd name="T14" fmla="*/ 2147483647 w 1888"/>
              <a:gd name="T15" fmla="*/ 2147483647 h 680"/>
              <a:gd name="T16" fmla="*/ 2147483647 w 1888"/>
              <a:gd name="T17" fmla="*/ 2147483647 h 680"/>
              <a:gd name="T18" fmla="*/ 2147483647 w 1888"/>
              <a:gd name="T19" fmla="*/ 0 h 6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888" h="680">
                <a:moveTo>
                  <a:pt x="16" y="624"/>
                </a:moveTo>
                <a:cubicBezTo>
                  <a:pt x="32" y="608"/>
                  <a:pt x="48" y="592"/>
                  <a:pt x="64" y="576"/>
                </a:cubicBezTo>
                <a:cubicBezTo>
                  <a:pt x="80" y="560"/>
                  <a:pt x="0" y="536"/>
                  <a:pt x="112" y="528"/>
                </a:cubicBezTo>
                <a:cubicBezTo>
                  <a:pt x="224" y="520"/>
                  <a:pt x="592" y="512"/>
                  <a:pt x="736" y="528"/>
                </a:cubicBezTo>
                <a:cubicBezTo>
                  <a:pt x="880" y="544"/>
                  <a:pt x="824" y="680"/>
                  <a:pt x="976" y="624"/>
                </a:cubicBezTo>
                <a:cubicBezTo>
                  <a:pt x="1128" y="568"/>
                  <a:pt x="1608" y="224"/>
                  <a:pt x="1648" y="192"/>
                </a:cubicBezTo>
                <a:cubicBezTo>
                  <a:pt x="1688" y="160"/>
                  <a:pt x="1320" y="392"/>
                  <a:pt x="1216" y="432"/>
                </a:cubicBezTo>
                <a:cubicBezTo>
                  <a:pt x="1112" y="472"/>
                  <a:pt x="1024" y="440"/>
                  <a:pt x="1024" y="432"/>
                </a:cubicBezTo>
                <a:cubicBezTo>
                  <a:pt x="1024" y="424"/>
                  <a:pt x="1072" y="456"/>
                  <a:pt x="1216" y="384"/>
                </a:cubicBezTo>
                <a:cubicBezTo>
                  <a:pt x="1360" y="312"/>
                  <a:pt x="1624" y="156"/>
                  <a:pt x="1888" y="0"/>
                </a:cubicBezTo>
              </a:path>
            </a:pathLst>
          </a:custGeom>
          <a:noFill/>
          <a:ln w="57150" cmpd="sng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5" name="AutoShape 49"/>
          <p:cNvSpPr>
            <a:spLocks noChangeArrowheads="1"/>
          </p:cNvSpPr>
          <p:nvPr/>
        </p:nvSpPr>
        <p:spPr bwMode="auto">
          <a:xfrm>
            <a:off x="5638800" y="1905000"/>
            <a:ext cx="304800" cy="228600"/>
          </a:xfrm>
          <a:prstGeom prst="star5">
            <a:avLst/>
          </a:prstGeom>
          <a:solidFill>
            <a:srgbClr val="4EA9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accent1"/>
              </a:solidFill>
            </a:endParaRPr>
          </a:p>
        </p:txBody>
      </p:sp>
      <p:sp>
        <p:nvSpPr>
          <p:cNvPr id="86066" name="AutoShape 50"/>
          <p:cNvSpPr>
            <a:spLocks noChangeArrowheads="1"/>
          </p:cNvSpPr>
          <p:nvPr/>
        </p:nvSpPr>
        <p:spPr bwMode="auto">
          <a:xfrm>
            <a:off x="3048000" y="2438400"/>
            <a:ext cx="304800" cy="228600"/>
          </a:xfrm>
          <a:prstGeom prst="star5">
            <a:avLst/>
          </a:prstGeom>
          <a:solidFill>
            <a:srgbClr val="FD3C2B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6067" name="AutoShape 51"/>
          <p:cNvSpPr>
            <a:spLocks noChangeArrowheads="1"/>
          </p:cNvSpPr>
          <p:nvPr/>
        </p:nvSpPr>
        <p:spPr bwMode="auto">
          <a:xfrm>
            <a:off x="4573588" y="2324100"/>
            <a:ext cx="304800" cy="228600"/>
          </a:xfrm>
          <a:prstGeom prst="star5">
            <a:avLst/>
          </a:prstGeom>
          <a:solidFill>
            <a:srgbClr val="A2A2A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6069" name="AutoShape 53"/>
          <p:cNvSpPr>
            <a:spLocks noChangeArrowheads="1"/>
          </p:cNvSpPr>
          <p:nvPr/>
        </p:nvSpPr>
        <p:spPr bwMode="auto">
          <a:xfrm>
            <a:off x="2971800" y="2667000"/>
            <a:ext cx="304800" cy="228600"/>
          </a:xfrm>
          <a:prstGeom prst="star5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070" name="Text Box 54"/>
          <p:cNvSpPr txBox="1">
            <a:spLocks noChangeArrowheads="1"/>
          </p:cNvSpPr>
          <p:nvPr/>
        </p:nvSpPr>
        <p:spPr bwMode="auto">
          <a:xfrm>
            <a:off x="2719388" y="1752600"/>
            <a:ext cx="12668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</a:rPr>
              <a:t>Core H exhaustion</a:t>
            </a:r>
          </a:p>
        </p:txBody>
      </p:sp>
      <p:sp>
        <p:nvSpPr>
          <p:cNvPr id="86071" name="Text Box 55"/>
          <p:cNvSpPr txBox="1">
            <a:spLocks noChangeArrowheads="1"/>
          </p:cNvSpPr>
          <p:nvPr/>
        </p:nvSpPr>
        <p:spPr bwMode="auto">
          <a:xfrm>
            <a:off x="5046663" y="2173288"/>
            <a:ext cx="1676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3C91AC"/>
                </a:solidFill>
              </a:rPr>
              <a:t>Core He burning starts </a:t>
            </a:r>
          </a:p>
        </p:txBody>
      </p:sp>
      <p:sp>
        <p:nvSpPr>
          <p:cNvPr id="86072" name="Text Box 56"/>
          <p:cNvSpPr txBox="1">
            <a:spLocks noChangeArrowheads="1"/>
          </p:cNvSpPr>
          <p:nvPr/>
        </p:nvSpPr>
        <p:spPr bwMode="auto">
          <a:xfrm>
            <a:off x="3932238" y="1611313"/>
            <a:ext cx="1760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Core He exhaustion</a:t>
            </a:r>
          </a:p>
        </p:txBody>
      </p:sp>
      <p:sp>
        <p:nvSpPr>
          <p:cNvPr id="86078" name="Freeform 62"/>
          <p:cNvSpPr>
            <a:spLocks/>
          </p:cNvSpPr>
          <p:nvPr/>
        </p:nvSpPr>
        <p:spPr bwMode="auto">
          <a:xfrm>
            <a:off x="901700" y="1409700"/>
            <a:ext cx="5118100" cy="2628900"/>
          </a:xfrm>
          <a:custGeom>
            <a:avLst/>
            <a:gdLst>
              <a:gd name="T0" fmla="*/ 2147483647 w 3224"/>
              <a:gd name="T1" fmla="*/ 2147483647 h 1656"/>
              <a:gd name="T2" fmla="*/ 2147483647 w 3224"/>
              <a:gd name="T3" fmla="*/ 2147483647 h 1656"/>
              <a:gd name="T4" fmla="*/ 2147483647 w 3224"/>
              <a:gd name="T5" fmla="*/ 2147483647 h 1656"/>
              <a:gd name="T6" fmla="*/ 2147483647 w 3224"/>
              <a:gd name="T7" fmla="*/ 2147483647 h 1656"/>
              <a:gd name="T8" fmla="*/ 2147483647 w 3224"/>
              <a:gd name="T9" fmla="*/ 2147483647 h 1656"/>
              <a:gd name="T10" fmla="*/ 2147483647 w 3224"/>
              <a:gd name="T11" fmla="*/ 2147483647 h 16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224" h="1656">
                <a:moveTo>
                  <a:pt x="3224" y="24"/>
                </a:moveTo>
                <a:cubicBezTo>
                  <a:pt x="2236" y="12"/>
                  <a:pt x="1248" y="0"/>
                  <a:pt x="728" y="24"/>
                </a:cubicBezTo>
                <a:cubicBezTo>
                  <a:pt x="208" y="48"/>
                  <a:pt x="208" y="72"/>
                  <a:pt x="104" y="168"/>
                </a:cubicBezTo>
                <a:cubicBezTo>
                  <a:pt x="0" y="264"/>
                  <a:pt x="48" y="432"/>
                  <a:pt x="104" y="600"/>
                </a:cubicBezTo>
                <a:cubicBezTo>
                  <a:pt x="160" y="768"/>
                  <a:pt x="320" y="1000"/>
                  <a:pt x="440" y="1176"/>
                </a:cubicBezTo>
                <a:cubicBezTo>
                  <a:pt x="560" y="1352"/>
                  <a:pt x="704" y="1520"/>
                  <a:pt x="824" y="1656"/>
                </a:cubicBezTo>
              </a:path>
            </a:pathLst>
          </a:custGeom>
          <a:noFill/>
          <a:ln w="53975">
            <a:solidFill>
              <a:srgbClr val="8531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Freeform 63"/>
          <p:cNvSpPr>
            <a:spLocks/>
          </p:cNvSpPr>
          <p:nvPr/>
        </p:nvSpPr>
        <p:spPr bwMode="auto">
          <a:xfrm>
            <a:off x="2209800" y="4038600"/>
            <a:ext cx="685800" cy="685800"/>
          </a:xfrm>
          <a:custGeom>
            <a:avLst/>
            <a:gdLst>
              <a:gd name="T0" fmla="*/ 0 w 432"/>
              <a:gd name="T1" fmla="*/ 0 h 432"/>
              <a:gd name="T2" fmla="*/ 2147483647 w 432"/>
              <a:gd name="T3" fmla="*/ 2147483647 h 4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2" h="432">
                <a:moveTo>
                  <a:pt x="0" y="0"/>
                </a:moveTo>
                <a:cubicBezTo>
                  <a:pt x="184" y="180"/>
                  <a:pt x="368" y="360"/>
                  <a:pt x="432" y="432"/>
                </a:cubicBezTo>
              </a:path>
            </a:pathLst>
          </a:custGeom>
          <a:noFill/>
          <a:ln w="50800">
            <a:solidFill>
              <a:srgbClr val="8531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17" descr="catsey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455738"/>
            <a:ext cx="698500" cy="698500"/>
          </a:xfrm>
          <a:prstGeom prst="rect">
            <a:avLst/>
          </a:prstGeom>
          <a:noFill/>
          <a:ln w="9525">
            <a:solidFill>
              <a:srgbClr val="66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-57150" y="2205038"/>
            <a:ext cx="1220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  <a:cs typeface="Arial" charset="0"/>
              </a:rPr>
              <a:t>Planetary nebulae</a:t>
            </a:r>
          </a:p>
        </p:txBody>
      </p:sp>
      <p:sp>
        <p:nvSpPr>
          <p:cNvPr id="21" name="Text Box 7"/>
          <p:cNvSpPr txBox="1">
            <a:spLocks noChangeArrowheads="1"/>
          </p:cNvSpPr>
          <p:nvPr/>
        </p:nvSpPr>
        <p:spPr bwMode="auto">
          <a:xfrm>
            <a:off x="7000876" y="115669"/>
            <a:ext cx="2000250" cy="6412012"/>
          </a:xfrm>
          <a:prstGeom prst="rect">
            <a:avLst/>
          </a:prstGeom>
          <a:solidFill>
            <a:srgbClr val="FFFFFF"/>
          </a:solidFill>
          <a:ln w="38100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660066"/>
                </a:solidFill>
                <a:latin typeface="Arial" charset="0"/>
                <a:cs typeface="Arial" charset="0"/>
              </a:rPr>
              <a:t>AGB phase</a:t>
            </a:r>
          </a:p>
          <a:p>
            <a:pPr algn="ctr" eaLnBrk="1" hangingPunct="1"/>
            <a:endParaRPr lang="en-US" sz="2800" dirty="0" smtClean="0">
              <a:latin typeface="Arial" charset="0"/>
              <a:cs typeface="Arial" charset="0"/>
            </a:endParaRPr>
          </a:p>
          <a:p>
            <a:pPr algn="ctr" eaLnBrk="1" hangingPunct="1"/>
            <a:r>
              <a:rPr lang="en-US" sz="2800" dirty="0" smtClean="0">
                <a:latin typeface="Arial" charset="0"/>
                <a:cs typeface="Arial" charset="0"/>
              </a:rPr>
              <a:t>The end of the life of stars with initial mass   </a:t>
            </a:r>
            <a:r>
              <a:rPr lang="en-US" sz="2800" dirty="0">
                <a:latin typeface="Arial" charset="0"/>
                <a:cs typeface="Arial" charset="0"/>
              </a:rPr>
              <a:t>&lt;</a:t>
            </a:r>
            <a:r>
              <a:rPr lang="en-US" sz="2800" dirty="0" smtClean="0">
                <a:latin typeface="Arial" charset="0"/>
                <a:cs typeface="Arial" charset="0"/>
              </a:rPr>
              <a:t>10 M</a:t>
            </a:r>
            <a:r>
              <a:rPr lang="en-US" sz="28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algn="ctr" eaLnBrk="1" hangingPunct="1"/>
            <a:endParaRPr lang="en-US" sz="2800" baseline="-25000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algn="ctr" eaLnBrk="1" hangingPunct="1"/>
            <a:r>
              <a:rPr lang="en-US" sz="2800" b="1" i="1" dirty="0" smtClean="0"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US" sz="2800" b="1" i="1" dirty="0">
                <a:latin typeface="+mn-lt"/>
                <a:ea typeface="Wingdings"/>
                <a:cs typeface="Wingdings"/>
                <a:sym typeface="Wingdings"/>
              </a:rPr>
              <a:t>S</a:t>
            </a:r>
            <a:r>
              <a:rPr lang="en-US" sz="2800" b="1" i="1" dirty="0" smtClean="0">
                <a:latin typeface="+mn-lt"/>
                <a:ea typeface="Wingdings"/>
                <a:cs typeface="Wingdings"/>
                <a:sym typeface="Wingdings"/>
              </a:rPr>
              <a:t>tars that do not  explode as core collapse supernovae</a:t>
            </a:r>
            <a:endParaRPr lang="en-US" sz="2800" b="1" i="1" dirty="0">
              <a:latin typeface="+mn-lt"/>
              <a:cs typeface="Arial" charset="0"/>
            </a:endParaRPr>
          </a:p>
        </p:txBody>
      </p:sp>
      <p:sp>
        <p:nvSpPr>
          <p:cNvPr id="22" name="Line 59"/>
          <p:cNvSpPr>
            <a:spLocks noChangeShapeType="1"/>
          </p:cNvSpPr>
          <p:nvPr/>
        </p:nvSpPr>
        <p:spPr bwMode="auto">
          <a:xfrm flipH="1">
            <a:off x="6248399" y="793750"/>
            <a:ext cx="1117601" cy="61595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28950" y="980043"/>
            <a:ext cx="16031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Post-AGB stars</a:t>
            </a:r>
            <a:endParaRPr lang="en-US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74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KJH3-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646238"/>
            <a:ext cx="2792413" cy="3611562"/>
          </a:xfrm>
          <a:prstGeom prst="rect">
            <a:avLst/>
          </a:prstGeom>
          <a:noFill/>
          <a:ln w="50800">
            <a:solidFill>
              <a:srgbClr val="1697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2" name="Picture 6" descr="sicfig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201213"/>
            <a:ext cx="64770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1163" y="5983705"/>
            <a:ext cx="906780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b="1" dirty="0">
                <a:solidFill>
                  <a:srgbClr val="117807"/>
                </a:solidFill>
                <a:latin typeface="Arial" charset="0"/>
              </a:rPr>
              <a:t>I</a:t>
            </a:r>
            <a:r>
              <a:rPr lang="en-US" b="1" dirty="0" smtClean="0">
                <a:solidFill>
                  <a:srgbClr val="117807"/>
                </a:solidFill>
                <a:latin typeface="Arial" charset="0"/>
              </a:rPr>
              <a:t>n </a:t>
            </a:r>
            <a:r>
              <a:rPr lang="en-US" b="1" dirty="0">
                <a:solidFill>
                  <a:srgbClr val="117807"/>
                </a:solidFill>
                <a:latin typeface="Arial" charset="0"/>
              </a:rPr>
              <a:t>the Solar </a:t>
            </a:r>
            <a:r>
              <a:rPr lang="en-US" b="1" dirty="0" smtClean="0">
                <a:solidFill>
                  <a:srgbClr val="117807"/>
                </a:solidFill>
                <a:latin typeface="Arial" charset="0"/>
              </a:rPr>
              <a:t>System </a:t>
            </a:r>
            <a:r>
              <a:rPr lang="en-US" b="1" baseline="30000" dirty="0" smtClean="0">
                <a:solidFill>
                  <a:srgbClr val="117807"/>
                </a:solidFill>
                <a:latin typeface="Arial" charset="0"/>
              </a:rPr>
              <a:t>12</a:t>
            </a:r>
            <a:r>
              <a:rPr lang="en-US" b="1" dirty="0" smtClean="0">
                <a:solidFill>
                  <a:srgbClr val="117807"/>
                </a:solidFill>
                <a:latin typeface="Arial" charset="0"/>
              </a:rPr>
              <a:t>C/</a:t>
            </a:r>
            <a:r>
              <a:rPr lang="en-US" b="1" baseline="30000" dirty="0" smtClean="0">
                <a:solidFill>
                  <a:srgbClr val="117807"/>
                </a:solidFill>
                <a:latin typeface="Arial" charset="0"/>
              </a:rPr>
              <a:t>13</a:t>
            </a:r>
            <a:r>
              <a:rPr lang="en-US" b="1" dirty="0" smtClean="0">
                <a:solidFill>
                  <a:srgbClr val="117807"/>
                </a:solidFill>
                <a:latin typeface="Arial" charset="0"/>
              </a:rPr>
              <a:t>C=89 in this grain =50</a:t>
            </a:r>
            <a:endParaRPr lang="en-US" b="1" dirty="0">
              <a:solidFill>
                <a:srgbClr val="117807"/>
              </a:solidFill>
              <a:latin typeface="Arial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85800" y="17463"/>
            <a:ext cx="76295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 smtClean="0">
                <a:latin typeface="Arial" charset="0"/>
                <a:cs typeface="Arial" charset="0"/>
              </a:rPr>
              <a:t>How do we know this grain came from a star?</a:t>
            </a:r>
            <a:endParaRPr lang="en-US" sz="4000" b="1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</a:t>
            </a:r>
            <a:r>
              <a:rPr lang="en-US" dirty="0" smtClean="0">
                <a:latin typeface="Arial" charset="0"/>
              </a:rPr>
              <a:t>did </a:t>
            </a:r>
            <a:r>
              <a:rPr lang="en-US" dirty="0">
                <a:latin typeface="Arial" charset="0"/>
              </a:rPr>
              <a:t>stardust travel to us?</a:t>
            </a:r>
            <a:endParaRPr lang="en-US" dirty="0">
              <a:latin typeface="Lucida Sans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44958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>
                <a:latin typeface="Arial" charset="0"/>
              </a:rPr>
              <a:t>Stellar grains were</a:t>
            </a:r>
          </a:p>
          <a:p>
            <a:pPr eaLnBrk="1" hangingPunct="1">
              <a:buFont typeface="Wingdings" charset="0"/>
              <a:buChar char="ü"/>
            </a:pPr>
            <a:r>
              <a:rPr lang="en-US" sz="2400">
                <a:latin typeface="Arial" charset="0"/>
              </a:rPr>
              <a:t>born in circumstellar regions around ancient stars,</a:t>
            </a:r>
          </a:p>
          <a:p>
            <a:pPr eaLnBrk="1" hangingPunct="1">
              <a:buFont typeface="Wingdings" charset="0"/>
              <a:buChar char="ü"/>
            </a:pPr>
            <a:r>
              <a:rPr lang="en-US" sz="2400">
                <a:latin typeface="Arial" charset="0"/>
              </a:rPr>
              <a:t>ejected into the interstellar medium,</a:t>
            </a:r>
          </a:p>
          <a:p>
            <a:pPr eaLnBrk="1" hangingPunct="1">
              <a:buFont typeface="Wingdings" charset="0"/>
              <a:buChar char="ü"/>
            </a:pPr>
            <a:r>
              <a:rPr lang="en-US" sz="2400">
                <a:latin typeface="Arial" charset="0"/>
              </a:rPr>
              <a:t>preserved during the formation of the solar system, and</a:t>
            </a:r>
          </a:p>
          <a:p>
            <a:pPr eaLnBrk="1" hangingPunct="1">
              <a:buFont typeface="Wingdings" charset="0"/>
              <a:buChar char="ü"/>
            </a:pPr>
            <a:r>
              <a:rPr lang="en-US" sz="2400">
                <a:latin typeface="Arial" charset="0"/>
              </a:rPr>
              <a:t>trapped inside primitive meteorites from where they are now extracted and analysed.</a:t>
            </a:r>
            <a:endParaRPr lang="en-US" sz="2800">
              <a:latin typeface="Arial" charset="0"/>
            </a:endParaRPr>
          </a:p>
        </p:txBody>
      </p:sp>
      <p:pic>
        <p:nvPicPr>
          <p:cNvPr id="26627" name="Picture 4" descr="cartoo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13" y="1066800"/>
            <a:ext cx="435768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2616200" y="747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2616200" y="747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8674" name="Picture 4" descr="tablety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7391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4" descr="diam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5" descr="moissan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spine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" descr="sapph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18"/>
          <p:cNvSpPr>
            <a:spLocks noChangeShapeType="1"/>
          </p:cNvSpPr>
          <p:nvPr/>
        </p:nvSpPr>
        <p:spPr bwMode="auto">
          <a:xfrm>
            <a:off x="1524000" y="1524000"/>
            <a:ext cx="838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19"/>
          <p:cNvSpPr>
            <a:spLocks noChangeShapeType="1"/>
          </p:cNvSpPr>
          <p:nvPr/>
        </p:nvSpPr>
        <p:spPr bwMode="auto">
          <a:xfrm>
            <a:off x="1143000" y="2590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20"/>
          <p:cNvSpPr>
            <a:spLocks noChangeShapeType="1"/>
          </p:cNvSpPr>
          <p:nvPr/>
        </p:nvSpPr>
        <p:spPr bwMode="auto">
          <a:xfrm flipH="1">
            <a:off x="1295400" y="3352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21"/>
          <p:cNvSpPr>
            <a:spLocks noChangeShapeType="1"/>
          </p:cNvSpPr>
          <p:nvPr/>
        </p:nvSpPr>
        <p:spPr bwMode="auto">
          <a:xfrm flipV="1">
            <a:off x="1066800" y="3962400"/>
            <a:ext cx="762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22"/>
          <p:cNvSpPr>
            <a:spLocks noChangeArrowheads="1"/>
          </p:cNvSpPr>
          <p:nvPr/>
        </p:nvSpPr>
        <p:spPr bwMode="auto">
          <a:xfrm>
            <a:off x="6705600" y="1143000"/>
            <a:ext cx="24384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28684" name="Picture 23" descr="DIAMO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47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4" descr="KJH3-7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414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5" descr="CAULIFL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4783138"/>
            <a:ext cx="2133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6" descr="oc2_gi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810000"/>
            <a:ext cx="2035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Line 27"/>
          <p:cNvSpPr>
            <a:spLocks noChangeShapeType="1"/>
          </p:cNvSpPr>
          <p:nvPr/>
        </p:nvSpPr>
        <p:spPr bwMode="auto">
          <a:xfrm flipV="1">
            <a:off x="3352800" y="1066800"/>
            <a:ext cx="4800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8"/>
          <p:cNvSpPr>
            <a:spLocks noChangeShapeType="1"/>
          </p:cNvSpPr>
          <p:nvPr/>
        </p:nvSpPr>
        <p:spPr bwMode="auto">
          <a:xfrm>
            <a:off x="3962400" y="2885380"/>
            <a:ext cx="2971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9"/>
          <p:cNvSpPr>
            <a:spLocks noChangeShapeType="1"/>
          </p:cNvSpPr>
          <p:nvPr/>
        </p:nvSpPr>
        <p:spPr bwMode="auto">
          <a:xfrm>
            <a:off x="3810000" y="3297040"/>
            <a:ext cx="3276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30"/>
          <p:cNvSpPr>
            <a:spLocks noChangeShapeType="1"/>
          </p:cNvSpPr>
          <p:nvPr/>
        </p:nvSpPr>
        <p:spPr bwMode="auto">
          <a:xfrm>
            <a:off x="3352799" y="3680370"/>
            <a:ext cx="1710936" cy="121865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41675" y="2300843"/>
            <a:ext cx="146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SiO</a:t>
            </a:r>
            <a:r>
              <a:rPr lang="en-US" dirty="0" smtClean="0"/>
              <a:t>, SiO</a:t>
            </a:r>
            <a:r>
              <a:rPr lang="en-US" baseline="-25000" dirty="0" smtClean="0"/>
              <a:t>2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2616200" y="747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8674" name="Picture 4" descr="tablety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7391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4" descr="diam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5" descr="moissan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spine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" descr="sapph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18"/>
          <p:cNvSpPr>
            <a:spLocks noChangeShapeType="1"/>
          </p:cNvSpPr>
          <p:nvPr/>
        </p:nvSpPr>
        <p:spPr bwMode="auto">
          <a:xfrm>
            <a:off x="1524000" y="1524000"/>
            <a:ext cx="838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19"/>
          <p:cNvSpPr>
            <a:spLocks noChangeShapeType="1"/>
          </p:cNvSpPr>
          <p:nvPr/>
        </p:nvSpPr>
        <p:spPr bwMode="auto">
          <a:xfrm>
            <a:off x="1143000" y="2590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20"/>
          <p:cNvSpPr>
            <a:spLocks noChangeShapeType="1"/>
          </p:cNvSpPr>
          <p:nvPr/>
        </p:nvSpPr>
        <p:spPr bwMode="auto">
          <a:xfrm flipH="1">
            <a:off x="1295400" y="3352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21"/>
          <p:cNvSpPr>
            <a:spLocks noChangeShapeType="1"/>
          </p:cNvSpPr>
          <p:nvPr/>
        </p:nvSpPr>
        <p:spPr bwMode="auto">
          <a:xfrm flipV="1">
            <a:off x="1066800" y="3962400"/>
            <a:ext cx="762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22"/>
          <p:cNvSpPr>
            <a:spLocks noChangeArrowheads="1"/>
          </p:cNvSpPr>
          <p:nvPr/>
        </p:nvSpPr>
        <p:spPr bwMode="auto">
          <a:xfrm>
            <a:off x="6705600" y="1143000"/>
            <a:ext cx="24384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28684" name="Picture 23" descr="DIAMO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47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4" descr="KJH3-7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414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5" descr="CAULIFL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4783138"/>
            <a:ext cx="2133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6" descr="oc2_gi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810000"/>
            <a:ext cx="2035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Line 27"/>
          <p:cNvSpPr>
            <a:spLocks noChangeShapeType="1"/>
          </p:cNvSpPr>
          <p:nvPr/>
        </p:nvSpPr>
        <p:spPr bwMode="auto">
          <a:xfrm flipV="1">
            <a:off x="3352800" y="1066800"/>
            <a:ext cx="4800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8"/>
          <p:cNvSpPr>
            <a:spLocks noChangeShapeType="1"/>
          </p:cNvSpPr>
          <p:nvPr/>
        </p:nvSpPr>
        <p:spPr bwMode="auto">
          <a:xfrm>
            <a:off x="3962400" y="2885380"/>
            <a:ext cx="2971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9"/>
          <p:cNvSpPr>
            <a:spLocks noChangeShapeType="1"/>
          </p:cNvSpPr>
          <p:nvPr/>
        </p:nvSpPr>
        <p:spPr bwMode="auto">
          <a:xfrm>
            <a:off x="3810000" y="3297040"/>
            <a:ext cx="3276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30"/>
          <p:cNvSpPr>
            <a:spLocks noChangeShapeType="1"/>
          </p:cNvSpPr>
          <p:nvPr/>
        </p:nvSpPr>
        <p:spPr bwMode="auto">
          <a:xfrm>
            <a:off x="3352799" y="3680370"/>
            <a:ext cx="1710936" cy="121865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839" y="4985991"/>
            <a:ext cx="488979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Which of these form when </a:t>
            </a:r>
            <a:r>
              <a:rPr lang="en-US" sz="3600" b="1" dirty="0" smtClean="0">
                <a:solidFill>
                  <a:srgbClr val="FF0000"/>
                </a:solidFill>
              </a:rPr>
              <a:t>C&gt;O</a:t>
            </a:r>
            <a:r>
              <a:rPr lang="en-US" sz="3600" dirty="0" smtClean="0"/>
              <a:t> and which when </a:t>
            </a:r>
            <a:r>
              <a:rPr lang="en-US" sz="3600" b="1" dirty="0" smtClean="0">
                <a:solidFill>
                  <a:srgbClr val="008000"/>
                </a:solidFill>
              </a:rPr>
              <a:t>O&gt;C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3241675" y="2300843"/>
            <a:ext cx="146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SiO</a:t>
            </a:r>
            <a:r>
              <a:rPr lang="en-US" dirty="0" smtClean="0"/>
              <a:t>, SiO</a:t>
            </a:r>
            <a:r>
              <a:rPr lang="en-US" baseline="-25000" dirty="0" smtClean="0"/>
              <a:t>2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52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/>
          <p:cNvSpPr>
            <a:spLocks noChangeArrowheads="1"/>
          </p:cNvSpPr>
          <p:nvPr/>
        </p:nvSpPr>
        <p:spPr bwMode="auto">
          <a:xfrm>
            <a:off x="2616200" y="74771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8674" name="Picture 4" descr="tabletyp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7391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4" descr="diamo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5" descr="moissan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6" descr="spine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7" descr="sapphi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1477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Line 18"/>
          <p:cNvSpPr>
            <a:spLocks noChangeShapeType="1"/>
          </p:cNvSpPr>
          <p:nvPr/>
        </p:nvSpPr>
        <p:spPr bwMode="auto">
          <a:xfrm>
            <a:off x="1524000" y="1524000"/>
            <a:ext cx="838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Line 19"/>
          <p:cNvSpPr>
            <a:spLocks noChangeShapeType="1"/>
          </p:cNvSpPr>
          <p:nvPr/>
        </p:nvSpPr>
        <p:spPr bwMode="auto">
          <a:xfrm>
            <a:off x="1143000" y="2590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Line 20"/>
          <p:cNvSpPr>
            <a:spLocks noChangeShapeType="1"/>
          </p:cNvSpPr>
          <p:nvPr/>
        </p:nvSpPr>
        <p:spPr bwMode="auto">
          <a:xfrm flipH="1">
            <a:off x="1295400" y="3352800"/>
            <a:ext cx="6096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Line 21"/>
          <p:cNvSpPr>
            <a:spLocks noChangeShapeType="1"/>
          </p:cNvSpPr>
          <p:nvPr/>
        </p:nvSpPr>
        <p:spPr bwMode="auto">
          <a:xfrm flipV="1">
            <a:off x="1066800" y="3962400"/>
            <a:ext cx="7620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Rectangle 22"/>
          <p:cNvSpPr>
            <a:spLocks noChangeArrowheads="1"/>
          </p:cNvSpPr>
          <p:nvPr/>
        </p:nvSpPr>
        <p:spPr bwMode="auto">
          <a:xfrm>
            <a:off x="6705600" y="1143000"/>
            <a:ext cx="24384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AU"/>
          </a:p>
        </p:txBody>
      </p:sp>
      <p:pic>
        <p:nvPicPr>
          <p:cNvPr id="28684" name="Picture 23" descr="DIAMO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8600"/>
            <a:ext cx="1473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24" descr="KJH3-7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1414463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25" descr="CAULIFL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4783138"/>
            <a:ext cx="21336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26" descr="oc2_gi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810000"/>
            <a:ext cx="2035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Line 27"/>
          <p:cNvSpPr>
            <a:spLocks noChangeShapeType="1"/>
          </p:cNvSpPr>
          <p:nvPr/>
        </p:nvSpPr>
        <p:spPr bwMode="auto">
          <a:xfrm flipV="1">
            <a:off x="3352800" y="1066800"/>
            <a:ext cx="4800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Line 28"/>
          <p:cNvSpPr>
            <a:spLocks noChangeShapeType="1"/>
          </p:cNvSpPr>
          <p:nvPr/>
        </p:nvSpPr>
        <p:spPr bwMode="auto">
          <a:xfrm>
            <a:off x="3962400" y="2885380"/>
            <a:ext cx="29718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Line 29"/>
          <p:cNvSpPr>
            <a:spLocks noChangeShapeType="1"/>
          </p:cNvSpPr>
          <p:nvPr/>
        </p:nvSpPr>
        <p:spPr bwMode="auto">
          <a:xfrm>
            <a:off x="3810000" y="3297040"/>
            <a:ext cx="327660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Line 30"/>
          <p:cNvSpPr>
            <a:spLocks noChangeShapeType="1"/>
          </p:cNvSpPr>
          <p:nvPr/>
        </p:nvSpPr>
        <p:spPr bwMode="auto">
          <a:xfrm>
            <a:off x="3352799" y="3680370"/>
            <a:ext cx="1710936" cy="121865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2600" y="47106"/>
            <a:ext cx="495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Most of these grains come from AGB stars!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839" y="4985991"/>
            <a:ext cx="488979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Which of these form when </a:t>
            </a:r>
            <a:r>
              <a:rPr lang="en-US" sz="3600" b="1" dirty="0" smtClean="0">
                <a:solidFill>
                  <a:srgbClr val="FF0000"/>
                </a:solidFill>
              </a:rPr>
              <a:t>C&gt;O</a:t>
            </a:r>
            <a:r>
              <a:rPr lang="en-US" sz="3600" dirty="0" smtClean="0"/>
              <a:t> and which when </a:t>
            </a:r>
            <a:r>
              <a:rPr lang="en-US" sz="3600" b="1" dirty="0" smtClean="0">
                <a:solidFill>
                  <a:srgbClr val="008000"/>
                </a:solidFill>
              </a:rPr>
              <a:t>O&gt;C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23" name="TextBox 22"/>
          <p:cNvSpPr txBox="1"/>
          <p:nvPr/>
        </p:nvSpPr>
        <p:spPr>
          <a:xfrm>
            <a:off x="3241675" y="2300843"/>
            <a:ext cx="146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SiO</a:t>
            </a:r>
            <a:r>
              <a:rPr lang="en-US" dirty="0" smtClean="0"/>
              <a:t>, SiO</a:t>
            </a:r>
            <a:r>
              <a:rPr lang="en-US" baseline="-25000" dirty="0" smtClean="0"/>
              <a:t>2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5738" y="5529263"/>
            <a:ext cx="9710738" cy="144145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77788" y="5905500"/>
            <a:ext cx="9131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bg1"/>
                </a:solidFill>
              </a:rPr>
              <a:t>Artist impression. </a:t>
            </a:r>
          </a:p>
          <a:p>
            <a:pPr algn="ctr" eaLnBrk="1" hangingPunct="1"/>
            <a:r>
              <a:rPr lang="en-US">
                <a:solidFill>
                  <a:schemeClr val="bg1"/>
                </a:solidFill>
              </a:rPr>
              <a:t>Courtesy of Pedro Garcia-Lario, ESA and Anibal García-Hernandez, IAC </a:t>
            </a:r>
          </a:p>
        </p:txBody>
      </p:sp>
      <p:pic>
        <p:nvPicPr>
          <p:cNvPr id="3" name="agb_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32" y="-103376"/>
            <a:ext cx="9209088" cy="59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26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1397"/>
            <a:ext cx="9144000" cy="1143000"/>
          </a:xfrm>
        </p:spPr>
        <p:txBody>
          <a:bodyPr/>
          <a:lstStyle/>
          <a:p>
            <a:r>
              <a:rPr lang="en-US" dirty="0" smtClean="0"/>
              <a:t>To speak the </a:t>
            </a:r>
            <a:r>
              <a:rPr lang="en-US" dirty="0" err="1"/>
              <a:t>c</a:t>
            </a:r>
            <a:r>
              <a:rPr lang="en-US" dirty="0" err="1" smtClean="0"/>
              <a:t>osmochemist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6151" y="1015287"/>
            <a:ext cx="78347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Talk mostly </a:t>
            </a:r>
            <a:r>
              <a:rPr lang="en-US" sz="3200" b="1" dirty="0" smtClean="0"/>
              <a:t>isotopic ratios</a:t>
            </a:r>
            <a:r>
              <a:rPr lang="en-US" sz="320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8913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1397"/>
            <a:ext cx="9144000" cy="1143000"/>
          </a:xfrm>
        </p:spPr>
        <p:txBody>
          <a:bodyPr/>
          <a:lstStyle/>
          <a:p>
            <a:r>
              <a:rPr lang="en-US" dirty="0" smtClean="0"/>
              <a:t>To speak the </a:t>
            </a:r>
            <a:r>
              <a:rPr lang="en-US" dirty="0" err="1"/>
              <a:t>c</a:t>
            </a:r>
            <a:r>
              <a:rPr lang="en-US" dirty="0" err="1" smtClean="0"/>
              <a:t>osmochemist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6151" y="1015287"/>
            <a:ext cx="7834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Talk mostly </a:t>
            </a:r>
            <a:r>
              <a:rPr lang="en-US" sz="3200" b="1" dirty="0" smtClean="0"/>
              <a:t>isotopic ratios</a:t>
            </a:r>
            <a:r>
              <a:rPr lang="en-US" sz="3200" dirty="0" smtClean="0"/>
              <a:t>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 Data are usually presented as </a:t>
            </a:r>
            <a:r>
              <a:rPr lang="en-US" sz="3200" b="1" dirty="0" smtClean="0"/>
              <a:t>variations with respect to the Solar System</a:t>
            </a:r>
            <a:r>
              <a:rPr lang="en-US" sz="3200" dirty="0" smtClean="0"/>
              <a:t> and since often variations are small the following are used: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   </a:t>
            </a:r>
            <a:r>
              <a:rPr lang="en-US" sz="3200" dirty="0" smtClean="0">
                <a:latin typeface="Symbol" charset="2"/>
                <a:cs typeface="Symbol" charset="2"/>
              </a:rPr>
              <a:t>d </a:t>
            </a:r>
            <a:r>
              <a:rPr lang="en-US" sz="3200" dirty="0" smtClean="0">
                <a:latin typeface="+mn-lt"/>
                <a:cs typeface="Symbol" charset="2"/>
              </a:rPr>
              <a:t>= per mil </a:t>
            </a:r>
          </a:p>
          <a:p>
            <a:r>
              <a:rPr lang="en-US" sz="3200" dirty="0">
                <a:latin typeface="+mn-lt"/>
                <a:cs typeface="Symbol" charset="2"/>
              </a:rPr>
              <a:t> </a:t>
            </a:r>
            <a:r>
              <a:rPr lang="en-US" sz="3200" dirty="0" smtClean="0">
                <a:latin typeface="+mn-lt"/>
                <a:cs typeface="Symbol" charset="2"/>
              </a:rPr>
              <a:t>    </a:t>
            </a:r>
            <a:r>
              <a:rPr lang="en-US" sz="3200" dirty="0" smtClean="0">
                <a:latin typeface="Symbol" charset="2"/>
                <a:cs typeface="Symbol" charset="2"/>
              </a:rPr>
              <a:t>e </a:t>
            </a:r>
            <a:r>
              <a:rPr lang="en-US" sz="3200" dirty="0" smtClean="0">
                <a:latin typeface="+mn-lt"/>
                <a:cs typeface="Symbol" charset="2"/>
              </a:rPr>
              <a:t>= per ten thousand </a:t>
            </a:r>
          </a:p>
          <a:p>
            <a:r>
              <a:rPr lang="en-US" sz="3200" dirty="0">
                <a:latin typeface="+mn-lt"/>
                <a:cs typeface="Symbol" charset="2"/>
              </a:rPr>
              <a:t> </a:t>
            </a:r>
            <a:r>
              <a:rPr lang="en-US" sz="3200" dirty="0" smtClean="0">
                <a:latin typeface="+mn-lt"/>
                <a:cs typeface="Symbol" charset="2"/>
              </a:rPr>
              <a:t>    </a:t>
            </a:r>
            <a:r>
              <a:rPr lang="en-US" sz="3200" dirty="0" smtClean="0">
                <a:latin typeface="Symbol" charset="2"/>
                <a:cs typeface="Symbol" charset="2"/>
              </a:rPr>
              <a:t>m </a:t>
            </a:r>
            <a:r>
              <a:rPr lang="en-US" sz="3200" dirty="0" smtClean="0">
                <a:latin typeface="+mn-lt"/>
                <a:cs typeface="Symbol" charset="2"/>
              </a:rPr>
              <a:t>= per million</a:t>
            </a:r>
            <a:endParaRPr lang="en-US" sz="32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4657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2" y="2373933"/>
            <a:ext cx="8229600" cy="4525963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 smtClean="0"/>
              <a:t>28</a:t>
            </a:r>
            <a:r>
              <a:rPr lang="en-US" dirty="0" smtClean="0"/>
              <a:t>Si) = 2000</a:t>
            </a:r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2000</a:t>
            </a:r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2000</a:t>
            </a:r>
          </a:p>
          <a:p>
            <a:endParaRPr lang="en-US" dirty="0"/>
          </a:p>
          <a:p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20000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382808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one stardust grain </a:t>
            </a:r>
            <a:r>
              <a:rPr lang="en-US" sz="3200" baseline="30000" dirty="0" smtClean="0"/>
              <a:t>29</a:t>
            </a:r>
            <a:r>
              <a:rPr lang="en-US" sz="3200" dirty="0" smtClean="0"/>
              <a:t>Si/</a:t>
            </a:r>
            <a:r>
              <a:rPr lang="en-US" sz="3200" baseline="30000" dirty="0" smtClean="0"/>
              <a:t>28</a:t>
            </a:r>
            <a:r>
              <a:rPr lang="en-US" sz="3200" dirty="0" smtClean="0"/>
              <a:t>Si is 20% higher than in the Solar System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Which of the following is correct: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555457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768432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8726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38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122" y="2373933"/>
            <a:ext cx="8229600" cy="4525963"/>
          </a:xfrm>
        </p:spPr>
        <p:txBody>
          <a:bodyPr/>
          <a:lstStyle/>
          <a:p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 smtClean="0"/>
              <a:t>28</a:t>
            </a:r>
            <a:r>
              <a:rPr lang="en-US" dirty="0" smtClean="0"/>
              <a:t>Si) = 2000</a:t>
            </a:r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2000</a:t>
            </a:r>
          </a:p>
          <a:p>
            <a:endParaRPr lang="en-US" dirty="0"/>
          </a:p>
          <a:p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2000</a:t>
            </a:r>
          </a:p>
          <a:p>
            <a:endParaRPr lang="en-US" dirty="0"/>
          </a:p>
          <a:p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(</a:t>
            </a:r>
            <a:r>
              <a:rPr lang="en-US" baseline="30000" dirty="0"/>
              <a:t>29</a:t>
            </a:r>
            <a:r>
              <a:rPr lang="en-US" dirty="0"/>
              <a:t>Si/</a:t>
            </a:r>
            <a:r>
              <a:rPr lang="en-US" baseline="30000" dirty="0"/>
              <a:t>28</a:t>
            </a:r>
            <a:r>
              <a:rPr lang="en-US" dirty="0"/>
              <a:t>Si) = </a:t>
            </a:r>
            <a:r>
              <a:rPr lang="en-US" dirty="0" smtClean="0"/>
              <a:t>20000</a:t>
            </a:r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225083" y="382808"/>
            <a:ext cx="868177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one stardust grain </a:t>
            </a:r>
            <a:r>
              <a:rPr lang="en-US" sz="3200" baseline="30000" dirty="0" smtClean="0"/>
              <a:t>29</a:t>
            </a:r>
            <a:r>
              <a:rPr lang="en-US" sz="3200" dirty="0" smtClean="0"/>
              <a:t>Si/</a:t>
            </a:r>
            <a:r>
              <a:rPr lang="en-US" sz="3200" baseline="30000" dirty="0" smtClean="0"/>
              <a:t>28</a:t>
            </a:r>
            <a:r>
              <a:rPr lang="en-US" sz="3200" dirty="0" smtClean="0"/>
              <a:t>Si is 20% higher than in the Solar System</a:t>
            </a:r>
            <a:r>
              <a:rPr lang="en-US" sz="3200" dirty="0"/>
              <a:t>.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Which of the following is correct: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76847" y="2434687"/>
            <a:ext cx="533400" cy="609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770" y="3555457"/>
            <a:ext cx="533400" cy="609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6852" y="4768432"/>
            <a:ext cx="533400" cy="609600"/>
          </a:xfrm>
          <a:prstGeom prst="rect">
            <a:avLst/>
          </a:prstGeom>
          <a:solidFill>
            <a:srgbClr val="000090"/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3333" y="5872638"/>
            <a:ext cx="533400" cy="60960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4805363" y="5905976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4592638" y="3588795"/>
            <a:ext cx="1046162" cy="576262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39660</TotalTime>
  <Words>4710</Words>
  <Application>Microsoft Macintosh PowerPoint</Application>
  <PresentationFormat>On-screen Show (4:3)</PresentationFormat>
  <Paragraphs>640</Paragraphs>
  <Slides>107</Slides>
  <Notes>34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Asymptotic giant branch stars as drivers of cosmic chemistry</vt:lpstr>
      <vt:lpstr>Asymptotic giant branch stars as drivers of cosmic chemistry</vt:lpstr>
      <vt:lpstr>Before we start</vt:lpstr>
      <vt:lpstr>Outline of the lectures</vt:lpstr>
      <vt:lpstr>Outline of the lectures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of the lectures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of the lectures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Track the s- and r-process path on the nuclide chart in the Tc region. Which processes produce the long-lived (T1/2 &gt; 0.1 Myr) isotopes of Tc?</vt:lpstr>
      <vt:lpstr>Track the s- and r-process path on the nuclide chart in the Tc region. Which processes produce the long-lived (T1/2 &gt; 0.1 Myr) isotopes of Tc?</vt:lpstr>
      <vt:lpstr>If the s process happens in AGB stars, which isotopes of Tc do we see in these stars? </vt:lpstr>
      <vt:lpstr>If the s process happens in AGB stars, which isotopes of Tc do we see in these stars?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of the lectures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branching point at 86Rb is activated at Nn ~ 1010 cm-3</vt:lpstr>
      <vt:lpstr>PowerPoint Presentation</vt:lpstr>
      <vt:lpstr>PowerPoint Presentation</vt:lpstr>
      <vt:lpstr>Outline of the lectures</vt:lpstr>
      <vt:lpstr>PowerPoint Presentation</vt:lpstr>
      <vt:lpstr>PowerPoint Presentation</vt:lpstr>
      <vt:lpstr>PowerPoint Presentation</vt:lpstr>
      <vt:lpstr>PowerPoint Presentation</vt:lpstr>
      <vt:lpstr>High Ba (magic) and low Pb (magic) but high abundances of the elements in-between Which s-process Golden Rule is broken? </vt:lpstr>
      <vt:lpstr>High Ba (magic) and low Pb (magic) but high abundances of the elements in-between Which s process Golden Rule is broken? </vt:lpstr>
      <vt:lpstr>PowerPoint Presentation</vt:lpstr>
      <vt:lpstr>PowerPoint Presentation</vt:lpstr>
      <vt:lpstr>PowerPoint Presentation</vt:lpstr>
      <vt:lpstr>PowerPoint Presentation</vt:lpstr>
      <vt:lpstr>Outline of the lectures</vt:lpstr>
      <vt:lpstr>PowerPoint Presentation</vt:lpstr>
      <vt:lpstr>PowerPoint Presentation</vt:lpstr>
      <vt:lpstr>Meteor and meteorite </vt:lpstr>
      <vt:lpstr>PowerPoint Presentation</vt:lpstr>
      <vt:lpstr>PowerPoint Presentation</vt:lpstr>
      <vt:lpstr>PowerPoint Presentation</vt:lpstr>
      <vt:lpstr>PowerPoint Presentation</vt:lpstr>
      <vt:lpstr>How did stardust travel to us?</vt:lpstr>
      <vt:lpstr>PowerPoint Presentation</vt:lpstr>
      <vt:lpstr>PowerPoint Presentation</vt:lpstr>
      <vt:lpstr>PowerPoint Presentation</vt:lpstr>
      <vt:lpstr>PowerPoint Presentation</vt:lpstr>
      <vt:lpstr>To speak the cosmochemist language</vt:lpstr>
      <vt:lpstr>To speak the cosmochemist language</vt:lpstr>
      <vt:lpstr>In one stardust grain 29Si/28Si is 20% higher than in the Solar System.  Which of the following is correct:</vt:lpstr>
      <vt:lpstr>In one stardust grain 29Si/28Si is 20% higher than in the Solar System.  Which of the following is correct:</vt:lpstr>
      <vt:lpstr>In a meteorite 29Si/28Si is the same as in the Solar System.  Which of the following is correct:</vt:lpstr>
      <vt:lpstr>In a meteorite 29Si/28Si is the same as in the Solar System.  Which of the following is correct:</vt:lpstr>
      <vt:lpstr>To speak the cosmochemist language</vt:lpstr>
      <vt:lpstr>PowerPoint Presentation</vt:lpstr>
      <vt:lpstr>PowerPoint Presentation</vt:lpstr>
      <vt:lpstr>PowerPoint Presentation</vt:lpstr>
      <vt:lpstr>Ernst Zinner (1937-2015)</vt:lpstr>
      <vt:lpstr>Gerald J. Wasserburg (1927-2016)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Lugaro</dc:creator>
  <cp:lastModifiedBy>Maria Lugaro</cp:lastModifiedBy>
  <cp:revision>354</cp:revision>
  <dcterms:created xsi:type="dcterms:W3CDTF">2015-05-27T11:37:47Z</dcterms:created>
  <dcterms:modified xsi:type="dcterms:W3CDTF">2016-06-17T05:02:32Z</dcterms:modified>
</cp:coreProperties>
</file>