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9" r:id="rId2"/>
    <p:sldId id="447" r:id="rId3"/>
    <p:sldId id="448" r:id="rId4"/>
    <p:sldId id="460" r:id="rId5"/>
    <p:sldId id="461" r:id="rId6"/>
    <p:sldId id="462" r:id="rId7"/>
    <p:sldId id="463" r:id="rId8"/>
    <p:sldId id="449" r:id="rId9"/>
    <p:sldId id="423" r:id="rId10"/>
    <p:sldId id="452" r:id="rId11"/>
    <p:sldId id="450" r:id="rId12"/>
    <p:sldId id="418" r:id="rId13"/>
    <p:sldId id="428" r:id="rId14"/>
    <p:sldId id="465" r:id="rId15"/>
    <p:sldId id="453" r:id="rId16"/>
    <p:sldId id="451" r:id="rId17"/>
    <p:sldId id="485" r:id="rId18"/>
    <p:sldId id="433" r:id="rId19"/>
    <p:sldId id="432" r:id="rId20"/>
    <p:sldId id="434" r:id="rId21"/>
    <p:sldId id="445" r:id="rId22"/>
    <p:sldId id="435" r:id="rId23"/>
    <p:sldId id="436" r:id="rId24"/>
    <p:sldId id="483" r:id="rId25"/>
    <p:sldId id="443" r:id="rId26"/>
    <p:sldId id="444" r:id="rId27"/>
    <p:sldId id="470" r:id="rId28"/>
    <p:sldId id="438" r:id="rId29"/>
    <p:sldId id="484" r:id="rId30"/>
    <p:sldId id="442" r:id="rId31"/>
    <p:sldId id="313" r:id="rId32"/>
    <p:sldId id="338" r:id="rId33"/>
    <p:sldId id="466" r:id="rId34"/>
    <p:sldId id="476" r:id="rId35"/>
    <p:sldId id="479" r:id="rId36"/>
    <p:sldId id="481" r:id="rId37"/>
    <p:sldId id="480" r:id="rId38"/>
    <p:sldId id="482" r:id="rId39"/>
    <p:sldId id="486" r:id="rId40"/>
    <p:sldId id="487" r:id="rId41"/>
    <p:sldId id="489" r:id="rId42"/>
    <p:sldId id="490" r:id="rId43"/>
    <p:sldId id="491" r:id="rId44"/>
  </p:sldIdLst>
  <p:sldSz cx="9144000" cy="6858000" type="screen4x3"/>
  <p:notesSz cx="9931400" cy="67945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0000FF"/>
    <a:srgbClr val="FFFF00"/>
    <a:srgbClr val="A6A6A6"/>
    <a:srgbClr val="FF00FF"/>
    <a:srgbClr val="E6B9B8"/>
    <a:srgbClr val="F2F2F2"/>
    <a:srgbClr val="7171FF"/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0" autoAdjust="0"/>
    <p:restoredTop sz="87679" autoAdjust="0"/>
  </p:normalViewPr>
  <p:slideViewPr>
    <p:cSldViewPr>
      <p:cViewPr varScale="1">
        <p:scale>
          <a:sx n="81" d="100"/>
          <a:sy n="81" d="100"/>
        </p:scale>
        <p:origin x="-9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90" y="-126"/>
      </p:cViewPr>
      <p:guideLst>
        <p:guide orient="horz" pos="2140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3607" cy="339725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5496" y="0"/>
            <a:ext cx="4303607" cy="339725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8E17FCF9-A409-464A-978D-31195F473BF0}" type="datetimeFigureOut">
              <a:rPr kumimoji="1" lang="ja-JP" altLang="en-US" smtClean="0"/>
              <a:t>2016/7/26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6453596"/>
            <a:ext cx="4303607" cy="339725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5496" y="6453596"/>
            <a:ext cx="4303607" cy="339725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6BE755F5-52A6-45DF-A885-D888E203AD6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0667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3607" cy="339725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5496" y="0"/>
            <a:ext cx="4303607" cy="339725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3713DB69-8271-4B13-863A-C009C6655C55}" type="datetimeFigureOut">
              <a:rPr kumimoji="1" lang="ja-JP" altLang="en-US" smtClean="0"/>
              <a:t>2016/7/26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09588"/>
            <a:ext cx="3394075" cy="254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321" tIns="45661" rIns="91321" bIns="4566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453596"/>
            <a:ext cx="4303607" cy="339725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5496" y="6453596"/>
            <a:ext cx="4303607" cy="339725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6209EA5E-A537-42D6-BC84-D0D9F2CD016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0292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I am Takumi Yamaga from RCNP of Osaka University.</a:t>
            </a:r>
          </a:p>
          <a:p>
            <a:r>
              <a:rPr kumimoji="1" lang="en-US" altLang="ja-JP" baseline="0" dirty="0" smtClean="0"/>
              <a:t>We are searching for the K-pp bound state by using the inflight </a:t>
            </a:r>
            <a:r>
              <a:rPr kumimoji="1" lang="en-US" altLang="ja-JP" baseline="0" dirty="0" err="1" smtClean="0"/>
              <a:t>kaoin</a:t>
            </a:r>
            <a:r>
              <a:rPr kumimoji="1" lang="en-US" altLang="ja-JP" baseline="0" dirty="0" smtClean="0"/>
              <a:t> induced reaction at J-PARC.</a:t>
            </a:r>
          </a:p>
          <a:p>
            <a:r>
              <a:rPr kumimoji="1" lang="en-US" altLang="ja-JP" baseline="0" dirty="0" smtClean="0"/>
              <a:t>Today, I’m going to show you the first preliminary results of E15-2</a:t>
            </a:r>
            <a:r>
              <a:rPr kumimoji="1" lang="en-US" altLang="ja-JP" baseline="30000" dirty="0" smtClean="0"/>
              <a:t>nd</a:t>
            </a:r>
            <a:r>
              <a:rPr kumimoji="1" lang="en-US" altLang="ja-JP" baseline="0" dirty="0" smtClean="0"/>
              <a:t> data analysis focusing on an exclusive measurement of helium-3 K- going to Lambda p reaction.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EA5E-A537-42D6-BC84-D0D9F2CD0160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5740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overview picture of our experimental setup.</a:t>
            </a:r>
          </a:p>
          <a:p>
            <a:r>
              <a:rPr kumimoji="1" lang="en-US" altLang="ja-JP" dirty="0" smtClean="0"/>
              <a:t>The</a:t>
            </a:r>
            <a:r>
              <a:rPr kumimoji="1" lang="en-US" altLang="ja-JP" baseline="0" dirty="0" smtClean="0"/>
              <a:t> intense kaon beam is provided form here,</a:t>
            </a:r>
          </a:p>
          <a:p>
            <a:r>
              <a:rPr kumimoji="1" lang="en-US" altLang="ja-JP" baseline="0" dirty="0" smtClean="0"/>
              <a:t>And its momentum is measured by beam spectrometer system here.</a:t>
            </a:r>
          </a:p>
          <a:p>
            <a:r>
              <a:rPr kumimoji="1" lang="en-US" altLang="ja-JP" baseline="0" dirty="0" smtClean="0"/>
              <a:t>The helium-three target is located in center of the cylindrical detector system here.</a:t>
            </a:r>
          </a:p>
          <a:p>
            <a:r>
              <a:rPr kumimoji="1" lang="en-US" altLang="ja-JP" dirty="0" smtClean="0"/>
              <a:t>And there are forward counters</a:t>
            </a:r>
            <a:r>
              <a:rPr kumimoji="1" lang="en-US" altLang="ja-JP" baseline="0" dirty="0" smtClean="0"/>
              <a:t> in downstream.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===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In this talk, I focus on the analysis using only CDS.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EA5E-A537-42D6-BC84-D0D9F2CD0160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6881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 move to introduction</a:t>
            </a:r>
            <a:r>
              <a:rPr kumimoji="1" lang="en-US" altLang="ja-JP" baseline="0" dirty="0" smtClean="0"/>
              <a:t> of the analysis procedure of the exclusive 3He K- going to Lambda p n final state.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EA5E-A537-42D6-BC84-D0D9F2CD0160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8652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The analysis procedure is very simple and the event selection can be described three steps.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===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first, we chose </a:t>
            </a:r>
            <a:r>
              <a:rPr kumimoji="1" lang="en-US" altLang="ja-JP" baseline="0" dirty="0" err="1" smtClean="0"/>
              <a:t>pipp</a:t>
            </a:r>
            <a:r>
              <a:rPr kumimoji="1" lang="en-US" altLang="ja-JP" baseline="0" dirty="0" smtClean="0"/>
              <a:t> events with CDS particle identification.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===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second, we reconstruct the lambda form one of the pip pair.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===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third, we identified missing neutron with missing mass of Lambda p pair.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That is all of our event selection. It is very simple.</a:t>
            </a:r>
          </a:p>
          <a:p>
            <a:r>
              <a:rPr kumimoji="1" lang="en-US" altLang="ja-JP" baseline="0" dirty="0" smtClean="0"/>
              <a:t>Following, I will explain these selection again with some analyzed spectra.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EA5E-A537-42D6-BC84-D0D9F2CD0160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7523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 this</a:t>
            </a:r>
            <a:r>
              <a:rPr kumimoji="1" lang="en-US" altLang="ja-JP" baseline="0" dirty="0" smtClean="0"/>
              <a:t> analysis, the CDS is main part. </a:t>
            </a:r>
          </a:p>
          <a:p>
            <a:r>
              <a:rPr kumimoji="1" lang="en-US" altLang="ja-JP" baseline="0" dirty="0" smtClean="0"/>
              <a:t>So I show the configuration of the CDS before showing the results.</a:t>
            </a:r>
          </a:p>
          <a:p>
            <a:r>
              <a:rPr kumimoji="1" lang="en-US" altLang="ja-JP" baseline="0" dirty="0" smtClean="0"/>
              <a:t>The figure in here shows sectioned drawing of the CDS.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===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is helium-three target at the center.</a:t>
            </a:r>
          </a:p>
          <a:p>
            <a:r>
              <a:rPr kumimoji="1" lang="en-US" altLang="ja-JP" baseline="0" dirty="0" smtClean="0"/>
              <a:t>And tracking drift chamber, </a:t>
            </a:r>
            <a:r>
              <a:rPr kumimoji="1" lang="en-US" altLang="ja-JP" baseline="0" dirty="0" err="1" smtClean="0"/>
              <a:t>Tof</a:t>
            </a:r>
            <a:r>
              <a:rPr kumimoji="1" lang="en-US" altLang="ja-JP" baseline="0" dirty="0" smtClean="0"/>
              <a:t> Counter.</a:t>
            </a:r>
          </a:p>
          <a:p>
            <a:r>
              <a:rPr kumimoji="1" lang="en-US" altLang="ja-JP" baseline="0" dirty="0" smtClean="0"/>
              <a:t>The solenoid magnet provide 0.7 T magnetic field.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===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tracker has a position resolution better than 200 um.</a:t>
            </a:r>
          </a:p>
          <a:p>
            <a:r>
              <a:rPr kumimoji="1" lang="en-US" altLang="ja-JP" baseline="0" dirty="0" smtClean="0"/>
              <a:t>It can measure the particle momentum and reaction vertex.</a:t>
            </a:r>
          </a:p>
          <a:p>
            <a:r>
              <a:rPr kumimoji="1" lang="en-US" altLang="ja-JP" baseline="0" dirty="0" smtClean="0"/>
              <a:t>The TOF counter measure the particle velocity with </a:t>
            </a:r>
            <a:r>
              <a:rPr kumimoji="1" lang="en-US" altLang="ja-JP" baseline="0" dirty="0" err="1" smtClean="0"/>
              <a:t>ToF</a:t>
            </a:r>
            <a:r>
              <a:rPr kumimoji="1" lang="en-US" altLang="ja-JP" baseline="0" dirty="0" smtClean="0"/>
              <a:t> resolution of about 150 ps.</a:t>
            </a:r>
          </a:p>
          <a:p>
            <a:r>
              <a:rPr kumimoji="1" lang="en-US" altLang="ja-JP" baseline="0" dirty="0" smtClean="0"/>
              <a:t>Then, we can calculate mass of the detected particles form these </a:t>
            </a:r>
            <a:r>
              <a:rPr kumimoji="1" lang="en-US" altLang="ja-JP" baseline="0" dirty="0" err="1" smtClean="0"/>
              <a:t>informations</a:t>
            </a:r>
            <a:r>
              <a:rPr kumimoji="1" lang="en-US" altLang="ja-JP" baseline="0" dirty="0" smtClean="0"/>
              <a:t>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invariant mass </a:t>
            </a:r>
            <a:r>
              <a:rPr kumimoji="1" lang="en-US" altLang="ja-JP" baseline="0" dirty="0" err="1" smtClean="0"/>
              <a:t>resoloution</a:t>
            </a:r>
            <a:r>
              <a:rPr kumimoji="1" lang="en-US" altLang="ja-JP" baseline="0" dirty="0" smtClean="0"/>
              <a:t> of the </a:t>
            </a:r>
            <a:r>
              <a:rPr kumimoji="1" lang="en-US" altLang="ja-JP" baseline="0" dirty="0" err="1" smtClean="0"/>
              <a:t>Labmda</a:t>
            </a:r>
            <a:r>
              <a:rPr kumimoji="1" lang="en-US" altLang="ja-JP" baseline="0" dirty="0" smtClean="0"/>
              <a:t> p pair is evaluated to be about 10 MeV/c.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EA5E-A537-42D6-BC84-D0D9F2CD0160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6881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If we calculate particle</a:t>
            </a:r>
            <a:r>
              <a:rPr kumimoji="1" lang="en-US" altLang="ja-JP" baseline="0" dirty="0" smtClean="0"/>
              <a:t> mass by using measured momentum and velocity,</a:t>
            </a:r>
          </a:p>
          <a:p>
            <a:r>
              <a:rPr kumimoji="1" lang="en-US" altLang="ja-JP" baseline="0" dirty="0" smtClean="0"/>
              <a:t>We can plot a PID plot like this.</a:t>
            </a:r>
          </a:p>
          <a:p>
            <a:r>
              <a:rPr kumimoji="1" lang="en-US" altLang="ja-JP" baseline="0" dirty="0" smtClean="0"/>
              <a:t>We select the pi-minus and proton in the region indicated red line which is corresponding to 2.5 sigma region.</a:t>
            </a:r>
          </a:p>
          <a:p>
            <a:r>
              <a:rPr kumimoji="1" lang="en-US" altLang="ja-JP" baseline="0" dirty="0" smtClean="0"/>
              <a:t>To avoid contaminations, we removed overlap regions.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===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Then, we try to reconstruct Lambda form two pi-p pair.</a:t>
            </a:r>
          </a:p>
          <a:p>
            <a:r>
              <a:rPr kumimoji="1" lang="en-US" altLang="ja-JP" baseline="0" dirty="0" smtClean="0"/>
              <a:t>We use Log likelihood method to select correct pi p pair from Lambda decay.</a:t>
            </a:r>
          </a:p>
          <a:p>
            <a:r>
              <a:rPr kumimoji="1" lang="en-US" altLang="ja-JP" baseline="0" dirty="0" smtClean="0"/>
              <a:t>And this figure shows invariant mass spectrum of pip pairs.</a:t>
            </a:r>
          </a:p>
          <a:p>
            <a:r>
              <a:rPr kumimoji="1" lang="en-US" altLang="ja-JP" baseline="0" dirty="0" smtClean="0"/>
              <a:t>The blue events are selected as Lambda decay events, which is located around Lambda mass correctly.</a:t>
            </a:r>
          </a:p>
          <a:p>
            <a:r>
              <a:rPr kumimoji="1" lang="en-US" altLang="ja-JP" baseline="0" dirty="0" smtClean="0"/>
              <a:t>The contamination from wrong pip pair is expected to be less than a few percent.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EA5E-A537-42D6-BC84-D0D9F2CD0160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6881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And, we measure the Lambda p invariant mass spectrum to study the produced state.</a:t>
            </a:r>
          </a:p>
          <a:p>
            <a:r>
              <a:rPr kumimoji="1" lang="en-US" altLang="ja-JP" baseline="0" dirty="0" smtClean="0"/>
              <a:t>And Lambda p missing mass spectrum to select the Lambda p n final state.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EA5E-A537-42D6-BC84-D0D9F2CD0160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7523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So, let me move to show our preliminary</a:t>
            </a:r>
            <a:r>
              <a:rPr kumimoji="1" lang="en-US" altLang="ja-JP" baseline="0" dirty="0" smtClean="0"/>
              <a:t> results.</a:t>
            </a:r>
          </a:p>
          <a:p>
            <a:r>
              <a:rPr kumimoji="1" lang="en-US" altLang="ja-JP" baseline="0" dirty="0" smtClean="0"/>
              <a:t>All of them are based on out new data.</a:t>
            </a:r>
          </a:p>
          <a:p>
            <a:r>
              <a:rPr kumimoji="1" lang="en-US" altLang="ja-JP" baseline="0" dirty="0" smtClean="0"/>
              <a:t>The statistics is larger than that of our 1</a:t>
            </a:r>
            <a:r>
              <a:rPr kumimoji="1" lang="en-US" altLang="ja-JP" baseline="30000" dirty="0" smtClean="0"/>
              <a:t>st</a:t>
            </a:r>
            <a:r>
              <a:rPr kumimoji="1" lang="en-US" altLang="ja-JP" baseline="0" dirty="0" smtClean="0"/>
              <a:t> results.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EA5E-A537-42D6-BC84-D0D9F2CD0160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4970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EA5E-A537-42D6-BC84-D0D9F2CD0160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1924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EA5E-A537-42D6-BC84-D0D9F2CD0160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770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EA5E-A537-42D6-BC84-D0D9F2CD0160}" type="slidenum">
              <a:rPr kumimoji="1" lang="ja-JP" altLang="en-US" smtClean="0"/>
              <a:t>40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1924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These</a:t>
            </a:r>
            <a:r>
              <a:rPr kumimoji="1" lang="en-US" altLang="ja-JP" baseline="0" dirty="0" smtClean="0"/>
              <a:t> are contents of this talk.</a:t>
            </a:r>
          </a:p>
          <a:p>
            <a:r>
              <a:rPr kumimoji="1" lang="en-US" altLang="ja-JP" baseline="0" dirty="0" smtClean="0"/>
              <a:t>Firstly, I will introduce about </a:t>
            </a:r>
            <a:r>
              <a:rPr kumimoji="1" lang="en-US" altLang="ja-JP" baseline="0" dirty="0" err="1" smtClean="0"/>
              <a:t>KbarNN</a:t>
            </a:r>
            <a:r>
              <a:rPr kumimoji="1" lang="en-US" altLang="ja-JP" baseline="0" dirty="0" smtClean="0"/>
              <a:t> bound state.</a:t>
            </a:r>
          </a:p>
          <a:p>
            <a:r>
              <a:rPr kumimoji="1" lang="en-US" altLang="ja-JP" baseline="0" dirty="0" smtClean="0"/>
              <a:t>But, many of you may well know about the </a:t>
            </a:r>
            <a:r>
              <a:rPr kumimoji="1" lang="en-US" altLang="ja-JP" baseline="0" dirty="0" err="1" smtClean="0"/>
              <a:t>KbarNN</a:t>
            </a:r>
            <a:r>
              <a:rPr kumimoji="1" lang="en-US" altLang="ja-JP" baseline="0" dirty="0" smtClean="0"/>
              <a:t> bound state</a:t>
            </a:r>
          </a:p>
          <a:p>
            <a:r>
              <a:rPr kumimoji="1" lang="en-US" altLang="ja-JP" baseline="0" dirty="0" smtClean="0"/>
              <a:t>Because previous speaker, Dote-san, and today’s plenary talking gave that.</a:t>
            </a:r>
          </a:p>
          <a:p>
            <a:r>
              <a:rPr kumimoji="1" lang="en-US" altLang="ja-JP" baseline="0" dirty="0" smtClean="0"/>
              <a:t>So, I will only give a very brief introduction in this time.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And I’m going to show our experimental setup and analysis procedure before showing our preliminary results.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EA5E-A537-42D6-BC84-D0D9F2CD0160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9566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 first is Introduction.</a:t>
            </a:r>
          </a:p>
          <a:p>
            <a:r>
              <a:rPr kumimoji="1" lang="en-US" altLang="ja-JP" dirty="0" smtClean="0"/>
              <a:t>I will introduce</a:t>
            </a:r>
            <a:r>
              <a:rPr kumimoji="1" lang="en-US" altLang="ja-JP" baseline="0" dirty="0" smtClean="0"/>
              <a:t> about </a:t>
            </a:r>
            <a:r>
              <a:rPr kumimoji="1" lang="en-US" altLang="ja-JP" baseline="0" dirty="0" err="1" smtClean="0"/>
              <a:t>KbarNN</a:t>
            </a:r>
            <a:r>
              <a:rPr kumimoji="1" lang="en-US" altLang="ja-JP" baseline="0" dirty="0" smtClean="0"/>
              <a:t> bound state and a situation of that briefly.</a:t>
            </a:r>
          </a:p>
          <a:p>
            <a:r>
              <a:rPr kumimoji="1" lang="en-US" altLang="ja-JP" baseline="0" dirty="0" smtClean="0"/>
              <a:t>And, I also show you the our result based on  1</a:t>
            </a:r>
            <a:r>
              <a:rPr kumimoji="1" lang="en-US" altLang="ja-JP" baseline="30000" dirty="0" smtClean="0"/>
              <a:t>st</a:t>
            </a:r>
            <a:r>
              <a:rPr kumimoji="1" lang="en-US" altLang="ja-JP" baseline="0" dirty="0" smtClean="0"/>
              <a:t> data analysis at here.</a:t>
            </a:r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EA5E-A537-42D6-BC84-D0D9F2CD0160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8729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 interaction between anti-kaon and</a:t>
            </a:r>
            <a:r>
              <a:rPr kumimoji="1" lang="en-US" altLang="ja-JP" baseline="0" dirty="0" smtClean="0"/>
              <a:t> nucleus is know as attractive force in isospin equal 0 channel.</a:t>
            </a:r>
          </a:p>
          <a:p>
            <a:r>
              <a:rPr kumimoji="1" lang="en-US" altLang="ja-JP" baseline="0" dirty="0" smtClean="0"/>
              <a:t>As a consequence of this attractive force, they would make a bound state.</a:t>
            </a:r>
            <a:endParaRPr kumimoji="1" lang="en-US" altLang="ja-JP" dirty="0" smtClean="0"/>
          </a:p>
          <a:p>
            <a:r>
              <a:rPr kumimoji="1" lang="en-US" altLang="ja-JP" dirty="0" smtClean="0"/>
              <a:t>That bound state is called</a:t>
            </a:r>
            <a:r>
              <a:rPr kumimoji="1" lang="en-US" altLang="ja-JP" baseline="0" dirty="0" smtClean="0"/>
              <a:t> as </a:t>
            </a:r>
            <a:r>
              <a:rPr kumimoji="1" lang="en-US" altLang="ja-JP" dirty="0" smtClean="0"/>
              <a:t>The </a:t>
            </a:r>
            <a:r>
              <a:rPr kumimoji="1" lang="en-US" altLang="ja-JP" dirty="0" err="1" smtClean="0"/>
              <a:t>kaonic</a:t>
            </a:r>
            <a:r>
              <a:rPr kumimoji="1" lang="en-US" altLang="ja-JP" dirty="0" smtClean="0"/>
              <a:t> nuclei</a:t>
            </a:r>
            <a:r>
              <a:rPr kumimoji="1" lang="en-US" altLang="ja-JP" baseline="0" dirty="0" smtClean="0"/>
              <a:t>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To understand the </a:t>
            </a:r>
            <a:r>
              <a:rPr kumimoji="1" lang="en-US" altLang="ja-JP" baseline="0" dirty="0" err="1" smtClean="0"/>
              <a:t>kaonic</a:t>
            </a:r>
            <a:r>
              <a:rPr kumimoji="1" lang="en-US" altLang="ja-JP" baseline="0" dirty="0" smtClean="0"/>
              <a:t> nuclei has important roll to understand </a:t>
            </a:r>
            <a:r>
              <a:rPr kumimoji="1" lang="en-US" altLang="ja-JP" baseline="0" dirty="0" err="1" smtClean="0"/>
              <a:t>KbarN</a:t>
            </a:r>
            <a:r>
              <a:rPr kumimoji="1" lang="en-US" altLang="ja-JP" baseline="0" dirty="0" smtClean="0"/>
              <a:t> interaction in the sub-threshold region</a:t>
            </a:r>
          </a:p>
          <a:p>
            <a:r>
              <a:rPr kumimoji="1" lang="en-US" altLang="ja-JP" baseline="0" dirty="0" smtClean="0"/>
              <a:t>,because  we cannot measure the </a:t>
            </a:r>
            <a:r>
              <a:rPr kumimoji="1" lang="en-US" altLang="ja-JP" baseline="0" dirty="0" err="1" smtClean="0"/>
              <a:t>KbarN</a:t>
            </a:r>
            <a:r>
              <a:rPr kumimoji="1" lang="en-US" altLang="ja-JP" baseline="0" dirty="0" smtClean="0"/>
              <a:t> interaction directly in this energy region.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So, it has been studied long time.</a:t>
            </a:r>
          </a:p>
          <a:p>
            <a:r>
              <a:rPr kumimoji="1" lang="en-US" altLang="ja-JP" baseline="0" dirty="0" smtClean="0"/>
              <a:t>The most simple system around the </a:t>
            </a:r>
            <a:r>
              <a:rPr kumimoji="1" lang="en-US" altLang="ja-JP" baseline="0" dirty="0" err="1" smtClean="0"/>
              <a:t>kaonic</a:t>
            </a:r>
            <a:r>
              <a:rPr kumimoji="1" lang="en-US" altLang="ja-JP" baseline="0" dirty="0" smtClean="0"/>
              <a:t> nuclei is </a:t>
            </a:r>
            <a:r>
              <a:rPr kumimoji="1" lang="en-US" altLang="ja-JP" baseline="0" dirty="0" err="1" smtClean="0"/>
              <a:t>KbarNN</a:t>
            </a:r>
            <a:r>
              <a:rPr kumimoji="1" lang="en-US" altLang="ja-JP" baseline="0" dirty="0" smtClean="0"/>
              <a:t> bound state, so-called K-pp bound state.</a:t>
            </a:r>
          </a:p>
          <a:p>
            <a:r>
              <a:rPr kumimoji="1" lang="en-US" altLang="ja-JP" dirty="0" smtClean="0"/>
              <a:t>The studying for </a:t>
            </a:r>
            <a:r>
              <a:rPr kumimoji="1" lang="en-US" altLang="ja-JP" dirty="0" err="1" smtClean="0"/>
              <a:t>Kaonic</a:t>
            </a:r>
            <a:r>
              <a:rPr kumimoji="1" lang="en-US" altLang="ja-JP" dirty="0" smtClean="0"/>
              <a:t> nuclei</a:t>
            </a:r>
            <a:r>
              <a:rPr kumimoji="1" lang="en-US" altLang="ja-JP" baseline="0" dirty="0" smtClean="0"/>
              <a:t> has been done by both experiment and theoretical side by searching for this </a:t>
            </a:r>
            <a:r>
              <a:rPr kumimoji="1" lang="en-US" altLang="ja-JP" baseline="0" dirty="0" err="1" smtClean="0"/>
              <a:t>KbarNN</a:t>
            </a:r>
            <a:r>
              <a:rPr kumimoji="1" lang="en-US" altLang="ja-JP" baseline="0" dirty="0" smtClean="0"/>
              <a:t> bound state.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EA5E-A537-42D6-BC84-D0D9F2CD0160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2889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I summarize recent results on </a:t>
            </a:r>
            <a:r>
              <a:rPr kumimoji="1" lang="en-US" altLang="ja-JP" baseline="0" dirty="0" err="1" smtClean="0"/>
              <a:t>Kpp</a:t>
            </a:r>
            <a:r>
              <a:rPr kumimoji="1" lang="en-US" altLang="ja-JP" baseline="0" dirty="0" smtClean="0"/>
              <a:t> bound state in this page.</a:t>
            </a:r>
          </a:p>
          <a:p>
            <a:r>
              <a:rPr kumimoji="1" lang="en-US" altLang="ja-JP" baseline="0" dirty="0" smtClean="0"/>
              <a:t>This figure shows reported binding energy and decay width of calculated or observed </a:t>
            </a:r>
            <a:r>
              <a:rPr kumimoji="1" lang="en-US" altLang="ja-JP" baseline="0" dirty="0" err="1" smtClean="0"/>
              <a:t>Kpp</a:t>
            </a:r>
            <a:r>
              <a:rPr kumimoji="1" lang="en-US" altLang="ja-JP" baseline="0" dirty="0" smtClean="0"/>
              <a:t> bound state.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theoretical calculations can be divided roughly into two different types.</a:t>
            </a:r>
          </a:p>
          <a:p>
            <a:r>
              <a:rPr kumimoji="1" lang="en-US" altLang="ja-JP" baseline="0" dirty="0" smtClean="0"/>
              <a:t>One is based on Energy dependent </a:t>
            </a:r>
            <a:r>
              <a:rPr kumimoji="1" lang="en-US" altLang="ja-JP" baseline="0" dirty="0" err="1" smtClean="0"/>
              <a:t>KbarN</a:t>
            </a:r>
            <a:r>
              <a:rPr kumimoji="1" lang="en-US" altLang="ja-JP" baseline="0" dirty="0" smtClean="0"/>
              <a:t> interaction model.</a:t>
            </a:r>
          </a:p>
          <a:p>
            <a:r>
              <a:rPr kumimoji="1" lang="en-US" altLang="ja-JP" baseline="0" dirty="0" smtClean="0"/>
              <a:t>And the another one is based on energy independent model.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decay width is not so change between two types of calculation.</a:t>
            </a:r>
          </a:p>
          <a:p>
            <a:r>
              <a:rPr kumimoji="1" lang="en-US" altLang="ja-JP" baseline="0" dirty="0" smtClean="0"/>
              <a:t>But, the binding energy looks tend to be larger in the energy independent model than energy dependent model.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===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On the other hands, some experimental group reported the </a:t>
            </a:r>
            <a:r>
              <a:rPr kumimoji="1" lang="en-US" altLang="ja-JP" baseline="0" dirty="0" err="1" smtClean="0"/>
              <a:t>Kpp</a:t>
            </a:r>
            <a:r>
              <a:rPr kumimoji="1" lang="en-US" altLang="ja-JP" baseline="0" dirty="0" smtClean="0"/>
              <a:t> like structure which binding energy and width are plotted here.</a:t>
            </a:r>
          </a:p>
          <a:p>
            <a:r>
              <a:rPr kumimoji="1" lang="en-US" altLang="ja-JP" baseline="0" dirty="0" smtClean="0"/>
              <a:t>All of them reported larger binding energy than that reported from theoretical calculations.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===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And at the same time, these experimental group claimed that there is no significant structure corresponds to </a:t>
            </a:r>
            <a:r>
              <a:rPr kumimoji="1" lang="en-US" altLang="ja-JP" baseline="0" dirty="0" err="1" smtClean="0"/>
              <a:t>Kpp</a:t>
            </a:r>
            <a:r>
              <a:rPr kumimoji="1" lang="en-US" altLang="ja-JP" baseline="0" dirty="0" smtClean="0"/>
              <a:t> bound state.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===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So, the situation of the </a:t>
            </a:r>
            <a:r>
              <a:rPr kumimoji="1" lang="en-US" altLang="ja-JP" baseline="0" dirty="0" err="1" smtClean="0"/>
              <a:t>Kpp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sudying</a:t>
            </a:r>
            <a:r>
              <a:rPr kumimoji="1" lang="en-US" altLang="ja-JP" baseline="0" dirty="0" smtClean="0"/>
              <a:t> is still subject to refined experiments.</a:t>
            </a:r>
          </a:p>
          <a:p>
            <a:r>
              <a:rPr kumimoji="1" lang="en-US" altLang="ja-JP" baseline="0" dirty="0" smtClean="0"/>
              <a:t>We, J-PARC E15 experiment has been searching for </a:t>
            </a:r>
            <a:r>
              <a:rPr kumimoji="1" lang="en-US" altLang="ja-JP" baseline="0" dirty="0" err="1" smtClean="0"/>
              <a:t>Kpp</a:t>
            </a:r>
            <a:r>
              <a:rPr kumimoji="1" lang="en-US" altLang="ja-JP" baseline="0" dirty="0" smtClean="0"/>
              <a:t> bound state by using inflight K-, n reaction.</a:t>
            </a:r>
          </a:p>
          <a:p>
            <a:r>
              <a:rPr kumimoji="1" lang="en-US" altLang="ja-JP" baseline="0" dirty="0" smtClean="0"/>
              <a:t>This reaction can be produce the </a:t>
            </a:r>
            <a:r>
              <a:rPr kumimoji="1" lang="en-US" altLang="ja-JP" baseline="0" dirty="0" err="1" smtClean="0"/>
              <a:t>Kpp</a:t>
            </a:r>
            <a:r>
              <a:rPr kumimoji="1" lang="en-US" altLang="ja-JP" baseline="0" dirty="0" smtClean="0"/>
              <a:t> bound state with relatively simple reaction compare to other experiment.</a:t>
            </a:r>
          </a:p>
          <a:p>
            <a:r>
              <a:rPr kumimoji="1" lang="en-US" altLang="ja-JP" baseline="0" dirty="0" smtClean="0"/>
              <a:t>And, momentum transfer is low, such as several hundred MeV/c , so that the production cross section of the </a:t>
            </a:r>
            <a:r>
              <a:rPr kumimoji="1" lang="en-US" altLang="ja-JP" baseline="0" dirty="0" err="1" smtClean="0"/>
              <a:t>Kpp</a:t>
            </a:r>
            <a:r>
              <a:rPr kumimoji="1" lang="en-US" altLang="ja-JP" baseline="0" dirty="0" smtClean="0"/>
              <a:t> bound state can be expected to be large.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EA5E-A537-42D6-BC84-D0D9F2CD0160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7313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In the beginning of this year, we published a paper based on our 1</a:t>
            </a:r>
            <a:r>
              <a:rPr kumimoji="1" lang="en-US" altLang="ja-JP" baseline="30000" dirty="0" smtClean="0"/>
              <a:t>st</a:t>
            </a:r>
            <a:r>
              <a:rPr kumimoji="1" lang="en-US" altLang="ja-JP" baseline="0" dirty="0" smtClean="0"/>
              <a:t> physics data-taking performed in 2013.</a:t>
            </a:r>
          </a:p>
          <a:p>
            <a:r>
              <a:rPr kumimoji="1" lang="en-US" altLang="ja-JP" baseline="0" dirty="0" smtClean="0"/>
              <a:t>In here, we measured lambda p invariant mass spectrum in the helium-three K- going to lambda p n final state.</a:t>
            </a:r>
          </a:p>
          <a:p>
            <a:r>
              <a:rPr kumimoji="1" lang="en-US" altLang="ja-JP" baseline="0" dirty="0" smtClean="0"/>
              <a:t>A structure was observed just below the </a:t>
            </a:r>
            <a:r>
              <a:rPr kumimoji="1" lang="en-US" altLang="ja-JP" baseline="0" dirty="0" err="1" smtClean="0"/>
              <a:t>Kpp</a:t>
            </a:r>
            <a:r>
              <a:rPr kumimoji="1" lang="en-US" altLang="ja-JP" baseline="0" dirty="0" smtClean="0"/>
              <a:t> threshold like this.</a:t>
            </a:r>
          </a:p>
          <a:p>
            <a:r>
              <a:rPr kumimoji="1" lang="en-US" altLang="ja-JP" baseline="0" dirty="0" smtClean="0"/>
              <a:t>And by assuming simple </a:t>
            </a:r>
            <a:r>
              <a:rPr kumimoji="1" lang="en-US" altLang="ja-JP" baseline="0" dirty="0" err="1" smtClean="0"/>
              <a:t>breit-wigner</a:t>
            </a:r>
            <a:r>
              <a:rPr kumimoji="1" lang="en-US" altLang="ja-JP" baseline="0" dirty="0" smtClean="0"/>
              <a:t> shape combined with s-wave form factor, we evaluated pole position and its width as these values.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Here is our reported value.</a:t>
            </a:r>
          </a:p>
          <a:p>
            <a:r>
              <a:rPr kumimoji="1" lang="en-US" altLang="ja-JP" baseline="0" dirty="0" smtClean="0"/>
              <a:t>The decay width is not so changed from other experiment.</a:t>
            </a:r>
          </a:p>
          <a:p>
            <a:r>
              <a:rPr kumimoji="1" lang="en-US" altLang="ja-JP" baseline="0" dirty="0" smtClean="0"/>
              <a:t>But, the binding energy is much lower than others which is almost consistent with theoretical calculation using energy dependent </a:t>
            </a:r>
            <a:r>
              <a:rPr kumimoji="1" lang="en-US" altLang="ja-JP" baseline="0" dirty="0" err="1" smtClean="0"/>
              <a:t>KbarN</a:t>
            </a:r>
            <a:r>
              <a:rPr kumimoji="1" lang="en-US" altLang="ja-JP" baseline="0" dirty="0" smtClean="0"/>
              <a:t> potential.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EA5E-A537-42D6-BC84-D0D9F2CD0160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7313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But, due to lack of statistics, we only assumed 1 pole structure with simple picture.</a:t>
            </a:r>
          </a:p>
          <a:p>
            <a:r>
              <a:rPr kumimoji="1" lang="en-US" altLang="ja-JP" baseline="0" dirty="0" smtClean="0"/>
              <a:t>And we cannot detail analysis such as studying for angular dependence.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===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So, to do more detail analysis and confirm the origin of the structure,</a:t>
            </a:r>
          </a:p>
          <a:p>
            <a:r>
              <a:rPr kumimoji="1" lang="en-US" altLang="ja-JP" baseline="0" dirty="0" smtClean="0"/>
              <a:t>We performed 2</a:t>
            </a:r>
            <a:r>
              <a:rPr kumimoji="1" lang="en-US" altLang="ja-JP" baseline="30000" dirty="0" smtClean="0"/>
              <a:t>nd</a:t>
            </a:r>
            <a:r>
              <a:rPr kumimoji="1" lang="en-US" altLang="ja-JP" baseline="0" dirty="0" smtClean="0"/>
              <a:t> physics data-taking in the last year.</a:t>
            </a:r>
          </a:p>
          <a:p>
            <a:r>
              <a:rPr kumimoji="1" lang="en-US" altLang="ja-JP" baseline="0" dirty="0" smtClean="0"/>
              <a:t>In that time, 8-times more kaon beam was irradiated onto the experimental target.</a:t>
            </a:r>
          </a:p>
          <a:p>
            <a:r>
              <a:rPr kumimoji="1" lang="en-US" altLang="ja-JP" baseline="0" dirty="0" smtClean="0"/>
              <a:t>And dedicated trigger condition for focusing on this analysis is strongly help to increase the statistics.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Today, I will show the results based on this data.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EA5E-A537-42D6-BC84-D0D9F2CD0160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7313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So, I will</a:t>
            </a:r>
            <a:r>
              <a:rPr kumimoji="1" lang="en-US" altLang="ja-JP" baseline="0" dirty="0" smtClean="0"/>
              <a:t> give you information about our experiment form here.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EA5E-A537-42D6-BC84-D0D9F2CD0160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2312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are searching for the K-pp</a:t>
            </a:r>
            <a:r>
              <a:rPr kumimoji="1" lang="en-US" altLang="ja-JP" baseline="0" dirty="0" smtClean="0"/>
              <a:t> bound state by using (K-, n) reaction at J-PARC hadron experimental facility.</a:t>
            </a:r>
          </a:p>
          <a:p>
            <a:r>
              <a:rPr kumimoji="1" lang="en-US" altLang="ja-JP" baseline="0" dirty="0" smtClean="0"/>
              <a:t>The reaction can be drawn as this very simple picture.</a:t>
            </a:r>
          </a:p>
          <a:p>
            <a:r>
              <a:rPr kumimoji="1" lang="en-US" altLang="ja-JP" baseline="0" dirty="0" smtClean="0"/>
              <a:t>1 GeV/c kaon beam is irradiated onto the liquid helium-three target.</a:t>
            </a:r>
          </a:p>
          <a:p>
            <a:r>
              <a:rPr kumimoji="1" lang="en-US" altLang="ja-JP" baseline="0" dirty="0" smtClean="0"/>
              <a:t>And the neutron is kicked out to forward direction, with bring large momentum.</a:t>
            </a:r>
          </a:p>
          <a:p>
            <a:r>
              <a:rPr kumimoji="1" lang="en-US" altLang="ja-JP" baseline="0" dirty="0" smtClean="0"/>
              <a:t>Then, K-minus and 2 protons remain and would form the K-pp bound state.</a:t>
            </a:r>
          </a:p>
          <a:p>
            <a:r>
              <a:rPr kumimoji="1" lang="en-US" altLang="ja-JP" baseline="0" dirty="0" smtClean="0"/>
              <a:t>The K-pp decays into lambda p pair which is one of the expected decay mode of the K-pp bound state.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===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We detect this proton and pi-p pair from charged decay of Lambda by decay particle counter.</a:t>
            </a:r>
          </a:p>
          <a:p>
            <a:r>
              <a:rPr kumimoji="1" lang="en-US" altLang="ja-JP" baseline="0" dirty="0" smtClean="0"/>
              <a:t>Actually, we have a detector for kicked out neutron in the forward angle,</a:t>
            </a:r>
          </a:p>
          <a:p>
            <a:r>
              <a:rPr kumimoji="1" lang="en-US" altLang="ja-JP" baseline="0" dirty="0" smtClean="0"/>
              <a:t>But it doesn’t matter in this talk, so I don’t touch this.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9EA5E-A537-42D6-BC84-D0D9F2CD0160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688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05856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7" name="斜め縞 6"/>
          <p:cNvSpPr/>
          <p:nvPr userDrawn="1"/>
        </p:nvSpPr>
        <p:spPr>
          <a:xfrm>
            <a:off x="0" y="476672"/>
            <a:ext cx="5256584" cy="576064"/>
          </a:xfrm>
          <a:prstGeom prst="diagStrip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斜め縞 7"/>
          <p:cNvSpPr/>
          <p:nvPr userDrawn="1"/>
        </p:nvSpPr>
        <p:spPr>
          <a:xfrm>
            <a:off x="3887416" y="3429000"/>
            <a:ext cx="5256584" cy="576064"/>
          </a:xfrm>
          <a:prstGeom prst="diagStrip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332000" y="6165304"/>
            <a:ext cx="6480000" cy="3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332000" y="6226921"/>
            <a:ext cx="6480000" cy="3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1332000" y="4581128"/>
            <a:ext cx="6480000" cy="3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1332000" y="4642745"/>
            <a:ext cx="6480000" cy="3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/>
          <p:cNvSpPr txBox="1"/>
          <p:nvPr userDrawn="1"/>
        </p:nvSpPr>
        <p:spPr>
          <a:xfrm>
            <a:off x="1332000" y="4581128"/>
            <a:ext cx="64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0" dirty="0" smtClean="0"/>
              <a:t>Takumi Yamaga</a:t>
            </a:r>
            <a:endParaRPr kumimoji="1" lang="en-US" altLang="ja-JP" sz="3600" b="1" i="0" baseline="0" dirty="0" smtClean="0"/>
          </a:p>
          <a:p>
            <a:pPr algn="ctr"/>
            <a:r>
              <a:rPr kumimoji="1" lang="en-US" altLang="ja-JP" i="0" baseline="0" dirty="0" smtClean="0"/>
              <a:t>Research Center for Nuclear Physics, Osaka university</a:t>
            </a:r>
          </a:p>
          <a:p>
            <a:pPr algn="ctr"/>
            <a:endParaRPr kumimoji="1" lang="en-US" altLang="ja-JP" i="0" baseline="0" dirty="0" smtClean="0"/>
          </a:p>
          <a:p>
            <a:pPr algn="ctr"/>
            <a:r>
              <a:rPr kumimoji="1" lang="en-US" altLang="ja-JP" sz="2400" b="1" i="0" baseline="0" dirty="0" smtClean="0"/>
              <a:t>For the J-PARC E15 collaboration</a:t>
            </a:r>
            <a:endParaRPr kumimoji="1" lang="ja-JP" altLang="en-US" sz="2400" b="1" i="0" dirty="0"/>
          </a:p>
        </p:txBody>
      </p:sp>
      <p:sp>
        <p:nvSpPr>
          <p:cNvPr id="6" name="テキスト ボックス 5"/>
          <p:cNvSpPr txBox="1"/>
          <p:nvPr userDrawn="1"/>
        </p:nvSpPr>
        <p:spPr>
          <a:xfrm>
            <a:off x="-25400" y="-38100"/>
            <a:ext cx="7261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/>
              <a:t>MENU2016</a:t>
            </a:r>
          </a:p>
          <a:p>
            <a:r>
              <a:rPr kumimoji="1" lang="en-US" altLang="ja-JP" sz="1600" b="0" dirty="0" smtClean="0"/>
              <a:t>July 25-30, 2016 @ Kyoto</a:t>
            </a:r>
            <a:endParaRPr kumimoji="1" lang="en-US" altLang="ja-JP" sz="1600" b="0" dirty="0"/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1565920" y="6474822"/>
            <a:ext cx="6012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/>
              <a:t>July 26, 2016</a:t>
            </a:r>
            <a:endParaRPr kumimoji="1" lang="en-US" altLang="ja-JP" sz="1600" b="0" dirty="0"/>
          </a:p>
        </p:txBody>
      </p:sp>
    </p:spTree>
    <p:extLst>
      <p:ext uri="{BB962C8B-B14F-4D97-AF65-F5344CB8AC3E}">
        <p14:creationId xmlns:p14="http://schemas.microsoft.com/office/powerpoint/2010/main" val="38411781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2016.07.26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MENU2016@Kyoto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872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2016.07.26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MENU2016@Kyoto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596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直角三角形 12"/>
          <p:cNvSpPr/>
          <p:nvPr userDrawn="1"/>
        </p:nvSpPr>
        <p:spPr>
          <a:xfrm rot="16200000">
            <a:off x="8767210" y="6481063"/>
            <a:ext cx="360000" cy="36000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斜め縞 24"/>
          <p:cNvSpPr/>
          <p:nvPr userDrawn="1"/>
        </p:nvSpPr>
        <p:spPr>
          <a:xfrm>
            <a:off x="8028383" y="6423913"/>
            <a:ext cx="513429" cy="432000"/>
          </a:xfrm>
          <a:prstGeom prst="diagStripe">
            <a:avLst>
              <a:gd name="adj" fmla="val 5476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0832" y="272725"/>
            <a:ext cx="7221488" cy="646331"/>
          </a:xfrm>
        </p:spPr>
        <p:txBody>
          <a:bodyPr>
            <a:normAutofit/>
          </a:bodyPr>
          <a:lstStyle>
            <a:lvl1pPr algn="l">
              <a:defRPr sz="3600" b="1"/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/>
          <a:lstStyle>
            <a:lvl1pPr marL="342900" indent="-342900">
              <a:lnSpc>
                <a:spcPct val="100000"/>
              </a:lnSpc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u"/>
              <a:defRPr sz="2800" b="1"/>
            </a:lvl1pPr>
            <a:lvl2pPr marL="742950" indent="-285750">
              <a:lnSpc>
                <a:spcPct val="100000"/>
              </a:lnSpc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►"/>
              <a:defRPr sz="2400" b="1"/>
            </a:lvl2pPr>
            <a:lvl3pPr>
              <a:lnSpc>
                <a:spcPct val="100000"/>
              </a:lnSpc>
              <a:buClr>
                <a:schemeClr val="bg1">
                  <a:lumMod val="50000"/>
                </a:schemeClr>
              </a:buClr>
              <a:defRPr sz="2000" b="1"/>
            </a:lvl3pPr>
            <a:lvl4pPr marL="1600200" indent="-228600">
              <a:lnSpc>
                <a:spcPct val="100000"/>
              </a:lnSpc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»"/>
              <a:defRPr sz="2000" b="1"/>
            </a:lvl4pPr>
            <a:lvl5pPr marL="2057400" indent="-228600">
              <a:lnSpc>
                <a:spcPct val="100000"/>
              </a:lnSpc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▪"/>
              <a:defRPr sz="1800" b="1"/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126138" y="6382796"/>
            <a:ext cx="1475917" cy="297562"/>
          </a:xfrm>
        </p:spPr>
        <p:txBody>
          <a:bodyPr/>
          <a:lstStyle>
            <a:lvl1pPr algn="ctr">
              <a:defRPr sz="1000"/>
            </a:lvl1pPr>
          </a:lstStyle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4799552" y="-2117"/>
            <a:ext cx="4328120" cy="246221"/>
          </a:xfrm>
        </p:spPr>
        <p:txBody>
          <a:bodyPr>
            <a:spAutoFit/>
          </a:bodyPr>
          <a:lstStyle>
            <a:lvl1pPr algn="r">
              <a:defRPr sz="1000" i="1"/>
            </a:lvl1pPr>
          </a:lstStyle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211864" y="6446154"/>
            <a:ext cx="824632" cy="365125"/>
          </a:xfrm>
        </p:spPr>
        <p:txBody>
          <a:bodyPr/>
          <a:lstStyle>
            <a:lvl1pPr algn="ctr">
              <a:defRPr/>
            </a:lvl1pPr>
          </a:lstStyle>
          <a:p>
            <a:fld id="{807BBF87-8BBE-430A-AD0A-BD44A2F1577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 flipH="1">
            <a:off x="1924032" y="188640"/>
            <a:ext cx="7200000" cy="72008"/>
          </a:xfrm>
          <a:prstGeom prst="rect">
            <a:avLst/>
          </a:prstGeom>
          <a:gradFill flip="none" rotWithShape="1">
            <a:gsLst>
              <a:gs pos="55000">
                <a:schemeClr val="bg1">
                  <a:lumMod val="75000"/>
                </a:schemeClr>
              </a:gs>
              <a:gs pos="30000">
                <a:schemeClr val="bg1">
                  <a:lumMod val="65000"/>
                </a:schemeClr>
              </a:gs>
              <a:gs pos="0">
                <a:schemeClr val="bg1">
                  <a:lumMod val="50000"/>
                </a:schemeClr>
              </a:gs>
              <a:gs pos="75000">
                <a:schemeClr val="bg1">
                  <a:lumMod val="85000"/>
                </a:schemeClr>
              </a:gs>
              <a:gs pos="9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1" name="直線コネクタ 20"/>
          <p:cNvCxnSpPr/>
          <p:nvPr userDrawn="1"/>
        </p:nvCxnSpPr>
        <p:spPr>
          <a:xfrm>
            <a:off x="221282" y="6382796"/>
            <a:ext cx="870143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 userDrawn="1"/>
        </p:nvCxnSpPr>
        <p:spPr>
          <a:xfrm>
            <a:off x="221282" y="6302624"/>
            <a:ext cx="870143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 userDrawn="1"/>
        </p:nvCxnSpPr>
        <p:spPr>
          <a:xfrm>
            <a:off x="221282" y="908720"/>
            <a:ext cx="870143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直角三角形 32"/>
          <p:cNvSpPr/>
          <p:nvPr userDrawn="1"/>
        </p:nvSpPr>
        <p:spPr>
          <a:xfrm flipV="1">
            <a:off x="107544" y="188680"/>
            <a:ext cx="360000" cy="36000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0" y="6578914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i="0" dirty="0" smtClean="0">
                <a:solidFill>
                  <a:schemeClr val="bg1">
                    <a:lumMod val="65000"/>
                  </a:schemeClr>
                </a:solidFill>
              </a:rPr>
              <a:t>T. Yamaga</a:t>
            </a:r>
            <a:endParaRPr kumimoji="1" lang="ja-JP" altLang="en-US" sz="1200" b="1" i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921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1362075"/>
          </a:xfrm>
        </p:spPr>
        <p:txBody>
          <a:bodyPr anchor="b"/>
          <a:lstStyle>
            <a:lvl1pPr algn="ctr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6215" y="4149080"/>
            <a:ext cx="7772400" cy="1500187"/>
          </a:xfrm>
        </p:spPr>
        <p:txBody>
          <a:bodyPr anchor="t"/>
          <a:lstStyle>
            <a:lvl1pPr marL="0" indent="0" algn="r"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2016.07.26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MENU2016@Kyoto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21791" y="4005064"/>
            <a:ext cx="7416824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330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2016.07.26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MENU2016@Kyoto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017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2016.07.26</a:t>
            </a:r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MENU2016@Kyoto</a:t>
            </a:r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699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2016.07.26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MENU2016@Kyoto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611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2016.07.26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MENU2016@Kyoto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999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2016.07.26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MENU2016@Kyoto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472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2016.07.26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MENU2016@Kyoto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585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2016.07.26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zh-CN" smtClean="0"/>
              <a:t>MENU2016@Kyoto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BBF87-8BBE-430A-AD0A-BD44A2F157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410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25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93.png"/><Relationship Id="rId5" Type="http://schemas.openxmlformats.org/officeDocument/2006/relationships/image" Target="../media/image130.png"/><Relationship Id="rId10" Type="http://schemas.openxmlformats.org/officeDocument/2006/relationships/image" Target="../media/image92.png"/><Relationship Id="rId4" Type="http://schemas.openxmlformats.org/officeDocument/2006/relationships/image" Target="../media/image1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4.png"/><Relationship Id="rId8" Type="http://schemas.openxmlformats.org/officeDocument/2006/relationships/image" Target="../media/image85.png"/><Relationship Id="rId18" Type="http://schemas.openxmlformats.org/officeDocument/2006/relationships/image" Target="../media/image29.png"/><Relationship Id="rId21" Type="http://schemas.openxmlformats.org/officeDocument/2006/relationships/image" Target="../media/image102.png"/><Relationship Id="rId17" Type="http://schemas.openxmlformats.org/officeDocument/2006/relationships/image" Target="../media/image97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96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8.png"/><Relationship Id="rId5" Type="http://schemas.openxmlformats.org/officeDocument/2006/relationships/image" Target="../media/image76.png"/><Relationship Id="rId15" Type="http://schemas.openxmlformats.org/officeDocument/2006/relationships/image" Target="../media/image28.png"/><Relationship Id="rId19" Type="http://schemas.openxmlformats.org/officeDocument/2006/relationships/image" Target="../media/image98.png"/><Relationship Id="rId14" Type="http://schemas.openxmlformats.org/officeDocument/2006/relationships/image" Target="../media/image15.jpeg"/><Relationship Id="rId9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8" Type="http://schemas.openxmlformats.org/officeDocument/2006/relationships/image" Target="../media/image31.png"/><Relationship Id="rId13" Type="http://schemas.openxmlformats.org/officeDocument/2006/relationships/image" Target="../media/image90.png"/><Relationship Id="rId12" Type="http://schemas.openxmlformats.org/officeDocument/2006/relationships/image" Target="../media/image30.png"/><Relationship Id="rId17" Type="http://schemas.openxmlformats.org/officeDocument/2006/relationships/image" Target="../media/image13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93.png"/><Relationship Id="rId5" Type="http://schemas.openxmlformats.org/officeDocument/2006/relationships/image" Target="../media/image130.png"/><Relationship Id="rId10" Type="http://schemas.openxmlformats.org/officeDocument/2006/relationships/image" Target="../media/image92.png"/><Relationship Id="rId4" Type="http://schemas.openxmlformats.org/officeDocument/2006/relationships/image" Target="../media/image120.png"/><Relationship Id="rId14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33.png"/><Relationship Id="rId7" Type="http://schemas.openxmlformats.org/officeDocument/2006/relationships/image" Target="../media/image32.png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3.png"/><Relationship Id="rId10" Type="http://schemas.openxmlformats.org/officeDocument/2006/relationships/image" Target="../media/image1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10.png"/><Relationship Id="rId7" Type="http://schemas.openxmlformats.org/officeDocument/2006/relationships/image" Target="../media/image36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30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50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png"/><Relationship Id="rId7" Type="http://schemas.openxmlformats.org/officeDocument/2006/relationships/image" Target="../media/image28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410.png"/><Relationship Id="rId4" Type="http://schemas.openxmlformats.org/officeDocument/2006/relationships/image" Target="../media/image40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0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44.png"/><Relationship Id="rId7" Type="http://schemas.openxmlformats.org/officeDocument/2006/relationships/image" Target="../media/image127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81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381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5" Type="http://schemas.openxmlformats.org/officeDocument/2006/relationships/image" Target="../media/image51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50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4.png"/><Relationship Id="rId8" Type="http://schemas.openxmlformats.org/officeDocument/2006/relationships/image" Target="../media/image500.png"/><Relationship Id="rId13" Type="http://schemas.openxmlformats.org/officeDocument/2006/relationships/image" Target="../media/image560.png"/><Relationship Id="rId21" Type="http://schemas.openxmlformats.org/officeDocument/2006/relationships/image" Target="../media/image57.png"/><Relationship Id="rId17" Type="http://schemas.openxmlformats.org/officeDocument/2006/relationships/image" Target="../media/image44.png"/><Relationship Id="rId12" Type="http://schemas.openxmlformats.org/officeDocument/2006/relationships/image" Target="../media/image550.png"/><Relationship Id="rId16" Type="http://schemas.openxmlformats.org/officeDocument/2006/relationships/image" Target="../media/image54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52.png"/><Relationship Id="rId19" Type="http://schemas.openxmlformats.org/officeDocument/2006/relationships/image" Target="../media/image55.png"/><Relationship Id="rId14" Type="http://schemas.openxmlformats.org/officeDocument/2006/relationships/image" Target="../media/image370.png"/><Relationship Id="rId4" Type="http://schemas.openxmlformats.org/officeDocument/2006/relationships/image" Target="../media/image5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5" Type="http://schemas.openxmlformats.org/officeDocument/2006/relationships/image" Target="../media/image421.png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7" Type="http://schemas.openxmlformats.org/officeDocument/2006/relationships/image" Target="../media/image32.png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3.png"/><Relationship Id="rId10" Type="http://schemas.openxmlformats.org/officeDocument/2006/relationships/image" Target="../media/image1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351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1.png"/><Relationship Id="rId4" Type="http://schemas.openxmlformats.org/officeDocument/2006/relationships/image" Target="../media/image2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22.png"/><Relationship Id="rId3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79.png"/><Relationship Id="rId5" Type="http://schemas.openxmlformats.org/officeDocument/2006/relationships/image" Target="../media/image19.png"/><Relationship Id="rId10" Type="http://schemas.openxmlformats.org/officeDocument/2006/relationships/image" Target="../media/image78.png"/><Relationship Id="rId4" Type="http://schemas.openxmlformats.org/officeDocument/2006/relationships/image" Target="../media/image15.png"/><Relationship Id="rId9" Type="http://schemas.openxmlformats.org/officeDocument/2006/relationships/image" Target="../media/image77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タイトル 6"/>
              <p:cNvSpPr>
                <a:spLocks noGrp="1"/>
              </p:cNvSpPr>
              <p:nvPr>
                <p:ph type="ctrTitle"/>
              </p:nvPr>
            </p:nvSpPr>
            <p:spPr>
              <a:xfrm>
                <a:off x="107504" y="1382911"/>
                <a:ext cx="8928992" cy="1470025"/>
              </a:xfrm>
            </p:spPr>
            <p:txBody>
              <a:bodyPr>
                <a:noAutofit/>
              </a:bodyPr>
              <a:lstStyle/>
              <a:p>
                <a:r>
                  <a:rPr lang="en-US" altLang="ja-JP" sz="3600" dirty="0" smtClean="0"/>
                  <a:t>Recent result of an exclusive measurement</a:t>
                </a:r>
                <a:br>
                  <a:rPr lang="en-US" altLang="ja-JP" sz="3600" dirty="0" smtClean="0"/>
                </a:br>
                <a:r>
                  <a:rPr lang="en-US" altLang="ja-JP" sz="3600" dirty="0" smtClean="0"/>
                  <a:t> of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ja-JP" sz="3600" b="1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ja-JP" sz="3600" b="1" i="1" smtClean="0">
                            <a:latin typeface="Cambria Math"/>
                          </a:rPr>
                          <m:t>𝟑</m:t>
                        </m:r>
                      </m:sup>
                      <m:e>
                        <m:r>
                          <a:rPr lang="en-US" altLang="ja-JP" sz="3600" b="1" i="0" smtClean="0">
                            <a:latin typeface="Cambria Math"/>
                          </a:rPr>
                          <m:t>𝐇𝐞</m:t>
                        </m:r>
                      </m:e>
                    </m:sPre>
                    <m:d>
                      <m:dPr>
                        <m:ctrlPr>
                          <a:rPr lang="en-US" altLang="ja-JP" sz="3600" b="1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36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3600" b="1" i="1" smtClean="0">
                                <a:latin typeface="Cambria Math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ja-JP" sz="3600" b="1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altLang="ja-JP" sz="3600" b="1" i="1" smtClean="0">
                            <a:latin typeface="Cambria Math"/>
                          </a:rPr>
                          <m:t>,</m:t>
                        </m:r>
                        <m:r>
                          <a:rPr lang="en-US" altLang="ja-JP" sz="3600" b="1" i="0" smtClean="0">
                            <a:latin typeface="Cambria Math"/>
                          </a:rPr>
                          <m:t>𝚲</m:t>
                        </m:r>
                        <m:r>
                          <a:rPr lang="en-US" altLang="ja-JP" sz="3600" b="1" i="1" smtClean="0">
                            <a:latin typeface="Cambria Math"/>
                          </a:rPr>
                          <m:t>𝒑</m:t>
                        </m:r>
                      </m:e>
                    </m:d>
                    <m:r>
                      <a:rPr lang="en-US" altLang="ja-JP" sz="3600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en-US" altLang="ja-JP" sz="3600" dirty="0" smtClean="0"/>
                  <a:t> reaction</a:t>
                </a:r>
                <a:br>
                  <a:rPr lang="en-US" altLang="ja-JP" sz="3600" dirty="0" smtClean="0"/>
                </a:br>
                <a:r>
                  <a:rPr lang="en-US" altLang="ja-JP" sz="3600" dirty="0" smtClean="0"/>
                  <a:t> to search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36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sz="3600" b="1" i="1" smtClean="0">
                            <a:latin typeface="Cambria Math"/>
                          </a:rPr>
                          <m:t>𝑲</m:t>
                        </m:r>
                      </m:e>
                    </m:acc>
                    <m:r>
                      <a:rPr lang="en-US" altLang="ja-JP" sz="3600" b="1" i="1" dirty="0" smtClean="0">
                        <a:latin typeface="Cambria Math"/>
                      </a:rPr>
                      <m:t>𝑵𝑵</m:t>
                    </m:r>
                  </m:oMath>
                </a14:m>
                <a:r>
                  <a:rPr kumimoji="1" lang="ja-JP" altLang="en-US" sz="3600" dirty="0" smtClean="0"/>
                  <a:t> </a:t>
                </a:r>
                <a:r>
                  <a:rPr kumimoji="1" lang="en-US" altLang="ja-JP" sz="3600" dirty="0" smtClean="0"/>
                  <a:t>bound state at J-PARC</a:t>
                </a:r>
                <a:endParaRPr kumimoji="1" lang="ja-JP" altLang="en-US" sz="3600" dirty="0"/>
              </a:p>
            </p:txBody>
          </p:sp>
        </mc:Choice>
        <mc:Fallback xmlns="">
          <p:sp>
            <p:nvSpPr>
              <p:cNvPr id="7" name="タイトル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07504" y="1382911"/>
                <a:ext cx="8928992" cy="1470025"/>
              </a:xfrm>
              <a:blipFill rotWithShape="1">
                <a:blip r:embed="rId3"/>
                <a:stretch>
                  <a:fillRect t="-15768" b="-257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489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J-PARC E15 Experiment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pic>
        <p:nvPicPr>
          <p:cNvPr id="7" name="図 3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79" y="980728"/>
            <a:ext cx="7727843" cy="579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pic>
        <p:nvPicPr>
          <p:cNvPr id="17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2" t="45636" r="58255" b="24828"/>
          <a:stretch/>
        </p:blipFill>
        <p:spPr bwMode="auto">
          <a:xfrm>
            <a:off x="2137144" y="3625702"/>
            <a:ext cx="1796903" cy="171184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3707904" y="4547884"/>
            <a:ext cx="1044116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</a:rPr>
              <a:t>CDS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708079" y="980728"/>
            <a:ext cx="8097158" cy="5795882"/>
            <a:chOff x="708079" y="980728"/>
            <a:chExt cx="8097158" cy="5795882"/>
          </a:xfrm>
        </p:grpSpPr>
        <p:pic>
          <p:nvPicPr>
            <p:cNvPr id="11" name="図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079" y="980728"/>
              <a:ext cx="7727843" cy="579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1781690" y="5689778"/>
              <a:ext cx="2088232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/>
                <a:t>Beam spectrometer</a:t>
              </a:r>
              <a:endParaRPr kumimoji="1" lang="ja-JP" altLang="en-US" b="1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706427" y="3941028"/>
              <a:ext cx="2448272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/>
                <a:t>Beam sweeping magnet</a:t>
              </a:r>
              <a:endParaRPr kumimoji="1" lang="ja-JP" altLang="en-US" b="1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6588224" y="2071322"/>
              <a:ext cx="2217013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/>
                <a:t>Neutron counter</a:t>
              </a:r>
            </a:p>
          </p:txBody>
        </p:sp>
        <p:sp>
          <p:nvSpPr>
            <p:cNvPr id="15" name="右矢印 14"/>
            <p:cNvSpPr/>
            <p:nvPr/>
          </p:nvSpPr>
          <p:spPr>
            <a:xfrm rot="19597264">
              <a:off x="3166963" y="2983277"/>
              <a:ext cx="3652236" cy="376870"/>
            </a:xfrm>
            <a:prstGeom prst="rightArrow">
              <a:avLst>
                <a:gd name="adj1" fmla="val 28605"/>
                <a:gd name="adj2" fmla="val 66841"/>
              </a:avLst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 rot="19578861">
              <a:off x="3718501" y="3042431"/>
              <a:ext cx="2448272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/>
                <a:t>Flight length : 15 m</a:t>
              </a:r>
              <a:endParaRPr kumimoji="1" lang="ja-JP" altLang="en-US" b="1" dirty="0"/>
            </a:p>
          </p:txBody>
        </p:sp>
        <p:grpSp>
          <p:nvGrpSpPr>
            <p:cNvPr id="18" name="グループ化 17"/>
            <p:cNvGrpSpPr/>
            <p:nvPr/>
          </p:nvGrpSpPr>
          <p:grpSpPr>
            <a:xfrm>
              <a:off x="721777" y="4428048"/>
              <a:ext cx="2012639" cy="858096"/>
              <a:chOff x="679811" y="4384447"/>
              <a:chExt cx="2012639" cy="858096"/>
            </a:xfrm>
            <a:solidFill>
              <a:srgbClr val="FF0000"/>
            </a:solidFill>
          </p:grpSpPr>
          <p:sp>
            <p:nvSpPr>
              <p:cNvPr id="21" name="右矢印 20"/>
              <p:cNvSpPr/>
              <p:nvPr/>
            </p:nvSpPr>
            <p:spPr>
              <a:xfrm rot="19597264">
                <a:off x="1574332" y="4628788"/>
                <a:ext cx="1118118" cy="376870"/>
              </a:xfrm>
              <a:prstGeom prst="rightArrow">
                <a:avLst>
                  <a:gd name="adj1" fmla="val 28605"/>
                  <a:gd name="adj2" fmla="val 668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アーチ 21"/>
              <p:cNvSpPr/>
              <p:nvPr/>
            </p:nvSpPr>
            <p:spPr>
              <a:xfrm rot="11153798">
                <a:off x="679811" y="4384447"/>
                <a:ext cx="1259154" cy="858096"/>
              </a:xfrm>
              <a:prstGeom prst="blockArc">
                <a:avLst>
                  <a:gd name="adj1" fmla="val 12819027"/>
                  <a:gd name="adj2" fmla="val 19851006"/>
                  <a:gd name="adj3" fmla="val 1281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テキスト ボックス 18"/>
            <p:cNvSpPr txBox="1"/>
            <p:nvPr/>
          </p:nvSpPr>
          <p:spPr>
            <a:xfrm>
              <a:off x="3707904" y="4547884"/>
              <a:ext cx="1044116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/>
                <a:t>CDS</a:t>
              </a:r>
              <a:endParaRPr kumimoji="1" lang="ja-JP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852950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Analysis method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プレースホルダー 7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ja-JP" dirty="0" smtClean="0"/>
                  <a:t>Procedure of the exclusive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ja-JP" b="0" i="1" smtClean="0"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a:rPr lang="en-US" altLang="ja-JP" b="0" i="1" smtClean="0">
                            <a:latin typeface="Cambria Math"/>
                          </a:rPr>
                          <m:t>𝐻𝑒</m:t>
                        </m:r>
                      </m:e>
                    </m:sPre>
                    <m:r>
                      <a:rPr lang="en-US" altLang="ja-JP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 b="0" i="1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/>
                      </a:rPr>
                      <m:t>Λ</m:t>
                    </m:r>
                    <m:r>
                      <a:rPr lang="en-US" altLang="ja-JP" b="0" i="1" smtClean="0">
                        <a:latin typeface="Cambria Math"/>
                      </a:rPr>
                      <m:t>𝑝</m:t>
                    </m:r>
                    <m:r>
                      <a:rPr lang="en-US" altLang="ja-JP" b="0" i="1" smtClean="0">
                        <a:latin typeface="Cambria Math"/>
                      </a:rPr>
                      <m:t>)"</m:t>
                    </m:r>
                    <m:r>
                      <a:rPr lang="en-US" altLang="ja-JP" b="0" i="1" smtClean="0">
                        <a:latin typeface="Cambria Math"/>
                      </a:rPr>
                      <m:t>𝑛</m:t>
                    </m:r>
                    <m:r>
                      <a:rPr lang="en-US" altLang="ja-JP" b="0" i="1" smtClean="0">
                        <a:latin typeface="Cambria Math"/>
                      </a:rPr>
                      <m:t>“</m:t>
                    </m:r>
                  </m:oMath>
                </a14:m>
                <a:r>
                  <a:rPr lang="en-US" altLang="ja-JP" dirty="0" smtClean="0"/>
                  <a:t> analysis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プレースホルダー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t="-2033" r="-8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529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7"/>
                <a:ext cx="8229600" cy="525658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mtClean="0">
                        <a:solidFill>
                          <a:schemeClr val="tx1"/>
                        </a:solidFill>
                        <a:latin typeface="Cambria Math"/>
                      </a:rPr>
                      <m:t>𝚲</m:t>
                    </m:r>
                    <m:r>
                      <a:rPr lang="en-US" altLang="ja-JP" b="1" i="1">
                        <a:solidFill>
                          <a:schemeClr val="tx1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ja-JP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ja-JP" dirty="0">
                    <a:solidFill>
                      <a:schemeClr val="tx1"/>
                    </a:solidFill>
                  </a:rPr>
                  <a:t>invariant mass </a:t>
                </a:r>
                <a:r>
                  <a:rPr lang="en-US" altLang="ja-JP" dirty="0" smtClean="0">
                    <a:solidFill>
                      <a:schemeClr val="tx1"/>
                    </a:solidFill>
                  </a:rPr>
                  <a:t>spectroscopy in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ja-JP" b="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ja-JP" i="1">
                            <a:latin typeface="Cambria Math"/>
                          </a:rPr>
                          <m:t>𝟑</m:t>
                        </m:r>
                      </m:sup>
                      <m:e>
                        <m:r>
                          <a:rPr lang="en-US" altLang="ja-JP" b="1" i="0">
                            <a:latin typeface="Cambria Math"/>
                          </a:rPr>
                          <m:t>𝐇𝐞</m:t>
                        </m:r>
                      </m:e>
                    </m:sPre>
                    <m:d>
                      <m:dPr>
                        <m:ctrlPr>
                          <a:rPr lang="en-US" altLang="ja-JP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altLang="ja-JP" i="1">
                            <a:latin typeface="Cambria Math"/>
                          </a:rPr>
                          <m:t>, </m:t>
                        </m:r>
                        <m:r>
                          <a:rPr lang="en-US" altLang="ja-JP" b="1" i="0" smtClean="0">
                            <a:latin typeface="Cambria Math"/>
                          </a:rPr>
                          <m:t>𝚲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𝒑</m:t>
                        </m:r>
                      </m:e>
                    </m:d>
                    <m:r>
                      <a:rPr lang="en-US" altLang="ja-JP" i="1">
                        <a:latin typeface="Cambria Math"/>
                      </a:rPr>
                      <m:t>"</m:t>
                    </m:r>
                    <m:r>
                      <a:rPr lang="en-US" altLang="ja-JP" b="1" i="1" smtClean="0">
                        <a:latin typeface="Cambria Math"/>
                      </a:rPr>
                      <m:t>𝒏</m:t>
                    </m:r>
                    <m:r>
                      <a:rPr lang="en-US" altLang="ja-JP" i="1">
                        <a:latin typeface="Cambria Math"/>
                      </a:rPr>
                      <m:t>“ </m:t>
                    </m:r>
                  </m:oMath>
                </a14:m>
                <a:r>
                  <a:rPr lang="en-US" altLang="ja-JP" dirty="0" smtClean="0">
                    <a:solidFill>
                      <a:schemeClr val="tx1"/>
                    </a:solidFill>
                  </a:rPr>
                  <a:t>reaction</a:t>
                </a:r>
              </a:p>
              <a:p>
                <a:endParaRPr lang="en-US" altLang="ja-JP" dirty="0"/>
              </a:p>
              <a:p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endParaRPr lang="en-US" altLang="ja-JP" dirty="0"/>
              </a:p>
              <a:p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pPr lvl="1"/>
                <a:endParaRPr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7"/>
                <a:ext cx="8229600" cy="5256583"/>
              </a:xfrm>
              <a:blipFill rotWithShape="1">
                <a:blip r:embed="rId3"/>
                <a:stretch>
                  <a:fillRect t="-10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円/楕円 60"/>
          <p:cNvSpPr/>
          <p:nvPr/>
        </p:nvSpPr>
        <p:spPr>
          <a:xfrm rot="5400000">
            <a:off x="7579893" y="2762610"/>
            <a:ext cx="962779" cy="1090081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 rot="5400000">
            <a:off x="3025827" y="3236825"/>
            <a:ext cx="962779" cy="1090081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2022747" y="2177290"/>
            <a:ext cx="3208727" cy="2614812"/>
            <a:chOff x="2022747" y="2177290"/>
            <a:chExt cx="3208727" cy="2614812"/>
          </a:xfrm>
          <a:solidFill>
            <a:srgbClr val="FF0000">
              <a:alpha val="20000"/>
            </a:srgbClr>
          </a:solidFill>
        </p:grpSpPr>
        <p:sp>
          <p:nvSpPr>
            <p:cNvPr id="57" name="円/楕円 56"/>
            <p:cNvSpPr/>
            <p:nvPr/>
          </p:nvSpPr>
          <p:spPr>
            <a:xfrm rot="5400000">
              <a:off x="4205044" y="2113639"/>
              <a:ext cx="962779" cy="10900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円/楕円 58"/>
            <p:cNvSpPr/>
            <p:nvPr/>
          </p:nvSpPr>
          <p:spPr>
            <a:xfrm rot="7742775">
              <a:off x="2501652" y="3350418"/>
              <a:ext cx="962779" cy="19205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Analysis Overview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666232" y="2441960"/>
            <a:ext cx="8555943" cy="2283184"/>
            <a:chOff x="378961" y="2369952"/>
            <a:chExt cx="8555943" cy="2283184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378961" y="2614074"/>
              <a:ext cx="2189707" cy="886934"/>
              <a:chOff x="2022358" y="2500928"/>
              <a:chExt cx="2189707" cy="886934"/>
            </a:xfrm>
          </p:grpSpPr>
          <p:sp>
            <p:nvSpPr>
              <p:cNvPr id="8" name="右矢印 7"/>
              <p:cNvSpPr/>
              <p:nvPr/>
            </p:nvSpPr>
            <p:spPr>
              <a:xfrm>
                <a:off x="3818949" y="2966416"/>
                <a:ext cx="393116" cy="188435"/>
              </a:xfrm>
              <a:prstGeom prst="rightArrow">
                <a:avLst>
                  <a:gd name="adj1" fmla="val 28605"/>
                  <a:gd name="adj2" fmla="val 66841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" name="グループ化 8"/>
              <p:cNvGrpSpPr/>
              <p:nvPr/>
            </p:nvGrpSpPr>
            <p:grpSpPr>
              <a:xfrm>
                <a:off x="2022358" y="3025322"/>
                <a:ext cx="746997" cy="180001"/>
                <a:chOff x="539552" y="2796921"/>
                <a:chExt cx="1493994" cy="360001"/>
              </a:xfrm>
            </p:grpSpPr>
            <p:sp>
              <p:nvSpPr>
                <p:cNvPr id="26" name="二等辺三角形 25"/>
                <p:cNvSpPr/>
                <p:nvPr/>
              </p:nvSpPr>
              <p:spPr>
                <a:xfrm rot="16200000">
                  <a:off x="1006755" y="2329719"/>
                  <a:ext cx="360000" cy="1294405"/>
                </a:xfrm>
                <a:prstGeom prst="triangle">
                  <a:avLst>
                    <a:gd name="adj" fmla="val 52520"/>
                  </a:avLst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円/楕円 26"/>
                <p:cNvSpPr/>
                <p:nvPr/>
              </p:nvSpPr>
              <p:spPr>
                <a:xfrm>
                  <a:off x="1673546" y="2796921"/>
                  <a:ext cx="360000" cy="3600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テキスト ボックス 9"/>
                  <p:cNvSpPr txBox="1"/>
                  <p:nvPr/>
                </p:nvSpPr>
                <p:spPr>
                  <a:xfrm>
                    <a:off x="2220132" y="2504038"/>
                    <a:ext cx="47768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1" lang="en-US" altLang="ja-JP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𝑲</m:t>
                              </m:r>
                            </m:e>
                            <m:sup>
                              <m:r>
                                <a:rPr kumimoji="1" lang="en-US" altLang="ja-JP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kumimoji="1" lang="ja-JP" alt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テキスト ボックス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20132" y="2504038"/>
                    <a:ext cx="477687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" name="グループ化 10"/>
              <p:cNvGrpSpPr/>
              <p:nvPr/>
            </p:nvGrpSpPr>
            <p:grpSpPr>
              <a:xfrm>
                <a:off x="2953073" y="2825333"/>
                <a:ext cx="558028" cy="562529"/>
                <a:chOff x="2627784" y="2004797"/>
                <a:chExt cx="1116056" cy="1125057"/>
              </a:xfrm>
            </p:grpSpPr>
            <p:sp>
              <p:nvSpPr>
                <p:cNvPr id="23" name="円/楕円 22"/>
                <p:cNvSpPr/>
                <p:nvPr/>
              </p:nvSpPr>
              <p:spPr>
                <a:xfrm>
                  <a:off x="2627784" y="2004797"/>
                  <a:ext cx="612000" cy="61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円/楕円 23"/>
                <p:cNvSpPr/>
                <p:nvPr/>
              </p:nvSpPr>
              <p:spPr>
                <a:xfrm>
                  <a:off x="2663788" y="2517854"/>
                  <a:ext cx="612000" cy="6120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円/楕円 24"/>
                <p:cNvSpPr/>
                <p:nvPr/>
              </p:nvSpPr>
              <p:spPr>
                <a:xfrm>
                  <a:off x="3131840" y="2222053"/>
                  <a:ext cx="612000" cy="61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テキスト ボックス 11"/>
                  <p:cNvSpPr txBox="1"/>
                  <p:nvPr/>
                </p:nvSpPr>
                <p:spPr>
                  <a:xfrm>
                    <a:off x="2915816" y="2500928"/>
                    <a:ext cx="571164" cy="3755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Pre>
                            <m:sPrePr>
                              <m:ctrlPr>
                                <a:rPr kumimoji="1" lang="en-US" altLang="ja-JP" b="1" i="1" smtClean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ja-JP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  <m:e>
                              <m:r>
                                <a:rPr lang="en-US" altLang="ja-JP" b="1" i="0" smtClean="0">
                                  <a:latin typeface="Cambria Math"/>
                                </a:rPr>
                                <m:t>𝐇𝐞</m:t>
                              </m:r>
                            </m:e>
                          </m:sPre>
                        </m:oMath>
                      </m:oMathPara>
                    </a14:m>
                    <a:endParaRPr kumimoji="1" lang="ja-JP" altLang="en-US" dirty="0"/>
                  </a:p>
                </p:txBody>
              </p:sp>
            </mc:Choice>
            <mc:Fallback xmlns="">
              <p:sp>
                <p:nvSpPr>
                  <p:cNvPr id="46" name="テキスト ボックス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5816" y="2500928"/>
                    <a:ext cx="571164" cy="37555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r="-2151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6" name="グループ化 55"/>
            <p:cNvGrpSpPr/>
            <p:nvPr/>
          </p:nvGrpSpPr>
          <p:grpSpPr>
            <a:xfrm>
              <a:off x="2017798" y="2369952"/>
              <a:ext cx="6917106" cy="2283184"/>
              <a:chOff x="1975154" y="4447503"/>
              <a:chExt cx="6917106" cy="2283184"/>
            </a:xfrm>
          </p:grpSpPr>
          <p:grpSp>
            <p:nvGrpSpPr>
              <p:cNvPr id="55" name="グループ化 54"/>
              <p:cNvGrpSpPr/>
              <p:nvPr/>
            </p:nvGrpSpPr>
            <p:grpSpPr>
              <a:xfrm>
                <a:off x="1975154" y="4447503"/>
                <a:ext cx="5775589" cy="2283184"/>
                <a:chOff x="1964763" y="4447384"/>
                <a:chExt cx="5775589" cy="2283184"/>
              </a:xfrm>
            </p:grpSpPr>
            <p:grpSp>
              <p:nvGrpSpPr>
                <p:cNvPr id="28" name="グループ化 27"/>
                <p:cNvGrpSpPr/>
                <p:nvPr/>
              </p:nvGrpSpPr>
              <p:grpSpPr>
                <a:xfrm>
                  <a:off x="1964763" y="4447384"/>
                  <a:ext cx="3054985" cy="2283184"/>
                  <a:chOff x="4162063" y="3945550"/>
                  <a:chExt cx="3054985" cy="228318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9" name="テキスト ボックス 28"/>
                      <p:cNvSpPr txBox="1"/>
                      <p:nvPr/>
                    </p:nvSpPr>
                    <p:spPr>
                      <a:xfrm>
                        <a:off x="5076780" y="5920957"/>
                        <a:ext cx="574863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1" lang="en-US" altLang="ja-JP" sz="1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kumimoji="1" lang="en-US" altLang="ja-JP" sz="1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kumimoji="1" lang="ja-JP" altLang="en-US" sz="14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3" name="テキスト ボックス 1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076780" y="5920957"/>
                        <a:ext cx="574863" cy="307777"/>
                      </a:xfrm>
                      <a:prstGeom prst="rect">
                        <a:avLst/>
                      </a:prstGeom>
                      <a:blipFill rotWithShape="1"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ja-JP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30" name="グループ化 29"/>
                  <p:cNvGrpSpPr/>
                  <p:nvPr/>
                </p:nvGrpSpPr>
                <p:grpSpPr>
                  <a:xfrm>
                    <a:off x="4329833" y="3945550"/>
                    <a:ext cx="2375983" cy="2242182"/>
                    <a:chOff x="3092490" y="3338815"/>
                    <a:chExt cx="2375983" cy="2242182"/>
                  </a:xfrm>
                </p:grpSpPr>
                <p:grpSp>
                  <p:nvGrpSpPr>
                    <p:cNvPr id="34" name="グループ化 33"/>
                    <p:cNvGrpSpPr/>
                    <p:nvPr/>
                  </p:nvGrpSpPr>
                  <p:grpSpPr>
                    <a:xfrm>
                      <a:off x="4414300" y="3863065"/>
                      <a:ext cx="567368" cy="533857"/>
                      <a:chOff x="4220616" y="3831247"/>
                      <a:chExt cx="567368" cy="533857"/>
                    </a:xfrm>
                  </p:grpSpPr>
                  <p:grpSp>
                    <p:nvGrpSpPr>
                      <p:cNvPr id="47" name="グループ化 46"/>
                      <p:cNvGrpSpPr/>
                      <p:nvPr/>
                    </p:nvGrpSpPr>
                    <p:grpSpPr>
                      <a:xfrm>
                        <a:off x="4220616" y="3831247"/>
                        <a:ext cx="567368" cy="533857"/>
                        <a:chOff x="4220616" y="3831247"/>
                        <a:chExt cx="567368" cy="533857"/>
                      </a:xfrm>
                    </p:grpSpPr>
                    <p:sp>
                      <p:nvSpPr>
                        <p:cNvPr id="49" name="円/楕円 48"/>
                        <p:cNvSpPr/>
                        <p:nvPr/>
                      </p:nvSpPr>
                      <p:spPr>
                        <a:xfrm>
                          <a:off x="4220616" y="3831247"/>
                          <a:ext cx="360000" cy="3600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FF0000"/>
                          </a:solidFill>
                          <a:prstDash val="sysDash"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50" name="円/楕円 49"/>
                        <p:cNvSpPr/>
                        <p:nvPr/>
                      </p:nvSpPr>
                      <p:spPr>
                        <a:xfrm>
                          <a:off x="4427984" y="4005104"/>
                          <a:ext cx="360000" cy="3600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FF0000"/>
                          </a:solidFill>
                          <a:prstDash val="sysDash"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  <p:sp>
                    <p:nvSpPr>
                      <p:cNvPr id="48" name="円/楕円 47"/>
                      <p:cNvSpPr/>
                      <p:nvPr/>
                    </p:nvSpPr>
                    <p:spPr>
                      <a:xfrm>
                        <a:off x="4414300" y="4008175"/>
                        <a:ext cx="180000" cy="1800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00B050"/>
                        </a:solidFill>
                        <a:prstDash val="sysDash"/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5" name="グループ化 34"/>
                    <p:cNvGrpSpPr/>
                    <p:nvPr/>
                  </p:nvGrpSpPr>
                  <p:grpSpPr>
                    <a:xfrm>
                      <a:off x="4853830" y="3338815"/>
                      <a:ext cx="614643" cy="883279"/>
                      <a:chOff x="4828256" y="3251325"/>
                      <a:chExt cx="614643" cy="883279"/>
                    </a:xfrm>
                  </p:grpSpPr>
                  <p:sp>
                    <p:nvSpPr>
                      <p:cNvPr id="45" name="二等辺三角形 44"/>
                      <p:cNvSpPr/>
                      <p:nvPr/>
                    </p:nvSpPr>
                    <p:spPr>
                      <a:xfrm rot="13439841">
                        <a:off x="4828256" y="3291057"/>
                        <a:ext cx="360000" cy="843547"/>
                      </a:xfrm>
                      <a:prstGeom prst="triangle">
                        <a:avLst>
                          <a:gd name="adj" fmla="val 52520"/>
                        </a:avLst>
                      </a:prstGeom>
                      <a:gradFill flip="none" rotWithShape="1">
                        <a:gsLst>
                          <a:gs pos="0">
                            <a:srgbClr val="FF0000">
                              <a:tint val="66000"/>
                              <a:satMod val="160000"/>
                            </a:srgbClr>
                          </a:gs>
                          <a:gs pos="50000">
                            <a:srgbClr val="FF0000">
                              <a:tint val="44500"/>
                              <a:satMod val="160000"/>
                            </a:srgbClr>
                          </a:gs>
                          <a:gs pos="100000">
                            <a:srgbClr val="FF0000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6" name="円/楕円 45"/>
                      <p:cNvSpPr/>
                      <p:nvPr/>
                    </p:nvSpPr>
                    <p:spPr>
                      <a:xfrm>
                        <a:off x="5082899" y="325132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ffectLst>
                        <a:outerShdw blurRad="50800" dist="38100" dir="8100000" algn="tr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alanced" dir="t">
                          <a:rot lat="0" lon="0" rev="8700000"/>
                        </a:lightRig>
                      </a:scene3d>
                      <a:sp3d>
                        <a:bevelT w="190500" h="381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6" name="グループ化 35"/>
                    <p:cNvGrpSpPr/>
                    <p:nvPr/>
                  </p:nvGrpSpPr>
                  <p:grpSpPr>
                    <a:xfrm>
                      <a:off x="3948932" y="4015873"/>
                      <a:ext cx="602462" cy="861282"/>
                      <a:chOff x="3948932" y="4015873"/>
                      <a:chExt cx="602462" cy="861282"/>
                    </a:xfrm>
                  </p:grpSpPr>
                  <p:sp>
                    <p:nvSpPr>
                      <p:cNvPr id="43" name="二等辺三角形 42"/>
                      <p:cNvSpPr/>
                      <p:nvPr/>
                    </p:nvSpPr>
                    <p:spPr>
                      <a:xfrm rot="2639841">
                        <a:off x="4191394" y="4015873"/>
                        <a:ext cx="360000" cy="843547"/>
                      </a:xfrm>
                      <a:prstGeom prst="triangle">
                        <a:avLst>
                          <a:gd name="adj" fmla="val 52520"/>
                        </a:avLst>
                      </a:prstGeom>
                      <a:gradFill flip="none" rotWithShape="1">
                        <a:gsLst>
                          <a:gs pos="0">
                            <a:srgbClr val="FFC000">
                              <a:tint val="66000"/>
                              <a:satMod val="160000"/>
                            </a:srgbClr>
                          </a:gs>
                          <a:gs pos="50000">
                            <a:srgbClr val="FFC000">
                              <a:tint val="44500"/>
                              <a:satMod val="160000"/>
                            </a:srgbClr>
                          </a:gs>
                          <a:gs pos="100000">
                            <a:srgbClr val="FFC000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4" name="円/楕円 43"/>
                      <p:cNvSpPr/>
                      <p:nvPr/>
                    </p:nvSpPr>
                    <p:spPr>
                      <a:xfrm>
                        <a:off x="3948932" y="451715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alanced" dir="t">
                          <a:rot lat="0" lon="0" rev="8700000"/>
                        </a:lightRig>
                      </a:scene3d>
                      <a:sp3d>
                        <a:bevelT w="190500" h="381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7" name="グループ化 36"/>
                    <p:cNvGrpSpPr/>
                    <p:nvPr/>
                  </p:nvGrpSpPr>
                  <p:grpSpPr>
                    <a:xfrm>
                      <a:off x="3092490" y="4648928"/>
                      <a:ext cx="1059548" cy="509985"/>
                      <a:chOff x="3025680" y="4648928"/>
                      <a:chExt cx="1059548" cy="509985"/>
                    </a:xfrm>
                  </p:grpSpPr>
                  <p:sp>
                    <p:nvSpPr>
                      <p:cNvPr id="41" name="二等辺三角形 40"/>
                      <p:cNvSpPr/>
                      <p:nvPr/>
                    </p:nvSpPr>
                    <p:spPr>
                      <a:xfrm rot="4216675">
                        <a:off x="3483455" y="4407154"/>
                        <a:ext cx="360000" cy="843547"/>
                      </a:xfrm>
                      <a:prstGeom prst="triangle">
                        <a:avLst>
                          <a:gd name="adj" fmla="val 52520"/>
                        </a:avLst>
                      </a:prstGeom>
                      <a:gradFill flip="none" rotWithShape="1">
                        <a:gsLst>
                          <a:gs pos="0">
                            <a:srgbClr val="FF0000">
                              <a:tint val="66000"/>
                              <a:satMod val="160000"/>
                            </a:srgbClr>
                          </a:gs>
                          <a:gs pos="50000">
                            <a:srgbClr val="FF0000">
                              <a:tint val="44500"/>
                              <a:satMod val="160000"/>
                            </a:srgbClr>
                          </a:gs>
                          <a:gs pos="100000">
                            <a:srgbClr val="FF0000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2" name="円/楕円 41"/>
                      <p:cNvSpPr/>
                      <p:nvPr/>
                    </p:nvSpPr>
                    <p:spPr>
                      <a:xfrm>
                        <a:off x="3025680" y="4798913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ffectLst>
                        <a:outerShdw blurRad="50800" dist="38100" dir="18900000" algn="b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alanced" dir="t">
                          <a:rot lat="0" lon="0" rev="8700000"/>
                        </a:lightRig>
                      </a:scene3d>
                      <a:sp3d>
                        <a:bevelT w="190500" h="381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8" name="グループ化 37"/>
                    <p:cNvGrpSpPr/>
                    <p:nvPr/>
                  </p:nvGrpSpPr>
                  <p:grpSpPr>
                    <a:xfrm>
                      <a:off x="3714929" y="4666801"/>
                      <a:ext cx="345056" cy="914196"/>
                      <a:chOff x="3769026" y="4743272"/>
                      <a:chExt cx="345056" cy="914196"/>
                    </a:xfrm>
                  </p:grpSpPr>
                  <p:sp>
                    <p:nvSpPr>
                      <p:cNvPr id="39" name="二等辺三角形 38"/>
                      <p:cNvSpPr/>
                      <p:nvPr/>
                    </p:nvSpPr>
                    <p:spPr>
                      <a:xfrm rot="1346274">
                        <a:off x="3934082" y="4743272"/>
                        <a:ext cx="180000" cy="843547"/>
                      </a:xfrm>
                      <a:prstGeom prst="triangle">
                        <a:avLst>
                          <a:gd name="adj" fmla="val 52520"/>
                        </a:avLst>
                      </a:prstGeom>
                      <a:gradFill flip="none" rotWithShape="1">
                        <a:gsLst>
                          <a:gs pos="0">
                            <a:srgbClr val="CC0099">
                              <a:tint val="66000"/>
                              <a:satMod val="160000"/>
                            </a:srgbClr>
                          </a:gs>
                          <a:gs pos="50000">
                            <a:srgbClr val="CC0099">
                              <a:tint val="44500"/>
                              <a:satMod val="160000"/>
                            </a:srgbClr>
                          </a:gs>
                          <a:gs pos="100000">
                            <a:srgbClr val="CC0099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0" name="円/楕円 39"/>
                      <p:cNvSpPr/>
                      <p:nvPr/>
                    </p:nvSpPr>
                    <p:spPr>
                      <a:xfrm>
                        <a:off x="3769026" y="5477468"/>
                        <a:ext cx="180000" cy="180000"/>
                      </a:xfrm>
                      <a:prstGeom prst="ellipse">
                        <a:avLst/>
                      </a:prstGeom>
                      <a:solidFill>
                        <a:srgbClr val="CC0099"/>
                      </a:solidFill>
                      <a:ln>
                        <a:noFill/>
                      </a:ln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alanced" dir="t">
                          <a:rot lat="0" lon="0" rev="8700000"/>
                        </a:lightRig>
                      </a:scene3d>
                      <a:sp3d>
                        <a:bevelT w="190500" h="381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1" name="テキスト ボックス 30"/>
                      <p:cNvSpPr txBox="1"/>
                      <p:nvPr/>
                    </p:nvSpPr>
                    <p:spPr>
                      <a:xfrm>
                        <a:off x="6324320" y="4253166"/>
                        <a:ext cx="892728" cy="30912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kumimoji="1" lang="en-US" altLang="ja-JP" sz="1400" b="1" i="1" smtClean="0">
                                  <a:latin typeface="Cambria Math"/>
                                </a:rPr>
                                <m:t>𝒑</m:t>
                              </m:r>
                            </m:oMath>
                          </m:oMathPara>
                        </a14:m>
                        <a:endParaRPr kumimoji="1" lang="ja-JP" altLang="en-US" sz="1400" b="1" dirty="0"/>
                      </a:p>
                    </p:txBody>
                  </p:sp>
                </mc:Choice>
                <mc:Fallback xmlns="">
                  <p:sp>
                    <p:nvSpPr>
                      <p:cNvPr id="31" name="テキスト ボックス 3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324320" y="4253166"/>
                        <a:ext cx="892728" cy="309124"/>
                      </a:xfrm>
                      <a:prstGeom prst="rect">
                        <a:avLst/>
                      </a:prstGeom>
                      <a:blipFill rotWithShape="1"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ja-JP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2" name="テキスト ボックス 31"/>
                      <p:cNvSpPr txBox="1"/>
                      <p:nvPr/>
                    </p:nvSpPr>
                    <p:spPr>
                      <a:xfrm>
                        <a:off x="4162063" y="5094591"/>
                        <a:ext cx="712428" cy="30912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kumimoji="1" lang="en-US" altLang="ja-JP" sz="1400" b="1" i="1" smtClean="0">
                                  <a:latin typeface="Cambria Math"/>
                                </a:rPr>
                                <m:t>𝒑</m:t>
                              </m:r>
                            </m:oMath>
                          </m:oMathPara>
                        </a14:m>
                        <a:endParaRPr kumimoji="1" lang="ja-JP" altLang="en-US" sz="1400" b="1" dirty="0"/>
                      </a:p>
                    </p:txBody>
                  </p:sp>
                </mc:Choice>
                <mc:Fallback xmlns="">
                  <p:sp>
                    <p:nvSpPr>
                      <p:cNvPr id="32" name="テキスト ボックス 3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162063" y="5094591"/>
                        <a:ext cx="712428" cy="309124"/>
                      </a:xfrm>
                      <a:prstGeom prst="rect">
                        <a:avLst/>
                      </a:prstGeom>
                      <a:blipFill rotWithShape="1"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ja-JP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" name="テキスト ボックス 32"/>
                      <p:cNvSpPr txBox="1"/>
                      <p:nvPr/>
                    </p:nvSpPr>
                    <p:spPr>
                      <a:xfrm>
                        <a:off x="4874491" y="4826728"/>
                        <a:ext cx="678548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kumimoji="1" lang="en-US" altLang="ja-JP" sz="1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𝚲</m:t>
                              </m:r>
                            </m:oMath>
                          </m:oMathPara>
                        </a14:m>
                        <a:endParaRPr kumimoji="1" lang="ja-JP" altLang="en-US" sz="14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4" name="テキスト ボックス 1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74491" y="4826728"/>
                        <a:ext cx="678548" cy="307777"/>
                      </a:xfrm>
                      <a:prstGeom prst="rect">
                        <a:avLst/>
                      </a:prstGeom>
                      <a:blipFill rotWithShape="1"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ja-JP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51" name="二等辺三角形 50"/>
                <p:cNvSpPr/>
                <p:nvPr/>
              </p:nvSpPr>
              <p:spPr>
                <a:xfrm rot="16200000">
                  <a:off x="6162760" y="3856832"/>
                  <a:ext cx="306001" cy="2849182"/>
                </a:xfrm>
                <a:prstGeom prst="triangle">
                  <a:avLst>
                    <a:gd name="adj" fmla="val 5252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2" name="円/楕円 51"/>
              <p:cNvSpPr/>
              <p:nvPr/>
            </p:nvSpPr>
            <p:spPr>
              <a:xfrm>
                <a:off x="7578368" y="5128423"/>
                <a:ext cx="306000" cy="306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264476" y="4745526"/>
                <a:ext cx="26277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b="1" dirty="0" smtClean="0"/>
                  <a:t>Missing neutron</a:t>
                </a:r>
                <a:endParaRPr kumimoji="1" lang="ja-JP" altLang="en-US" sz="1400" b="1" dirty="0"/>
              </a:p>
            </p:txBody>
          </p:sp>
        </p:grpSp>
      </p:grpSp>
      <p:sp>
        <p:nvSpPr>
          <p:cNvPr id="54" name="スライド番号プレースホルダー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コンテンツ プレースホルダー 2"/>
              <p:cNvSpPr txBox="1">
                <a:spLocks/>
              </p:cNvSpPr>
              <p:nvPr/>
            </p:nvSpPr>
            <p:spPr>
              <a:xfrm>
                <a:off x="4467326" y="4008301"/>
                <a:ext cx="4569170" cy="21570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SzPct val="90000"/>
                  <a:buFont typeface="Wingdings" panose="05000000000000000000" pitchFamily="2" charset="2"/>
                  <a:buChar char="u"/>
                  <a:defRPr kumimoji="1"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SzPct val="80000"/>
                  <a:buFont typeface="Arial" panose="020B0604020202020204" pitchFamily="34" charset="0"/>
                  <a:buChar char="►"/>
                  <a:defRPr kumimoji="1"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itchFamily="34" charset="0"/>
                  <a:buChar char="•"/>
                  <a:defRPr kumimoji="1"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anose="020B0604020202020204" pitchFamily="34" charset="0"/>
                  <a:buChar char="»"/>
                  <a:defRPr kumimoji="1"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anose="020B0604020202020204" pitchFamily="34" charset="0"/>
                  <a:buChar char="▪"/>
                  <a:defRPr kumimoji="1"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/>
                      </a:rPr>
                      <m:t>𝝅</m:t>
                    </m:r>
                    <m:r>
                      <a:rPr lang="en-US" altLang="ja-JP" i="1" smtClean="0">
                        <a:latin typeface="Cambria Math"/>
                      </a:rPr>
                      <m:t>𝒑𝒑</m:t>
                    </m:r>
                  </m:oMath>
                </a14:m>
                <a:r>
                  <a:rPr lang="en-US" altLang="ja-JP" dirty="0" smtClean="0"/>
                  <a:t> event selection</a:t>
                </a:r>
              </a:p>
              <a:p>
                <a:pPr lvl="4"/>
                <a:endParaRPr lang="en-US" altLang="ja-JP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smtClean="0">
                        <a:latin typeface="Cambria Math"/>
                      </a:rPr>
                      <m:t>𝚲</m:t>
                    </m:r>
                  </m:oMath>
                </a14:m>
                <a:r>
                  <a:rPr lang="en-US" altLang="ja-JP" dirty="0" smtClean="0"/>
                  <a:t>-Reconstruction</a:t>
                </a:r>
              </a:p>
              <a:p>
                <a:pPr lvl="4"/>
                <a:endParaRPr lang="en-US" altLang="ja-JP" dirty="0" smtClean="0"/>
              </a:p>
              <a:p>
                <a:pPr lvl="1"/>
                <a:r>
                  <a:rPr lang="en-US" altLang="ja-JP" dirty="0" smtClean="0"/>
                  <a:t>Missing neutron selection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58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326" y="4008301"/>
                <a:ext cx="4569170" cy="2157003"/>
              </a:xfrm>
              <a:prstGeom prst="rect">
                <a:avLst/>
              </a:prstGeom>
              <a:blipFill rotWithShape="1">
                <a:blip r:embed="rId12"/>
                <a:stretch>
                  <a:fillRect t="-22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6527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uiExpand="1" animBg="1"/>
      <p:bldP spid="60" grpId="0" animBg="1"/>
      <p:bldP spid="60" grpId="1" uiExpand="1" animBg="1"/>
      <p:bldP spid="58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CDS Configuration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2160256" y="1953360"/>
            <a:ext cx="4716000" cy="4716000"/>
            <a:chOff x="-3762864" y="1465743"/>
            <a:chExt cx="4716000" cy="4716000"/>
          </a:xfrm>
        </p:grpSpPr>
        <p:sp>
          <p:nvSpPr>
            <p:cNvPr id="32" name="ドーナツ 31"/>
            <p:cNvSpPr>
              <a:spLocks noChangeAspect="1"/>
            </p:cNvSpPr>
            <p:nvPr/>
          </p:nvSpPr>
          <p:spPr>
            <a:xfrm>
              <a:off x="-3204864" y="2023743"/>
              <a:ext cx="3600000" cy="3600000"/>
            </a:xfrm>
            <a:prstGeom prst="donut">
              <a:avLst>
                <a:gd name="adj" fmla="val 33006"/>
              </a:avLst>
            </a:prstGeom>
            <a:pattFill prst="lgCheck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ドーナツ 32"/>
            <p:cNvSpPr>
              <a:spLocks noChangeAspect="1"/>
            </p:cNvSpPr>
            <p:nvPr/>
          </p:nvSpPr>
          <p:spPr>
            <a:xfrm>
              <a:off x="-3312864" y="1915743"/>
              <a:ext cx="3816000" cy="3816000"/>
            </a:xfrm>
            <a:prstGeom prst="donut">
              <a:avLst>
                <a:gd name="adj" fmla="val 2248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ドーナツ 34"/>
            <p:cNvSpPr>
              <a:spLocks noChangeAspect="1"/>
            </p:cNvSpPr>
            <p:nvPr/>
          </p:nvSpPr>
          <p:spPr>
            <a:xfrm>
              <a:off x="-3744864" y="1483743"/>
              <a:ext cx="4680000" cy="4680000"/>
            </a:xfrm>
            <a:prstGeom prst="donut">
              <a:avLst>
                <a:gd name="adj" fmla="val 8841"/>
              </a:avLst>
            </a:prstGeom>
            <a:gradFill flip="none" rotWithShape="1">
              <a:gsLst>
                <a:gs pos="62000">
                  <a:srgbClr val="00B0F0"/>
                </a:gs>
                <a:gs pos="83000">
                  <a:schemeClr val="accent5">
                    <a:lumMod val="20000"/>
                    <a:lumOff val="80000"/>
                    <a:alpha val="0"/>
                  </a:schemeClr>
                </a:gs>
                <a:gs pos="76000">
                  <a:schemeClr val="accent5">
                    <a:lumMod val="40000"/>
                    <a:lumOff val="60000"/>
                    <a:alpha val="0"/>
                  </a:schemeClr>
                </a:gs>
                <a:gs pos="69000">
                  <a:schemeClr val="accent5">
                    <a:lumMod val="40000"/>
                    <a:lumOff val="60000"/>
                    <a:alpha val="0"/>
                  </a:schemeClr>
                </a:gs>
                <a:gs pos="90000">
                  <a:schemeClr val="bg1">
                    <a:alpha val="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パイ 27"/>
            <p:cNvSpPr>
              <a:spLocks noChangeAspect="1"/>
            </p:cNvSpPr>
            <p:nvPr/>
          </p:nvSpPr>
          <p:spPr>
            <a:xfrm>
              <a:off x="-3762864" y="1465743"/>
              <a:ext cx="4716000" cy="4716000"/>
            </a:xfrm>
            <a:prstGeom prst="pie">
              <a:avLst>
                <a:gd name="adj1" fmla="val 16977085"/>
                <a:gd name="adj2" fmla="val 28513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-1584864" y="3643743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 rot="19077143">
                <a:off x="4383289" y="3531699"/>
                <a:ext cx="15119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kumimoji="1" lang="en-US" altLang="ja-JP" sz="1600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ja-JP" sz="1600" b="0" i="1" smtClean="0"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a:rPr lang="en-US" altLang="ja-JP" sz="1600" b="0" i="1" smtClean="0">
                            <a:latin typeface="Cambria Math"/>
                          </a:rPr>
                          <m:t>𝐻𝑒</m:t>
                        </m:r>
                      </m:e>
                    </m:sPre>
                  </m:oMath>
                </a14:m>
                <a:r>
                  <a:rPr kumimoji="1" lang="ja-JP" altLang="en-US" sz="1600" i="1" dirty="0" smtClean="0"/>
                  <a:t> </a:t>
                </a:r>
                <a:r>
                  <a:rPr kumimoji="1" lang="en-US" altLang="ja-JP" sz="1600" i="1" dirty="0" smtClean="0"/>
                  <a:t>target</a:t>
                </a:r>
                <a:endParaRPr kumimoji="1" lang="ja-JP" altLang="en-US" sz="1600" i="1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077143">
                <a:off x="4383289" y="3531699"/>
                <a:ext cx="1511948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/>
          <p:cNvSpPr txBox="1"/>
          <p:nvPr/>
        </p:nvSpPr>
        <p:spPr>
          <a:xfrm rot="19077143">
            <a:off x="4527327" y="2599314"/>
            <a:ext cx="1511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i="1" dirty="0" smtClean="0"/>
              <a:t>Tracker</a:t>
            </a:r>
            <a:endParaRPr kumimoji="1" lang="ja-JP" altLang="en-US" sz="1600" i="1" dirty="0"/>
          </a:p>
        </p:txBody>
      </p:sp>
      <p:sp>
        <p:nvSpPr>
          <p:cNvPr id="30" name="テキスト ボックス 29"/>
          <p:cNvSpPr txBox="1"/>
          <p:nvPr/>
        </p:nvSpPr>
        <p:spPr>
          <a:xfrm rot="19077143">
            <a:off x="4706838" y="1962087"/>
            <a:ext cx="1511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i="1" dirty="0" err="1" smtClean="0"/>
              <a:t>ToF</a:t>
            </a:r>
            <a:r>
              <a:rPr kumimoji="1" lang="en-US" altLang="ja-JP" sz="1600" i="1" dirty="0" smtClean="0"/>
              <a:t> counter</a:t>
            </a:r>
            <a:endParaRPr kumimoji="1" lang="ja-JP" altLang="en-US" sz="1600" i="1" dirty="0"/>
          </a:p>
        </p:txBody>
      </p:sp>
      <p:sp>
        <p:nvSpPr>
          <p:cNvPr id="36" name="テキスト ボックス 35"/>
          <p:cNvSpPr txBox="1"/>
          <p:nvPr/>
        </p:nvSpPr>
        <p:spPr>
          <a:xfrm rot="19077143">
            <a:off x="4689884" y="1369054"/>
            <a:ext cx="192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i="1" dirty="0" smtClean="0"/>
              <a:t>Solenoid magnet</a:t>
            </a:r>
            <a:endParaRPr kumimoji="1" lang="ja-JP" altLang="en-US" sz="1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923590" y="1845572"/>
                <a:ext cx="5040898" cy="4265787"/>
              </a:xfrm>
            </p:spPr>
            <p:txBody>
              <a:bodyPr>
                <a:normAutofit lnSpcReduction="10000"/>
              </a:bodyPr>
              <a:lstStyle/>
              <a:p>
                <a:r>
                  <a:rPr kumimoji="1" lang="en-US" altLang="ja-JP" dirty="0" smtClean="0"/>
                  <a:t>Tracker</a:t>
                </a:r>
              </a:p>
              <a:p>
                <a:pPr lvl="1"/>
                <a:r>
                  <a:rPr lang="en-US" altLang="ja-JP" dirty="0" smtClean="0"/>
                  <a:t>Position Resolution</a:t>
                </a:r>
                <a:r>
                  <a:rPr lang="en-US" altLang="ja-JP" dirty="0"/>
                  <a:t> </a:t>
                </a:r>
                <a:r>
                  <a:rPr lang="en-US" altLang="ja-JP" dirty="0" smtClean="0"/>
                  <a:t>: </a:t>
                </a:r>
                <a:br>
                  <a:rPr lang="en-US" altLang="ja-JP" dirty="0" smtClean="0"/>
                </a:br>
                <a14:m>
                  <m:oMath xmlns:m="http://schemas.openxmlformats.org/officeDocument/2006/math">
                    <m:r>
                      <a:rPr lang="en-US" altLang="ja-JP" b="1" i="1" dirty="0" smtClean="0">
                        <a:latin typeface="Cambria Math"/>
                      </a:rPr>
                      <m:t>&lt;</m:t>
                    </m:r>
                    <m:r>
                      <a:rPr lang="en-US" altLang="ja-JP" b="1" i="1" dirty="0" smtClean="0">
                        <a:latin typeface="Cambria Math"/>
                      </a:rPr>
                      <m:t>𝟐𝟎𝟎</m:t>
                    </m:r>
                    <m:r>
                      <a:rPr lang="en-US" altLang="ja-JP" b="1" i="1" dirty="0" smtClean="0">
                        <a:latin typeface="Cambria Math"/>
                      </a:rPr>
                      <m:t> </m:t>
                    </m:r>
                    <m:r>
                      <a:rPr lang="en-US" altLang="ja-JP" b="1" i="1" dirty="0" smtClean="0">
                        <a:latin typeface="Cambria Math"/>
                      </a:rPr>
                      <m:t>𝝁</m:t>
                    </m:r>
                    <m:r>
                      <a:rPr lang="en-US" altLang="ja-JP" b="1" i="1" dirty="0" smtClean="0">
                        <a:latin typeface="Cambria Math"/>
                      </a:rPr>
                      <m:t>𝒎</m:t>
                    </m:r>
                  </m:oMath>
                </a14:m>
                <a:endParaRPr lang="en-US" altLang="ja-JP" dirty="0" smtClean="0"/>
              </a:p>
              <a:p>
                <a:pPr lvl="3"/>
                <a:endParaRPr kumimoji="1" lang="en-US" altLang="ja-JP" dirty="0" smtClean="0"/>
              </a:p>
              <a:p>
                <a:r>
                  <a:rPr kumimoji="1" lang="en-US" altLang="ja-JP" dirty="0" err="1" smtClean="0"/>
                  <a:t>ToF</a:t>
                </a:r>
                <a:r>
                  <a:rPr kumimoji="1" lang="en-US" altLang="ja-JP" dirty="0" smtClean="0"/>
                  <a:t> counter</a:t>
                </a:r>
              </a:p>
              <a:p>
                <a:pPr lvl="1"/>
                <a:r>
                  <a:rPr lang="en-US" altLang="ja-JP" dirty="0" err="1" smtClean="0"/>
                  <a:t>ToF</a:t>
                </a:r>
                <a:r>
                  <a:rPr lang="en-US" altLang="ja-JP" dirty="0" smtClean="0"/>
                  <a:t> Resolution</a:t>
                </a:r>
                <a:r>
                  <a:rPr lang="en-US" altLang="ja-JP" dirty="0"/>
                  <a:t> </a:t>
                </a:r>
                <a:r>
                  <a:rPr lang="en-US" altLang="ja-JP" dirty="0" smtClean="0"/>
                  <a:t>: </a:t>
                </a:r>
                <a:br>
                  <a:rPr lang="en-US" altLang="ja-JP" dirty="0" smtClean="0"/>
                </a:br>
                <a14:m>
                  <m:oMath xmlns:m="http://schemas.openxmlformats.org/officeDocument/2006/math">
                    <m:r>
                      <a:rPr lang="en-US" altLang="ja-JP" b="1" i="1" dirty="0" smtClean="0">
                        <a:latin typeface="Cambria Math"/>
                      </a:rPr>
                      <m:t>∼</m:t>
                    </m:r>
                    <m:r>
                      <a:rPr lang="en-US" altLang="ja-JP" b="1" i="1" dirty="0" smtClean="0">
                        <a:latin typeface="Cambria Math"/>
                      </a:rPr>
                      <m:t>𝟏𝟓𝟎</m:t>
                    </m:r>
                    <m:r>
                      <a:rPr lang="en-US" altLang="ja-JP" i="1" dirty="0">
                        <a:latin typeface="Cambria Math"/>
                      </a:rPr>
                      <m:t> </m:t>
                    </m:r>
                    <m:r>
                      <a:rPr lang="en-US" altLang="ja-JP" b="1" i="1" dirty="0" smtClean="0">
                        <a:latin typeface="Cambria Math"/>
                      </a:rPr>
                      <m:t>𝒑𝒔</m:t>
                    </m:r>
                  </m:oMath>
                </a14:m>
                <a:endParaRPr kumimoji="1" lang="en-US" altLang="ja-JP" dirty="0" smtClean="0"/>
              </a:p>
              <a:p>
                <a:pPr lvl="3"/>
                <a:endParaRPr kumimoji="1" lang="en-US" altLang="ja-JP" dirty="0" smtClean="0"/>
              </a:p>
              <a:p>
                <a:r>
                  <a:rPr lang="en-US" altLang="ja-JP" dirty="0" smtClean="0"/>
                  <a:t>Inv. Mass </a:t>
                </a:r>
                <a:r>
                  <a:rPr lang="en-US" altLang="ja-JP" dirty="0" err="1" smtClean="0"/>
                  <a:t>Resl</a:t>
                </a:r>
                <a:r>
                  <a:rPr lang="en-US" altLang="ja-JP" dirty="0" smtClean="0"/>
                  <a:t>. :</a:t>
                </a:r>
                <a:r>
                  <a:rPr lang="en-US" altLang="ja-JP" dirty="0"/>
                  <a:t> </a:t>
                </a:r>
                <a:r>
                  <a:rPr lang="en-US" altLang="ja-JP" dirty="0" smtClean="0"/>
                  <a:t/>
                </a:r>
                <a:br>
                  <a:rPr lang="en-US" altLang="ja-JP" dirty="0" smtClean="0"/>
                </a:b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/>
                      </a:rPr>
                      <m:t>∼</m:t>
                    </m:r>
                    <m:r>
                      <a:rPr lang="en-US" altLang="ja-JP" i="1" dirty="0">
                        <a:latin typeface="Cambria Math"/>
                      </a:rPr>
                      <m:t>𝟏𝟎</m:t>
                    </m:r>
                    <m:r>
                      <a:rPr lang="en-US" altLang="ja-JP" i="1" dirty="0">
                        <a:latin typeface="Cambria Math"/>
                      </a:rPr>
                      <m:t> </m:t>
                    </m:r>
                    <m:r>
                      <a:rPr lang="en-US" altLang="ja-JP" b="1" i="0" dirty="0" smtClean="0">
                        <a:latin typeface="Cambria Math"/>
                      </a:rPr>
                      <m:t>𝐌𝐞𝐕</m:t>
                    </m:r>
                    <m:r>
                      <a:rPr lang="en-US" altLang="ja-JP" b="1" i="1" dirty="0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altLang="ja-JP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1" i="1" dirty="0" smtClean="0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altLang="ja-JP" b="1" i="1" dirty="0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23590" y="1845572"/>
                <a:ext cx="5040898" cy="4265787"/>
              </a:xfrm>
              <a:blipFill rotWithShape="1">
                <a:blip r:embed="rId4"/>
                <a:stretch>
                  <a:fillRect l="-1814" t="-2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図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2" t="46344" r="58012" b="27684"/>
          <a:stretch/>
        </p:blipFill>
        <p:spPr bwMode="auto">
          <a:xfrm>
            <a:off x="176916" y="997849"/>
            <a:ext cx="1974601" cy="169544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6272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7" grpId="0"/>
      <p:bldP spid="27" grpId="1"/>
      <p:bldP spid="30" grpId="0"/>
      <p:bldP spid="30" grpId="1"/>
      <p:bldP spid="36" grpId="0"/>
      <p:bldP spid="36" grpId="1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CDS Analysis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0382" y="1052736"/>
            <a:ext cx="5166114" cy="5184576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grpSp>
        <p:nvGrpSpPr>
          <p:cNvPr id="22" name="グループ化 21"/>
          <p:cNvGrpSpPr/>
          <p:nvPr/>
        </p:nvGrpSpPr>
        <p:grpSpPr>
          <a:xfrm>
            <a:off x="-123596" y="1369054"/>
            <a:ext cx="4716000" cy="5300306"/>
            <a:chOff x="90004" y="1490029"/>
            <a:chExt cx="4716000" cy="5300306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90004" y="2074335"/>
              <a:ext cx="4716000" cy="4716000"/>
              <a:chOff x="-3762864" y="1465743"/>
              <a:chExt cx="4716000" cy="4716000"/>
            </a:xfrm>
          </p:grpSpPr>
          <p:sp>
            <p:nvSpPr>
              <p:cNvPr id="32" name="ドーナツ 31"/>
              <p:cNvSpPr>
                <a:spLocks noChangeAspect="1"/>
              </p:cNvSpPr>
              <p:nvPr/>
            </p:nvSpPr>
            <p:spPr>
              <a:xfrm>
                <a:off x="-3204864" y="2023743"/>
                <a:ext cx="3600000" cy="3600000"/>
              </a:xfrm>
              <a:prstGeom prst="donut">
                <a:avLst>
                  <a:gd name="adj" fmla="val 33006"/>
                </a:avLst>
              </a:prstGeom>
              <a:pattFill prst="lgCheck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ドーナツ 32"/>
              <p:cNvSpPr>
                <a:spLocks noChangeAspect="1"/>
              </p:cNvSpPr>
              <p:nvPr/>
            </p:nvSpPr>
            <p:spPr>
              <a:xfrm>
                <a:off x="-3312864" y="1915743"/>
                <a:ext cx="3816000" cy="3816000"/>
              </a:xfrm>
              <a:prstGeom prst="donut">
                <a:avLst>
                  <a:gd name="adj" fmla="val 2248"/>
                </a:avLst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ドーナツ 34"/>
              <p:cNvSpPr>
                <a:spLocks noChangeAspect="1"/>
              </p:cNvSpPr>
              <p:nvPr/>
            </p:nvSpPr>
            <p:spPr>
              <a:xfrm>
                <a:off x="-3744864" y="1483743"/>
                <a:ext cx="4680000" cy="4680000"/>
              </a:xfrm>
              <a:prstGeom prst="donut">
                <a:avLst>
                  <a:gd name="adj" fmla="val 8841"/>
                </a:avLst>
              </a:prstGeom>
              <a:gradFill flip="none" rotWithShape="1">
                <a:gsLst>
                  <a:gs pos="62000">
                    <a:srgbClr val="00B0F0"/>
                  </a:gs>
                  <a:gs pos="83000">
                    <a:schemeClr val="accent5">
                      <a:lumMod val="20000"/>
                      <a:lumOff val="80000"/>
                      <a:alpha val="0"/>
                    </a:schemeClr>
                  </a:gs>
                  <a:gs pos="76000">
                    <a:schemeClr val="accent5">
                      <a:lumMod val="40000"/>
                      <a:lumOff val="60000"/>
                      <a:alpha val="0"/>
                    </a:schemeClr>
                  </a:gs>
                  <a:gs pos="69000">
                    <a:schemeClr val="accent5">
                      <a:lumMod val="40000"/>
                      <a:lumOff val="60000"/>
                      <a:alpha val="0"/>
                    </a:schemeClr>
                  </a:gs>
                  <a:gs pos="90000">
                    <a:schemeClr val="bg1">
                      <a:alpha val="1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パイ 27"/>
              <p:cNvSpPr>
                <a:spLocks noChangeAspect="1"/>
              </p:cNvSpPr>
              <p:nvPr/>
            </p:nvSpPr>
            <p:spPr>
              <a:xfrm>
                <a:off x="-3762864" y="1465743"/>
                <a:ext cx="4716000" cy="4716000"/>
              </a:xfrm>
              <a:prstGeom prst="pie">
                <a:avLst>
                  <a:gd name="adj1" fmla="val 16977085"/>
                  <a:gd name="adj2" fmla="val 285133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円/楕円 15"/>
              <p:cNvSpPr/>
              <p:nvPr/>
            </p:nvSpPr>
            <p:spPr>
              <a:xfrm>
                <a:off x="-1584864" y="364374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 rot="19077143">
                  <a:off x="2313037" y="3652674"/>
                  <a:ext cx="151194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Pre>
                        <m:sPrePr>
                          <m:ctrlPr>
                            <a:rPr kumimoji="1" lang="en-US" altLang="ja-JP" sz="1600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ja-JP" sz="1600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r>
                            <a:rPr lang="en-US" altLang="ja-JP" sz="1600" b="0" i="1" smtClean="0">
                              <a:latin typeface="Cambria Math"/>
                            </a:rPr>
                            <m:t>𝐻𝑒</m:t>
                          </m:r>
                        </m:e>
                      </m:sPre>
                    </m:oMath>
                  </a14:m>
                  <a:r>
                    <a:rPr kumimoji="1" lang="ja-JP" altLang="en-US" sz="1600" i="1" dirty="0" smtClean="0"/>
                    <a:t> </a:t>
                  </a:r>
                  <a:r>
                    <a:rPr kumimoji="1" lang="en-US" altLang="ja-JP" sz="1600" i="1" dirty="0" smtClean="0"/>
                    <a:t>target</a:t>
                  </a:r>
                  <a:endParaRPr kumimoji="1" lang="ja-JP" altLang="en-US" sz="1600" i="1" dirty="0"/>
                </a:p>
              </p:txBody>
            </p:sp>
          </mc:Choice>
          <mc:Fallback xmlns=""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077143">
                  <a:off x="2313037" y="3652674"/>
                  <a:ext cx="1511948" cy="338554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テキスト ボックス 26"/>
            <p:cNvSpPr txBox="1"/>
            <p:nvPr/>
          </p:nvSpPr>
          <p:spPr>
            <a:xfrm rot="19077143">
              <a:off x="2457075" y="2720289"/>
              <a:ext cx="15119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i="1" dirty="0" smtClean="0"/>
                <a:t>Tracker</a:t>
              </a:r>
              <a:endParaRPr kumimoji="1" lang="ja-JP" altLang="en-US" sz="1600" i="1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 rot="19077143">
              <a:off x="2636586" y="2083062"/>
              <a:ext cx="15119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i="1" dirty="0" err="1" smtClean="0"/>
                <a:t>ToF</a:t>
              </a:r>
              <a:r>
                <a:rPr kumimoji="1" lang="en-US" altLang="ja-JP" sz="1600" i="1" dirty="0" smtClean="0"/>
                <a:t> counter</a:t>
              </a:r>
              <a:endParaRPr kumimoji="1" lang="ja-JP" altLang="en-US" sz="1600" i="1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 rot="19077143">
              <a:off x="2619632" y="1490029"/>
              <a:ext cx="19271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i="1" dirty="0" smtClean="0"/>
                <a:t>Solenoid magnet</a:t>
              </a:r>
              <a:endParaRPr kumimoji="1" lang="ja-JP" altLang="en-US" sz="1600" i="1" dirty="0"/>
            </a:p>
          </p:txBody>
        </p:sp>
      </p:grpSp>
      <p:pic>
        <p:nvPicPr>
          <p:cNvPr id="38" name="図 3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2" t="46344" r="58012" b="27684"/>
          <a:stretch/>
        </p:blipFill>
        <p:spPr bwMode="auto">
          <a:xfrm>
            <a:off x="176916" y="997849"/>
            <a:ext cx="1974601" cy="169544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/>
              <p:cNvSpPr txBox="1"/>
              <p:nvPr/>
            </p:nvSpPr>
            <p:spPr>
              <a:xfrm>
                <a:off x="3295519" y="5241499"/>
                <a:ext cx="574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kumimoji="1" lang="en-US" altLang="ja-JP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ja-JP" alt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テキスト ボックス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519" y="5241499"/>
                <a:ext cx="574863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グループ化 45"/>
          <p:cNvGrpSpPr/>
          <p:nvPr/>
        </p:nvGrpSpPr>
        <p:grpSpPr>
          <a:xfrm rot="17221503">
            <a:off x="1258702" y="3681222"/>
            <a:ext cx="2375983" cy="2242182"/>
            <a:chOff x="3092490" y="3338815"/>
            <a:chExt cx="2375983" cy="2242182"/>
          </a:xfrm>
        </p:grpSpPr>
        <p:grpSp>
          <p:nvGrpSpPr>
            <p:cNvPr id="51" name="グループ化 50"/>
            <p:cNvGrpSpPr/>
            <p:nvPr/>
          </p:nvGrpSpPr>
          <p:grpSpPr>
            <a:xfrm>
              <a:off x="4853830" y="3338815"/>
              <a:ext cx="614643" cy="883279"/>
              <a:chOff x="4828256" y="3251325"/>
              <a:chExt cx="614643" cy="883279"/>
            </a:xfrm>
          </p:grpSpPr>
          <p:sp>
            <p:nvSpPr>
              <p:cNvPr id="61" name="二等辺三角形 60"/>
              <p:cNvSpPr/>
              <p:nvPr/>
            </p:nvSpPr>
            <p:spPr>
              <a:xfrm rot="13439841">
                <a:off x="4828256" y="3291057"/>
                <a:ext cx="360000" cy="843547"/>
              </a:xfrm>
              <a:prstGeom prst="triangle">
                <a:avLst>
                  <a:gd name="adj" fmla="val 52520"/>
                </a:avLst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円/楕円 62"/>
              <p:cNvSpPr/>
              <p:nvPr/>
            </p:nvSpPr>
            <p:spPr>
              <a:xfrm>
                <a:off x="5082899" y="3251325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2" name="グループ化 51"/>
            <p:cNvGrpSpPr/>
            <p:nvPr/>
          </p:nvGrpSpPr>
          <p:grpSpPr>
            <a:xfrm>
              <a:off x="3948932" y="4015873"/>
              <a:ext cx="602462" cy="861282"/>
              <a:chOff x="3948932" y="4015873"/>
              <a:chExt cx="602462" cy="861282"/>
            </a:xfrm>
          </p:grpSpPr>
          <p:sp>
            <p:nvSpPr>
              <p:cNvPr id="59" name="二等辺三角形 58"/>
              <p:cNvSpPr/>
              <p:nvPr/>
            </p:nvSpPr>
            <p:spPr>
              <a:xfrm rot="2639841">
                <a:off x="4191394" y="4015873"/>
                <a:ext cx="360000" cy="843547"/>
              </a:xfrm>
              <a:prstGeom prst="triangle">
                <a:avLst>
                  <a:gd name="adj" fmla="val 52520"/>
                </a:avLst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円/楕円 59"/>
              <p:cNvSpPr/>
              <p:nvPr/>
            </p:nvSpPr>
            <p:spPr>
              <a:xfrm>
                <a:off x="3948932" y="4517155"/>
                <a:ext cx="360000" cy="360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3" name="グループ化 52"/>
            <p:cNvGrpSpPr/>
            <p:nvPr/>
          </p:nvGrpSpPr>
          <p:grpSpPr>
            <a:xfrm>
              <a:off x="3092490" y="4648928"/>
              <a:ext cx="1059548" cy="509985"/>
              <a:chOff x="3025680" y="4648928"/>
              <a:chExt cx="1059548" cy="509985"/>
            </a:xfrm>
          </p:grpSpPr>
          <p:sp>
            <p:nvSpPr>
              <p:cNvPr id="57" name="二等辺三角形 56"/>
              <p:cNvSpPr/>
              <p:nvPr/>
            </p:nvSpPr>
            <p:spPr>
              <a:xfrm rot="4216675">
                <a:off x="3483455" y="4407154"/>
                <a:ext cx="360000" cy="843547"/>
              </a:xfrm>
              <a:prstGeom prst="triangle">
                <a:avLst>
                  <a:gd name="adj" fmla="val 52520"/>
                </a:avLst>
              </a:prstGeom>
              <a:gradFill flip="none" rotWithShape="1">
                <a:gsLst>
                  <a:gs pos="0">
                    <a:srgbClr val="FF0000">
                      <a:tint val="66000"/>
                      <a:satMod val="160000"/>
                    </a:srgbClr>
                  </a:gs>
                  <a:gs pos="50000">
                    <a:srgbClr val="FF0000">
                      <a:tint val="44500"/>
                      <a:satMod val="160000"/>
                    </a:srgbClr>
                  </a:gs>
                  <a:gs pos="100000">
                    <a:srgbClr val="FF00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円/楕円 57"/>
              <p:cNvSpPr/>
              <p:nvPr/>
            </p:nvSpPr>
            <p:spPr>
              <a:xfrm>
                <a:off x="3025680" y="4798913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4" name="グループ化 53"/>
            <p:cNvGrpSpPr/>
            <p:nvPr/>
          </p:nvGrpSpPr>
          <p:grpSpPr>
            <a:xfrm>
              <a:off x="3714929" y="4666801"/>
              <a:ext cx="345056" cy="914196"/>
              <a:chOff x="3769026" y="4743272"/>
              <a:chExt cx="345056" cy="914196"/>
            </a:xfrm>
          </p:grpSpPr>
          <p:sp>
            <p:nvSpPr>
              <p:cNvPr id="55" name="二等辺三角形 54"/>
              <p:cNvSpPr/>
              <p:nvPr/>
            </p:nvSpPr>
            <p:spPr>
              <a:xfrm rot="1346274">
                <a:off x="3934082" y="4743272"/>
                <a:ext cx="180000" cy="843547"/>
              </a:xfrm>
              <a:prstGeom prst="triangle">
                <a:avLst>
                  <a:gd name="adj" fmla="val 52520"/>
                </a:avLst>
              </a:prstGeom>
              <a:gradFill flip="none" rotWithShape="1">
                <a:gsLst>
                  <a:gs pos="0">
                    <a:srgbClr val="CC0099">
                      <a:tint val="66000"/>
                      <a:satMod val="160000"/>
                    </a:srgbClr>
                  </a:gs>
                  <a:gs pos="50000">
                    <a:srgbClr val="CC0099">
                      <a:tint val="44500"/>
                      <a:satMod val="160000"/>
                    </a:srgbClr>
                  </a:gs>
                  <a:gs pos="100000">
                    <a:srgbClr val="CC0099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円/楕円 55"/>
              <p:cNvSpPr/>
              <p:nvPr/>
            </p:nvSpPr>
            <p:spPr>
              <a:xfrm>
                <a:off x="3769026" y="5477468"/>
                <a:ext cx="180000" cy="180000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/>
              <p:cNvSpPr txBox="1"/>
              <p:nvPr/>
            </p:nvSpPr>
            <p:spPr>
              <a:xfrm>
                <a:off x="2643077" y="4637982"/>
                <a:ext cx="6785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𝚲</m:t>
                      </m:r>
                    </m:oMath>
                  </m:oMathPara>
                </a14:m>
                <a:endParaRPr kumimoji="1" lang="ja-JP" alt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テキスト ボックス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077" y="4637982"/>
                <a:ext cx="678548" cy="3077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2500685" y="5586564"/>
                <a:ext cx="574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𝒑</m:t>
                      </m:r>
                    </m:oMath>
                  </m:oMathPara>
                </a14:m>
                <a:endParaRPr kumimoji="1" lang="ja-JP" alt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685" y="5586564"/>
                <a:ext cx="574863" cy="3077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1796826" y="3176691"/>
                <a:ext cx="574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𝒑</m:t>
                      </m:r>
                    </m:oMath>
                  </m:oMathPara>
                </a14:m>
                <a:endParaRPr kumimoji="1" lang="ja-JP" alt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826" y="3176691"/>
                <a:ext cx="574863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グループ化 16"/>
          <p:cNvGrpSpPr/>
          <p:nvPr/>
        </p:nvGrpSpPr>
        <p:grpSpPr>
          <a:xfrm>
            <a:off x="4121487" y="404664"/>
            <a:ext cx="4968000" cy="3576997"/>
            <a:chOff x="4121487" y="404664"/>
            <a:chExt cx="4968000" cy="3576997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4121487" y="404664"/>
              <a:ext cx="4968000" cy="3576997"/>
              <a:chOff x="4121487" y="591071"/>
              <a:chExt cx="4968000" cy="3576997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1487" y="692696"/>
                <a:ext cx="4968000" cy="3475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テキスト ボックス 7"/>
              <p:cNvSpPr txBox="1"/>
              <p:nvPr/>
            </p:nvSpPr>
            <p:spPr>
              <a:xfrm>
                <a:off x="6660232" y="591071"/>
                <a:ext cx="22322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ja-JP" sz="2400" b="1" i="1" dirty="0" smtClean="0"/>
                  <a:t>PID</a:t>
                </a:r>
                <a:endParaRPr kumimoji="1" lang="ja-JP" altLang="en-US" sz="2400" b="1" i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テキスト ボックス 68"/>
                  <p:cNvSpPr txBox="1"/>
                  <p:nvPr/>
                </p:nvSpPr>
                <p:spPr>
                  <a:xfrm>
                    <a:off x="7001254" y="1196752"/>
                    <a:ext cx="59508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𝒑</m:t>
                          </m:r>
                        </m:oMath>
                      </m:oMathPara>
                    </a14:m>
                    <a:endParaRPr kumimoji="1" lang="ja-JP" altLang="en-US" sz="2400" b="1" i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9" name="テキスト ボックス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01254" y="1196752"/>
                    <a:ext cx="595081" cy="461665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 b="-12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テキスト ボックス 69"/>
                  <p:cNvSpPr txBox="1"/>
                  <p:nvPr/>
                </p:nvSpPr>
                <p:spPr>
                  <a:xfrm>
                    <a:off x="5508104" y="2823319"/>
                    <a:ext cx="59508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1" lang="en-US" altLang="ja-JP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𝝅</m:t>
                              </m:r>
                            </m:e>
                            <m:sup>
                              <m:r>
                                <a:rPr kumimoji="1" lang="en-US" altLang="ja-JP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kumimoji="1" lang="ja-JP" altLang="en-US" sz="2400" b="1" i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テキスト ボックス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08104" y="2823319"/>
                    <a:ext cx="595081" cy="461665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テキスト ボックス 6"/>
            <p:cNvSpPr txBox="1"/>
            <p:nvPr/>
          </p:nvSpPr>
          <p:spPr>
            <a:xfrm>
              <a:off x="5957902" y="3062693"/>
              <a:ext cx="29345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+mj-lt"/>
                </a:rPr>
                <a:t>Preliminary </a:t>
              </a:r>
              <a:endParaRPr kumimoji="1" lang="ja-JP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4121487" y="4077072"/>
            <a:ext cx="4968000" cy="2664296"/>
            <a:chOff x="4121487" y="4077072"/>
            <a:chExt cx="4968000" cy="2664296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4121487" y="4077072"/>
              <a:ext cx="4968000" cy="2664296"/>
              <a:chOff x="4121487" y="4149080"/>
              <a:chExt cx="4968000" cy="2664296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1487" y="4333106"/>
                <a:ext cx="4968000" cy="2480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テキスト ボックス 67"/>
                  <p:cNvSpPr txBox="1"/>
                  <p:nvPr/>
                </p:nvSpPr>
                <p:spPr>
                  <a:xfrm>
                    <a:off x="6372200" y="4149080"/>
                    <a:ext cx="252028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14:m>
                      <m:oMath xmlns:m="http://schemas.openxmlformats.org/officeDocument/2006/math">
                        <m:r>
                          <a:rPr kumimoji="1" lang="en-US" altLang="ja-JP" sz="2400" b="1" i="0" smtClean="0">
                            <a:latin typeface="Cambria Math"/>
                          </a:rPr>
                          <m:t>𝚲</m:t>
                        </m:r>
                      </m:oMath>
                    </a14:m>
                    <a:r>
                      <a:rPr kumimoji="1" lang="en-US" altLang="ja-JP" sz="2400" b="1" i="1" dirty="0" smtClean="0"/>
                      <a:t>- Reconstruction</a:t>
                    </a:r>
                    <a:endParaRPr kumimoji="1" lang="ja-JP" altLang="en-US" sz="2400" b="1" i="1" dirty="0"/>
                  </a:p>
                </p:txBody>
              </p:sp>
            </mc:Choice>
            <mc:Fallback xmlns="">
              <p:sp>
                <p:nvSpPr>
                  <p:cNvPr id="68" name="テキスト ボックス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72200" y="4149080"/>
                    <a:ext cx="2520280" cy="461665"/>
                  </a:xfrm>
                  <a:prstGeom prst="rect">
                    <a:avLst/>
                  </a:prstGeom>
                  <a:blipFill rotWithShape="1">
                    <a:blip r:embed="rId19"/>
                    <a:stretch>
                      <a:fillRect t="-10526" r="-3623" b="-2894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2" name="グループ化 11"/>
              <p:cNvGrpSpPr/>
              <p:nvPr/>
            </p:nvGrpSpPr>
            <p:grpSpPr>
              <a:xfrm>
                <a:off x="6372200" y="4703379"/>
                <a:ext cx="2484274" cy="369332"/>
                <a:chOff x="6372200" y="4703379"/>
                <a:chExt cx="2484274" cy="3693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テキスト ボックス 70"/>
                    <p:cNvSpPr txBox="1"/>
                    <p:nvPr/>
                  </p:nvSpPr>
                  <p:spPr>
                    <a:xfrm>
                      <a:off x="6516215" y="4703379"/>
                      <a:ext cx="234025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b="1" dirty="0" smtClean="0"/>
                        <a:t> </a:t>
                      </a:r>
                      <a14:m>
                        <m:oMath xmlns:m="http://schemas.openxmlformats.org/officeDocument/2006/math">
                          <m:r>
                            <a:rPr kumimoji="1" lang="en-US" altLang="ja-JP" b="1" i="1" smtClean="0">
                              <a:latin typeface="Cambria Math"/>
                            </a:rPr>
                            <m:t>𝝅</m:t>
                          </m:r>
                          <m:r>
                            <a:rPr kumimoji="1" lang="en-US" altLang="ja-JP" b="1" i="1" smtClean="0">
                              <a:latin typeface="Cambria Math"/>
                            </a:rPr>
                            <m:t>𝒑</m:t>
                          </m:r>
                        </m:oMath>
                      </a14:m>
                      <a:r>
                        <a:rPr kumimoji="1" lang="en-US" altLang="ja-JP" b="1" dirty="0" smtClean="0"/>
                        <a:t>-pair from </a:t>
                      </a:r>
                      <a14:m>
                        <m:oMath xmlns:m="http://schemas.openxmlformats.org/officeDocument/2006/math">
                          <m:r>
                            <a:rPr kumimoji="1" lang="en-US" altLang="ja-JP" b="1" i="0" smtClean="0">
                              <a:latin typeface="Cambria Math"/>
                            </a:rPr>
                            <m:t>𝚲</m:t>
                          </m:r>
                        </m:oMath>
                      </a14:m>
                      <a:r>
                        <a:rPr kumimoji="1" lang="en-US" altLang="ja-JP" b="1" i="1" dirty="0" smtClean="0"/>
                        <a:t>-decay</a:t>
                      </a:r>
                      <a:endParaRPr kumimoji="1" lang="ja-JP" altLang="en-US" b="1" i="1" dirty="0"/>
                    </a:p>
                  </p:txBody>
                </p:sp>
              </mc:Choice>
              <mc:Fallback xmlns="">
                <p:sp>
                  <p:nvSpPr>
                    <p:cNvPr id="71" name="テキスト ボックス 7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16215" y="4703379"/>
                      <a:ext cx="2340259" cy="369332"/>
                    </a:xfrm>
                    <a:prstGeom prst="rect">
                      <a:avLst/>
                    </a:prstGeom>
                    <a:blipFill rotWithShape="1">
                      <a:blip r:embed="rId20"/>
                      <a:stretch>
                        <a:fillRect t="-8333" r="-1563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0" name="角丸四角形 9"/>
                <p:cNvSpPr/>
                <p:nvPr/>
              </p:nvSpPr>
              <p:spPr>
                <a:xfrm>
                  <a:off x="6372200" y="4780637"/>
                  <a:ext cx="180020" cy="214816"/>
                </a:xfrm>
                <a:prstGeom prst="roundRect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3" name="グループ化 12"/>
              <p:cNvGrpSpPr/>
              <p:nvPr/>
            </p:nvGrpSpPr>
            <p:grpSpPr>
              <a:xfrm>
                <a:off x="6372200" y="5085184"/>
                <a:ext cx="2520279" cy="369332"/>
                <a:chOff x="6372200" y="5085184"/>
                <a:chExt cx="2520279" cy="3693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2" name="テキスト ボックス 71"/>
                    <p:cNvSpPr txBox="1"/>
                    <p:nvPr/>
                  </p:nvSpPr>
                  <p:spPr>
                    <a:xfrm>
                      <a:off x="6552220" y="5085184"/>
                      <a:ext cx="234025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b="1" dirty="0" smtClean="0"/>
                        <a:t>Other </a:t>
                      </a:r>
                      <a14:m>
                        <m:oMath xmlns:m="http://schemas.openxmlformats.org/officeDocument/2006/math">
                          <m:r>
                            <a:rPr kumimoji="1" lang="en-US" altLang="ja-JP" b="1" i="1" smtClean="0">
                              <a:latin typeface="Cambria Math"/>
                            </a:rPr>
                            <m:t>𝝅</m:t>
                          </m:r>
                          <m:r>
                            <a:rPr kumimoji="1" lang="en-US" altLang="ja-JP" b="1" i="1" smtClean="0">
                              <a:latin typeface="Cambria Math"/>
                            </a:rPr>
                            <m:t>𝒑</m:t>
                          </m:r>
                        </m:oMath>
                      </a14:m>
                      <a:r>
                        <a:rPr kumimoji="1" lang="en-US" altLang="ja-JP" b="1" dirty="0" smtClean="0"/>
                        <a:t>-pair</a:t>
                      </a:r>
                      <a:endParaRPr kumimoji="1" lang="ja-JP" altLang="en-US" b="1" i="1" dirty="0"/>
                    </a:p>
                  </p:txBody>
                </p:sp>
              </mc:Choice>
              <mc:Fallback xmlns="">
                <p:sp>
                  <p:nvSpPr>
                    <p:cNvPr id="72" name="テキスト ボックス 7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52220" y="5085184"/>
                      <a:ext cx="2340259" cy="369332"/>
                    </a:xfrm>
                    <a:prstGeom prst="rect">
                      <a:avLst/>
                    </a:prstGeom>
                    <a:blipFill rotWithShape="1">
                      <a:blip r:embed="rId21"/>
                      <a:stretch>
                        <a:fillRect l="-2344" t="-8197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3" name="角丸四角形 72"/>
                <p:cNvSpPr/>
                <p:nvPr/>
              </p:nvSpPr>
              <p:spPr>
                <a:xfrm>
                  <a:off x="6372200" y="5162442"/>
                  <a:ext cx="180020" cy="214816"/>
                </a:xfrm>
                <a:prstGeom prst="round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62" name="テキスト ボックス 61"/>
            <p:cNvSpPr txBox="1"/>
            <p:nvPr/>
          </p:nvSpPr>
          <p:spPr>
            <a:xfrm>
              <a:off x="5971583" y="5881295"/>
              <a:ext cx="29345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+mj-lt"/>
                </a:rPr>
                <a:t>Preliminary </a:t>
              </a:r>
              <a:endParaRPr kumimoji="1" lang="ja-JP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82214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Analyzed Spectrum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256583"/>
          </a:xfrm>
        </p:spPr>
        <p:txBody>
          <a:bodyPr>
            <a:normAutofit/>
          </a:bodyPr>
          <a:lstStyle/>
          <a:p>
            <a:endParaRPr lang="en-US" altLang="ja-JP" dirty="0"/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endParaRPr lang="en-US" altLang="ja-JP" dirty="0"/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pPr lvl="1"/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666232" y="1052736"/>
            <a:ext cx="8555943" cy="2283184"/>
            <a:chOff x="378961" y="2369952"/>
            <a:chExt cx="8555943" cy="2283184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378961" y="2614074"/>
              <a:ext cx="2189707" cy="886934"/>
              <a:chOff x="2022358" y="2500928"/>
              <a:chExt cx="2189707" cy="886934"/>
            </a:xfrm>
          </p:grpSpPr>
          <p:sp>
            <p:nvSpPr>
              <p:cNvPr id="8" name="右矢印 7"/>
              <p:cNvSpPr/>
              <p:nvPr/>
            </p:nvSpPr>
            <p:spPr>
              <a:xfrm>
                <a:off x="3818949" y="2966416"/>
                <a:ext cx="393116" cy="188435"/>
              </a:xfrm>
              <a:prstGeom prst="rightArrow">
                <a:avLst>
                  <a:gd name="adj1" fmla="val 28605"/>
                  <a:gd name="adj2" fmla="val 66841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" name="グループ化 8"/>
              <p:cNvGrpSpPr/>
              <p:nvPr/>
            </p:nvGrpSpPr>
            <p:grpSpPr>
              <a:xfrm>
                <a:off x="2022358" y="3025322"/>
                <a:ext cx="746997" cy="180001"/>
                <a:chOff x="539552" y="2796921"/>
                <a:chExt cx="1493994" cy="360001"/>
              </a:xfrm>
            </p:grpSpPr>
            <p:sp>
              <p:nvSpPr>
                <p:cNvPr id="26" name="二等辺三角形 25"/>
                <p:cNvSpPr/>
                <p:nvPr/>
              </p:nvSpPr>
              <p:spPr>
                <a:xfrm rot="16200000">
                  <a:off x="1006755" y="2329719"/>
                  <a:ext cx="360000" cy="1294405"/>
                </a:xfrm>
                <a:prstGeom prst="triangle">
                  <a:avLst>
                    <a:gd name="adj" fmla="val 52520"/>
                  </a:avLst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円/楕円 26"/>
                <p:cNvSpPr/>
                <p:nvPr/>
              </p:nvSpPr>
              <p:spPr>
                <a:xfrm>
                  <a:off x="1673546" y="2796921"/>
                  <a:ext cx="360000" cy="3600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テキスト ボックス 9"/>
                  <p:cNvSpPr txBox="1"/>
                  <p:nvPr/>
                </p:nvSpPr>
                <p:spPr>
                  <a:xfrm>
                    <a:off x="2220132" y="2504038"/>
                    <a:ext cx="47768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1" lang="en-US" altLang="ja-JP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𝑲</m:t>
                              </m:r>
                            </m:e>
                            <m:sup>
                              <m:r>
                                <a:rPr kumimoji="1" lang="en-US" altLang="ja-JP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kumimoji="1" lang="ja-JP" alt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テキスト ボックス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20132" y="2504038"/>
                    <a:ext cx="477687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" name="グループ化 10"/>
              <p:cNvGrpSpPr/>
              <p:nvPr/>
            </p:nvGrpSpPr>
            <p:grpSpPr>
              <a:xfrm>
                <a:off x="2953073" y="2825333"/>
                <a:ext cx="558028" cy="562529"/>
                <a:chOff x="2627784" y="2004797"/>
                <a:chExt cx="1116056" cy="1125057"/>
              </a:xfrm>
            </p:grpSpPr>
            <p:sp>
              <p:nvSpPr>
                <p:cNvPr id="23" name="円/楕円 22"/>
                <p:cNvSpPr/>
                <p:nvPr/>
              </p:nvSpPr>
              <p:spPr>
                <a:xfrm>
                  <a:off x="2627784" y="2004797"/>
                  <a:ext cx="612000" cy="61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円/楕円 23"/>
                <p:cNvSpPr/>
                <p:nvPr/>
              </p:nvSpPr>
              <p:spPr>
                <a:xfrm>
                  <a:off x="2663788" y="2517854"/>
                  <a:ext cx="612000" cy="6120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円/楕円 24"/>
                <p:cNvSpPr/>
                <p:nvPr/>
              </p:nvSpPr>
              <p:spPr>
                <a:xfrm>
                  <a:off x="3131840" y="2222053"/>
                  <a:ext cx="612000" cy="61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テキスト ボックス 11"/>
                  <p:cNvSpPr txBox="1"/>
                  <p:nvPr/>
                </p:nvSpPr>
                <p:spPr>
                  <a:xfrm>
                    <a:off x="2915816" y="2500928"/>
                    <a:ext cx="571164" cy="3755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Pre>
                            <m:sPrePr>
                              <m:ctrlPr>
                                <a:rPr kumimoji="1" lang="en-US" altLang="ja-JP" b="1" i="1" smtClean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ja-JP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  <m:e>
                              <m:r>
                                <a:rPr lang="en-US" altLang="ja-JP" b="1" i="0" smtClean="0">
                                  <a:latin typeface="Cambria Math"/>
                                </a:rPr>
                                <m:t>𝐇𝐞</m:t>
                              </m:r>
                            </m:e>
                          </m:sPre>
                        </m:oMath>
                      </m:oMathPara>
                    </a14:m>
                    <a:endParaRPr kumimoji="1" lang="ja-JP" altLang="en-US" dirty="0"/>
                  </a:p>
                </p:txBody>
              </p:sp>
            </mc:Choice>
            <mc:Fallback xmlns="">
              <p:sp>
                <p:nvSpPr>
                  <p:cNvPr id="46" name="テキスト ボックス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5816" y="2500928"/>
                    <a:ext cx="571164" cy="37555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r="-2151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6" name="グループ化 55"/>
            <p:cNvGrpSpPr/>
            <p:nvPr/>
          </p:nvGrpSpPr>
          <p:grpSpPr>
            <a:xfrm>
              <a:off x="2017798" y="2369952"/>
              <a:ext cx="6917106" cy="2283184"/>
              <a:chOff x="1975154" y="4447503"/>
              <a:chExt cx="6917106" cy="2283184"/>
            </a:xfrm>
          </p:grpSpPr>
          <p:grpSp>
            <p:nvGrpSpPr>
              <p:cNvPr id="55" name="グループ化 54"/>
              <p:cNvGrpSpPr/>
              <p:nvPr/>
            </p:nvGrpSpPr>
            <p:grpSpPr>
              <a:xfrm>
                <a:off x="1975154" y="4447503"/>
                <a:ext cx="5775589" cy="2283184"/>
                <a:chOff x="1964763" y="4447384"/>
                <a:chExt cx="5775589" cy="2283184"/>
              </a:xfrm>
            </p:grpSpPr>
            <p:grpSp>
              <p:nvGrpSpPr>
                <p:cNvPr id="28" name="グループ化 27"/>
                <p:cNvGrpSpPr/>
                <p:nvPr/>
              </p:nvGrpSpPr>
              <p:grpSpPr>
                <a:xfrm>
                  <a:off x="1964763" y="4447384"/>
                  <a:ext cx="3054985" cy="2283184"/>
                  <a:chOff x="4162063" y="3945550"/>
                  <a:chExt cx="3054985" cy="228318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9" name="テキスト ボックス 28"/>
                      <p:cNvSpPr txBox="1"/>
                      <p:nvPr/>
                    </p:nvSpPr>
                    <p:spPr>
                      <a:xfrm>
                        <a:off x="5076780" y="5920957"/>
                        <a:ext cx="574863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1" lang="en-US" altLang="ja-JP" sz="1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kumimoji="1" lang="en-US" altLang="ja-JP" sz="14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kumimoji="1" lang="ja-JP" altLang="en-US" sz="14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3" name="テキスト ボックス 1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076780" y="5920957"/>
                        <a:ext cx="574863" cy="307777"/>
                      </a:xfrm>
                      <a:prstGeom prst="rect">
                        <a:avLst/>
                      </a:prstGeom>
                      <a:blipFill rotWithShape="1"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ja-JP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30" name="グループ化 29"/>
                  <p:cNvGrpSpPr/>
                  <p:nvPr/>
                </p:nvGrpSpPr>
                <p:grpSpPr>
                  <a:xfrm>
                    <a:off x="4329833" y="3945550"/>
                    <a:ext cx="2375983" cy="2242182"/>
                    <a:chOff x="3092490" y="3338815"/>
                    <a:chExt cx="2375983" cy="2242182"/>
                  </a:xfrm>
                </p:grpSpPr>
                <p:grpSp>
                  <p:nvGrpSpPr>
                    <p:cNvPr id="34" name="グループ化 33"/>
                    <p:cNvGrpSpPr/>
                    <p:nvPr/>
                  </p:nvGrpSpPr>
                  <p:grpSpPr>
                    <a:xfrm>
                      <a:off x="4414300" y="3863065"/>
                      <a:ext cx="567368" cy="533857"/>
                      <a:chOff x="4220616" y="3831247"/>
                      <a:chExt cx="567368" cy="533857"/>
                    </a:xfrm>
                  </p:grpSpPr>
                  <p:grpSp>
                    <p:nvGrpSpPr>
                      <p:cNvPr id="47" name="グループ化 46"/>
                      <p:cNvGrpSpPr/>
                      <p:nvPr/>
                    </p:nvGrpSpPr>
                    <p:grpSpPr>
                      <a:xfrm>
                        <a:off x="4220616" y="3831247"/>
                        <a:ext cx="567368" cy="533857"/>
                        <a:chOff x="4220616" y="3831247"/>
                        <a:chExt cx="567368" cy="533857"/>
                      </a:xfrm>
                    </p:grpSpPr>
                    <p:sp>
                      <p:nvSpPr>
                        <p:cNvPr id="49" name="円/楕円 48"/>
                        <p:cNvSpPr/>
                        <p:nvPr/>
                      </p:nvSpPr>
                      <p:spPr>
                        <a:xfrm>
                          <a:off x="4220616" y="3831247"/>
                          <a:ext cx="360000" cy="3600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FF0000"/>
                          </a:solidFill>
                          <a:prstDash val="sysDash"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50" name="円/楕円 49"/>
                        <p:cNvSpPr/>
                        <p:nvPr/>
                      </p:nvSpPr>
                      <p:spPr>
                        <a:xfrm>
                          <a:off x="4427984" y="4005104"/>
                          <a:ext cx="360000" cy="360000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FF0000"/>
                          </a:solidFill>
                          <a:prstDash val="sysDash"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  <p:sp>
                    <p:nvSpPr>
                      <p:cNvPr id="48" name="円/楕円 47"/>
                      <p:cNvSpPr/>
                      <p:nvPr/>
                    </p:nvSpPr>
                    <p:spPr>
                      <a:xfrm>
                        <a:off x="4414300" y="4008175"/>
                        <a:ext cx="180000" cy="1800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00B050"/>
                        </a:solidFill>
                        <a:prstDash val="sysDash"/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5" name="グループ化 34"/>
                    <p:cNvGrpSpPr/>
                    <p:nvPr/>
                  </p:nvGrpSpPr>
                  <p:grpSpPr>
                    <a:xfrm>
                      <a:off x="4853830" y="3338815"/>
                      <a:ext cx="614643" cy="883279"/>
                      <a:chOff x="4828256" y="3251325"/>
                      <a:chExt cx="614643" cy="883279"/>
                    </a:xfrm>
                  </p:grpSpPr>
                  <p:sp>
                    <p:nvSpPr>
                      <p:cNvPr id="45" name="二等辺三角形 44"/>
                      <p:cNvSpPr/>
                      <p:nvPr/>
                    </p:nvSpPr>
                    <p:spPr>
                      <a:xfrm rot="13439841">
                        <a:off x="4828256" y="3291057"/>
                        <a:ext cx="360000" cy="843547"/>
                      </a:xfrm>
                      <a:prstGeom prst="triangle">
                        <a:avLst>
                          <a:gd name="adj" fmla="val 52520"/>
                        </a:avLst>
                      </a:prstGeom>
                      <a:gradFill flip="none" rotWithShape="1">
                        <a:gsLst>
                          <a:gs pos="0">
                            <a:srgbClr val="FF0000">
                              <a:tint val="66000"/>
                              <a:satMod val="160000"/>
                            </a:srgbClr>
                          </a:gs>
                          <a:gs pos="50000">
                            <a:srgbClr val="FF0000">
                              <a:tint val="44500"/>
                              <a:satMod val="160000"/>
                            </a:srgbClr>
                          </a:gs>
                          <a:gs pos="100000">
                            <a:srgbClr val="FF0000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6" name="円/楕円 45"/>
                      <p:cNvSpPr/>
                      <p:nvPr/>
                    </p:nvSpPr>
                    <p:spPr>
                      <a:xfrm>
                        <a:off x="5082899" y="325132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ffectLst>
                        <a:outerShdw blurRad="50800" dist="38100" dir="8100000" algn="tr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alanced" dir="t">
                          <a:rot lat="0" lon="0" rev="8700000"/>
                        </a:lightRig>
                      </a:scene3d>
                      <a:sp3d>
                        <a:bevelT w="190500" h="381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6" name="グループ化 35"/>
                    <p:cNvGrpSpPr/>
                    <p:nvPr/>
                  </p:nvGrpSpPr>
                  <p:grpSpPr>
                    <a:xfrm>
                      <a:off x="3948932" y="4015873"/>
                      <a:ext cx="602462" cy="861282"/>
                      <a:chOff x="3948932" y="4015873"/>
                      <a:chExt cx="602462" cy="861282"/>
                    </a:xfrm>
                  </p:grpSpPr>
                  <p:sp>
                    <p:nvSpPr>
                      <p:cNvPr id="43" name="二等辺三角形 42"/>
                      <p:cNvSpPr/>
                      <p:nvPr/>
                    </p:nvSpPr>
                    <p:spPr>
                      <a:xfrm rot="2639841">
                        <a:off x="4191394" y="4015873"/>
                        <a:ext cx="360000" cy="843547"/>
                      </a:xfrm>
                      <a:prstGeom prst="triangle">
                        <a:avLst>
                          <a:gd name="adj" fmla="val 52520"/>
                        </a:avLst>
                      </a:prstGeom>
                      <a:gradFill flip="none" rotWithShape="1">
                        <a:gsLst>
                          <a:gs pos="0">
                            <a:srgbClr val="FFC000">
                              <a:tint val="66000"/>
                              <a:satMod val="160000"/>
                            </a:srgbClr>
                          </a:gs>
                          <a:gs pos="50000">
                            <a:srgbClr val="FFC000">
                              <a:tint val="44500"/>
                              <a:satMod val="160000"/>
                            </a:srgbClr>
                          </a:gs>
                          <a:gs pos="100000">
                            <a:srgbClr val="FFC000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4" name="円/楕円 43"/>
                      <p:cNvSpPr/>
                      <p:nvPr/>
                    </p:nvSpPr>
                    <p:spPr>
                      <a:xfrm>
                        <a:off x="3948932" y="4517155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alanced" dir="t">
                          <a:rot lat="0" lon="0" rev="8700000"/>
                        </a:lightRig>
                      </a:scene3d>
                      <a:sp3d>
                        <a:bevelT w="190500" h="381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7" name="グループ化 36"/>
                    <p:cNvGrpSpPr/>
                    <p:nvPr/>
                  </p:nvGrpSpPr>
                  <p:grpSpPr>
                    <a:xfrm>
                      <a:off x="3092490" y="4648928"/>
                      <a:ext cx="1059548" cy="509985"/>
                      <a:chOff x="3025680" y="4648928"/>
                      <a:chExt cx="1059548" cy="509985"/>
                    </a:xfrm>
                  </p:grpSpPr>
                  <p:sp>
                    <p:nvSpPr>
                      <p:cNvPr id="41" name="二等辺三角形 40"/>
                      <p:cNvSpPr/>
                      <p:nvPr/>
                    </p:nvSpPr>
                    <p:spPr>
                      <a:xfrm rot="4216675">
                        <a:off x="3483455" y="4407154"/>
                        <a:ext cx="360000" cy="843547"/>
                      </a:xfrm>
                      <a:prstGeom prst="triangle">
                        <a:avLst>
                          <a:gd name="adj" fmla="val 52520"/>
                        </a:avLst>
                      </a:prstGeom>
                      <a:gradFill flip="none" rotWithShape="1">
                        <a:gsLst>
                          <a:gs pos="0">
                            <a:srgbClr val="FF0000">
                              <a:tint val="66000"/>
                              <a:satMod val="160000"/>
                            </a:srgbClr>
                          </a:gs>
                          <a:gs pos="50000">
                            <a:srgbClr val="FF0000">
                              <a:tint val="44500"/>
                              <a:satMod val="160000"/>
                            </a:srgbClr>
                          </a:gs>
                          <a:gs pos="100000">
                            <a:srgbClr val="FF0000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2" name="円/楕円 41"/>
                      <p:cNvSpPr/>
                      <p:nvPr/>
                    </p:nvSpPr>
                    <p:spPr>
                      <a:xfrm>
                        <a:off x="3025680" y="4798913"/>
                        <a:ext cx="360000" cy="3600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ffectLst>
                        <a:outerShdw blurRad="50800" dist="38100" dir="18900000" algn="b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alanced" dir="t">
                          <a:rot lat="0" lon="0" rev="8700000"/>
                        </a:lightRig>
                      </a:scene3d>
                      <a:sp3d>
                        <a:bevelT w="190500" h="381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38" name="グループ化 37"/>
                    <p:cNvGrpSpPr/>
                    <p:nvPr/>
                  </p:nvGrpSpPr>
                  <p:grpSpPr>
                    <a:xfrm>
                      <a:off x="3714929" y="4666801"/>
                      <a:ext cx="345056" cy="914196"/>
                      <a:chOff x="3769026" y="4743272"/>
                      <a:chExt cx="345056" cy="914196"/>
                    </a:xfrm>
                  </p:grpSpPr>
                  <p:sp>
                    <p:nvSpPr>
                      <p:cNvPr id="39" name="二等辺三角形 38"/>
                      <p:cNvSpPr/>
                      <p:nvPr/>
                    </p:nvSpPr>
                    <p:spPr>
                      <a:xfrm rot="1346274">
                        <a:off x="3934082" y="4743272"/>
                        <a:ext cx="180000" cy="843547"/>
                      </a:xfrm>
                      <a:prstGeom prst="triangle">
                        <a:avLst>
                          <a:gd name="adj" fmla="val 52520"/>
                        </a:avLst>
                      </a:prstGeom>
                      <a:gradFill flip="none" rotWithShape="1">
                        <a:gsLst>
                          <a:gs pos="0">
                            <a:srgbClr val="CC0099">
                              <a:tint val="66000"/>
                              <a:satMod val="160000"/>
                            </a:srgbClr>
                          </a:gs>
                          <a:gs pos="50000">
                            <a:srgbClr val="CC0099">
                              <a:tint val="44500"/>
                              <a:satMod val="160000"/>
                            </a:srgbClr>
                          </a:gs>
                          <a:gs pos="100000">
                            <a:srgbClr val="CC0099">
                              <a:tint val="23500"/>
                              <a:satMod val="160000"/>
                            </a:srgbClr>
                          </a:gs>
                        </a:gsLst>
                        <a:lin ang="162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40" name="円/楕円 39"/>
                      <p:cNvSpPr/>
                      <p:nvPr/>
                    </p:nvSpPr>
                    <p:spPr>
                      <a:xfrm>
                        <a:off x="3769026" y="5477468"/>
                        <a:ext cx="180000" cy="180000"/>
                      </a:xfrm>
                      <a:prstGeom prst="ellipse">
                        <a:avLst/>
                      </a:prstGeom>
                      <a:solidFill>
                        <a:srgbClr val="CC0099"/>
                      </a:solidFill>
                      <a:ln>
                        <a:noFill/>
                      </a:ln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alanced" dir="t">
                          <a:rot lat="0" lon="0" rev="8700000"/>
                        </a:lightRig>
                      </a:scene3d>
                      <a:sp3d>
                        <a:bevelT w="190500" h="381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1" name="テキスト ボックス 30"/>
                      <p:cNvSpPr txBox="1"/>
                      <p:nvPr/>
                    </p:nvSpPr>
                    <p:spPr>
                      <a:xfrm>
                        <a:off x="6324320" y="4253166"/>
                        <a:ext cx="892728" cy="30912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kumimoji="1" lang="en-US" altLang="ja-JP" sz="1400" b="1" i="1" smtClean="0">
                                  <a:latin typeface="Cambria Math"/>
                                </a:rPr>
                                <m:t>𝒑</m:t>
                              </m:r>
                            </m:oMath>
                          </m:oMathPara>
                        </a14:m>
                        <a:endParaRPr kumimoji="1" lang="ja-JP" altLang="en-US" sz="1400" b="1" dirty="0"/>
                      </a:p>
                    </p:txBody>
                  </p:sp>
                </mc:Choice>
                <mc:Fallback xmlns="">
                  <p:sp>
                    <p:nvSpPr>
                      <p:cNvPr id="31" name="テキスト ボックス 3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324320" y="4253166"/>
                        <a:ext cx="892728" cy="309124"/>
                      </a:xfrm>
                      <a:prstGeom prst="rect">
                        <a:avLst/>
                      </a:prstGeom>
                      <a:blipFill rotWithShape="1"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ja-JP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2" name="テキスト ボックス 31"/>
                      <p:cNvSpPr txBox="1"/>
                      <p:nvPr/>
                    </p:nvSpPr>
                    <p:spPr>
                      <a:xfrm>
                        <a:off x="4162063" y="5094591"/>
                        <a:ext cx="712428" cy="30912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kumimoji="1" lang="en-US" altLang="ja-JP" sz="1400" b="1" i="1" smtClean="0">
                                  <a:latin typeface="Cambria Math"/>
                                </a:rPr>
                                <m:t>𝒑</m:t>
                              </m:r>
                            </m:oMath>
                          </m:oMathPara>
                        </a14:m>
                        <a:endParaRPr kumimoji="1" lang="ja-JP" altLang="en-US" sz="1400" b="1" dirty="0"/>
                      </a:p>
                    </p:txBody>
                  </p:sp>
                </mc:Choice>
                <mc:Fallback xmlns="">
                  <p:sp>
                    <p:nvSpPr>
                      <p:cNvPr id="32" name="テキスト ボックス 3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162063" y="5094591"/>
                        <a:ext cx="712428" cy="309124"/>
                      </a:xfrm>
                      <a:prstGeom prst="rect">
                        <a:avLst/>
                      </a:prstGeom>
                      <a:blipFill rotWithShape="1"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ja-JP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" name="テキスト ボックス 32"/>
                      <p:cNvSpPr txBox="1"/>
                      <p:nvPr/>
                    </p:nvSpPr>
                    <p:spPr>
                      <a:xfrm>
                        <a:off x="4874491" y="4826728"/>
                        <a:ext cx="678548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kumimoji="1" lang="en-US" altLang="ja-JP" sz="14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𝚲</m:t>
                              </m:r>
                            </m:oMath>
                          </m:oMathPara>
                        </a14:m>
                        <a:endParaRPr kumimoji="1" lang="ja-JP" altLang="en-US" sz="14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4" name="テキスト ボックス 1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74491" y="4826728"/>
                        <a:ext cx="678548" cy="307777"/>
                      </a:xfrm>
                      <a:prstGeom prst="rect">
                        <a:avLst/>
                      </a:prstGeom>
                      <a:blipFill rotWithShape="1"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ja-JP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51" name="二等辺三角形 50"/>
                <p:cNvSpPr/>
                <p:nvPr/>
              </p:nvSpPr>
              <p:spPr>
                <a:xfrm rot="16200000">
                  <a:off x="6162760" y="3856832"/>
                  <a:ext cx="306001" cy="2849182"/>
                </a:xfrm>
                <a:prstGeom prst="triangle">
                  <a:avLst>
                    <a:gd name="adj" fmla="val 52520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2" name="円/楕円 51"/>
              <p:cNvSpPr/>
              <p:nvPr/>
            </p:nvSpPr>
            <p:spPr>
              <a:xfrm>
                <a:off x="7578368" y="5128423"/>
                <a:ext cx="306000" cy="306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6264476" y="4745526"/>
                <a:ext cx="26277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b="1" dirty="0" smtClean="0"/>
                  <a:t>Missing neutron</a:t>
                </a:r>
                <a:endParaRPr kumimoji="1" lang="ja-JP" altLang="en-US" sz="1400" b="1" dirty="0"/>
              </a:p>
            </p:txBody>
          </p:sp>
        </p:grpSp>
      </p:grpSp>
      <p:sp>
        <p:nvSpPr>
          <p:cNvPr id="54" name="スライド番号プレースホルダー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35196" y="1298896"/>
            <a:ext cx="4704088" cy="5505156"/>
            <a:chOff x="35196" y="1298896"/>
            <a:chExt cx="4704088" cy="5505156"/>
          </a:xfrm>
        </p:grpSpPr>
        <p:sp>
          <p:nvSpPr>
            <p:cNvPr id="17" name="台形 16"/>
            <p:cNvSpPr/>
            <p:nvPr/>
          </p:nvSpPr>
          <p:spPr>
            <a:xfrm rot="2034093">
              <a:off x="1813704" y="1298896"/>
              <a:ext cx="2925580" cy="3440620"/>
            </a:xfrm>
            <a:prstGeom prst="trapezoid">
              <a:avLst>
                <a:gd name="adj" fmla="val 43049"/>
              </a:avLst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5" name="グループ化 14"/>
            <p:cNvGrpSpPr/>
            <p:nvPr/>
          </p:nvGrpSpPr>
          <p:grpSpPr>
            <a:xfrm>
              <a:off x="35196" y="3162819"/>
              <a:ext cx="4378984" cy="3641233"/>
              <a:chOff x="35196" y="3162819"/>
              <a:chExt cx="4378984" cy="3641233"/>
            </a:xfrm>
          </p:grpSpPr>
          <p:grpSp>
            <p:nvGrpSpPr>
              <p:cNvPr id="18" name="グループ化 17"/>
              <p:cNvGrpSpPr/>
              <p:nvPr/>
            </p:nvGrpSpPr>
            <p:grpSpPr>
              <a:xfrm>
                <a:off x="35196" y="3162819"/>
                <a:ext cx="4378984" cy="3641233"/>
                <a:chOff x="35196" y="3162819"/>
                <a:chExt cx="4378984" cy="3641233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196" y="3385025"/>
                  <a:ext cx="4378984" cy="34190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テキスト ボックス 13"/>
                    <p:cNvSpPr txBox="1"/>
                    <p:nvPr/>
                  </p:nvSpPr>
                  <p:spPr>
                    <a:xfrm>
                      <a:off x="509508" y="3162819"/>
                      <a:ext cx="210036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kumimoji="1" lang="en-US" altLang="ja-JP" b="1" i="1" smtClean="0">
                              <a:latin typeface="Cambria Math"/>
                            </a:rPr>
                            <m:t>𝜦</m:t>
                          </m:r>
                          <m:r>
                            <a:rPr kumimoji="1" lang="en-US" altLang="ja-JP" b="1" i="1" smtClean="0">
                              <a:latin typeface="Cambria Math"/>
                            </a:rPr>
                            <m:t>𝒑</m:t>
                          </m:r>
                        </m:oMath>
                      </a14:m>
                      <a:r>
                        <a:rPr kumimoji="1" lang="en-US" altLang="ja-JP" b="1" i="1" dirty="0" smtClean="0"/>
                        <a:t> Invariant-mass</a:t>
                      </a:r>
                      <a:endParaRPr kumimoji="1" lang="ja-JP" altLang="en-US" b="1" i="1" dirty="0"/>
                    </a:p>
                  </p:txBody>
                </p:sp>
              </mc:Choice>
              <mc:Fallback xmlns="">
                <p:sp>
                  <p:nvSpPr>
                    <p:cNvPr id="14" name="テキスト ボックス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9508" y="3162819"/>
                      <a:ext cx="2100363" cy="369332"/>
                    </a:xfrm>
                    <a:prstGeom prst="rect">
                      <a:avLst/>
                    </a:prstGeom>
                    <a:blipFill rotWithShape="1">
                      <a:blip r:embed="rId16"/>
                      <a:stretch>
                        <a:fillRect l="-872" t="-8333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テキスト ボックス 59"/>
                  <p:cNvSpPr txBox="1"/>
                  <p:nvPr/>
                </p:nvSpPr>
                <p:spPr>
                  <a:xfrm rot="16200000">
                    <a:off x="1517392" y="5728324"/>
                    <a:ext cx="906530" cy="3942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ja-JP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kumimoji="1" lang="en-US" altLang="ja-JP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𝒑𝒑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b="1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テキスト ボックス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517392" y="5728324"/>
                    <a:ext cx="906530" cy="394210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 r="-4615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1" name="テキスト ボックス 60"/>
              <p:cNvSpPr txBox="1"/>
              <p:nvPr/>
            </p:nvSpPr>
            <p:spPr>
              <a:xfrm>
                <a:off x="1341693" y="3717032"/>
                <a:ext cx="29345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ja-JP" sz="28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+mj-lt"/>
                  </a:rPr>
                  <a:t>Preliminary </a:t>
                </a:r>
                <a:endParaRPr kumimoji="1" lang="ja-JP" altLang="en-US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+mj-lt"/>
                </a:endParaRPr>
              </a:p>
            </p:txBody>
          </p:sp>
        </p:grpSp>
      </p:grpSp>
      <p:grpSp>
        <p:nvGrpSpPr>
          <p:cNvPr id="20" name="グループ化 19"/>
          <p:cNvGrpSpPr/>
          <p:nvPr/>
        </p:nvGrpSpPr>
        <p:grpSpPr>
          <a:xfrm>
            <a:off x="4645361" y="1581058"/>
            <a:ext cx="5006752" cy="5223480"/>
            <a:chOff x="4645361" y="1581058"/>
            <a:chExt cx="5006752" cy="5223480"/>
          </a:xfrm>
        </p:grpSpPr>
        <p:sp>
          <p:nvSpPr>
            <p:cNvPr id="59" name="台形 58"/>
            <p:cNvSpPr/>
            <p:nvPr/>
          </p:nvSpPr>
          <p:spPr>
            <a:xfrm rot="1222254">
              <a:off x="5312619" y="1581058"/>
              <a:ext cx="4339494" cy="3180408"/>
            </a:xfrm>
            <a:prstGeom prst="trapezoid">
              <a:avLst>
                <a:gd name="adj" fmla="val 59512"/>
              </a:avLst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6" name="グループ化 15"/>
            <p:cNvGrpSpPr/>
            <p:nvPr/>
          </p:nvGrpSpPr>
          <p:grpSpPr>
            <a:xfrm>
              <a:off x="4645361" y="3130553"/>
              <a:ext cx="4380231" cy="3673985"/>
              <a:chOff x="4645361" y="3130553"/>
              <a:chExt cx="4380231" cy="3673985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5361" y="3384538"/>
                <a:ext cx="4380231" cy="34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テキスト ボックス 12"/>
                  <p:cNvSpPr txBox="1"/>
                  <p:nvPr/>
                </p:nvSpPr>
                <p:spPr>
                  <a:xfrm>
                    <a:off x="6397420" y="5102767"/>
                    <a:ext cx="504056" cy="3693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1" i="1" smtClean="0">
                              <a:latin typeface="Cambria Math"/>
                            </a:rPr>
                            <m:t>"</m:t>
                          </m:r>
                          <m:r>
                            <a:rPr kumimoji="1" lang="en-US" altLang="ja-JP" b="1" i="1" smtClean="0">
                              <a:latin typeface="Cambria Math"/>
                            </a:rPr>
                            <m:t>𝒏</m:t>
                          </m:r>
                          <m:r>
                            <a:rPr kumimoji="1" lang="en-US" altLang="ja-JP" b="1" i="1" smtClean="0">
                              <a:latin typeface="Cambria Math"/>
                            </a:rPr>
                            <m:t>"</m:t>
                          </m:r>
                        </m:oMath>
                      </m:oMathPara>
                    </a14:m>
                    <a:endParaRPr kumimoji="1" lang="ja-JP" altLang="en-US" b="1" dirty="0"/>
                  </a:p>
                </p:txBody>
              </p:sp>
            </mc:Choice>
            <mc:Fallback xmlns="">
              <p:sp>
                <p:nvSpPr>
                  <p:cNvPr id="13" name="テキスト ボックス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97420" y="5102767"/>
                    <a:ext cx="504056" cy="369397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r="-241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テキスト ボックス 56"/>
                  <p:cNvSpPr txBox="1"/>
                  <p:nvPr/>
                </p:nvSpPr>
                <p:spPr>
                  <a:xfrm>
                    <a:off x="5360054" y="3130553"/>
                    <a:ext cx="3575637" cy="3755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14:m>
                      <m:oMath xmlns:m="http://schemas.openxmlformats.org/officeDocument/2006/math">
                        <m:sPre>
                          <m:sPrePr>
                            <m:ctrlPr>
                              <a:rPr kumimoji="1" lang="en-US" altLang="ja-JP" b="1" i="1" smtClean="0">
                                <a:latin typeface="Cambria Math"/>
                              </a:rPr>
                            </m:ctrlPr>
                          </m:sPrePr>
                          <m:sub/>
                          <m:sup>
                            <m:r>
                              <a:rPr lang="en-US" altLang="ja-JP" b="1" i="1" smtClean="0">
                                <a:latin typeface="Cambria Math"/>
                              </a:rPr>
                              <m:t>𝟑</m:t>
                            </m:r>
                          </m:sup>
                          <m:e>
                            <m:r>
                              <a:rPr lang="en-US" altLang="ja-JP" b="1" i="1" smtClean="0">
                                <a:latin typeface="Cambria Math"/>
                              </a:rPr>
                              <m:t>𝑯𝒆</m:t>
                            </m:r>
                          </m:e>
                        </m:sPre>
                        <m:r>
                          <a:rPr lang="en-US" altLang="ja-JP" b="1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altLang="ja-JP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b="1" i="1" smtClean="0">
                                <a:latin typeface="Cambria Math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ja-JP" b="1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altLang="ja-JP" b="1" i="1" smtClean="0">
                            <a:latin typeface="Cambria Math"/>
                          </a:rPr>
                          <m:t>, </m:t>
                        </m:r>
                        <m:r>
                          <a:rPr kumimoji="1" lang="en-US" altLang="ja-JP" b="1" i="1" smtClean="0">
                            <a:latin typeface="Cambria Math"/>
                          </a:rPr>
                          <m:t>𝜦</m:t>
                        </m:r>
                        <m:r>
                          <a:rPr kumimoji="1" lang="en-US" altLang="ja-JP" b="1" i="1" smtClean="0">
                            <a:latin typeface="Cambria Math"/>
                          </a:rPr>
                          <m:t>𝒑</m:t>
                        </m:r>
                        <m:r>
                          <a:rPr kumimoji="1" lang="en-US" altLang="ja-JP" b="1" i="1" smtClean="0">
                            <a:latin typeface="Cambria Math"/>
                          </a:rPr>
                          <m:t>)"</m:t>
                        </m:r>
                        <m:r>
                          <a:rPr kumimoji="1" lang="en-US" altLang="ja-JP" b="1" i="1" smtClean="0">
                            <a:latin typeface="Cambria Math"/>
                          </a:rPr>
                          <m:t>𝑿</m:t>
                        </m:r>
                        <m:r>
                          <a:rPr kumimoji="1" lang="en-US" altLang="ja-JP" b="1" i="1" smtClean="0">
                            <a:latin typeface="Cambria Math"/>
                          </a:rPr>
                          <m:t>"</m:t>
                        </m:r>
                      </m:oMath>
                    </a14:m>
                    <a:r>
                      <a:rPr kumimoji="1" lang="en-US" altLang="ja-JP" b="1" i="1" dirty="0" smtClean="0"/>
                      <a:t> Missing-mass</a:t>
                    </a:r>
                    <a:endParaRPr kumimoji="1" lang="ja-JP" altLang="en-US" b="1" i="1" dirty="0"/>
                  </a:p>
                </p:txBody>
              </p:sp>
            </mc:Choice>
            <mc:Fallback xmlns="">
              <p:sp>
                <p:nvSpPr>
                  <p:cNvPr id="57" name="テキスト ボックス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60054" y="3130553"/>
                    <a:ext cx="3575637" cy="375552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t="-6557" r="-1533" b="-2623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2" name="テキスト ボックス 61"/>
              <p:cNvSpPr txBox="1"/>
              <p:nvPr/>
            </p:nvSpPr>
            <p:spPr>
              <a:xfrm>
                <a:off x="5279705" y="3696635"/>
                <a:ext cx="29345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+mj-lt"/>
                  </a:rPr>
                  <a:t>Preliminary </a:t>
                </a:r>
                <a:endParaRPr kumimoji="1" lang="ja-JP" altLang="en-US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46750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Results based on E15-2</a:t>
            </a:r>
            <a:r>
              <a:rPr kumimoji="1" lang="en-US" altLang="ja-JP" baseline="30000" dirty="0" smtClean="0"/>
              <a:t>nd</a:t>
            </a:r>
            <a:r>
              <a:rPr kumimoji="1" lang="en-US" altLang="ja-JP" dirty="0" smtClean="0"/>
              <a:t> physics data taking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About 30 times larger events than E15-1</a:t>
            </a:r>
            <a:r>
              <a:rPr lang="en-US" altLang="ja-JP" baseline="30000" dirty="0" smtClean="0">
                <a:solidFill>
                  <a:schemeClr val="tx1"/>
                </a:solidFill>
              </a:rPr>
              <a:t>st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138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0" smtClean="0">
                        <a:latin typeface="Cambria Math"/>
                      </a:rPr>
                      <m:t>𝚲</m:t>
                    </m:r>
                    <m:r>
                      <a:rPr kumimoji="1" lang="en-US" altLang="ja-JP" b="1" i="1" smtClean="0">
                        <a:latin typeface="Cambria Math"/>
                      </a:rPr>
                      <m:t>𝒑</m:t>
                    </m:r>
                  </m:oMath>
                </a14:m>
                <a:r>
                  <a:rPr kumimoji="1" lang="en-US" altLang="ja-JP" dirty="0" smtClean="0"/>
                  <a:t> IM vs. MM Plot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6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2" y="980728"/>
            <a:ext cx="5832202" cy="58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上下矢印 6"/>
          <p:cNvSpPr/>
          <p:nvPr/>
        </p:nvSpPr>
        <p:spPr>
          <a:xfrm>
            <a:off x="4644008" y="4617069"/>
            <a:ext cx="144016" cy="720080"/>
          </a:xfrm>
          <a:prstGeom prst="upDownArrow">
            <a:avLst>
              <a:gd name="adj1" fmla="val 51203"/>
              <a:gd name="adj2" fmla="val 43387"/>
            </a:avLst>
          </a:prstGeom>
          <a:gradFill>
            <a:gsLst>
              <a:gs pos="20000">
                <a:srgbClr val="FF0000"/>
              </a:gs>
              <a:gs pos="80000">
                <a:srgbClr val="FF0000">
                  <a:alpha val="40000"/>
                </a:srgbClr>
              </a:gs>
              <a:gs pos="60000">
                <a:srgbClr val="FF0000">
                  <a:alpha val="60000"/>
                </a:srgbClr>
              </a:gs>
              <a:gs pos="40000">
                <a:srgbClr val="FF0000">
                  <a:alpha val="8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上下矢印 13"/>
          <p:cNvSpPr/>
          <p:nvPr/>
        </p:nvSpPr>
        <p:spPr>
          <a:xfrm>
            <a:off x="5436096" y="4324846"/>
            <a:ext cx="144016" cy="756000"/>
          </a:xfrm>
          <a:prstGeom prst="upDownArrow">
            <a:avLst>
              <a:gd name="adj1" fmla="val 51203"/>
              <a:gd name="adj2" fmla="val 43387"/>
            </a:avLst>
          </a:prstGeom>
          <a:gradFill>
            <a:gsLst>
              <a:gs pos="20000">
                <a:srgbClr val="0000FF"/>
              </a:gs>
              <a:gs pos="80000">
                <a:srgbClr val="0000FF">
                  <a:alpha val="40000"/>
                </a:srgbClr>
              </a:gs>
              <a:gs pos="60000">
                <a:srgbClr val="0000FF">
                  <a:alpha val="60000"/>
                </a:srgbClr>
              </a:gs>
              <a:gs pos="40000">
                <a:srgbClr val="0000FF">
                  <a:alpha val="8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上下矢印 14"/>
          <p:cNvSpPr/>
          <p:nvPr/>
        </p:nvSpPr>
        <p:spPr>
          <a:xfrm>
            <a:off x="6300192" y="3212976"/>
            <a:ext cx="144016" cy="1512168"/>
          </a:xfrm>
          <a:prstGeom prst="upDownArrow">
            <a:avLst>
              <a:gd name="adj1" fmla="val 51203"/>
              <a:gd name="adj2" fmla="val 43387"/>
            </a:avLst>
          </a:prstGeom>
          <a:gradFill>
            <a:gsLst>
              <a:gs pos="20000">
                <a:srgbClr val="00B050"/>
              </a:gs>
              <a:gs pos="80000">
                <a:srgbClr val="00B050">
                  <a:alpha val="40000"/>
                </a:srgbClr>
              </a:gs>
              <a:gs pos="60000">
                <a:srgbClr val="00B050">
                  <a:alpha val="60000"/>
                </a:srgbClr>
              </a:gs>
              <a:gs pos="40000">
                <a:srgbClr val="00B050">
                  <a:alpha val="8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4631978" y="4617069"/>
                <a:ext cx="8761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"</m:t>
                      </m:r>
                      <m:r>
                        <a:rPr kumimoji="1" lang="en-US" altLang="ja-JP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𝒏</m:t>
                      </m:r>
                      <m:r>
                        <a:rPr kumimoji="1" lang="en-US" altLang="ja-JP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“</m:t>
                      </m:r>
                    </m:oMath>
                  </m:oMathPara>
                </a14:m>
                <a:endParaRPr kumimoji="1" lang="en-US" altLang="ja-JP" b="1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kumimoji="1" lang="en-US" altLang="ja-JP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𝚲</m:t>
                      </m:r>
                      <m:r>
                        <a:rPr kumimoji="1" lang="en-US" altLang="ja-JP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𝒑𝒏</m:t>
                      </m:r>
                      <m:r>
                        <a:rPr kumimoji="1" lang="en-US" altLang="ja-JP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978" y="4617069"/>
                <a:ext cx="876126" cy="646331"/>
              </a:xfrm>
              <a:prstGeom prst="rect">
                <a:avLst/>
              </a:prstGeom>
              <a:blipFill rotWithShape="1">
                <a:blip r:embed="rId8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5508104" y="4357939"/>
                <a:ext cx="8041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"</m:t>
                      </m:r>
                      <m:r>
                        <a:rPr kumimoji="1" lang="en-US" altLang="ja-JP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𝜸</m:t>
                      </m:r>
                      <m:r>
                        <a:rPr kumimoji="1" lang="en-US" altLang="ja-JP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𝒏</m:t>
                      </m:r>
                      <m:r>
                        <a:rPr kumimoji="1" lang="en-US" altLang="ja-JP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“</m:t>
                      </m:r>
                    </m:oMath>
                  </m:oMathPara>
                </a14:m>
                <a:endParaRPr kumimoji="1" lang="en-US" altLang="ja-JP" b="1" dirty="0" smtClean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𝚺</m:t>
                          </m:r>
                        </m:e>
                        <m:sup>
                          <m:r>
                            <a:rPr kumimoji="1" lang="en-US" altLang="ja-JP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kumimoji="1" lang="en-US" altLang="ja-JP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𝒑𝒏</m:t>
                      </m:r>
                      <m:r>
                        <a:rPr kumimoji="1" lang="en-US" altLang="ja-JP" b="1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357939"/>
                <a:ext cx="804118" cy="646331"/>
              </a:xfrm>
              <a:prstGeom prst="rect">
                <a:avLst/>
              </a:prstGeom>
              <a:blipFill rotWithShape="1">
                <a:blip r:embed="rId12"/>
                <a:stretch>
                  <a:fillRect l="-2290" r="-16794" b="-75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6372200" y="3645024"/>
                <a:ext cx="2952328" cy="652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00B050"/>
                        </a:solidFill>
                        <a:latin typeface="Cambria Math"/>
                      </a:rPr>
                      <m:t>"</m:t>
                    </m:r>
                    <m:r>
                      <a:rPr lang="en-US" altLang="ja-JP" b="1" i="1" smtClean="0">
                        <a:solidFill>
                          <a:srgbClr val="00B050"/>
                        </a:solidFill>
                        <a:latin typeface="Cambria Math"/>
                      </a:rPr>
                      <m:t>𝒏</m:t>
                    </m:r>
                    <m:r>
                      <a:rPr lang="en-US" altLang="ja-JP" b="1" i="1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altLang="ja-JP" b="1" i="1" smtClean="0">
                        <a:solidFill>
                          <a:srgbClr val="00B050"/>
                        </a:solidFill>
                        <a:latin typeface="Cambria Math"/>
                      </a:rPr>
                      <m:t>𝝅</m:t>
                    </m:r>
                    <m:r>
                      <a:rPr lang="en-US" altLang="ja-JP" b="1" i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altLang="ja-JP" b="1" i="1" smtClean="0">
                        <a:solidFill>
                          <a:srgbClr val="00B050"/>
                        </a:solidFill>
                        <a:latin typeface="Cambria Math"/>
                      </a:rPr>
                      <m:t>𝝅</m:t>
                    </m:r>
                    <m:r>
                      <a:rPr lang="en-US" altLang="ja-JP" b="1" i="1" smtClean="0">
                        <a:solidFill>
                          <a:srgbClr val="00B050"/>
                        </a:solidFill>
                        <a:latin typeface="Cambria Math"/>
                      </a:rPr>
                      <m:t>)“</m:t>
                    </m:r>
                  </m:oMath>
                </a14:m>
                <a:r>
                  <a:rPr kumimoji="1" lang="en-US" altLang="ja-JP" b="1" dirty="0" smtClean="0">
                    <a:solidFill>
                      <a:srgbClr val="00B050"/>
                    </a:solidFill>
                  </a:rPr>
                  <a:t>/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solidFill>
                          <a:srgbClr val="00B050"/>
                        </a:solidFill>
                        <a:latin typeface="Cambria Math"/>
                      </a:rPr>
                      <m:t>"</m:t>
                    </m:r>
                    <m:r>
                      <a:rPr kumimoji="1" lang="en-US" altLang="ja-JP" b="1" i="1" smtClean="0">
                        <a:solidFill>
                          <a:srgbClr val="00B050"/>
                        </a:solidFill>
                        <a:latin typeface="Cambria Math"/>
                      </a:rPr>
                      <m:t>𝜸</m:t>
                    </m:r>
                    <m:r>
                      <a:rPr kumimoji="1" lang="en-US" altLang="ja-JP" b="1" i="1" smtClean="0">
                        <a:solidFill>
                          <a:srgbClr val="00B050"/>
                        </a:solidFill>
                        <a:latin typeface="Cambria Math"/>
                      </a:rPr>
                      <m:t>𝒏</m:t>
                    </m:r>
                    <m:r>
                      <a:rPr kumimoji="1" lang="en-US" altLang="ja-JP" b="1" i="1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kumimoji="1" lang="en-US" altLang="ja-JP" b="1" i="1" smtClean="0">
                        <a:solidFill>
                          <a:srgbClr val="00B050"/>
                        </a:solidFill>
                        <a:latin typeface="Cambria Math"/>
                      </a:rPr>
                      <m:t>𝝅</m:t>
                    </m:r>
                    <m:r>
                      <a:rPr kumimoji="1" lang="en-US" altLang="ja-JP" b="1" i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kumimoji="1" lang="en-US" altLang="ja-JP" b="1" i="1" smtClean="0">
                        <a:solidFill>
                          <a:srgbClr val="00B050"/>
                        </a:solidFill>
                        <a:latin typeface="Cambria Math"/>
                      </a:rPr>
                      <m:t>𝝅</m:t>
                    </m:r>
                    <m:r>
                      <a:rPr kumimoji="1" lang="en-US" altLang="ja-JP" b="1" i="1" smtClean="0">
                        <a:solidFill>
                          <a:srgbClr val="00B050"/>
                        </a:solidFill>
                        <a:latin typeface="Cambria Math"/>
                      </a:rPr>
                      <m:t>)“</m:t>
                    </m:r>
                  </m:oMath>
                </a14:m>
                <a:endParaRPr kumimoji="1" lang="en-US" altLang="ja-JP" b="1" dirty="0" smtClean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a:rPr kumimoji="1" lang="en-US" altLang="ja-JP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𝚲</m:t>
                      </m:r>
                      <m:sSup>
                        <m:sSupPr>
                          <m:ctrlPr>
                            <a:rPr kumimoji="1" lang="en-US" altLang="ja-JP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kumimoji="1" lang="en-US" altLang="ja-JP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𝚺</m:t>
                          </m:r>
                        </m:e>
                        <m:sup>
                          <m:r>
                            <a:rPr kumimoji="1" lang="en-US" altLang="ja-JP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kumimoji="1" lang="en-US" altLang="ja-JP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𝒑𝒏</m:t>
                      </m:r>
                      <m:r>
                        <a:rPr kumimoji="1" lang="en-US" altLang="ja-JP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kumimoji="1" lang="en-US" altLang="ja-JP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𝝅</m:t>
                      </m:r>
                      <m:r>
                        <a:rPr kumimoji="1" lang="en-US" altLang="ja-JP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a:rPr kumimoji="1" lang="en-US" altLang="ja-JP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𝝅</m:t>
                      </m:r>
                      <m:r>
                        <a:rPr kumimoji="1" lang="en-US" altLang="ja-JP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  <m:r>
                        <a:rPr kumimoji="1" lang="en-US" altLang="ja-JP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3645024"/>
                <a:ext cx="2952328" cy="652551"/>
              </a:xfrm>
              <a:prstGeom prst="rect">
                <a:avLst/>
              </a:prstGeom>
              <a:blipFill rotWithShape="1">
                <a:blip r:embed="rId10"/>
                <a:stretch>
                  <a:fillRect t="-4673" b="-65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499992" y="1052736"/>
                <a:ext cx="4186808" cy="1512168"/>
              </a:xfrm>
            </p:spPr>
            <p:txBody>
              <a:bodyPr/>
              <a:lstStyle/>
              <a:p>
                <a:r>
                  <a:rPr kumimoji="1" lang="en-US" altLang="ja-JP" dirty="0" smtClean="0"/>
                  <a:t>Final state identification</a:t>
                </a:r>
                <a:endParaRPr lang="en-US" altLang="ja-JP" dirty="0" smtClean="0"/>
              </a:p>
              <a:p>
                <a:pPr lvl="1"/>
                <a:r>
                  <a:rPr kumimoji="1" lang="en-US" altLang="ja-JP" dirty="0" smtClean="0"/>
                  <a:t>Selecting </a:t>
                </a:r>
                <a14:m>
                  <m:oMath xmlns:m="http://schemas.openxmlformats.org/officeDocument/2006/math">
                    <m:r>
                      <a:rPr kumimoji="1" lang="en-US" altLang="ja-JP" b="1" i="0" smtClean="0">
                        <a:latin typeface="Cambria Math"/>
                      </a:rPr>
                      <m:t>𝚲</m:t>
                    </m:r>
                    <m:r>
                      <a:rPr kumimoji="1" lang="en-US" altLang="ja-JP" b="1" i="1" smtClean="0">
                        <a:latin typeface="Cambria Math"/>
                      </a:rPr>
                      <m:t>𝒑𝒏</m:t>
                    </m:r>
                  </m:oMath>
                </a14:m>
                <a:r>
                  <a:rPr lang="en-US" altLang="ja-JP" dirty="0" smtClean="0"/>
                  <a:t> final state</a:t>
                </a:r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9992" y="1052736"/>
                <a:ext cx="4186808" cy="1512168"/>
              </a:xfrm>
              <a:blipFill rotWithShape="1">
                <a:blip r:embed="rId11"/>
                <a:stretch>
                  <a:fillRect l="-2038" t="-36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グループ化 9"/>
          <p:cNvGrpSpPr/>
          <p:nvPr/>
        </p:nvGrpSpPr>
        <p:grpSpPr>
          <a:xfrm>
            <a:off x="25400" y="2755340"/>
            <a:ext cx="4099124" cy="4059225"/>
            <a:chOff x="25400" y="2730288"/>
            <a:chExt cx="4099124" cy="4059225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25400" y="2730288"/>
              <a:ext cx="4099124" cy="4059225"/>
              <a:chOff x="9756576" y="2501899"/>
              <a:chExt cx="4099124" cy="4059225"/>
            </a:xfrm>
          </p:grpSpPr>
          <p:pic>
            <p:nvPicPr>
              <p:cNvPr id="17" name="Picture 5"/>
              <p:cNvPicPr>
                <a:picLocks noChangeAspect="1" noChangeArrowheads="1"/>
              </p:cNvPicPr>
              <p:nvPr/>
            </p:nvPicPr>
            <p:blipFill rotWithShape="1">
              <a:blip r:embed="rId7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400" r="29716"/>
              <a:stretch/>
            </p:blipFill>
            <p:spPr bwMode="auto">
              <a:xfrm>
                <a:off x="9756576" y="2501899"/>
                <a:ext cx="4099124" cy="4059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5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61" t="64338" r="33853" b="27300"/>
              <a:stretch/>
            </p:blipFill>
            <p:spPr bwMode="auto">
              <a:xfrm>
                <a:off x="10372526" y="4481315"/>
                <a:ext cx="3241874" cy="48765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sp>
          <p:nvSpPr>
            <p:cNvPr id="21" name="テキスト ボックス 20"/>
            <p:cNvSpPr txBox="1"/>
            <p:nvPr/>
          </p:nvSpPr>
          <p:spPr>
            <a:xfrm>
              <a:off x="539552" y="4399531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i="1" dirty="0" smtClean="0">
                  <a:solidFill>
                    <a:srgbClr val="FF0000"/>
                  </a:solidFill>
                </a:rPr>
                <a:t>Selected neutron window</a:t>
              </a:r>
              <a:endParaRPr kumimoji="1" lang="ja-JP" altLang="en-US" b="1" i="1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539552" y="5229200"/>
                  <a:ext cx="3581250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kumimoji="1" lang="en-US" altLang="ja-JP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𝒘𝒊𝒏𝒅𝒐𝒘</m:t>
                          </m:r>
                        </m:sub>
                      </m:sSub>
                      <m:r>
                        <a:rPr kumimoji="1" lang="en-US" altLang="ja-JP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kumimoji="1" lang="en-US" altLang="ja-JP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  <m:r>
                        <a:rPr kumimoji="1" lang="en-US" altLang="ja-JP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kumimoji="1" lang="en-US" altLang="ja-JP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𝟖𝟓</m:t>
                      </m:r>
                      <m:r>
                        <a:rPr kumimoji="1" lang="en-US" altLang="ja-JP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r>
                        <a:rPr kumimoji="1" lang="en-US" altLang="ja-JP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kumimoji="1" lang="en-US" altLang="ja-JP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kumimoji="1" lang="en-US" altLang="ja-JP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𝟎𝟑</m:t>
                      </m:r>
                      <m:r>
                        <a:rPr kumimoji="1" lang="en-US" altLang="ja-JP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kumimoji="1" lang="en-US" altLang="ja-JP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𝑮𝒆𝑽</m:t>
                      </m:r>
                      <m:r>
                        <a:rPr kumimoji="1" lang="en-US" altLang="ja-JP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/</m:t>
                      </m:r>
                      <m:sSup>
                        <m:sSupPr>
                          <m:ctrlPr>
                            <a:rPr kumimoji="1" lang="en-US" altLang="ja-JP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kumimoji="1" lang="en-US" altLang="ja-JP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kumimoji="1" lang="ja-JP" altLang="en-US" b="1" dirty="0" smtClean="0">
                      <a:solidFill>
                        <a:schemeClr val="tx1"/>
                      </a:solidFill>
                    </a:rPr>
                    <a:t> </a:t>
                  </a:r>
                  <a:endParaRPr kumimoji="1" lang="ja-JP" alt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5229200"/>
                  <a:ext cx="3581250" cy="37555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129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テキスト ボックス 15"/>
          <p:cNvSpPr txBox="1"/>
          <p:nvPr/>
        </p:nvSpPr>
        <p:spPr>
          <a:xfrm>
            <a:off x="971600" y="2951366"/>
            <a:ext cx="293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Preliminary </a:t>
            </a:r>
            <a:endParaRPr kumimoji="1" lang="ja-JP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41009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/>
                      </a:rPr>
                      <m:t>𝑰𝑴</m:t>
                    </m:r>
                    <m:d>
                      <m:dPr>
                        <m:ctrlPr>
                          <a:rPr kumimoji="1" lang="en-US" altLang="ja-JP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b="1" i="0" smtClean="0">
                            <a:latin typeface="Cambria Math"/>
                          </a:rPr>
                          <m:t>𝚲</m:t>
                        </m:r>
                        <m:r>
                          <a:rPr kumimoji="1" lang="en-US" altLang="ja-JP" b="1" i="1" smtClean="0">
                            <a:latin typeface="Cambria Math"/>
                          </a:rPr>
                          <m:t>𝒑</m:t>
                        </m:r>
                      </m:e>
                    </m:d>
                  </m:oMath>
                </a14:m>
                <a:r>
                  <a:rPr kumimoji="1" lang="en-US" altLang="ja-JP" dirty="0" smtClean="0"/>
                  <a:t> in </a:t>
                </a:r>
                <a14:m>
                  <m:oMath xmlns:m="http://schemas.openxmlformats.org/officeDocument/2006/math">
                    <m:r>
                      <a:rPr kumimoji="1" lang="en-US" altLang="ja-JP" b="1" i="0" smtClean="0">
                        <a:latin typeface="Cambria Math"/>
                      </a:rPr>
                      <m:t>𝚲</m:t>
                    </m:r>
                    <m:r>
                      <a:rPr kumimoji="1" lang="en-US" altLang="ja-JP" b="1" i="1" smtClean="0">
                        <a:latin typeface="Cambria Math"/>
                      </a:rPr>
                      <m:t>𝒑𝒏</m:t>
                    </m:r>
                  </m:oMath>
                </a14:m>
                <a:r>
                  <a:rPr kumimoji="1" lang="en-US" altLang="ja-JP" dirty="0" smtClean="0"/>
                  <a:t> Final State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984898" y="3617120"/>
                <a:ext cx="4159102" cy="230425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ja-JP" dirty="0" smtClean="0"/>
                  <a:t>Consistent with </a:t>
                </a:r>
                <a:br>
                  <a:rPr lang="en-US" altLang="ja-JP" dirty="0" smtClean="0"/>
                </a:br>
                <a:r>
                  <a:rPr lang="en-US" altLang="ja-JP" dirty="0" smtClean="0"/>
                  <a:t>the  E15-1</a:t>
                </a:r>
                <a:r>
                  <a:rPr lang="en-US" altLang="ja-JP" baseline="30000" dirty="0" smtClean="0"/>
                  <a:t>st</a:t>
                </a:r>
                <a:r>
                  <a:rPr lang="en-US" altLang="ja-JP" dirty="0" smtClean="0"/>
                  <a:t> result</a:t>
                </a:r>
              </a:p>
              <a:p>
                <a:pPr lvl="1"/>
                <a:r>
                  <a:rPr kumimoji="1" lang="en-US" altLang="ja-JP" dirty="0" smtClean="0"/>
                  <a:t>With in statistics</a:t>
                </a:r>
              </a:p>
              <a:p>
                <a:endParaRPr lang="en-US" altLang="ja-JP" dirty="0"/>
              </a:p>
              <a:p>
                <a:r>
                  <a:rPr kumimoji="1" lang="en-US" altLang="ja-JP" dirty="0" smtClean="0"/>
                  <a:t>Structure around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kumimoji="1" lang="en-US" altLang="ja-JP" b="1" i="1" smtClean="0">
                            <a:latin typeface="Cambria Math"/>
                          </a:rPr>
                          <m:t>𝑴</m:t>
                        </m:r>
                      </m:e>
                      <m:sub>
                        <m:sSup>
                          <m:sSupPr>
                            <m:ctrlPr>
                              <a:rPr kumimoji="1" lang="en-US" altLang="ja-JP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1" lang="en-US" altLang="ja-JP" b="1" i="1" smtClean="0">
                                <a:latin typeface="Cambria Math"/>
                              </a:rPr>
                              <m:t>𝑲</m:t>
                            </m:r>
                          </m:e>
                          <m:sup>
                            <m:r>
                              <a:rPr kumimoji="1" lang="en-US" altLang="ja-JP" b="1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ja-JP" b="1" i="1" smtClean="0">
                            <a:latin typeface="Cambria Math"/>
                          </a:rPr>
                          <m:t>𝒑𝒑</m:t>
                        </m:r>
                      </m:sub>
                      <m:sup/>
                    </m:sSubSup>
                  </m:oMath>
                </a14:m>
                <a:endParaRPr lang="en-US" altLang="ja-JP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84898" y="3617120"/>
                <a:ext cx="4159102" cy="2304256"/>
              </a:xfrm>
              <a:blipFill rotWithShape="1">
                <a:blip r:embed="rId3"/>
                <a:stretch>
                  <a:fillRect l="-2199" t="-4233" b="-39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96752"/>
            <a:ext cx="5008612" cy="50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403648" y="1224220"/>
                <a:ext cx="358125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𝒘𝒊𝒏𝒅𝒐𝒘</m:t>
                        </m:r>
                      </m:sub>
                    </m:sSub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𝟖𝟓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 −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𝟎𝟑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𝑮𝒆𝑽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1" lang="ja-JP" altLang="en-US" b="1" dirty="0" smtClean="0">
                    <a:solidFill>
                      <a:schemeClr val="tx1"/>
                    </a:solidFill>
                  </a:rPr>
                  <a:t> </a:t>
                </a:r>
                <a:endParaRPr kumimoji="1" lang="ja-JP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224220"/>
                <a:ext cx="3581250" cy="375552"/>
              </a:xfrm>
              <a:prstGeom prst="rect">
                <a:avLst/>
              </a:prstGeom>
              <a:blipFill rotWithShape="1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グループ化 9"/>
          <p:cNvGrpSpPr/>
          <p:nvPr/>
        </p:nvGrpSpPr>
        <p:grpSpPr>
          <a:xfrm>
            <a:off x="5411958" y="1073836"/>
            <a:ext cx="3273611" cy="2484666"/>
            <a:chOff x="2069977" y="1291751"/>
            <a:chExt cx="5282563" cy="400945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9977" y="1291751"/>
              <a:ext cx="5004047" cy="3342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4633755"/>
              <a:ext cx="4796764" cy="667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 rot="16200000">
                <a:off x="1782606" y="4693272"/>
                <a:ext cx="906530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𝑲</m:t>
                              </m:r>
                            </m:e>
                            <m:sup>
                              <m: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𝒑𝒑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782606" y="4693272"/>
                <a:ext cx="906530" cy="394210"/>
              </a:xfrm>
              <a:prstGeom prst="rect">
                <a:avLst/>
              </a:prstGeom>
              <a:blipFill rotWithShape="1">
                <a:blip r:embed="rId8"/>
                <a:stretch>
                  <a:fillRect r="-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251520" y="117881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 smtClean="0"/>
              <a:t>E15-2</a:t>
            </a:r>
            <a:r>
              <a:rPr kumimoji="1" lang="en-US" altLang="ja-JP" b="1" i="1" baseline="30000" dirty="0" smtClean="0"/>
              <a:t>nd</a:t>
            </a:r>
            <a:r>
              <a:rPr kumimoji="1" lang="en-US" altLang="ja-JP" b="1" i="1" dirty="0" smtClean="0"/>
              <a:t> </a:t>
            </a:r>
            <a:endParaRPr kumimoji="1" lang="ja-JP" altLang="en-US" b="1" i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450338" y="1073836"/>
            <a:ext cx="126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b="1" i="1" dirty="0" smtClean="0"/>
              <a:t>E15-1</a:t>
            </a:r>
            <a:r>
              <a:rPr kumimoji="1" lang="en-US" altLang="ja-JP" b="1" i="1" baseline="30000" dirty="0" smtClean="0"/>
              <a:t>st</a:t>
            </a:r>
            <a:r>
              <a:rPr kumimoji="1" lang="en-US" altLang="ja-JP" b="1" i="1" dirty="0" smtClean="0"/>
              <a:t> </a:t>
            </a:r>
            <a:endParaRPr kumimoji="1" lang="ja-JP" altLang="en-US" b="1" i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99692" y="1699746"/>
            <a:ext cx="293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Preliminary </a:t>
            </a:r>
            <a:endParaRPr kumimoji="1" lang="ja-JP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834236" y="894547"/>
            <a:ext cx="41764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>
                <a:latin typeface="Times" pitchFamily="18" charset="0"/>
              </a:rPr>
              <a:t>Y. </a:t>
            </a:r>
            <a:r>
              <a:rPr lang="en-US" altLang="ja-JP" sz="1200" dirty="0" err="1">
                <a:latin typeface="Times" pitchFamily="18" charset="0"/>
              </a:rPr>
              <a:t>Sada</a:t>
            </a:r>
            <a:r>
              <a:rPr lang="en-US" altLang="ja-JP" sz="1200" dirty="0">
                <a:latin typeface="Times" pitchFamily="18" charset="0"/>
              </a:rPr>
              <a:t>, et al, </a:t>
            </a:r>
            <a:r>
              <a:rPr lang="en-US" altLang="ja-JP" sz="1200" dirty="0" err="1">
                <a:latin typeface="Times" pitchFamily="18" charset="0"/>
              </a:rPr>
              <a:t>Prog</a:t>
            </a:r>
            <a:r>
              <a:rPr lang="en-US" altLang="ja-JP" sz="1200" dirty="0">
                <a:latin typeface="Times" pitchFamily="18" charset="0"/>
              </a:rPr>
              <a:t>. </a:t>
            </a:r>
            <a:r>
              <a:rPr lang="en-US" altLang="ja-JP" sz="1200" dirty="0" err="1">
                <a:latin typeface="Times" pitchFamily="18" charset="0"/>
              </a:rPr>
              <a:t>Theor</a:t>
            </a:r>
            <a:r>
              <a:rPr lang="en-US" altLang="ja-JP" sz="1200" dirty="0">
                <a:latin typeface="Times" pitchFamily="18" charset="0"/>
              </a:rPr>
              <a:t>. Exp. Phys. (2016) 051D01</a:t>
            </a:r>
          </a:p>
        </p:txBody>
      </p:sp>
    </p:spTree>
    <p:extLst>
      <p:ext uri="{BB962C8B-B14F-4D97-AF65-F5344CB8AC3E}">
        <p14:creationId xmlns:p14="http://schemas.microsoft.com/office/powerpoint/2010/main" val="713550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/>
                      </a:rPr>
                      <m:t>𝑴𝑴</m:t>
                    </m:r>
                    <m:d>
                      <m:dPr>
                        <m:ctrlPr>
                          <a:rPr kumimoji="1" lang="en-US" altLang="ja-JP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b="1" i="0" smtClean="0">
                            <a:latin typeface="Cambria Math"/>
                          </a:rPr>
                          <m:t>𝚲</m:t>
                        </m:r>
                        <m:r>
                          <a:rPr kumimoji="1" lang="en-US" altLang="ja-JP" b="1" i="1" smtClean="0">
                            <a:latin typeface="Cambria Math"/>
                          </a:rPr>
                          <m:t>𝒑</m:t>
                        </m:r>
                      </m:e>
                    </m:d>
                  </m:oMath>
                </a14:m>
                <a:r>
                  <a:rPr kumimoji="1" lang="en-US" altLang="ja-JP" dirty="0" smtClean="0"/>
                  <a:t> Slice around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/>
                      </a:rPr>
                      <m:t>"</m:t>
                    </m:r>
                    <m:r>
                      <a:rPr kumimoji="1" lang="en-US" altLang="ja-JP" b="1" i="1" smtClean="0">
                        <a:latin typeface="Cambria Math"/>
                      </a:rPr>
                      <m:t>𝒏</m:t>
                    </m:r>
                    <m:r>
                      <a:rPr kumimoji="1" lang="en-US" altLang="ja-JP" b="1" i="1" smtClean="0">
                        <a:latin typeface="Cambria Math"/>
                      </a:rPr>
                      <m:t>"</m:t>
                    </m:r>
                  </m:oMath>
                </a14:m>
                <a:r>
                  <a:rPr kumimoji="1" lang="en-US" altLang="ja-JP" dirty="0" smtClean="0"/>
                  <a:t> Region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2736"/>
            <a:ext cx="3106688" cy="504056"/>
          </a:xfrm>
        </p:spPr>
        <p:txBody>
          <a:bodyPr>
            <a:normAutofit lnSpcReduction="10000"/>
          </a:bodyPr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" y="967089"/>
            <a:ext cx="5868000" cy="58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右矢印 11"/>
          <p:cNvSpPr/>
          <p:nvPr/>
        </p:nvSpPr>
        <p:spPr>
          <a:xfrm>
            <a:off x="-2482" y="925071"/>
            <a:ext cx="2808312" cy="216024"/>
          </a:xfrm>
          <a:prstGeom prst="rightArrow">
            <a:avLst/>
          </a:prstGeom>
          <a:gradFill flip="none" rotWithShape="1">
            <a:gsLst>
              <a:gs pos="20000">
                <a:srgbClr val="0000FF"/>
              </a:gs>
              <a:gs pos="95000">
                <a:srgbClr val="0000FF">
                  <a:alpha val="0"/>
                </a:srgbClr>
              </a:gs>
              <a:gs pos="80000">
                <a:srgbClr val="0000FF">
                  <a:alpha val="20000"/>
                </a:srgbClr>
              </a:gs>
              <a:gs pos="60000">
                <a:srgbClr val="0000FF">
                  <a:alpha val="40000"/>
                </a:srgbClr>
              </a:gs>
              <a:gs pos="40000">
                <a:srgbClr val="0000FF">
                  <a:alpha val="7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-2482" y="752054"/>
            <a:ext cx="1188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i="1" dirty="0" smtClean="0">
                <a:solidFill>
                  <a:srgbClr val="0000FF"/>
                </a:solidFill>
              </a:rPr>
              <a:t>Lower</a:t>
            </a:r>
            <a:endParaRPr kumimoji="1" lang="ja-JP" altLang="en-US" sz="1400" b="1" i="1" dirty="0">
              <a:solidFill>
                <a:srgbClr val="0000FF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295703" y="1191773"/>
            <a:ext cx="5536437" cy="3115633"/>
            <a:chOff x="295703" y="1191773"/>
            <a:chExt cx="5536437" cy="3115633"/>
          </a:xfrm>
        </p:grpSpPr>
        <p:sp>
          <p:nvSpPr>
            <p:cNvPr id="20" name="左矢印 19"/>
            <p:cNvSpPr/>
            <p:nvPr/>
          </p:nvSpPr>
          <p:spPr>
            <a:xfrm>
              <a:off x="320224" y="1191773"/>
              <a:ext cx="5511916" cy="216024"/>
            </a:xfrm>
            <a:prstGeom prst="leftArrow">
              <a:avLst/>
            </a:prstGeom>
            <a:gradFill flip="none" rotWithShape="1">
              <a:gsLst>
                <a:gs pos="20000">
                  <a:srgbClr val="FF0000"/>
                </a:gs>
                <a:gs pos="80000">
                  <a:srgbClr val="FF0000">
                    <a:alpha val="40000"/>
                  </a:srgbClr>
                </a:gs>
                <a:gs pos="60000">
                  <a:srgbClr val="FF0000">
                    <a:alpha val="60000"/>
                  </a:srgbClr>
                </a:gs>
                <a:gs pos="40000">
                  <a:srgbClr val="FF0000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2384009" y="1320307"/>
                  <a:ext cx="114424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"</m:t>
                        </m:r>
                        <m:r>
                          <a:rPr kumimoji="1" lang="en-US" altLang="ja-JP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kumimoji="1" lang="en-US" altLang="ja-JP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"(</m:t>
                        </m:r>
                        <m:r>
                          <a:rPr kumimoji="1" lang="en-US" altLang="ja-JP" sz="14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𝚲</m:t>
                        </m:r>
                        <m:r>
                          <a:rPr kumimoji="1" lang="en-US" altLang="ja-JP" sz="1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𝒑𝒏</m:t>
                        </m:r>
                        <m:r>
                          <a:rPr kumimoji="1" lang="en-US" altLang="ja-JP" sz="14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1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4009" y="1320307"/>
                  <a:ext cx="1144240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正方形/長方形 23"/>
            <p:cNvSpPr/>
            <p:nvPr/>
          </p:nvSpPr>
          <p:spPr>
            <a:xfrm rot="5400000">
              <a:off x="3014378" y="-409"/>
              <a:ext cx="99087" cy="5536435"/>
            </a:xfrm>
            <a:prstGeom prst="rect">
              <a:avLst/>
            </a:prstGeom>
            <a:gradFill>
              <a:gsLst>
                <a:gs pos="20000">
                  <a:srgbClr val="FF0000"/>
                </a:gs>
                <a:gs pos="80000">
                  <a:srgbClr val="FF0000">
                    <a:alpha val="40000"/>
                  </a:srgbClr>
                </a:gs>
                <a:gs pos="60000">
                  <a:srgbClr val="FF0000">
                    <a:alpha val="60000"/>
                  </a:srgbClr>
                </a:gs>
                <a:gs pos="40000">
                  <a:srgbClr val="FF0000">
                    <a:alpha val="8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左矢印 27"/>
            <p:cNvSpPr/>
            <p:nvPr/>
          </p:nvSpPr>
          <p:spPr>
            <a:xfrm flipH="1">
              <a:off x="295703" y="4091381"/>
              <a:ext cx="5536435" cy="216025"/>
            </a:xfrm>
            <a:prstGeom prst="leftArrow">
              <a:avLst/>
            </a:prstGeom>
            <a:gradFill flip="none" rotWithShape="1">
              <a:gsLst>
                <a:gs pos="20000">
                  <a:srgbClr val="FF0000"/>
                </a:gs>
                <a:gs pos="80000">
                  <a:srgbClr val="FF0000">
                    <a:alpha val="40000"/>
                  </a:srgbClr>
                </a:gs>
                <a:gs pos="60000">
                  <a:srgbClr val="FF0000">
                    <a:alpha val="60000"/>
                  </a:srgbClr>
                </a:gs>
                <a:gs pos="40000">
                  <a:srgbClr val="FF0000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73763" y="2780300"/>
            <a:ext cx="5658376" cy="3034570"/>
            <a:chOff x="173763" y="2780300"/>
            <a:chExt cx="5658376" cy="303457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2198470" y="5502284"/>
                  <a:ext cx="1398184" cy="3125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"</m:t>
                        </m:r>
                        <m:r>
                          <a:rPr kumimoji="1" lang="en-US" altLang="ja-JP" sz="14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𝜸</m:t>
                        </m:r>
                        <m:r>
                          <a:rPr kumimoji="1" lang="en-US" altLang="ja-JP" sz="14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kumimoji="1" lang="en-US" altLang="ja-JP" sz="14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"(</m:t>
                        </m:r>
                        <m:sSup>
                          <m:sSupPr>
                            <m:ctrlPr>
                              <a:rPr kumimoji="1" lang="en-US" altLang="ja-JP" sz="1400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1" lang="en-US" altLang="ja-JP" sz="14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𝚺</m:t>
                            </m:r>
                          </m:e>
                          <m:sup>
                            <m:r>
                              <a:rPr kumimoji="1" lang="en-US" altLang="ja-JP" sz="1400" b="1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𝟎</m:t>
                            </m:r>
                          </m:sup>
                        </m:sSup>
                        <m:r>
                          <a:rPr kumimoji="1" lang="en-US" altLang="ja-JP" sz="14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𝒑𝒏</m:t>
                        </m:r>
                        <m:r>
                          <a:rPr kumimoji="1" lang="en-US" altLang="ja-JP" sz="1400" b="1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1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8470" y="5502284"/>
                  <a:ext cx="1398184" cy="31258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左矢印 25"/>
            <p:cNvSpPr/>
            <p:nvPr/>
          </p:nvSpPr>
          <p:spPr>
            <a:xfrm>
              <a:off x="3063921" y="2780300"/>
              <a:ext cx="2768218" cy="216024"/>
            </a:xfrm>
            <a:prstGeom prst="leftArrow">
              <a:avLst/>
            </a:prstGeom>
            <a:gradFill flip="none" rotWithShape="1">
              <a:gsLst>
                <a:gs pos="20000">
                  <a:srgbClr val="0000FF"/>
                </a:gs>
                <a:gs pos="80000">
                  <a:srgbClr val="0000FF">
                    <a:alpha val="40000"/>
                  </a:srgbClr>
                </a:gs>
                <a:gs pos="60000">
                  <a:srgbClr val="0000FF">
                    <a:alpha val="60000"/>
                  </a:srgbClr>
                </a:gs>
                <a:gs pos="40000">
                  <a:srgbClr val="0000FF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173763" y="4307406"/>
              <a:ext cx="5658376" cy="108000"/>
            </a:xfrm>
            <a:prstGeom prst="rect">
              <a:avLst/>
            </a:prstGeom>
            <a:gradFill flip="none" rotWithShape="1">
              <a:gsLst>
                <a:gs pos="20000">
                  <a:srgbClr val="0000FF"/>
                </a:gs>
                <a:gs pos="80000">
                  <a:srgbClr val="0000FF">
                    <a:alpha val="40000"/>
                  </a:srgbClr>
                </a:gs>
                <a:gs pos="60000">
                  <a:srgbClr val="0000FF">
                    <a:alpha val="60000"/>
                  </a:srgbClr>
                </a:gs>
                <a:gs pos="40000">
                  <a:srgbClr val="0000FF">
                    <a:alpha val="8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左矢印 28"/>
            <p:cNvSpPr/>
            <p:nvPr/>
          </p:nvSpPr>
          <p:spPr>
            <a:xfrm flipH="1">
              <a:off x="295704" y="5394272"/>
              <a:ext cx="5536434" cy="216024"/>
            </a:xfrm>
            <a:prstGeom prst="leftArrow">
              <a:avLst/>
            </a:prstGeom>
            <a:gradFill flip="none" rotWithShape="1">
              <a:gsLst>
                <a:gs pos="20000">
                  <a:srgbClr val="0000FF"/>
                </a:gs>
                <a:gs pos="80000">
                  <a:srgbClr val="0000FF">
                    <a:alpha val="40000"/>
                  </a:srgbClr>
                </a:gs>
                <a:gs pos="60000">
                  <a:srgbClr val="0000FF">
                    <a:alpha val="60000"/>
                  </a:srgbClr>
                </a:gs>
                <a:gs pos="40000">
                  <a:srgbClr val="0000FF">
                    <a:alpha val="8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2897562" y="1299785"/>
            <a:ext cx="293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Preliminary </a:t>
            </a:r>
            <a:endParaRPr kumimoji="1" lang="ja-JP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コンテンツ プレースホルダー 2"/>
              <p:cNvSpPr txBox="1">
                <a:spLocks/>
              </p:cNvSpPr>
              <p:nvPr/>
            </p:nvSpPr>
            <p:spPr>
              <a:xfrm>
                <a:off x="5890129" y="4199393"/>
                <a:ext cx="3434399" cy="20379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SzPct val="90000"/>
                  <a:buFont typeface="Wingdings" panose="05000000000000000000" pitchFamily="2" charset="2"/>
                  <a:buChar char="u"/>
                  <a:defRPr kumimoji="1"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SzPct val="80000"/>
                  <a:buFont typeface="Arial" panose="020B0604020202020204" pitchFamily="34" charset="0"/>
                  <a:buChar char="►"/>
                  <a:defRPr kumimoji="1"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itchFamily="34" charset="0"/>
                  <a:buChar char="•"/>
                  <a:defRPr kumimoji="1"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anose="020B0604020202020204" pitchFamily="34" charset="0"/>
                  <a:buChar char="»"/>
                  <a:defRPr kumimoji="1"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anose="020B0604020202020204" pitchFamily="34" charset="0"/>
                  <a:buChar char="▪"/>
                  <a:defRPr kumimoji="1"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dirty="0" smtClean="0"/>
                  <a:t>Structure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</a:rPr>
                          <m:t>𝑴</m:t>
                        </m:r>
                      </m:e>
                      <m:sub>
                        <m:sSup>
                          <m:sSupPr>
                            <m:ctrlPr>
                              <a:rPr lang="en-US" altLang="ja-JP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b="1" i="1" smtClean="0">
                                <a:latin typeface="Cambria Math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ja-JP" b="1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altLang="ja-JP" b="1" i="1" smtClean="0">
                            <a:latin typeface="Cambria Math"/>
                          </a:rPr>
                          <m:t>𝒑𝒑</m:t>
                        </m:r>
                      </m:sub>
                    </m:sSub>
                  </m:oMath>
                </a14:m>
                <a:endParaRPr lang="en-US" altLang="ja-JP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1" i="1" dirty="0" smtClean="0">
                        <a:latin typeface="Cambria Math"/>
                      </a:rPr>
                      <m:t>𝟎</m:t>
                    </m:r>
                    <m:r>
                      <a:rPr lang="en-US" altLang="ja-JP" b="1" i="1" dirty="0" smtClean="0">
                        <a:latin typeface="Cambria Math"/>
                      </a:rPr>
                      <m:t>.</m:t>
                    </m:r>
                    <m:r>
                      <a:rPr lang="en-US" altLang="ja-JP" b="1" i="1" dirty="0" smtClean="0">
                        <a:latin typeface="Cambria Math"/>
                      </a:rPr>
                      <m:t>𝟗</m:t>
                    </m:r>
                    <m:r>
                      <a:rPr lang="en-US" altLang="ja-JP" b="1" i="1" dirty="0" smtClean="0">
                        <a:latin typeface="Cambria Math"/>
                      </a:rPr>
                      <m:t> – </m:t>
                    </m:r>
                    <m:r>
                      <a:rPr lang="en-US" altLang="ja-JP" b="1" i="1" dirty="0" smtClean="0">
                        <a:latin typeface="Cambria Math"/>
                      </a:rPr>
                      <m:t>𝟏</m:t>
                    </m:r>
                    <m:r>
                      <a:rPr lang="en-US" altLang="ja-JP" b="1" i="1" dirty="0" smtClean="0">
                        <a:latin typeface="Cambria Math"/>
                      </a:rPr>
                      <m:t>.</m:t>
                    </m:r>
                    <m:r>
                      <a:rPr lang="en-US" altLang="ja-JP" b="1" i="1" dirty="0" smtClean="0">
                        <a:latin typeface="Cambria Math"/>
                      </a:rPr>
                      <m:t>𝟎</m:t>
                    </m:r>
                    <m:r>
                      <a:rPr lang="en-US" altLang="ja-JP" b="1" i="1" dirty="0" smtClean="0">
                        <a:latin typeface="Cambria Math"/>
                      </a:rPr>
                      <m:t> </m:t>
                    </m:r>
                    <m:r>
                      <a:rPr lang="en-US" altLang="ja-JP" b="1" i="0" dirty="0" smtClean="0">
                        <a:latin typeface="Cambria Math"/>
                      </a:rPr>
                      <m:t>𝐆𝐞𝐕</m:t>
                    </m:r>
                    <m:r>
                      <a:rPr lang="en-US" altLang="ja-JP" b="1" i="1" dirty="0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altLang="ja-JP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1" i="1" dirty="0" smtClean="0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altLang="ja-JP" b="1" i="1" dirty="0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1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129" y="4199393"/>
                <a:ext cx="3434399" cy="2037919"/>
              </a:xfrm>
              <a:prstGeom prst="rect">
                <a:avLst/>
              </a:prstGeom>
              <a:blipFill rotWithShape="1">
                <a:blip r:embed="rId7"/>
                <a:stretch>
                  <a:fillRect l="-2482" t="-26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925025" y="1185191"/>
                <a:ext cx="3218975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/>
                  <a:t>*Sliced with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/>
                      </a:rPr>
                      <m:t>𝟎</m:t>
                    </m:r>
                    <m:r>
                      <a:rPr kumimoji="1" lang="en-US" altLang="ja-JP" b="1" i="1" smtClean="0">
                        <a:latin typeface="Cambria Math"/>
                      </a:rPr>
                      <m:t>.</m:t>
                    </m:r>
                    <m:r>
                      <a:rPr kumimoji="1" lang="en-US" altLang="ja-JP" b="1" i="1" smtClean="0">
                        <a:latin typeface="Cambria Math"/>
                      </a:rPr>
                      <m:t>𝟎𝟐</m:t>
                    </m:r>
                    <m:r>
                      <a:rPr kumimoji="1" lang="en-US" altLang="ja-JP" b="1" i="1" smtClean="0">
                        <a:latin typeface="Cambria Math"/>
                      </a:rPr>
                      <m:t> </m:t>
                    </m:r>
                    <m:r>
                      <a:rPr kumimoji="1" lang="en-US" altLang="ja-JP" b="1" i="0" smtClean="0">
                        <a:latin typeface="Cambria Math"/>
                      </a:rPr>
                      <m:t>𝐆𝐞𝐕</m:t>
                    </m:r>
                    <m:r>
                      <a:rPr kumimoji="1" lang="en-US" altLang="ja-JP" b="1" i="1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kumimoji="1" lang="en-US" altLang="ja-JP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b="1" i="1" smtClean="0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kumimoji="1" lang="en-US" altLang="ja-JP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1" lang="en-US" altLang="ja-JP" b="1" dirty="0" smtClean="0"/>
                  <a:t> bin</a:t>
                </a:r>
                <a:endParaRPr kumimoji="1" lang="ja-JP" altLang="en-US" b="1" dirty="0"/>
              </a:p>
            </p:txBody>
          </p:sp>
        </mc:Choice>
        <mc:Fallback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025" y="1185191"/>
                <a:ext cx="3218975" cy="375552"/>
              </a:xfrm>
              <a:prstGeom prst="rect">
                <a:avLst/>
              </a:prstGeom>
              <a:blipFill rotWithShape="1">
                <a:blip r:embed="rId8"/>
                <a:stretch>
                  <a:fillRect l="-1705" t="-6452" b="-241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グループ化 13"/>
          <p:cNvGrpSpPr/>
          <p:nvPr/>
        </p:nvGrpSpPr>
        <p:grpSpPr>
          <a:xfrm>
            <a:off x="22129" y="1059831"/>
            <a:ext cx="5830129" cy="4212000"/>
            <a:chOff x="22129" y="1059831"/>
            <a:chExt cx="5830129" cy="4212000"/>
          </a:xfrm>
        </p:grpSpPr>
        <p:grpSp>
          <p:nvGrpSpPr>
            <p:cNvPr id="32" name="グループ化 31"/>
            <p:cNvGrpSpPr/>
            <p:nvPr/>
          </p:nvGrpSpPr>
          <p:grpSpPr>
            <a:xfrm>
              <a:off x="272258" y="1059831"/>
              <a:ext cx="5580000" cy="4212000"/>
              <a:chOff x="4788024" y="1568450"/>
              <a:chExt cx="4322639" cy="3300710"/>
            </a:xfrm>
          </p:grpSpPr>
          <p:cxnSp>
            <p:nvCxnSpPr>
              <p:cNvPr id="33" name="直線コネクタ 32"/>
              <p:cNvCxnSpPr/>
              <p:nvPr/>
            </p:nvCxnSpPr>
            <p:spPr>
              <a:xfrm>
                <a:off x="6937375" y="1568450"/>
                <a:ext cx="0" cy="110172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/>
              <p:nvPr/>
            </p:nvCxnSpPr>
            <p:spPr>
              <a:xfrm>
                <a:off x="6926609" y="1585912"/>
                <a:ext cx="2181225" cy="317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>
              <a:xfrm flipH="1">
                <a:off x="4788024" y="2670175"/>
                <a:ext cx="2149351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/>
              <p:nvPr/>
            </p:nvCxnSpPr>
            <p:spPr>
              <a:xfrm flipV="1">
                <a:off x="4788024" y="2670176"/>
                <a:ext cx="0" cy="219898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/>
              <p:cNvCxnSpPr/>
              <p:nvPr/>
            </p:nvCxnSpPr>
            <p:spPr>
              <a:xfrm flipH="1">
                <a:off x="4788024" y="4850108"/>
                <a:ext cx="3229197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/>
              <p:cNvCxnSpPr/>
              <p:nvPr/>
            </p:nvCxnSpPr>
            <p:spPr>
              <a:xfrm flipV="1">
                <a:off x="8017221" y="3748390"/>
                <a:ext cx="1" cy="112077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 flipH="1" flipV="1">
                <a:off x="8017222" y="3748391"/>
                <a:ext cx="1093441" cy="4459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/>
              <p:cNvCxnSpPr/>
              <p:nvPr/>
            </p:nvCxnSpPr>
            <p:spPr>
              <a:xfrm flipH="1" flipV="1">
                <a:off x="9105900" y="1576388"/>
                <a:ext cx="1" cy="217170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テキスト ボックス 40"/>
            <p:cNvSpPr txBox="1"/>
            <p:nvPr/>
          </p:nvSpPr>
          <p:spPr>
            <a:xfrm>
              <a:off x="22129" y="2085447"/>
              <a:ext cx="3096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i="1" dirty="0" smtClean="0">
                  <a:solidFill>
                    <a:srgbClr val="FF0000"/>
                  </a:solidFill>
                </a:rPr>
                <a:t>Selected neutron window</a:t>
              </a:r>
              <a:endParaRPr kumimoji="1" lang="ja-JP" altLang="en-US" b="1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93369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 of KNN bound state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Experimental Procedure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Analysis Method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Results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8954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96752"/>
            <a:ext cx="5904000" cy="490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右矢印 16"/>
          <p:cNvSpPr/>
          <p:nvPr/>
        </p:nvSpPr>
        <p:spPr>
          <a:xfrm rot="16200000">
            <a:off x="2530986" y="4738828"/>
            <a:ext cx="1379318" cy="2930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/>
          <p:cNvSpPr/>
          <p:nvPr/>
        </p:nvSpPr>
        <p:spPr>
          <a:xfrm rot="1800000">
            <a:off x="2007807" y="3680777"/>
            <a:ext cx="1281344" cy="2930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 rot="19800000" flipH="1">
            <a:off x="3184294" y="3699325"/>
            <a:ext cx="1273172" cy="2930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2491670" y="3380069"/>
                <a:ext cx="576392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670" y="3380069"/>
                <a:ext cx="576392" cy="390748"/>
              </a:xfrm>
              <a:prstGeom prst="rect">
                <a:avLst/>
              </a:prstGeom>
              <a:blipFill rotWithShape="1">
                <a:blip r:embed="rId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3425259" y="3432500"/>
                <a:ext cx="576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kumimoji="1" lang="en-US" altLang="ja-JP" b="1" i="0" smtClean="0">
                              <a:latin typeface="Cambria Math"/>
                            </a:rPr>
                            <m:t>𝚲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259" y="3432500"/>
                <a:ext cx="57639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3220645" y="4555716"/>
                <a:ext cx="576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645" y="4555716"/>
                <a:ext cx="5763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グループ化 8"/>
          <p:cNvGrpSpPr/>
          <p:nvPr/>
        </p:nvGrpSpPr>
        <p:grpSpPr>
          <a:xfrm>
            <a:off x="2441337" y="1643314"/>
            <a:ext cx="4217016" cy="2174792"/>
            <a:chOff x="2441337" y="1643314"/>
            <a:chExt cx="4217016" cy="2174792"/>
          </a:xfrm>
        </p:grpSpPr>
        <p:sp>
          <p:nvSpPr>
            <p:cNvPr id="25" name="円/楕円 24"/>
            <p:cNvSpPr/>
            <p:nvPr/>
          </p:nvSpPr>
          <p:spPr>
            <a:xfrm rot="5400000">
              <a:off x="2988293" y="2855083"/>
              <a:ext cx="416067" cy="1509980"/>
            </a:xfrm>
            <a:prstGeom prst="ellipse">
              <a:avLst/>
            </a:prstGeom>
            <a:solidFill>
              <a:srgbClr val="FF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 rot="5400000">
              <a:off x="6330338" y="1611947"/>
              <a:ext cx="296648" cy="359382"/>
            </a:xfrm>
            <a:prstGeom prst="ellipse">
              <a:avLst/>
            </a:prstGeom>
            <a:solidFill>
              <a:srgbClr val="FF0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2095549" y="2484280"/>
            <a:ext cx="4131321" cy="3092692"/>
            <a:chOff x="2095549" y="2484280"/>
            <a:chExt cx="4131321" cy="3092692"/>
          </a:xfrm>
        </p:grpSpPr>
        <p:sp>
          <p:nvSpPr>
            <p:cNvPr id="12" name="円/楕円 11"/>
            <p:cNvSpPr/>
            <p:nvPr/>
          </p:nvSpPr>
          <p:spPr>
            <a:xfrm rot="1800000">
              <a:off x="2095549" y="3109861"/>
              <a:ext cx="333558" cy="851996"/>
            </a:xfrm>
            <a:prstGeom prst="ellipse">
              <a:avLst/>
            </a:prstGeom>
            <a:solidFill>
              <a:srgbClr val="00B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 rot="5400000">
              <a:off x="3180560" y="4913781"/>
              <a:ext cx="373180" cy="953201"/>
            </a:xfrm>
            <a:prstGeom prst="ellipse">
              <a:avLst/>
            </a:prstGeom>
            <a:solidFill>
              <a:srgbClr val="00B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 rot="5400000">
              <a:off x="5898855" y="2452913"/>
              <a:ext cx="296648" cy="359382"/>
            </a:xfrm>
            <a:prstGeom prst="ellipse">
              <a:avLst/>
            </a:prstGeom>
            <a:solidFill>
              <a:srgbClr val="00B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2421242" y="3214070"/>
            <a:ext cx="3778337" cy="1871650"/>
            <a:chOff x="2421242" y="3214070"/>
            <a:chExt cx="3778337" cy="1871650"/>
          </a:xfrm>
        </p:grpSpPr>
        <p:sp>
          <p:nvSpPr>
            <p:cNvPr id="20" name="円/楕円 19"/>
            <p:cNvSpPr/>
            <p:nvPr/>
          </p:nvSpPr>
          <p:spPr>
            <a:xfrm rot="5400000">
              <a:off x="2808220" y="2897520"/>
              <a:ext cx="876879" cy="1509980"/>
            </a:xfrm>
            <a:prstGeom prst="ellipse">
              <a:avLst/>
            </a:prstGeom>
            <a:solidFill>
              <a:srgbClr val="7030A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 rot="1800000">
              <a:off x="3209304" y="3550571"/>
              <a:ext cx="876879" cy="1509980"/>
            </a:xfrm>
            <a:prstGeom prst="ellipse">
              <a:avLst/>
            </a:prstGeom>
            <a:solidFill>
              <a:srgbClr val="7030A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 rot="9000000">
              <a:off x="2421242" y="3575740"/>
              <a:ext cx="876879" cy="1509980"/>
            </a:xfrm>
            <a:prstGeom prst="ellipse">
              <a:avLst/>
            </a:prstGeom>
            <a:solidFill>
              <a:srgbClr val="7030A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 rot="5400000">
              <a:off x="5871564" y="4325121"/>
              <a:ext cx="296648" cy="359382"/>
            </a:xfrm>
            <a:prstGeom prst="ellipse">
              <a:avLst/>
            </a:prstGeom>
            <a:solidFill>
              <a:srgbClr val="7030A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1758105" y="2494379"/>
            <a:ext cx="7140843" cy="1903858"/>
            <a:chOff x="1758105" y="2494379"/>
            <a:chExt cx="7140843" cy="1903858"/>
          </a:xfrm>
        </p:grpSpPr>
        <p:sp>
          <p:nvSpPr>
            <p:cNvPr id="13" name="角丸四角形 12"/>
            <p:cNvSpPr/>
            <p:nvPr/>
          </p:nvSpPr>
          <p:spPr>
            <a:xfrm rot="18058679">
              <a:off x="1630204" y="3415519"/>
              <a:ext cx="1160825" cy="234768"/>
            </a:xfrm>
            <a:prstGeom prst="roundRect">
              <a:avLst/>
            </a:prstGeom>
            <a:solidFill>
              <a:srgbClr val="A6A6A6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角丸四角形 13"/>
            <p:cNvSpPr/>
            <p:nvPr/>
          </p:nvSpPr>
          <p:spPr>
            <a:xfrm rot="3600000" flipH="1">
              <a:off x="3571310" y="3532827"/>
              <a:ext cx="1449639" cy="281182"/>
            </a:xfrm>
            <a:prstGeom prst="roundRect">
              <a:avLst/>
            </a:prstGeom>
            <a:solidFill>
              <a:srgbClr val="A6A6A6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乗算記号 6"/>
            <p:cNvSpPr/>
            <p:nvPr/>
          </p:nvSpPr>
          <p:spPr>
            <a:xfrm>
              <a:off x="8071364" y="3212976"/>
              <a:ext cx="827584" cy="827584"/>
            </a:xfrm>
            <a:prstGeom prst="mathMultiply">
              <a:avLst>
                <a:gd name="adj1" fmla="val 12997"/>
              </a:avLst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 rot="18040516">
              <a:off x="1059171" y="3193313"/>
              <a:ext cx="17364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solidFill>
                    <a:schemeClr val="bg1">
                      <a:lumMod val="50000"/>
                    </a:schemeClr>
                  </a:solidFill>
                </a:rPr>
                <a:t>Out of  acceptance</a:t>
              </a:r>
              <a:endParaRPr kumimoji="1" lang="ja-JP" alt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 rot="3584806">
              <a:off x="3728200" y="3358217"/>
              <a:ext cx="17364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solidFill>
                    <a:schemeClr val="bg1">
                      <a:lumMod val="50000"/>
                    </a:schemeClr>
                  </a:solidFill>
                </a:rPr>
                <a:t>Out of acceptance</a:t>
              </a:r>
              <a:endParaRPr kumimoji="1" lang="ja-JP" alt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 smtClean="0"/>
                  <a:t>Dalitz Plot of </a:t>
                </a:r>
                <a14:m>
                  <m:oMath xmlns:m="http://schemas.openxmlformats.org/officeDocument/2006/math">
                    <m:r>
                      <a:rPr kumimoji="1" lang="en-US" altLang="ja-JP" b="1" i="0" smtClean="0">
                        <a:latin typeface="Cambria Math"/>
                      </a:rPr>
                      <m:t>𝚲</m:t>
                    </m:r>
                    <m:r>
                      <a:rPr kumimoji="1" lang="en-US" altLang="ja-JP" b="1" i="1" smtClean="0">
                        <a:latin typeface="Cambria Math"/>
                      </a:rPr>
                      <m:t>𝒑𝒏</m:t>
                    </m:r>
                  </m:oMath>
                </a14:m>
                <a:endParaRPr kumimoji="1" lang="ja-JP" altLang="en-US" i="1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6"/>
                <a:stretch>
                  <a:fillRect l="-2618" t="-14151" b="-349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6191850" y="1052736"/>
                <a:ext cx="2844646" cy="51845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dirty="0" smtClean="0"/>
                  <a:t>3NA process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altLang="ja-JP" b="1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 b="1" i="1" smtClean="0">
                        <a:latin typeface="Cambria Math"/>
                      </a:rPr>
                      <m:t>𝒑𝒑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formation</a:t>
                </a:r>
              </a:p>
              <a:p>
                <a:pPr lvl="3"/>
                <a:endParaRPr lang="en-US" altLang="ja-JP" dirty="0"/>
              </a:p>
              <a:p>
                <a:pPr marL="0" indent="0">
                  <a:buNone/>
                </a:pPr>
                <a:r>
                  <a:rPr kumimoji="1" lang="en-US" altLang="ja-JP" dirty="0" smtClean="0"/>
                  <a:t>2NA process</a:t>
                </a:r>
              </a:p>
              <a:p>
                <a:pPr marL="457200" lvl="1" indent="0">
                  <a:buNone/>
                </a:pPr>
                <a:r>
                  <a:rPr lang="en-US" altLang="ja-JP" dirty="0" smtClean="0"/>
                  <a:t>One spectator</a:t>
                </a:r>
              </a:p>
              <a:p>
                <a:pPr marL="457200" lvl="1" indent="0">
                  <a:buNone/>
                </a:pPr>
                <a:r>
                  <a:rPr lang="en-US" altLang="ja-JP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</a:rPr>
                          <m:t>𝒔𝒑𝒆𝒄</m:t>
                        </m:r>
                      </m:sub>
                    </m:sSub>
                  </m:oMath>
                </a14:m>
                <a:r>
                  <a:rPr lang="en-US" altLang="ja-JP" dirty="0" smtClean="0"/>
                  <a:t> 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𝒔𝒑𝒆𝒄</m:t>
                        </m:r>
                      </m:sub>
                    </m:sSub>
                  </m:oMath>
                </a14:m>
                <a:endParaRPr lang="en-US" altLang="ja-JP" dirty="0" smtClean="0"/>
              </a:p>
              <a:p>
                <a:pPr marL="457200" lvl="1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kumimoji="1" lang="en-US" altLang="ja-JP" dirty="0" smtClean="0"/>
                  <a:t>2-step process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850" y="1052736"/>
                <a:ext cx="2844646" cy="5184576"/>
              </a:xfrm>
              <a:blipFill rotWithShape="1">
                <a:blip r:embed="rId7"/>
                <a:stretch>
                  <a:fillRect l="-4506" t="-1059" r="-6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31" name="円/楕円 30"/>
          <p:cNvSpPr/>
          <p:nvPr/>
        </p:nvSpPr>
        <p:spPr>
          <a:xfrm rot="5400000">
            <a:off x="5844273" y="1165385"/>
            <a:ext cx="296648" cy="35938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035265" y="5150449"/>
            <a:ext cx="1736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i="1" dirty="0" smtClean="0">
                <a:solidFill>
                  <a:srgbClr val="0000FF"/>
                </a:solidFill>
              </a:rPr>
              <a:t>Kinematical Limit</a:t>
            </a:r>
            <a:endParaRPr kumimoji="1" lang="ja-JP" altLang="en-US" sz="16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374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0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Dalitz Plot of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/>
                      </a:rPr>
                      <m:t>𝚲</m:t>
                    </m:r>
                    <m:r>
                      <a:rPr lang="en-US" altLang="ja-JP" i="1">
                        <a:latin typeface="Cambria Math"/>
                      </a:rPr>
                      <m:t>𝒑𝒏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618" t="-14151" b="-349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96752"/>
            <a:ext cx="5904656" cy="491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角丸四角形 7"/>
          <p:cNvSpPr/>
          <p:nvPr/>
        </p:nvSpPr>
        <p:spPr>
          <a:xfrm rot="18058679">
            <a:off x="1625518" y="3401646"/>
            <a:ext cx="1160825" cy="234768"/>
          </a:xfrm>
          <a:prstGeom prst="roundRect">
            <a:avLst/>
          </a:prstGeom>
          <a:solidFill>
            <a:srgbClr val="A6A6A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 rot="3600000" flipH="1">
            <a:off x="3566624" y="3518954"/>
            <a:ext cx="1449639" cy="281182"/>
          </a:xfrm>
          <a:prstGeom prst="roundRect">
            <a:avLst/>
          </a:prstGeom>
          <a:solidFill>
            <a:srgbClr val="A6A6A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134" y="2708920"/>
            <a:ext cx="3496444" cy="349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 rot="16200000">
                <a:off x="6777503" y="5120775"/>
                <a:ext cx="906530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𝑲</m:t>
                              </m:r>
                            </m:e>
                            <m:sup>
                              <m: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𝒑𝒑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777503" y="5120775"/>
                <a:ext cx="906530" cy="394210"/>
              </a:xfrm>
              <a:prstGeom prst="rect">
                <a:avLst/>
              </a:prstGeom>
              <a:blipFill rotWithShape="1">
                <a:blip r:embed="rId5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矢印コネクタ 8"/>
          <p:cNvCxnSpPr/>
          <p:nvPr/>
        </p:nvCxnSpPr>
        <p:spPr>
          <a:xfrm flipH="1">
            <a:off x="4291444" y="3933056"/>
            <a:ext cx="15767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4023340" y="5368364"/>
            <a:ext cx="9087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4427984" y="507589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/>
              <a:t>2NA</a:t>
            </a:r>
            <a:endParaRPr kumimoji="1" lang="ja-JP" altLang="en-US" i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14980" y="3522180"/>
            <a:ext cx="1757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i="1" dirty="0" smtClean="0">
                <a:solidFill>
                  <a:srgbClr val="FF0000"/>
                </a:solidFill>
              </a:rPr>
              <a:t>Structure</a:t>
            </a:r>
            <a:endParaRPr kumimoji="1" lang="ja-JP" altLang="en-US" sz="2400" b="1" i="1" dirty="0">
              <a:solidFill>
                <a:srgbClr val="FF0000"/>
              </a:solidFill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7127598" y="2306489"/>
            <a:ext cx="0" cy="61693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2598091" y="2339445"/>
            <a:ext cx="293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Preliminary </a:t>
            </a:r>
            <a:endParaRPr kumimoji="1" lang="ja-JP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248322" y="2909536"/>
            <a:ext cx="293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Preliminary </a:t>
            </a:r>
            <a:endParaRPr kumimoji="1" lang="ja-JP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2708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/>
                      </a:rPr>
                      <m:t>𝑰𝑴</m:t>
                    </m:r>
                    <m:d>
                      <m:dPr>
                        <m:ctrlPr>
                          <a:rPr lang="en-US" altLang="ja-JP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b="1" i="0" smtClean="0">
                            <a:latin typeface="Cambria Math"/>
                          </a:rPr>
                          <m:t>𝚲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altLang="ja-JP" dirty="0" smtClean="0"/>
                  <a:t> vs.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altLang="ja-JP" b="1" i="0" smtClean="0">
                            <a:latin typeface="Cambria Math"/>
                          </a:rPr>
                          <m:t>𝐜𝐨𝐬</m:t>
                        </m:r>
                      </m:fName>
                      <m:e>
                        <m:sSup>
                          <m:sSupPr>
                            <m:ctrlPr>
                              <a:rPr lang="en-US" altLang="ja-JP" i="1" smtClean="0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altLang="ja-JP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b="1" i="1" smtClean="0">
                                    <a:latin typeface="Cambria Math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ja-JP" b="1" i="1" smtClean="0">
                                    <a:latin typeface="Cambria Math"/>
                                  </a:rPr>
                                  <m:t>𝒏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altLang="ja-JP" b="1" i="1" smtClean="0">
                                <a:latin typeface="Cambria Math"/>
                              </a:rPr>
                              <m:t>𝑪𝑴</m:t>
                            </m:r>
                          </m:sup>
                        </m:sSup>
                      </m:e>
                    </m:func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Plot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830" b="-301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56448" y="1052736"/>
            <a:ext cx="3808040" cy="391398"/>
          </a:xfrm>
        </p:spPr>
        <p:txBody>
          <a:bodyPr>
            <a:normAutofit fontScale="85000" lnSpcReduction="20000"/>
          </a:bodyPr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5136863" cy="51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5004048" y="464384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2NA process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>
            <a:stCxn id="8" idx="1"/>
          </p:cNvCxnSpPr>
          <p:nvPr/>
        </p:nvCxnSpPr>
        <p:spPr>
          <a:xfrm flipH="1">
            <a:off x="4355976" y="4828510"/>
            <a:ext cx="648072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3068216" y="9714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Structure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>
            <a:stCxn id="16" idx="1"/>
          </p:cNvCxnSpPr>
          <p:nvPr/>
        </p:nvCxnSpPr>
        <p:spPr>
          <a:xfrm flipH="1">
            <a:off x="2420144" y="1156102"/>
            <a:ext cx="648072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グループ化 50"/>
          <p:cNvGrpSpPr/>
          <p:nvPr/>
        </p:nvGrpSpPr>
        <p:grpSpPr>
          <a:xfrm>
            <a:off x="5894046" y="2198200"/>
            <a:ext cx="2782410" cy="2526944"/>
            <a:chOff x="5894046" y="2198200"/>
            <a:chExt cx="2782410" cy="2526944"/>
          </a:xfrm>
        </p:grpSpPr>
        <p:cxnSp>
          <p:nvCxnSpPr>
            <p:cNvPr id="32" name="直線矢印コネクタ 31"/>
            <p:cNvCxnSpPr/>
            <p:nvPr/>
          </p:nvCxnSpPr>
          <p:spPr>
            <a:xfrm>
              <a:off x="7652822" y="3676528"/>
              <a:ext cx="141287" cy="86395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/>
            <p:nvPr/>
          </p:nvCxnSpPr>
          <p:spPr>
            <a:xfrm flipH="1" flipV="1">
              <a:off x="6938162" y="3519765"/>
              <a:ext cx="730182" cy="180056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/>
            <p:cNvCxnSpPr/>
            <p:nvPr/>
          </p:nvCxnSpPr>
          <p:spPr>
            <a:xfrm flipV="1">
              <a:off x="6722138" y="3676528"/>
              <a:ext cx="930684" cy="64792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テキスト ボックス 52"/>
            <p:cNvSpPr txBox="1"/>
            <p:nvPr/>
          </p:nvSpPr>
          <p:spPr>
            <a:xfrm>
              <a:off x="5894046" y="2339588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CM frame</a:t>
              </a:r>
              <a:endParaRPr kumimoji="1" lang="ja-JP" altLang="en-US" dirty="0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6074066" y="3923837"/>
              <a:ext cx="8217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Beam</a:t>
              </a:r>
              <a:endParaRPr kumimoji="1"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テキスト ボックス 55"/>
                <p:cNvSpPr txBox="1"/>
                <p:nvPr/>
              </p:nvSpPr>
              <p:spPr>
                <a:xfrm>
                  <a:off x="7750973" y="4355812"/>
                  <a:ext cx="4113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1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6" name="テキスト ボックス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0973" y="4355812"/>
                  <a:ext cx="411325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テキスト ボックス 56"/>
                <p:cNvSpPr txBox="1"/>
                <p:nvPr/>
              </p:nvSpPr>
              <p:spPr>
                <a:xfrm>
                  <a:off x="6690107" y="3209616"/>
                  <a:ext cx="4113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ja-JP" b="0" i="0" dirty="0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Λ</m:t>
                        </m:r>
                      </m:oMath>
                    </m:oMathPara>
                  </a14:m>
                  <a:endParaRPr kumimoji="1" lang="ja-JP" alt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7" name="テキスト ボックス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0107" y="3209616"/>
                  <a:ext cx="411325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テキスト ボックス 57"/>
                <p:cNvSpPr txBox="1"/>
                <p:nvPr/>
              </p:nvSpPr>
              <p:spPr>
                <a:xfrm>
                  <a:off x="7852578" y="2198200"/>
                  <a:ext cx="5358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b="0" i="0" dirty="0" smtClean="0">
                            <a:latin typeface="Cambria Math"/>
                          </a:rPr>
                          <m:t>"</m:t>
                        </m:r>
                        <m:r>
                          <a:rPr lang="en-US" altLang="ja-JP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altLang="ja-JP" b="0" i="0" dirty="0" smtClean="0">
                            <a:latin typeface="Cambria Math"/>
                          </a:rPr>
                          <m:t>"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58" name="テキスト ボックス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2578" y="2198200"/>
                  <a:ext cx="535846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テキスト ボックス 58"/>
                <p:cNvSpPr txBox="1"/>
                <p:nvPr/>
              </p:nvSpPr>
              <p:spPr>
                <a:xfrm>
                  <a:off x="8120501" y="2742705"/>
                  <a:ext cx="5559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ja-JP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ja-JP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ja-JP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𝐶𝑀</m:t>
                            </m:r>
                          </m:sup>
                        </m:sSubSup>
                      </m:oMath>
                    </m:oMathPara>
                  </a14:m>
                  <a:endParaRPr kumimoji="1" lang="ja-JP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テキスト ボックス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0501" y="2742705"/>
                  <a:ext cx="555955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円弧 46"/>
            <p:cNvSpPr/>
            <p:nvPr/>
          </p:nvSpPr>
          <p:spPr>
            <a:xfrm>
              <a:off x="7602019" y="2929704"/>
              <a:ext cx="611082" cy="749157"/>
            </a:xfrm>
            <a:prstGeom prst="arc">
              <a:avLst>
                <a:gd name="adj1" fmla="val 16919616"/>
                <a:gd name="adj2" fmla="val 21256947"/>
              </a:avLst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2" name="直線矢印コネクタ 61"/>
            <p:cNvCxnSpPr/>
            <p:nvPr/>
          </p:nvCxnSpPr>
          <p:spPr>
            <a:xfrm flipH="1">
              <a:off x="7652822" y="3112037"/>
              <a:ext cx="810838" cy="564491"/>
            </a:xfrm>
            <a:prstGeom prst="straightConnector1">
              <a:avLst/>
            </a:prstGeom>
            <a:ln w="38100">
              <a:solidFill>
                <a:srgbClr val="00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矢印コネクタ 62"/>
            <p:cNvCxnSpPr/>
            <p:nvPr/>
          </p:nvCxnSpPr>
          <p:spPr>
            <a:xfrm flipV="1">
              <a:off x="7652822" y="2524255"/>
              <a:ext cx="509476" cy="1154606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テキスト ボックス 25"/>
          <p:cNvSpPr txBox="1"/>
          <p:nvPr/>
        </p:nvSpPr>
        <p:spPr>
          <a:xfrm>
            <a:off x="683568" y="5328496"/>
            <a:ext cx="293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Preliminary </a:t>
            </a:r>
            <a:endParaRPr kumimoji="1" lang="ja-JP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2504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altLang="ja-JP">
                            <a:latin typeface="Cambria Math"/>
                          </a:rPr>
                          <m:t>𝐜𝐨𝐬</m:t>
                        </m:r>
                      </m:fName>
                      <m:e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𝒏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𝑪𝑴</m:t>
                            </m:r>
                          </m:sup>
                        </m:sSup>
                      </m:e>
                    </m:func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 smtClean="0"/>
                  <a:t>Sliced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/>
                      </a:rPr>
                      <m:t>𝑰𝑴</m:t>
                    </m:r>
                    <m:d>
                      <m:dPr>
                        <m:ctrlPr>
                          <a:rPr lang="en-US" altLang="ja-JP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b="1" i="0" smtClean="0">
                            <a:latin typeface="Cambria Math"/>
                          </a:rPr>
                          <m:t>𝚲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𝒑</m:t>
                        </m:r>
                      </m:e>
                    </m: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830" b="-301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" y="1080000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1621141"/>
            <a:ext cx="5220000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角丸四角形 6"/>
          <p:cNvSpPr/>
          <p:nvPr/>
        </p:nvSpPr>
        <p:spPr>
          <a:xfrm>
            <a:off x="536716" y="2837036"/>
            <a:ext cx="2916000" cy="144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 rot="16200000">
                <a:off x="5437501" y="4526791"/>
                <a:ext cx="906530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𝑲</m:t>
                              </m:r>
                            </m:e>
                            <m:sup>
                              <m: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𝒑𝒑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437501" y="4526791"/>
                <a:ext cx="906530" cy="394210"/>
              </a:xfrm>
              <a:prstGeom prst="rect">
                <a:avLst/>
              </a:prstGeom>
              <a:blipFill rotWithShape="1">
                <a:blip r:embed="rId5"/>
                <a:stretch>
                  <a:fillRect r="-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4423477" y="2060848"/>
            <a:ext cx="293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Preliminary </a:t>
            </a:r>
            <a:endParaRPr kumimoji="1" lang="ja-JP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4027" y="3734903"/>
            <a:ext cx="293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Preliminary </a:t>
            </a:r>
            <a:endParaRPr kumimoji="1" lang="ja-JP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779912" y="1052736"/>
                <a:ext cx="5184576" cy="518457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/>
                      </a:rPr>
                      <m:t>−</m:t>
                    </m:r>
                    <m:r>
                      <a:rPr lang="en-US" altLang="ja-JP" sz="2400" i="1" smtClean="0">
                        <a:latin typeface="Cambria Math"/>
                      </a:rPr>
                      <m:t>𝟏</m:t>
                    </m:r>
                    <m:r>
                      <a:rPr lang="en-US" altLang="ja-JP" sz="2400" i="1" smtClean="0">
                        <a:latin typeface="Cambria Math"/>
                      </a:rPr>
                      <m:t>.</m:t>
                    </m:r>
                    <m:r>
                      <a:rPr lang="en-US" altLang="ja-JP" sz="2400" i="1" smtClean="0">
                        <a:latin typeface="Cambria Math"/>
                      </a:rPr>
                      <m:t>𝟎</m:t>
                    </m:r>
                    <m:r>
                      <a:rPr lang="en-US" altLang="ja-JP" sz="2400" i="1" smtClean="0">
                        <a:latin typeface="Cambria Math"/>
                      </a:rPr>
                      <m:t>&lt;</m:t>
                    </m:r>
                    <m:func>
                      <m:funcPr>
                        <m:ctrlPr>
                          <a:rPr lang="en-US" altLang="ja-JP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 b="0">
                            <a:latin typeface="Cambria Math"/>
                          </a:rPr>
                          <m:t>cos</m:t>
                        </m:r>
                      </m:fName>
                      <m:e>
                        <m:sSubSup>
                          <m:sSubSupPr>
                            <m:ctrlPr>
                              <a:rPr lang="en-US" altLang="ja-JP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/>
                              </a:rPr>
                              <m:t>𝒏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/>
                              </a:rPr>
                              <m:t>𝑪𝑴</m:t>
                            </m:r>
                          </m:sup>
                        </m:sSubSup>
                      </m:e>
                    </m:func>
                    <m:r>
                      <a:rPr lang="en-US" altLang="ja-JP" sz="2400" i="1">
                        <a:latin typeface="Cambria Math"/>
                      </a:rPr>
                      <m:t>&lt;</m:t>
                    </m:r>
                    <m:r>
                      <a:rPr lang="en-US" altLang="ja-JP" sz="2400" i="1">
                        <a:latin typeface="Cambria Math"/>
                      </a:rPr>
                      <m:t>𝟎</m:t>
                    </m:r>
                    <m:r>
                      <a:rPr lang="en-US" altLang="ja-JP" sz="2400" i="1">
                        <a:latin typeface="Cambria Math"/>
                      </a:rPr>
                      <m:t>.</m:t>
                    </m:r>
                    <m:r>
                      <a:rPr lang="en-US" altLang="ja-JP" sz="2400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altLang="ja-JP" sz="2400" dirty="0"/>
              </a:p>
              <a:p>
                <a:pPr lvl="1"/>
                <a:r>
                  <a:rPr lang="en-US" altLang="ja-JP" dirty="0" smtClean="0"/>
                  <a:t>2NA process</a:t>
                </a:r>
                <a:endParaRPr lang="en-US" altLang="ja-JP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79912" y="1052736"/>
                <a:ext cx="5184576" cy="5184576"/>
              </a:xfrm>
              <a:blipFill rotWithShape="1">
                <a:blip r:embed="rId6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513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1620000"/>
            <a:ext cx="5220000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altLang="ja-JP">
                            <a:latin typeface="Cambria Math"/>
                          </a:rPr>
                          <m:t>𝐜𝐨𝐬</m:t>
                        </m:r>
                      </m:fName>
                      <m:e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𝒏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𝑪𝑴</m:t>
                            </m:r>
                          </m:sup>
                        </m:sSup>
                      </m:e>
                    </m:func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 smtClean="0"/>
                  <a:t>Sliced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/>
                      </a:rPr>
                      <m:t>𝑰𝑴</m:t>
                    </m:r>
                    <m:d>
                      <m:dPr>
                        <m:ctrlPr>
                          <a:rPr lang="en-US" altLang="ja-JP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b="1" i="0" smtClean="0">
                            <a:latin typeface="Cambria Math"/>
                          </a:rPr>
                          <m:t>𝚲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𝒑</m:t>
                        </m:r>
                      </m:e>
                    </m: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2830" b="-301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" y="1080000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角丸四角形 6"/>
          <p:cNvSpPr/>
          <p:nvPr/>
        </p:nvSpPr>
        <p:spPr>
          <a:xfrm flipV="1">
            <a:off x="536716" y="1412776"/>
            <a:ext cx="2916000" cy="14242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 rot="16200000">
                <a:off x="5437501" y="4526791"/>
                <a:ext cx="906530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𝑲</m:t>
                              </m:r>
                            </m:e>
                            <m:sup>
                              <m: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𝒑𝒑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437501" y="4526791"/>
                <a:ext cx="906530" cy="394210"/>
              </a:xfrm>
              <a:prstGeom prst="rect">
                <a:avLst/>
              </a:prstGeom>
              <a:blipFill rotWithShape="1">
                <a:blip r:embed="rId5"/>
                <a:stretch>
                  <a:fillRect r="-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4423477" y="2060848"/>
            <a:ext cx="293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Preliminary </a:t>
            </a:r>
            <a:endParaRPr kumimoji="1" lang="ja-JP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4027" y="3734903"/>
            <a:ext cx="293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Preliminary </a:t>
            </a:r>
            <a:endParaRPr kumimoji="1" lang="ja-JP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779912" y="1052736"/>
                <a:ext cx="5184576" cy="518457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sz="2400" b="1" i="1" smtClean="0">
                        <a:latin typeface="Cambria Math"/>
                      </a:rPr>
                      <m:t>𝟎</m:t>
                    </m:r>
                    <m:r>
                      <a:rPr lang="en-US" altLang="ja-JP" sz="2400" b="1" i="1" smtClean="0">
                        <a:latin typeface="Cambria Math"/>
                      </a:rPr>
                      <m:t>.</m:t>
                    </m:r>
                    <m:r>
                      <a:rPr lang="en-US" altLang="ja-JP" sz="2400" i="1" smtClean="0">
                        <a:latin typeface="Cambria Math"/>
                      </a:rPr>
                      <m:t>𝟎</m:t>
                    </m:r>
                    <m:r>
                      <a:rPr lang="en-US" altLang="ja-JP" sz="2400" i="1" smtClean="0">
                        <a:latin typeface="Cambria Math"/>
                      </a:rPr>
                      <m:t>&lt;</m:t>
                    </m:r>
                    <m:func>
                      <m:funcPr>
                        <m:ctrlPr>
                          <a:rPr lang="en-US" altLang="ja-JP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 b="0">
                            <a:latin typeface="Cambria Math"/>
                          </a:rPr>
                          <m:t>cos</m:t>
                        </m:r>
                      </m:fName>
                      <m:e>
                        <m:sSubSup>
                          <m:sSubSupPr>
                            <m:ctrlPr>
                              <a:rPr lang="en-US" altLang="ja-JP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/>
                              </a:rPr>
                              <m:t>𝒏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/>
                              </a:rPr>
                              <m:t>𝑪𝑴</m:t>
                            </m:r>
                          </m:sup>
                        </m:sSubSup>
                      </m:e>
                    </m:func>
                    <m:r>
                      <a:rPr lang="en-US" altLang="ja-JP" sz="2400" i="1">
                        <a:latin typeface="Cambria Math"/>
                      </a:rPr>
                      <m:t>&lt;</m:t>
                    </m:r>
                    <m:r>
                      <a:rPr lang="en-US" altLang="ja-JP" sz="2400" b="1" i="1" smtClean="0">
                        <a:latin typeface="Cambria Math"/>
                      </a:rPr>
                      <m:t>𝟏</m:t>
                    </m:r>
                    <m:r>
                      <a:rPr lang="en-US" altLang="ja-JP" sz="2400" i="1">
                        <a:latin typeface="Cambria Math"/>
                      </a:rPr>
                      <m:t>.</m:t>
                    </m:r>
                    <m:r>
                      <a:rPr lang="en-US" altLang="ja-JP" sz="2400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altLang="ja-JP" sz="2400" dirty="0"/>
              </a:p>
              <a:p>
                <a:pPr lvl="1"/>
                <a:r>
                  <a:rPr lang="en-US" altLang="ja-JP" dirty="0" smtClean="0"/>
                  <a:t>Structure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</a:rPr>
                          <m:t>𝑴</m:t>
                        </m:r>
                      </m:e>
                      <m:sub>
                        <m:sSup>
                          <m:sSupPr>
                            <m:ctrlPr>
                              <a:rPr lang="en-US" altLang="ja-JP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b="1" i="1" smtClean="0">
                                <a:latin typeface="Cambria Math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ja-JP" b="1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altLang="ja-JP" b="1" i="1" smtClean="0">
                            <a:latin typeface="Cambria Math"/>
                          </a:rPr>
                          <m:t>𝒑𝒑</m:t>
                        </m:r>
                      </m:sub>
                    </m:sSub>
                  </m:oMath>
                </a14:m>
                <a:endParaRPr lang="en-US" altLang="ja-JP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79912" y="1052736"/>
                <a:ext cx="5184576" cy="5184576"/>
              </a:xfrm>
              <a:blipFill rotWithShape="1">
                <a:blip r:embed="rId6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179512" y="5301208"/>
            <a:ext cx="32403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u"/>
              <a:defRPr kumimoji="1"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►"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▪"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ja-JP" dirty="0" smtClean="0"/>
              <a:t>To be sliced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74308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213" y="1080000"/>
            <a:ext cx="5487031" cy="548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altLang="ja-JP">
                            <a:latin typeface="Cambria Math"/>
                          </a:rPr>
                          <m:t>𝐜𝐨𝐬</m:t>
                        </m:r>
                      </m:fName>
                      <m:e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𝒏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𝑪𝑴</m:t>
                            </m:r>
                          </m:sup>
                        </m:sSup>
                      </m:e>
                    </m:func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Sliced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𝑰𝑴</m:t>
                    </m:r>
                    <m:d>
                      <m:dPr>
                        <m:ctrlPr>
                          <a:rPr lang="en-US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>
                            <a:latin typeface="Cambria Math"/>
                          </a:rPr>
                          <m:t>𝚲</m:t>
                        </m:r>
                        <m:r>
                          <a:rPr lang="en-US" altLang="ja-JP" i="1">
                            <a:latin typeface="Cambria Math"/>
                          </a:rPr>
                          <m:t>𝒑</m:t>
                        </m:r>
                      </m:e>
                    </m: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2830" b="-301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56448" y="1052736"/>
            <a:ext cx="3808040" cy="5184576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" y="1080000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右矢印 11"/>
          <p:cNvSpPr/>
          <p:nvPr/>
        </p:nvSpPr>
        <p:spPr>
          <a:xfrm>
            <a:off x="3427625" y="1020429"/>
            <a:ext cx="2808312" cy="216024"/>
          </a:xfrm>
          <a:prstGeom prst="rightArrow">
            <a:avLst/>
          </a:prstGeom>
          <a:gradFill flip="none" rotWithShape="1">
            <a:gsLst>
              <a:gs pos="20000">
                <a:srgbClr val="0000FF"/>
              </a:gs>
              <a:gs pos="95000">
                <a:srgbClr val="0000FF">
                  <a:alpha val="0"/>
                </a:srgbClr>
              </a:gs>
              <a:gs pos="80000">
                <a:srgbClr val="0000FF">
                  <a:alpha val="20000"/>
                </a:srgbClr>
              </a:gs>
              <a:gs pos="60000">
                <a:srgbClr val="0000FF">
                  <a:alpha val="40000"/>
                </a:srgbClr>
              </a:gs>
              <a:gs pos="40000">
                <a:srgbClr val="0000FF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27625" y="847412"/>
            <a:ext cx="1188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i="1" dirty="0" smtClean="0">
                <a:solidFill>
                  <a:srgbClr val="0000FF"/>
                </a:solidFill>
              </a:rPr>
              <a:t>Higher</a:t>
            </a:r>
            <a:endParaRPr kumimoji="1" lang="ja-JP" altLang="en-US" sz="1400" b="1" i="1" dirty="0">
              <a:solidFill>
                <a:srgbClr val="0000FF"/>
              </a:solidFill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6363050" y="6454991"/>
            <a:ext cx="2808312" cy="216024"/>
          </a:xfrm>
          <a:prstGeom prst="rightArrow">
            <a:avLst/>
          </a:prstGeom>
          <a:gradFill flip="none" rotWithShape="1">
            <a:gsLst>
              <a:gs pos="20000">
                <a:srgbClr val="0000FF"/>
              </a:gs>
              <a:gs pos="95000">
                <a:srgbClr val="0000FF">
                  <a:alpha val="0"/>
                </a:srgbClr>
              </a:gs>
              <a:gs pos="80000">
                <a:srgbClr val="0000FF">
                  <a:alpha val="20000"/>
                </a:srgbClr>
              </a:gs>
              <a:gs pos="60000">
                <a:srgbClr val="0000FF">
                  <a:alpha val="40000"/>
                </a:srgbClr>
              </a:gs>
              <a:gs pos="40000">
                <a:srgbClr val="0000FF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852112" y="6637427"/>
            <a:ext cx="1188132" cy="2358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kumimoji="1" lang="en-US" altLang="ja-JP" sz="1400" b="1" i="1" dirty="0" smtClean="0">
                <a:solidFill>
                  <a:srgbClr val="0000FF"/>
                </a:solidFill>
              </a:rPr>
              <a:t>Lower</a:t>
            </a:r>
            <a:endParaRPr kumimoji="1" lang="ja-JP" altLang="en-US" sz="1400" b="1" i="1" dirty="0">
              <a:solidFill>
                <a:srgbClr val="0000FF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209422" y="764704"/>
            <a:ext cx="293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Preliminary </a:t>
            </a:r>
            <a:endParaRPr kumimoji="1" lang="ja-JP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536716" y="1398693"/>
            <a:ext cx="2916000" cy="140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24027" y="3734903"/>
            <a:ext cx="293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Preliminary </a:t>
            </a:r>
            <a:endParaRPr kumimoji="1" lang="ja-JP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337300" y="111472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b="1" i="1" dirty="0" smtClean="0">
                <a:solidFill>
                  <a:srgbClr val="FF0000"/>
                </a:solidFill>
              </a:rPr>
              <a:t>Sliced</a:t>
            </a:r>
            <a:endParaRPr kumimoji="1" lang="ja-JP" altLang="en-US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5584" y="936057"/>
                <a:ext cx="3218975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/>
                  <a:t>*Sliced with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/>
                      </a:rPr>
                      <m:t>𝟎</m:t>
                    </m:r>
                    <m:r>
                      <a:rPr kumimoji="1" lang="en-US" altLang="ja-JP" b="1" i="1" smtClean="0">
                        <a:latin typeface="Cambria Math"/>
                      </a:rPr>
                      <m:t>.</m:t>
                    </m:r>
                    <m:r>
                      <a:rPr kumimoji="1" lang="en-US" altLang="ja-JP" b="1" i="1" smtClean="0">
                        <a:latin typeface="Cambria Math"/>
                      </a:rPr>
                      <m:t>𝟎𝟓</m:t>
                    </m:r>
                  </m:oMath>
                </a14:m>
                <a:r>
                  <a:rPr kumimoji="1" lang="en-US" altLang="ja-JP" b="1" dirty="0" smtClean="0"/>
                  <a:t> bin</a:t>
                </a:r>
                <a:endParaRPr kumimoji="1" lang="ja-JP" altLang="en-US" b="1" dirty="0"/>
              </a:p>
            </p:txBody>
          </p:sp>
        </mc:Choice>
        <mc:Fallback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" y="936057"/>
                <a:ext cx="3218975" cy="375552"/>
              </a:xfrm>
              <a:prstGeom prst="rect">
                <a:avLst/>
              </a:prstGeom>
              <a:blipFill rotWithShape="1">
                <a:blip r:embed="rId5"/>
                <a:stretch>
                  <a:fillRect l="-1705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619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" y="965209"/>
            <a:ext cx="5904000" cy="59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altLang="ja-JP">
                            <a:latin typeface="Cambria Math"/>
                          </a:rPr>
                          <m:t>𝐜𝐨𝐬</m:t>
                        </m:r>
                      </m:fName>
                      <m:e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𝒏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𝑪𝑴</m:t>
                            </m:r>
                          </m:sup>
                        </m:sSup>
                      </m:e>
                    </m:func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Sliced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𝑰𝑴</m:t>
                    </m:r>
                    <m:d>
                      <m:dPr>
                        <m:ctrlPr>
                          <a:rPr lang="en-US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>
                            <a:latin typeface="Cambria Math"/>
                          </a:rPr>
                          <m:t>𝚲</m:t>
                        </m:r>
                        <m:r>
                          <a:rPr lang="en-US" altLang="ja-JP" i="1">
                            <a:latin typeface="Cambria Math"/>
                          </a:rPr>
                          <m:t>𝒑</m:t>
                        </m:r>
                      </m:e>
                    </m: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2830" b="-301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84168" y="1431940"/>
            <a:ext cx="3059832" cy="4805372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Higher Opening angle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lvl="2"/>
            <a:r>
              <a:rPr kumimoji="1" lang="en-US" altLang="ja-JP" dirty="0" smtClean="0">
                <a:solidFill>
                  <a:srgbClr val="FF0000"/>
                </a:solidFill>
              </a:rPr>
              <a:t>0.75 – 1.0</a:t>
            </a:r>
          </a:p>
          <a:p>
            <a:pPr lvl="1"/>
            <a:r>
              <a:rPr kumimoji="1" lang="en-US" altLang="ja-JP" dirty="0" smtClean="0"/>
              <a:t>Structure </a:t>
            </a:r>
            <a:r>
              <a:rPr kumimoji="1" lang="en-US" altLang="ja-JP" dirty="0" smtClean="0"/>
              <a:t>observed</a:t>
            </a:r>
          </a:p>
          <a:p>
            <a:pPr lvl="1"/>
            <a:endParaRPr kumimoji="1" lang="en-US" altLang="ja-JP" dirty="0" smtClean="0"/>
          </a:p>
          <a:p>
            <a:r>
              <a:rPr lang="en-US" altLang="ja-JP" dirty="0" smtClean="0">
                <a:solidFill>
                  <a:srgbClr val="0000FF"/>
                </a:solidFill>
              </a:rPr>
              <a:t>Lower O.A.</a:t>
            </a:r>
            <a:endParaRPr lang="en-US" altLang="ja-JP" dirty="0">
              <a:solidFill>
                <a:srgbClr val="0000FF"/>
              </a:solidFill>
            </a:endParaRPr>
          </a:p>
          <a:p>
            <a:pPr lvl="2"/>
            <a:r>
              <a:rPr lang="en-US" altLang="ja-JP" dirty="0">
                <a:solidFill>
                  <a:srgbClr val="0000FF"/>
                </a:solidFill>
              </a:rPr>
              <a:t>0 – 0.75</a:t>
            </a:r>
          </a:p>
          <a:p>
            <a:pPr lvl="1"/>
            <a:r>
              <a:rPr lang="en-US" altLang="ja-JP" dirty="0"/>
              <a:t>No structure</a:t>
            </a:r>
          </a:p>
          <a:p>
            <a:pPr lvl="1"/>
            <a:endParaRPr lang="en-US" altLang="ja-JP" dirty="0"/>
          </a:p>
          <a:p>
            <a:pPr lvl="1"/>
            <a:r>
              <a:rPr lang="en-US" altLang="ja-JP" dirty="0"/>
              <a:t>Small event</a:t>
            </a:r>
          </a:p>
          <a:p>
            <a:endParaRPr lang="en-US" altLang="ja-JP" dirty="0">
              <a:solidFill>
                <a:srgbClr val="FF0000"/>
              </a:solidFill>
            </a:endParaRPr>
          </a:p>
          <a:p>
            <a:pPr lvl="1"/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261997" y="2780931"/>
            <a:ext cx="5570002" cy="3106940"/>
            <a:chOff x="301948" y="127234"/>
            <a:chExt cx="5570002" cy="3106940"/>
          </a:xfrm>
        </p:grpSpPr>
        <p:sp>
          <p:nvSpPr>
            <p:cNvPr id="12" name="上下矢印 11"/>
            <p:cNvSpPr/>
            <p:nvPr/>
          </p:nvSpPr>
          <p:spPr>
            <a:xfrm rot="5400000">
              <a:off x="2953723" y="-1052205"/>
              <a:ext cx="288032" cy="5548422"/>
            </a:xfrm>
            <a:prstGeom prst="upDownArrow">
              <a:avLst>
                <a:gd name="adj1" fmla="val 51203"/>
                <a:gd name="adj2" fmla="val 43387"/>
              </a:avLst>
            </a:prstGeom>
            <a:gradFill>
              <a:gsLst>
                <a:gs pos="20000">
                  <a:srgbClr val="0000FF"/>
                </a:gs>
                <a:gs pos="80000">
                  <a:srgbClr val="0000FF">
                    <a:alpha val="40000"/>
                  </a:srgbClr>
                </a:gs>
                <a:gs pos="60000">
                  <a:srgbClr val="0000FF">
                    <a:alpha val="60000"/>
                  </a:srgbClr>
                </a:gs>
                <a:gs pos="40000">
                  <a:srgbClr val="0000FF">
                    <a:alpha val="8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上下矢印 12"/>
            <p:cNvSpPr/>
            <p:nvPr/>
          </p:nvSpPr>
          <p:spPr>
            <a:xfrm rot="5400000">
              <a:off x="2942933" y="305157"/>
              <a:ext cx="288032" cy="5570002"/>
            </a:xfrm>
            <a:prstGeom prst="upDownArrow">
              <a:avLst>
                <a:gd name="adj1" fmla="val 51203"/>
                <a:gd name="adj2" fmla="val 43387"/>
              </a:avLst>
            </a:prstGeom>
            <a:gradFill>
              <a:gsLst>
                <a:gs pos="20000">
                  <a:srgbClr val="0000FF"/>
                </a:gs>
                <a:gs pos="80000">
                  <a:srgbClr val="0000FF">
                    <a:alpha val="40000"/>
                  </a:srgbClr>
                </a:gs>
                <a:gs pos="60000">
                  <a:srgbClr val="0000FF">
                    <a:alpha val="60000"/>
                  </a:srgbClr>
                </a:gs>
                <a:gs pos="40000">
                  <a:srgbClr val="0000FF">
                    <a:alpha val="8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上下矢印 13"/>
            <p:cNvSpPr/>
            <p:nvPr/>
          </p:nvSpPr>
          <p:spPr>
            <a:xfrm rot="5400000">
              <a:off x="4368078" y="-1088606"/>
              <a:ext cx="288032" cy="2719712"/>
            </a:xfrm>
            <a:prstGeom prst="upDownArrow">
              <a:avLst>
                <a:gd name="adj1" fmla="val 51203"/>
                <a:gd name="adj2" fmla="val 43387"/>
              </a:avLst>
            </a:prstGeom>
            <a:gradFill>
              <a:gsLst>
                <a:gs pos="20000">
                  <a:srgbClr val="0000FF"/>
                </a:gs>
                <a:gs pos="80000">
                  <a:srgbClr val="0000FF">
                    <a:alpha val="40000"/>
                  </a:srgbClr>
                </a:gs>
                <a:gs pos="60000">
                  <a:srgbClr val="0000FF">
                    <a:alpha val="60000"/>
                  </a:srgbClr>
                </a:gs>
                <a:gs pos="40000">
                  <a:srgbClr val="0000FF">
                    <a:alpha val="8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240093" y="1253954"/>
            <a:ext cx="5591906" cy="1815009"/>
            <a:chOff x="442316" y="3867440"/>
            <a:chExt cx="5591906" cy="1815009"/>
          </a:xfrm>
        </p:grpSpPr>
        <p:sp>
          <p:nvSpPr>
            <p:cNvPr id="15" name="上下矢印 14"/>
            <p:cNvSpPr/>
            <p:nvPr/>
          </p:nvSpPr>
          <p:spPr>
            <a:xfrm rot="5400000">
              <a:off x="3094252" y="1215504"/>
              <a:ext cx="288033" cy="5591906"/>
            </a:xfrm>
            <a:prstGeom prst="upDownArrow">
              <a:avLst>
                <a:gd name="adj1" fmla="val 51203"/>
                <a:gd name="adj2" fmla="val 43387"/>
              </a:avLst>
            </a:prstGeom>
            <a:gradFill>
              <a:gsLst>
                <a:gs pos="20000">
                  <a:srgbClr val="FF0000"/>
                </a:gs>
                <a:gs pos="80000">
                  <a:srgbClr val="FF0000">
                    <a:alpha val="40000"/>
                  </a:srgbClr>
                </a:gs>
                <a:gs pos="60000">
                  <a:srgbClr val="FF0000">
                    <a:alpha val="60000"/>
                  </a:srgbClr>
                </a:gs>
                <a:gs pos="40000">
                  <a:srgbClr val="FF0000">
                    <a:alpha val="8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上下矢印 17"/>
            <p:cNvSpPr/>
            <p:nvPr/>
          </p:nvSpPr>
          <p:spPr>
            <a:xfrm rot="5400000">
              <a:off x="1668784" y="4211430"/>
              <a:ext cx="288035" cy="2654004"/>
            </a:xfrm>
            <a:prstGeom prst="upDownArrow">
              <a:avLst>
                <a:gd name="adj1" fmla="val 51203"/>
                <a:gd name="adj2" fmla="val 43387"/>
              </a:avLst>
            </a:prstGeom>
            <a:gradFill>
              <a:gsLst>
                <a:gs pos="20000">
                  <a:srgbClr val="FF0000"/>
                </a:gs>
                <a:gs pos="80000">
                  <a:srgbClr val="FF0000">
                    <a:alpha val="40000"/>
                  </a:srgbClr>
                </a:gs>
                <a:gs pos="60000">
                  <a:srgbClr val="FF0000">
                    <a:alpha val="60000"/>
                  </a:srgbClr>
                </a:gs>
                <a:gs pos="40000">
                  <a:srgbClr val="FF0000">
                    <a:alpha val="8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827584" y="1394353"/>
            <a:ext cx="4457920" cy="702501"/>
            <a:chOff x="186088" y="5246779"/>
            <a:chExt cx="4457920" cy="702501"/>
          </a:xfrm>
        </p:grpSpPr>
        <p:cxnSp>
          <p:nvCxnSpPr>
            <p:cNvPr id="8" name="直線矢印コネクタ 7"/>
            <p:cNvCxnSpPr/>
            <p:nvPr/>
          </p:nvCxnSpPr>
          <p:spPr>
            <a:xfrm>
              <a:off x="186088" y="5246779"/>
              <a:ext cx="4457920" cy="702501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 rot="531882" flipH="1">
              <a:off x="2943100" y="5413363"/>
              <a:ext cx="1297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i="1" dirty="0" smtClean="0">
                  <a:solidFill>
                    <a:srgbClr val="0000FF"/>
                  </a:solidFill>
                </a:rPr>
                <a:t>Decreasing</a:t>
              </a:r>
              <a:endParaRPr kumimoji="1" lang="ja-JP" altLang="en-US" i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2966849" y="871133"/>
            <a:ext cx="293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Preliminary </a:t>
            </a:r>
            <a:endParaRPr kumimoji="1" lang="ja-JP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5925025" y="1022419"/>
                <a:ext cx="3218975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/>
                  <a:t>*Sliced with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/>
                      </a:rPr>
                      <m:t>𝟎</m:t>
                    </m:r>
                    <m:r>
                      <a:rPr kumimoji="1" lang="en-US" altLang="ja-JP" b="1" i="1" smtClean="0">
                        <a:latin typeface="Cambria Math"/>
                      </a:rPr>
                      <m:t>.</m:t>
                    </m:r>
                    <m:r>
                      <a:rPr kumimoji="1" lang="en-US" altLang="ja-JP" b="1" i="1" smtClean="0">
                        <a:latin typeface="Cambria Math"/>
                      </a:rPr>
                      <m:t>𝟎𝟓</m:t>
                    </m:r>
                  </m:oMath>
                </a14:m>
                <a:r>
                  <a:rPr kumimoji="1" lang="en-US" altLang="ja-JP" b="1" dirty="0" smtClean="0"/>
                  <a:t> bin</a:t>
                </a:r>
                <a:endParaRPr kumimoji="1" lang="ja-JP" altLang="en-US" b="1" dirty="0"/>
              </a:p>
            </p:txBody>
          </p:sp>
        </mc:Choice>
        <mc:Fallback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025" y="1022419"/>
                <a:ext cx="3218975" cy="375552"/>
              </a:xfrm>
              <a:prstGeom prst="rect">
                <a:avLst/>
              </a:prstGeom>
              <a:blipFill rotWithShape="1">
                <a:blip r:embed="rId4"/>
                <a:stretch>
                  <a:fillRect l="-1705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4156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1620000"/>
            <a:ext cx="5220000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altLang="ja-JP">
                            <a:latin typeface="Cambria Math"/>
                          </a:rPr>
                          <m:t>𝐜𝐨𝐬</m:t>
                        </m:r>
                      </m:fName>
                      <m:e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𝒏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𝑪𝑴</m:t>
                            </m:r>
                          </m:sup>
                        </m:sSup>
                      </m:e>
                    </m:func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Sliced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𝑰𝑴</m:t>
                    </m:r>
                    <m:d>
                      <m:dPr>
                        <m:ctrlPr>
                          <a:rPr lang="en-US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>
                            <a:latin typeface="Cambria Math"/>
                          </a:rPr>
                          <m:t>𝚲</m:t>
                        </m:r>
                        <m:r>
                          <a:rPr lang="en-US" altLang="ja-JP" i="1">
                            <a:latin typeface="Cambria Math"/>
                          </a:rPr>
                          <m:t>𝒑</m:t>
                        </m:r>
                      </m:e>
                    </m: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2830" b="-301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" y="1080000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779912" y="1052736"/>
                <a:ext cx="5184576" cy="100811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latin typeface="Cambria Math"/>
                      </a:rPr>
                      <m:t>𝟎</m:t>
                    </m:r>
                    <m:r>
                      <a:rPr kumimoji="1" lang="en-US" altLang="ja-JP" sz="2400" b="1" i="1" smtClean="0">
                        <a:latin typeface="Cambria Math"/>
                      </a:rPr>
                      <m:t>.</m:t>
                    </m:r>
                    <m:r>
                      <a:rPr kumimoji="1" lang="en-US" altLang="ja-JP" sz="2400" b="1" i="1" smtClean="0">
                        <a:latin typeface="Cambria Math"/>
                      </a:rPr>
                      <m:t>𝟎</m:t>
                    </m:r>
                    <m:r>
                      <a:rPr kumimoji="1" lang="en-US" altLang="ja-JP" sz="2400" b="1" i="1" smtClean="0">
                        <a:latin typeface="Cambria Math"/>
                      </a:rPr>
                      <m:t>&lt;</m:t>
                    </m:r>
                    <m:func>
                      <m:funcPr>
                        <m:ctrlPr>
                          <a:rPr kumimoji="1" lang="en-US" altLang="ja-JP" sz="2400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sSubSup>
                          <m:sSubSupPr>
                            <m:ctrlPr>
                              <a:rPr kumimoji="1" lang="en-US" altLang="ja-JP" sz="2400" b="1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kumimoji="1" lang="en-US" altLang="ja-JP" sz="2400" b="1" i="1" smtClean="0">
                                <a:latin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kumimoji="1" lang="en-US" altLang="ja-JP" sz="2400" b="1" i="1" smtClean="0">
                                <a:latin typeface="Cambria Math"/>
                              </a:rPr>
                              <m:t>𝒏</m:t>
                            </m:r>
                          </m:sub>
                          <m:sup>
                            <m:r>
                              <a:rPr kumimoji="1" lang="en-US" altLang="ja-JP" sz="2400" b="1" i="1" smtClean="0">
                                <a:latin typeface="Cambria Math"/>
                              </a:rPr>
                              <m:t>𝑪𝑴</m:t>
                            </m:r>
                          </m:sup>
                        </m:sSubSup>
                      </m:e>
                    </m:func>
                    <m:r>
                      <a:rPr kumimoji="1" lang="en-US" altLang="ja-JP" sz="2400" b="1" i="1" smtClean="0">
                        <a:latin typeface="Cambria Math"/>
                      </a:rPr>
                      <m:t>&lt;</m:t>
                    </m:r>
                    <m:r>
                      <a:rPr kumimoji="1" lang="en-US" altLang="ja-JP" sz="2400" b="1" i="1" smtClean="0">
                        <a:latin typeface="Cambria Math"/>
                      </a:rPr>
                      <m:t>𝟎</m:t>
                    </m:r>
                    <m:r>
                      <a:rPr kumimoji="1" lang="en-US" altLang="ja-JP" sz="2400" b="1" i="1" smtClean="0">
                        <a:latin typeface="Cambria Math"/>
                      </a:rPr>
                      <m:t>.</m:t>
                    </m:r>
                    <m:r>
                      <a:rPr kumimoji="1" lang="en-US" altLang="ja-JP" sz="2400" b="1" i="1" smtClean="0">
                        <a:latin typeface="Cambria Math"/>
                      </a:rPr>
                      <m:t>𝟕𝟓</m:t>
                    </m:r>
                  </m:oMath>
                </a14:m>
                <a:endParaRPr kumimoji="1" lang="en-US" altLang="ja-JP" sz="2400" dirty="0" smtClean="0"/>
              </a:p>
              <a:p>
                <a:pPr lvl="1"/>
                <a:r>
                  <a:rPr kumimoji="1" lang="en-US" altLang="ja-JP" dirty="0" smtClean="0"/>
                  <a:t>3NA</a:t>
                </a:r>
                <a:endParaRPr kumimoji="1" lang="en-US" altLang="ja-JP" dirty="0" smtClean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79912" y="1052736"/>
                <a:ext cx="5184576" cy="1008112"/>
              </a:xfrm>
              <a:blipFill rotWithShape="1">
                <a:blip r:embed="rId5"/>
                <a:stretch>
                  <a:fillRect l="-1058" b="-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179512" y="5301208"/>
            <a:ext cx="32403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u"/>
              <a:defRPr kumimoji="1"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►"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▪"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ja-JP" dirty="0" smtClean="0"/>
              <a:t>No Structure</a:t>
            </a:r>
            <a:endParaRPr lang="ja-JP" altLang="en-US" dirty="0"/>
          </a:p>
        </p:txBody>
      </p:sp>
      <p:sp>
        <p:nvSpPr>
          <p:cNvPr id="18" name="角丸四角形 17"/>
          <p:cNvSpPr/>
          <p:nvPr/>
        </p:nvSpPr>
        <p:spPr>
          <a:xfrm>
            <a:off x="536716" y="1758171"/>
            <a:ext cx="2916000" cy="108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 rot="16200000">
                <a:off x="5465186" y="3541145"/>
                <a:ext cx="906530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𝑲</m:t>
                              </m:r>
                            </m:e>
                            <m:sup>
                              <m: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𝒑𝒑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465186" y="3541145"/>
                <a:ext cx="906530" cy="394210"/>
              </a:xfrm>
              <a:prstGeom prst="rect">
                <a:avLst/>
              </a:prstGeom>
              <a:blipFill rotWithShape="1">
                <a:blip r:embed="rId6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/>
          <p:cNvSpPr txBox="1"/>
          <p:nvPr/>
        </p:nvSpPr>
        <p:spPr>
          <a:xfrm>
            <a:off x="4423477" y="2060848"/>
            <a:ext cx="293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Preliminary </a:t>
            </a:r>
            <a:endParaRPr kumimoji="1" lang="ja-JP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24027" y="3734903"/>
            <a:ext cx="293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Preliminary </a:t>
            </a:r>
            <a:endParaRPr kumimoji="1" lang="ja-JP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888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altLang="ja-JP">
                            <a:latin typeface="Cambria Math"/>
                          </a:rPr>
                          <m:t>𝐜𝐨𝐬</m:t>
                        </m:r>
                      </m:fName>
                      <m:e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𝒏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𝑪𝑴</m:t>
                            </m:r>
                          </m:sup>
                        </m:sSup>
                      </m:e>
                    </m:func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Sliced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𝑰𝑴</m:t>
                    </m:r>
                    <m:d>
                      <m:dPr>
                        <m:ctrlPr>
                          <a:rPr lang="en-US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>
                            <a:latin typeface="Cambria Math"/>
                          </a:rPr>
                          <m:t>𝚲</m:t>
                        </m:r>
                        <m:r>
                          <a:rPr lang="en-US" altLang="ja-JP" i="1">
                            <a:latin typeface="Cambria Math"/>
                          </a:rPr>
                          <m:t>𝒑</m:t>
                        </m:r>
                      </m:e>
                    </m: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830" b="-301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" y="1080000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1620000"/>
            <a:ext cx="5220000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 rot="16200000">
                <a:off x="5465186" y="5413352"/>
                <a:ext cx="906530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𝑲</m:t>
                              </m:r>
                            </m:e>
                            <m:sup>
                              <m: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𝒑𝒑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465186" y="5413352"/>
                <a:ext cx="906530" cy="394210"/>
              </a:xfrm>
              <a:prstGeom prst="rect">
                <a:avLst/>
              </a:prstGeom>
              <a:blipFill rotWithShape="1">
                <a:blip r:embed="rId5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779912" y="1052736"/>
                <a:ext cx="5184576" cy="518457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sz="2400" b="1" i="1" smtClean="0">
                        <a:latin typeface="Cambria Math"/>
                      </a:rPr>
                      <m:t>𝟎</m:t>
                    </m:r>
                    <m:r>
                      <a:rPr lang="en-US" altLang="ja-JP" sz="2400" i="1">
                        <a:latin typeface="Cambria Math"/>
                      </a:rPr>
                      <m:t>.</m:t>
                    </m:r>
                    <m:r>
                      <a:rPr lang="en-US" altLang="ja-JP" sz="2400" b="1" i="1" smtClean="0">
                        <a:latin typeface="Cambria Math"/>
                      </a:rPr>
                      <m:t>𝟕𝟓</m:t>
                    </m:r>
                    <m:r>
                      <a:rPr lang="en-US" altLang="ja-JP" sz="2400" i="1">
                        <a:latin typeface="Cambria Math"/>
                      </a:rPr>
                      <m:t>&lt;</m:t>
                    </m:r>
                    <m:func>
                      <m:funcPr>
                        <m:ctrlPr>
                          <a:rPr lang="en-US" altLang="ja-JP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 b="0">
                            <a:latin typeface="Cambria Math"/>
                          </a:rPr>
                          <m:t>cos</m:t>
                        </m:r>
                      </m:fName>
                      <m:e>
                        <m:sSubSup>
                          <m:sSubSupPr>
                            <m:ctrlPr>
                              <a:rPr lang="en-US" altLang="ja-JP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/>
                              </a:rPr>
                              <m:t>𝒏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/>
                              </a:rPr>
                              <m:t>𝑪𝑴</m:t>
                            </m:r>
                          </m:sup>
                        </m:sSubSup>
                      </m:e>
                    </m:func>
                    <m:r>
                      <a:rPr lang="en-US" altLang="ja-JP" sz="2400" i="1">
                        <a:latin typeface="Cambria Math"/>
                      </a:rPr>
                      <m:t>&lt;</m:t>
                    </m:r>
                    <m:r>
                      <a:rPr lang="en-US" altLang="ja-JP" sz="2400" b="1" i="1" smtClean="0">
                        <a:latin typeface="Cambria Math"/>
                      </a:rPr>
                      <m:t>𝟏</m:t>
                    </m:r>
                    <m:r>
                      <a:rPr lang="en-US" altLang="ja-JP" sz="2400" i="1">
                        <a:latin typeface="Cambria Math"/>
                      </a:rPr>
                      <m:t>.</m:t>
                    </m:r>
                    <m:r>
                      <a:rPr lang="en-US" altLang="ja-JP" sz="2400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altLang="ja-JP" sz="2400" dirty="0"/>
              </a:p>
              <a:p>
                <a:pPr lvl="1"/>
                <a:r>
                  <a:rPr kumimoji="1" lang="en-US" altLang="ja-JP" sz="2800" dirty="0" smtClean="0"/>
                  <a:t>Structure</a:t>
                </a:r>
                <a:r>
                  <a:rPr kumimoji="1" lang="en-US" altLang="ja-JP" dirty="0" smtClean="0"/>
                  <a:t> + </a:t>
                </a:r>
                <a:r>
                  <a:rPr kumimoji="1" lang="en-US" altLang="ja-JP" sz="2000" dirty="0" smtClean="0"/>
                  <a:t>3NA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79912" y="1052736"/>
                <a:ext cx="5184576" cy="5184576"/>
              </a:xfrm>
              <a:blipFill rotWithShape="1">
                <a:blip r:embed="rId6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角丸四角形 14"/>
          <p:cNvSpPr/>
          <p:nvPr/>
        </p:nvSpPr>
        <p:spPr>
          <a:xfrm>
            <a:off x="536716" y="1398693"/>
            <a:ext cx="2916000" cy="36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423477" y="2060848"/>
            <a:ext cx="293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Preliminary </a:t>
            </a:r>
            <a:endParaRPr kumimoji="1" lang="ja-JP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4027" y="3734903"/>
            <a:ext cx="293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Preliminary </a:t>
            </a:r>
            <a:endParaRPr kumimoji="1" lang="ja-JP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179512" y="5301208"/>
            <a:ext cx="324036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u"/>
              <a:defRPr kumimoji="1"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►"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▪"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ja-JP" dirty="0"/>
              <a:t>Structure enhanced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8864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altLang="ja-JP">
                            <a:latin typeface="Cambria Math"/>
                          </a:rPr>
                          <m:t>𝐜𝐨𝐬</m:t>
                        </m:r>
                      </m:fName>
                      <m:e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𝒏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𝑪𝑴</m:t>
                            </m:r>
                          </m:sup>
                        </m:sSup>
                      </m:e>
                    </m:func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Sliced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𝑰𝑴</m:t>
                    </m:r>
                    <m:d>
                      <m:dPr>
                        <m:ctrlPr>
                          <a:rPr lang="en-US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>
                            <a:latin typeface="Cambria Math"/>
                          </a:rPr>
                          <m:t>𝚲</m:t>
                        </m:r>
                        <m:r>
                          <a:rPr lang="en-US" altLang="ja-JP" i="1">
                            <a:latin typeface="Cambria Math"/>
                          </a:rPr>
                          <m:t>𝒑</m:t>
                        </m:r>
                      </m:e>
                    </m: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14"/>
                <a:stretch>
                  <a:fillRect t="-2830" b="-301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grpSp>
        <p:nvGrpSpPr>
          <p:cNvPr id="73" name="グループ化 72"/>
          <p:cNvGrpSpPr/>
          <p:nvPr/>
        </p:nvGrpSpPr>
        <p:grpSpPr>
          <a:xfrm>
            <a:off x="360000" y="1080000"/>
            <a:ext cx="5112568" cy="5112568"/>
            <a:chOff x="360000" y="1080000"/>
            <a:chExt cx="5112568" cy="5112568"/>
          </a:xfrm>
        </p:grpSpPr>
        <p:grpSp>
          <p:nvGrpSpPr>
            <p:cNvPr id="74" name="グループ化 73"/>
            <p:cNvGrpSpPr/>
            <p:nvPr/>
          </p:nvGrpSpPr>
          <p:grpSpPr>
            <a:xfrm>
              <a:off x="360000" y="1080000"/>
              <a:ext cx="5112568" cy="5112568"/>
              <a:chOff x="360000" y="1080000"/>
              <a:chExt cx="5112568" cy="5112568"/>
            </a:xfrm>
          </p:grpSpPr>
          <p:pic>
            <p:nvPicPr>
              <p:cNvPr id="76" name="Picture 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000" y="1080000"/>
                <a:ext cx="5112568" cy="5112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テキスト ボックス 76"/>
                  <p:cNvSpPr txBox="1"/>
                  <p:nvPr/>
                </p:nvSpPr>
                <p:spPr>
                  <a:xfrm rot="16200000">
                    <a:off x="2203221" y="4909296"/>
                    <a:ext cx="906530" cy="3942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ja-JP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kumimoji="1" lang="en-US" altLang="ja-JP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𝒑𝒑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b="1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テキスト ボックス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2203221" y="4909296"/>
                    <a:ext cx="906530" cy="39421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r="-4615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5" name="テキスト ボックス 74"/>
            <p:cNvSpPr txBox="1"/>
            <p:nvPr/>
          </p:nvSpPr>
          <p:spPr>
            <a:xfrm>
              <a:off x="2433244" y="1080000"/>
              <a:ext cx="29345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+mj-lt"/>
                </a:rPr>
                <a:t>Preliminary </a:t>
              </a:r>
              <a:endParaRPr kumimoji="1" lang="ja-JP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endParaRPr>
            </a:p>
          </p:txBody>
        </p:sp>
      </p:grpSp>
      <p:grpSp>
        <p:nvGrpSpPr>
          <p:cNvPr id="88" name="グループ化 87"/>
          <p:cNvGrpSpPr/>
          <p:nvPr/>
        </p:nvGrpSpPr>
        <p:grpSpPr>
          <a:xfrm>
            <a:off x="1168528" y="4581128"/>
            <a:ext cx="451144" cy="1062478"/>
            <a:chOff x="1168528" y="4581128"/>
            <a:chExt cx="451144" cy="1062478"/>
          </a:xfrm>
        </p:grpSpPr>
        <p:sp>
          <p:nvSpPr>
            <p:cNvPr id="89" name="正方形/長方形 88"/>
            <p:cNvSpPr/>
            <p:nvPr/>
          </p:nvSpPr>
          <p:spPr>
            <a:xfrm flipV="1">
              <a:off x="1168528" y="5157192"/>
              <a:ext cx="451144" cy="48641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7" name="直線矢印コネクタ 106"/>
            <p:cNvCxnSpPr/>
            <p:nvPr/>
          </p:nvCxnSpPr>
          <p:spPr>
            <a:xfrm>
              <a:off x="1403738" y="4581128"/>
              <a:ext cx="0" cy="50405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グループ化 77"/>
          <p:cNvGrpSpPr/>
          <p:nvPr/>
        </p:nvGrpSpPr>
        <p:grpSpPr>
          <a:xfrm>
            <a:off x="179512" y="1055461"/>
            <a:ext cx="8964488" cy="5136539"/>
            <a:chOff x="179512" y="1055461"/>
            <a:chExt cx="8964488" cy="5136539"/>
          </a:xfrm>
        </p:grpSpPr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00" y="1080000"/>
              <a:ext cx="5112000" cy="51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テキスト ボックス 79"/>
            <p:cNvSpPr txBox="1"/>
            <p:nvPr/>
          </p:nvSpPr>
          <p:spPr>
            <a:xfrm>
              <a:off x="2433244" y="1080000"/>
              <a:ext cx="29345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+mj-lt"/>
                </a:rPr>
                <a:t>Preliminary </a:t>
              </a:r>
              <a:endParaRPr kumimoji="1" lang="ja-JP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endParaRPr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179512" y="1055461"/>
              <a:ext cx="345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FF0000"/>
                  </a:solidFill>
                </a:rPr>
                <a:t>*Acceptance </a:t>
              </a:r>
              <a:r>
                <a:rPr lang="en-US" altLang="ja-JP" b="1" i="1" dirty="0" smtClean="0">
                  <a:solidFill>
                    <a:srgbClr val="FF0000"/>
                  </a:solidFill>
                </a:rPr>
                <a:t>NOT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 Corrected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82" name="Picture 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000" y="1708558"/>
              <a:ext cx="3600000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テキスト ボックス 82"/>
            <p:cNvSpPr txBox="1"/>
            <p:nvPr/>
          </p:nvSpPr>
          <p:spPr>
            <a:xfrm>
              <a:off x="6032027" y="4363461"/>
              <a:ext cx="29345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+mj-lt"/>
                </a:rPr>
                <a:t>Preliminary </a:t>
              </a:r>
              <a:endParaRPr kumimoji="1" lang="ja-JP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endParaRPr>
            </a:p>
          </p:txBody>
        </p:sp>
        <p:sp>
          <p:nvSpPr>
            <p:cNvPr id="84" name="角丸四角形 83"/>
            <p:cNvSpPr/>
            <p:nvPr/>
          </p:nvSpPr>
          <p:spPr>
            <a:xfrm>
              <a:off x="6047849" y="2027478"/>
              <a:ext cx="2916000" cy="360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角丸四角形 84"/>
            <p:cNvSpPr/>
            <p:nvPr/>
          </p:nvSpPr>
          <p:spPr>
            <a:xfrm>
              <a:off x="6030160" y="2387462"/>
              <a:ext cx="2916000" cy="1080000"/>
            </a:xfrm>
            <a:prstGeom prst="roundRect">
              <a:avLst/>
            </a:prstGeom>
            <a:noFill/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6" name="直線コネクタ 85"/>
            <p:cNvCxnSpPr>
              <a:stCxn id="84" idx="1"/>
            </p:cNvCxnSpPr>
            <p:nvPr/>
          </p:nvCxnSpPr>
          <p:spPr>
            <a:xfrm flipH="1" flipV="1">
              <a:off x="5292080" y="2027478"/>
              <a:ext cx="755769" cy="18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/>
            <p:nvPr/>
          </p:nvCxnSpPr>
          <p:spPr>
            <a:xfrm flipH="1" flipV="1">
              <a:off x="5292080" y="2492896"/>
              <a:ext cx="738081" cy="434566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グループ化 107"/>
          <p:cNvGrpSpPr/>
          <p:nvPr/>
        </p:nvGrpSpPr>
        <p:grpSpPr>
          <a:xfrm>
            <a:off x="6032027" y="1619251"/>
            <a:ext cx="2140373" cy="629323"/>
            <a:chOff x="6032027" y="1619251"/>
            <a:chExt cx="2140373" cy="629323"/>
          </a:xfrm>
        </p:grpSpPr>
        <p:sp>
          <p:nvSpPr>
            <p:cNvPr id="127" name="直角三角形 126"/>
            <p:cNvSpPr/>
            <p:nvPr/>
          </p:nvSpPr>
          <p:spPr>
            <a:xfrm flipV="1">
              <a:off x="6094442" y="1968292"/>
              <a:ext cx="340173" cy="280282"/>
            </a:xfrm>
            <a:prstGeom prst="rtTriangl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テキスト ボックス 127"/>
            <p:cNvSpPr txBox="1"/>
            <p:nvPr/>
          </p:nvSpPr>
          <p:spPr>
            <a:xfrm>
              <a:off x="6032027" y="1619251"/>
              <a:ext cx="21403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i="1" dirty="0" smtClean="0">
                  <a:solidFill>
                    <a:srgbClr val="FF0000"/>
                  </a:solidFill>
                </a:rPr>
                <a:t>Out of acceptance</a:t>
              </a:r>
              <a:endParaRPr kumimoji="1" lang="ja-JP" altLang="en-US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79512" y="980728"/>
            <a:ext cx="8856780" cy="5211272"/>
            <a:chOff x="179512" y="980728"/>
            <a:chExt cx="8856780" cy="5211272"/>
          </a:xfrm>
        </p:grpSpPr>
        <p:grpSp>
          <p:nvGrpSpPr>
            <p:cNvPr id="129" name="グループ化 128"/>
            <p:cNvGrpSpPr/>
            <p:nvPr/>
          </p:nvGrpSpPr>
          <p:grpSpPr>
            <a:xfrm>
              <a:off x="179512" y="980728"/>
              <a:ext cx="8856780" cy="5211272"/>
              <a:chOff x="179512" y="980728"/>
              <a:chExt cx="8856780" cy="5211272"/>
            </a:xfrm>
          </p:grpSpPr>
          <p:pic>
            <p:nvPicPr>
              <p:cNvPr id="130" name="Picture 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000" y="1080000"/>
                <a:ext cx="5112000" cy="511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1" name="上下矢印 130"/>
              <p:cNvSpPr/>
              <p:nvPr/>
            </p:nvSpPr>
            <p:spPr>
              <a:xfrm rot="5400000">
                <a:off x="2361237" y="2017241"/>
                <a:ext cx="144016" cy="206698"/>
              </a:xfrm>
              <a:prstGeom prst="upDownArrow">
                <a:avLst>
                  <a:gd name="adj1" fmla="val 51203"/>
                  <a:gd name="adj2" fmla="val 43387"/>
                </a:avLst>
              </a:prstGeom>
              <a:gradFill>
                <a:gsLst>
                  <a:gs pos="20000">
                    <a:srgbClr val="FF0000"/>
                  </a:gs>
                  <a:gs pos="80000">
                    <a:srgbClr val="FF0000">
                      <a:alpha val="40000"/>
                    </a:srgbClr>
                  </a:gs>
                  <a:gs pos="60000">
                    <a:srgbClr val="FF0000">
                      <a:alpha val="60000"/>
                    </a:srgbClr>
                  </a:gs>
                  <a:gs pos="40000">
                    <a:srgbClr val="FF0000">
                      <a:alpha val="80000"/>
                    </a:srgb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上下矢印 131"/>
              <p:cNvSpPr/>
              <p:nvPr/>
            </p:nvSpPr>
            <p:spPr>
              <a:xfrm rot="5400000">
                <a:off x="2232891" y="1847113"/>
                <a:ext cx="144016" cy="256691"/>
              </a:xfrm>
              <a:prstGeom prst="upDownArrow">
                <a:avLst>
                  <a:gd name="adj1" fmla="val 51203"/>
                  <a:gd name="adj2" fmla="val 43387"/>
                </a:avLst>
              </a:prstGeom>
              <a:gradFill>
                <a:gsLst>
                  <a:gs pos="20000">
                    <a:srgbClr val="0000FF"/>
                  </a:gs>
                  <a:gs pos="80000">
                    <a:srgbClr val="0000FF">
                      <a:alpha val="40000"/>
                    </a:srgbClr>
                  </a:gs>
                  <a:gs pos="60000">
                    <a:srgbClr val="0000FF">
                      <a:alpha val="60000"/>
                    </a:srgbClr>
                  </a:gs>
                  <a:gs pos="40000">
                    <a:srgbClr val="0000FF">
                      <a:alpha val="80000"/>
                    </a:srgb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テキスト ボックス 132"/>
              <p:cNvSpPr txBox="1"/>
              <p:nvPr/>
            </p:nvSpPr>
            <p:spPr>
              <a:xfrm rot="19213880">
                <a:off x="2036736" y="980941"/>
                <a:ext cx="2088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i="1" dirty="0" smtClean="0">
                    <a:solidFill>
                      <a:srgbClr val="0000FF"/>
                    </a:solidFill>
                  </a:rPr>
                  <a:t>E-</a:t>
                </a:r>
                <a:r>
                  <a:rPr kumimoji="1" lang="en-US" altLang="ja-JP" b="1" i="1" dirty="0" err="1" smtClean="0">
                    <a:solidFill>
                      <a:srgbClr val="0000FF"/>
                    </a:solidFill>
                  </a:rPr>
                  <a:t>indep</a:t>
                </a:r>
                <a:r>
                  <a:rPr kumimoji="1" lang="en-US" altLang="ja-JP" b="1" i="1" dirty="0" smtClean="0">
                    <a:solidFill>
                      <a:srgbClr val="0000FF"/>
                    </a:solidFill>
                  </a:rPr>
                  <a:t>.</a:t>
                </a:r>
                <a:endParaRPr kumimoji="1" lang="ja-JP" altLang="en-US" b="1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4" name="テキスト ボックス 133"/>
              <p:cNvSpPr txBox="1"/>
              <p:nvPr/>
            </p:nvSpPr>
            <p:spPr>
              <a:xfrm rot="19213880">
                <a:off x="2309800" y="1198081"/>
                <a:ext cx="2088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i="1" dirty="0" smtClean="0">
                    <a:solidFill>
                      <a:srgbClr val="FF0000"/>
                    </a:solidFill>
                  </a:rPr>
                  <a:t>E-dep.</a:t>
                </a:r>
                <a:endParaRPr kumimoji="1" lang="ja-JP" altLang="en-US" b="1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5" name="テキスト ボックス 134"/>
              <p:cNvSpPr txBox="1"/>
              <p:nvPr/>
            </p:nvSpPr>
            <p:spPr>
              <a:xfrm rot="19213880">
                <a:off x="1521505" y="3085928"/>
                <a:ext cx="2088232" cy="611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300"/>
                  </a:lnSpc>
                </a:pPr>
                <a:r>
                  <a:rPr lang="en-US" altLang="ja-JP" b="1" i="1" dirty="0" smtClean="0">
                    <a:solidFill>
                      <a:srgbClr val="00B050"/>
                    </a:solidFill>
                  </a:rPr>
                  <a:t>E27</a:t>
                </a:r>
              </a:p>
              <a:p>
                <a:pPr>
                  <a:lnSpc>
                    <a:spcPts val="1300"/>
                  </a:lnSpc>
                </a:pPr>
                <a:r>
                  <a:rPr kumimoji="1" lang="en-US" altLang="ja-JP" b="1" i="1" dirty="0" smtClean="0">
                    <a:solidFill>
                      <a:srgbClr val="00B050"/>
                    </a:solidFill>
                  </a:rPr>
                  <a:t>FINUDA</a:t>
                </a:r>
              </a:p>
              <a:p>
                <a:pPr>
                  <a:lnSpc>
                    <a:spcPts val="1300"/>
                  </a:lnSpc>
                </a:pPr>
                <a:r>
                  <a:rPr lang="en-US" altLang="ja-JP" b="1" i="1" dirty="0" smtClean="0">
                    <a:solidFill>
                      <a:srgbClr val="00B050"/>
                    </a:solidFill>
                  </a:rPr>
                  <a:t>DISTO</a:t>
                </a:r>
                <a:endParaRPr kumimoji="1" lang="ja-JP" altLang="en-US" b="1" i="1" dirty="0">
                  <a:solidFill>
                    <a:srgbClr val="00B050"/>
                  </a:solidFill>
                </a:endParaRPr>
              </a:p>
            </p:txBody>
          </p:sp>
          <p:pic>
            <p:nvPicPr>
              <p:cNvPr id="136" name="Picture 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4292" y="980728"/>
                <a:ext cx="3672000" cy="367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7" name="角丸四角形 136"/>
              <p:cNvSpPr/>
              <p:nvPr/>
            </p:nvSpPr>
            <p:spPr>
              <a:xfrm>
                <a:off x="7020272" y="2420888"/>
                <a:ext cx="1044116" cy="1008112"/>
              </a:xfrm>
              <a:prstGeom prst="roundRect">
                <a:avLst/>
              </a:prstGeom>
              <a:noFill/>
              <a:ln w="19050">
                <a:solidFill>
                  <a:srgbClr val="0000FF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" name="角丸四角形 137"/>
              <p:cNvSpPr/>
              <p:nvPr/>
            </p:nvSpPr>
            <p:spPr>
              <a:xfrm>
                <a:off x="6012160" y="3068960"/>
                <a:ext cx="720080" cy="648072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テキスト ボックス 138"/>
              <p:cNvSpPr txBox="1"/>
              <p:nvPr/>
            </p:nvSpPr>
            <p:spPr>
              <a:xfrm>
                <a:off x="6156176" y="2771636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ja-JP" b="1" dirty="0" smtClean="0">
                    <a:solidFill>
                      <a:srgbClr val="FF0000"/>
                    </a:solidFill>
                  </a:rPr>
                  <a:t>E-dep.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テキスト ボックス 139"/>
              <p:cNvSpPr txBox="1"/>
              <p:nvPr/>
            </p:nvSpPr>
            <p:spPr>
              <a:xfrm>
                <a:off x="7200292" y="2123564"/>
                <a:ext cx="972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ja-JP" b="1" dirty="0" smtClean="0">
                    <a:solidFill>
                      <a:srgbClr val="0000FF"/>
                    </a:solidFill>
                  </a:rPr>
                  <a:t>E-</a:t>
                </a:r>
                <a:r>
                  <a:rPr lang="en-US" altLang="ja-JP" b="1" dirty="0" err="1" smtClean="0">
                    <a:solidFill>
                      <a:srgbClr val="0000FF"/>
                    </a:solidFill>
                  </a:rPr>
                  <a:t>indep</a:t>
                </a:r>
                <a:r>
                  <a:rPr lang="en-US" altLang="ja-JP" b="1" dirty="0" smtClean="0">
                    <a:solidFill>
                      <a:srgbClr val="0000FF"/>
                    </a:solidFill>
                  </a:rPr>
                  <a:t>.</a:t>
                </a:r>
                <a:endParaRPr kumimoji="1" lang="ja-JP" altLang="en-US" b="1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41" name="直線矢印コネクタ 140"/>
              <p:cNvCxnSpPr/>
              <p:nvPr/>
            </p:nvCxnSpPr>
            <p:spPr>
              <a:xfrm>
                <a:off x="2521742" y="3174012"/>
                <a:ext cx="0" cy="234490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テキスト ボックス 141"/>
              <p:cNvSpPr txBox="1"/>
              <p:nvPr/>
            </p:nvSpPr>
            <p:spPr>
              <a:xfrm rot="19213880">
                <a:off x="2166924" y="4237267"/>
                <a:ext cx="908838" cy="259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300"/>
                  </a:lnSpc>
                </a:pPr>
                <a:r>
                  <a:rPr lang="en-US" altLang="ja-JP" b="1" i="1" dirty="0" smtClean="0"/>
                  <a:t>E15-1</a:t>
                </a:r>
                <a:r>
                  <a:rPr lang="en-US" altLang="ja-JP" b="1" i="1" baseline="30000" dirty="0" smtClean="0"/>
                  <a:t>st</a:t>
                </a:r>
                <a:r>
                  <a:rPr lang="en-US" altLang="ja-JP" b="1" i="1" dirty="0" smtClean="0"/>
                  <a:t> </a:t>
                </a:r>
                <a:endParaRPr kumimoji="1" lang="ja-JP" altLang="en-US" b="1" i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" name="テキスト ボックス 142"/>
                  <p:cNvSpPr txBox="1"/>
                  <p:nvPr/>
                </p:nvSpPr>
                <p:spPr>
                  <a:xfrm rot="16200000">
                    <a:off x="2203221" y="4909296"/>
                    <a:ext cx="906530" cy="3942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𝑴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ja-JP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kumimoji="1" lang="en-US" altLang="ja-JP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𝒑𝒑</m:t>
                              </m:r>
                            </m:sub>
                          </m:sSub>
                        </m:oMath>
                      </m:oMathPara>
                    </a14:m>
                    <a:endParaRPr kumimoji="1" lang="ja-JP" altLang="en-US" b="1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テキスト ボックス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2203221" y="4909296"/>
                    <a:ext cx="906530" cy="394210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r="-4615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4" name="テキスト ボックス 143"/>
              <p:cNvSpPr txBox="1"/>
              <p:nvPr/>
            </p:nvSpPr>
            <p:spPr>
              <a:xfrm>
                <a:off x="2433244" y="1080000"/>
                <a:ext cx="29345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ja-JP" sz="28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+mj-lt"/>
                  </a:rPr>
                  <a:t>Preliminary </a:t>
                </a:r>
                <a:endParaRPr kumimoji="1" lang="ja-JP" altLang="en-US" sz="2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+mj-lt"/>
                </a:endParaRPr>
              </a:p>
            </p:txBody>
          </p:sp>
          <p:sp>
            <p:nvSpPr>
              <p:cNvPr id="145" name="テキスト ボックス 144"/>
              <p:cNvSpPr txBox="1"/>
              <p:nvPr/>
            </p:nvSpPr>
            <p:spPr>
              <a:xfrm>
                <a:off x="179512" y="1055461"/>
                <a:ext cx="3456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b="1" dirty="0" smtClean="0">
                    <a:solidFill>
                      <a:srgbClr val="FF0000"/>
                    </a:solidFill>
                  </a:rPr>
                  <a:t>*Acceptance </a:t>
                </a:r>
                <a:r>
                  <a:rPr lang="en-US" altLang="ja-JP" b="1" i="1" dirty="0" smtClean="0">
                    <a:solidFill>
                      <a:srgbClr val="FF0000"/>
                    </a:solidFill>
                  </a:rPr>
                  <a:t>NOT</a:t>
                </a:r>
                <a:r>
                  <a:rPr lang="en-US" altLang="ja-JP" b="1" dirty="0" smtClean="0">
                    <a:solidFill>
                      <a:srgbClr val="FF0000"/>
                    </a:solidFill>
                  </a:rPr>
                  <a:t> Corrected</a:t>
                </a:r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6" name="上下矢印 145"/>
            <p:cNvSpPr/>
            <p:nvPr/>
          </p:nvSpPr>
          <p:spPr>
            <a:xfrm rot="5400000">
              <a:off x="2037371" y="4081166"/>
              <a:ext cx="144016" cy="256691"/>
            </a:xfrm>
            <a:prstGeom prst="upDownArrow">
              <a:avLst>
                <a:gd name="adj1" fmla="val 51203"/>
                <a:gd name="adj2" fmla="val 43387"/>
              </a:avLst>
            </a:prstGeom>
            <a:gradFill>
              <a:gsLst>
                <a:gs pos="20000">
                  <a:srgbClr val="00B050"/>
                </a:gs>
                <a:gs pos="80000">
                  <a:srgbClr val="00B050">
                    <a:alpha val="40000"/>
                  </a:srgbClr>
                </a:gs>
                <a:gs pos="60000">
                  <a:srgbClr val="00B050">
                    <a:alpha val="60000"/>
                  </a:srgbClr>
                </a:gs>
                <a:gs pos="40000">
                  <a:srgbClr val="00B050">
                    <a:alpha val="8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7" name="正方形/長方形 146"/>
          <p:cNvSpPr/>
          <p:nvPr/>
        </p:nvSpPr>
        <p:spPr>
          <a:xfrm>
            <a:off x="1895004" y="1488292"/>
            <a:ext cx="1656111" cy="414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8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88" y="1078472"/>
            <a:ext cx="5112000" cy="5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9" name="グループ化 148"/>
          <p:cNvGrpSpPr/>
          <p:nvPr/>
        </p:nvGrpSpPr>
        <p:grpSpPr>
          <a:xfrm>
            <a:off x="180000" y="979200"/>
            <a:ext cx="8856780" cy="4538190"/>
            <a:chOff x="179512" y="980728"/>
            <a:chExt cx="8856780" cy="4538190"/>
          </a:xfrm>
        </p:grpSpPr>
        <p:sp>
          <p:nvSpPr>
            <p:cNvPr id="150" name="上下矢印 149"/>
            <p:cNvSpPr/>
            <p:nvPr/>
          </p:nvSpPr>
          <p:spPr>
            <a:xfrm rot="5400000">
              <a:off x="2494124" y="1884354"/>
              <a:ext cx="144016" cy="472472"/>
            </a:xfrm>
            <a:prstGeom prst="upDownArrow">
              <a:avLst>
                <a:gd name="adj1" fmla="val 51203"/>
                <a:gd name="adj2" fmla="val 43387"/>
              </a:avLst>
            </a:prstGeom>
            <a:gradFill>
              <a:gsLst>
                <a:gs pos="20000">
                  <a:srgbClr val="FF0000"/>
                </a:gs>
                <a:gs pos="80000">
                  <a:srgbClr val="FF0000">
                    <a:alpha val="40000"/>
                  </a:srgbClr>
                </a:gs>
                <a:gs pos="60000">
                  <a:srgbClr val="FF0000">
                    <a:alpha val="60000"/>
                  </a:srgbClr>
                </a:gs>
                <a:gs pos="40000">
                  <a:srgbClr val="FF0000">
                    <a:alpha val="8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上下矢印 150"/>
            <p:cNvSpPr/>
            <p:nvPr/>
          </p:nvSpPr>
          <p:spPr>
            <a:xfrm rot="5400000">
              <a:off x="2095757" y="1711096"/>
              <a:ext cx="145133" cy="529841"/>
            </a:xfrm>
            <a:prstGeom prst="upDownArrow">
              <a:avLst>
                <a:gd name="adj1" fmla="val 51203"/>
                <a:gd name="adj2" fmla="val 43387"/>
              </a:avLst>
            </a:prstGeom>
            <a:gradFill>
              <a:gsLst>
                <a:gs pos="20000">
                  <a:srgbClr val="0000FF"/>
                </a:gs>
                <a:gs pos="80000">
                  <a:srgbClr val="0000FF">
                    <a:alpha val="40000"/>
                  </a:srgbClr>
                </a:gs>
                <a:gs pos="60000">
                  <a:srgbClr val="0000FF">
                    <a:alpha val="60000"/>
                  </a:srgbClr>
                </a:gs>
                <a:gs pos="40000">
                  <a:srgbClr val="0000FF">
                    <a:alpha val="8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テキスト ボックス 151"/>
            <p:cNvSpPr txBox="1"/>
            <p:nvPr/>
          </p:nvSpPr>
          <p:spPr>
            <a:xfrm rot="19213880">
              <a:off x="1815124" y="980941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i="1" dirty="0" smtClean="0">
                  <a:solidFill>
                    <a:srgbClr val="0000FF"/>
                  </a:solidFill>
                </a:rPr>
                <a:t>E-</a:t>
              </a:r>
              <a:r>
                <a:rPr kumimoji="1" lang="en-US" altLang="ja-JP" b="1" i="1" dirty="0" err="1" smtClean="0">
                  <a:solidFill>
                    <a:srgbClr val="0000FF"/>
                  </a:solidFill>
                </a:rPr>
                <a:t>indep</a:t>
              </a:r>
              <a:r>
                <a:rPr kumimoji="1" lang="en-US" altLang="ja-JP" b="1" i="1" dirty="0" smtClean="0">
                  <a:solidFill>
                    <a:srgbClr val="0000FF"/>
                  </a:solidFill>
                </a:rPr>
                <a:t>.</a:t>
              </a:r>
              <a:endParaRPr kumimoji="1" lang="ja-JP" altLang="en-US" b="1" i="1" dirty="0">
                <a:solidFill>
                  <a:srgbClr val="0000FF"/>
                </a:solidFill>
              </a:endParaRPr>
            </a:p>
          </p:txBody>
        </p:sp>
        <p:sp>
          <p:nvSpPr>
            <p:cNvPr id="153" name="テキスト ボックス 152"/>
            <p:cNvSpPr txBox="1"/>
            <p:nvPr/>
          </p:nvSpPr>
          <p:spPr>
            <a:xfrm rot="19213880">
              <a:off x="2309800" y="1198081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i="1" dirty="0" smtClean="0">
                  <a:solidFill>
                    <a:srgbClr val="FF0000"/>
                  </a:solidFill>
                </a:rPr>
                <a:t>E-dep.</a:t>
              </a:r>
              <a:endParaRPr kumimoji="1" lang="ja-JP" altLang="en-US" b="1" i="1" dirty="0">
                <a:solidFill>
                  <a:srgbClr val="FF0000"/>
                </a:solidFill>
              </a:endParaRPr>
            </a:p>
          </p:txBody>
        </p:sp>
        <p:sp>
          <p:nvSpPr>
            <p:cNvPr id="154" name="上下矢印 153"/>
            <p:cNvSpPr/>
            <p:nvPr/>
          </p:nvSpPr>
          <p:spPr>
            <a:xfrm rot="5400000">
              <a:off x="1680987" y="4034302"/>
              <a:ext cx="144020" cy="371141"/>
            </a:xfrm>
            <a:prstGeom prst="upDownArrow">
              <a:avLst>
                <a:gd name="adj1" fmla="val 51203"/>
                <a:gd name="adj2" fmla="val 43387"/>
              </a:avLst>
            </a:prstGeom>
            <a:gradFill>
              <a:gsLst>
                <a:gs pos="20000">
                  <a:srgbClr val="00B050"/>
                </a:gs>
                <a:gs pos="80000">
                  <a:srgbClr val="00B050">
                    <a:alpha val="40000"/>
                  </a:srgbClr>
                </a:gs>
                <a:gs pos="60000">
                  <a:srgbClr val="00B050">
                    <a:alpha val="60000"/>
                  </a:srgbClr>
                </a:gs>
                <a:gs pos="40000">
                  <a:srgbClr val="00B050">
                    <a:alpha val="8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テキスト ボックス 154"/>
            <p:cNvSpPr txBox="1"/>
            <p:nvPr/>
          </p:nvSpPr>
          <p:spPr>
            <a:xfrm rot="19213880">
              <a:off x="1038543" y="3137613"/>
              <a:ext cx="2088232" cy="611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altLang="ja-JP" b="1" i="1" dirty="0" smtClean="0">
                  <a:solidFill>
                    <a:srgbClr val="00B050"/>
                  </a:solidFill>
                </a:rPr>
                <a:t>E27</a:t>
              </a:r>
            </a:p>
            <a:p>
              <a:pPr>
                <a:lnSpc>
                  <a:spcPts val="1300"/>
                </a:lnSpc>
              </a:pPr>
              <a:r>
                <a:rPr kumimoji="1" lang="en-US" altLang="ja-JP" b="1" i="1" dirty="0" smtClean="0">
                  <a:solidFill>
                    <a:srgbClr val="00B050"/>
                  </a:solidFill>
                </a:rPr>
                <a:t>FINUDA</a:t>
              </a:r>
            </a:p>
            <a:p>
              <a:pPr>
                <a:lnSpc>
                  <a:spcPts val="1300"/>
                </a:lnSpc>
              </a:pPr>
              <a:r>
                <a:rPr lang="en-US" altLang="ja-JP" b="1" i="1" dirty="0" smtClean="0">
                  <a:solidFill>
                    <a:srgbClr val="00B050"/>
                  </a:solidFill>
                </a:rPr>
                <a:t>DISTO</a:t>
              </a:r>
              <a:endParaRPr kumimoji="1" lang="ja-JP" altLang="en-US" b="1" i="1" dirty="0">
                <a:solidFill>
                  <a:srgbClr val="00B050"/>
                </a:solidFill>
              </a:endParaRPr>
            </a:p>
          </p:txBody>
        </p:sp>
        <p:pic>
          <p:nvPicPr>
            <p:cNvPr id="156" name="Picture 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292" y="980728"/>
              <a:ext cx="3672000" cy="36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7" name="角丸四角形 156"/>
            <p:cNvSpPr/>
            <p:nvPr/>
          </p:nvSpPr>
          <p:spPr>
            <a:xfrm>
              <a:off x="7020272" y="2420888"/>
              <a:ext cx="1044116" cy="1008112"/>
            </a:xfrm>
            <a:prstGeom prst="roundRect">
              <a:avLst/>
            </a:prstGeom>
            <a:noFill/>
            <a:ln w="19050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角丸四角形 157"/>
            <p:cNvSpPr/>
            <p:nvPr/>
          </p:nvSpPr>
          <p:spPr>
            <a:xfrm>
              <a:off x="6012160" y="3068960"/>
              <a:ext cx="720080" cy="648072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テキスト ボックス 158"/>
            <p:cNvSpPr txBox="1"/>
            <p:nvPr/>
          </p:nvSpPr>
          <p:spPr>
            <a:xfrm>
              <a:off x="6156176" y="277163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b="1" dirty="0" smtClean="0">
                  <a:solidFill>
                    <a:srgbClr val="FF0000"/>
                  </a:solidFill>
                </a:rPr>
                <a:t>E-dep.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60" name="テキスト ボックス 159"/>
            <p:cNvSpPr txBox="1"/>
            <p:nvPr/>
          </p:nvSpPr>
          <p:spPr>
            <a:xfrm>
              <a:off x="7200292" y="2123564"/>
              <a:ext cx="97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b="1" dirty="0" smtClean="0">
                  <a:solidFill>
                    <a:srgbClr val="0000FF"/>
                  </a:solidFill>
                </a:rPr>
                <a:t>E-</a:t>
              </a:r>
              <a:r>
                <a:rPr lang="en-US" altLang="ja-JP" b="1" dirty="0" err="1" smtClean="0">
                  <a:solidFill>
                    <a:srgbClr val="0000FF"/>
                  </a:solidFill>
                </a:rPr>
                <a:t>indep</a:t>
              </a:r>
              <a:r>
                <a:rPr lang="en-US" altLang="ja-JP" b="1" dirty="0" smtClean="0">
                  <a:solidFill>
                    <a:srgbClr val="0000FF"/>
                  </a:solidFill>
                </a:rPr>
                <a:t>.</a:t>
              </a:r>
              <a:endParaRPr kumimoji="1" lang="ja-JP" altLang="en-US" b="1" dirty="0">
                <a:solidFill>
                  <a:srgbClr val="0000FF"/>
                </a:solidFill>
              </a:endParaRPr>
            </a:p>
          </p:txBody>
        </p:sp>
        <p:cxnSp>
          <p:nvCxnSpPr>
            <p:cNvPr id="161" name="直線矢印コネクタ 160"/>
            <p:cNvCxnSpPr/>
            <p:nvPr/>
          </p:nvCxnSpPr>
          <p:spPr>
            <a:xfrm>
              <a:off x="2600027" y="3174012"/>
              <a:ext cx="0" cy="234490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テキスト ボックス 161"/>
            <p:cNvSpPr txBox="1"/>
            <p:nvPr/>
          </p:nvSpPr>
          <p:spPr>
            <a:xfrm rot="19213880">
              <a:off x="2245209" y="4237267"/>
              <a:ext cx="908838" cy="25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altLang="ja-JP" b="1" i="1" dirty="0" smtClean="0"/>
                <a:t>E15-1</a:t>
              </a:r>
              <a:r>
                <a:rPr lang="en-US" altLang="ja-JP" b="1" i="1" baseline="30000" dirty="0" smtClean="0"/>
                <a:t>st</a:t>
              </a:r>
              <a:r>
                <a:rPr lang="en-US" altLang="ja-JP" b="1" i="1" dirty="0" smtClean="0"/>
                <a:t> </a:t>
              </a:r>
              <a:endParaRPr kumimoji="1" lang="ja-JP" altLang="en-US" b="1" i="1" dirty="0"/>
            </a:p>
          </p:txBody>
        </p:sp>
        <p:sp>
          <p:nvSpPr>
            <p:cNvPr id="163" name="テキスト ボックス 162"/>
            <p:cNvSpPr txBox="1"/>
            <p:nvPr/>
          </p:nvSpPr>
          <p:spPr>
            <a:xfrm>
              <a:off x="2433244" y="1080000"/>
              <a:ext cx="29345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+mj-lt"/>
                </a:rPr>
                <a:t>Preliminary </a:t>
              </a:r>
              <a:endParaRPr kumimoji="1" lang="ja-JP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endParaRPr>
            </a:p>
          </p:txBody>
        </p:sp>
        <p:sp>
          <p:nvSpPr>
            <p:cNvPr id="164" name="テキスト ボックス 163"/>
            <p:cNvSpPr txBox="1"/>
            <p:nvPr/>
          </p:nvSpPr>
          <p:spPr>
            <a:xfrm>
              <a:off x="179512" y="1055461"/>
              <a:ext cx="345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FF0000"/>
                  </a:solidFill>
                </a:rPr>
                <a:t>*Acceptance </a:t>
              </a:r>
              <a:r>
                <a:rPr lang="en-US" altLang="ja-JP" b="1" i="1" dirty="0" smtClean="0">
                  <a:solidFill>
                    <a:srgbClr val="FF0000"/>
                  </a:solidFill>
                </a:rPr>
                <a:t>NOT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 Corrected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5" name="グループ化 164"/>
          <p:cNvGrpSpPr/>
          <p:nvPr/>
        </p:nvGrpSpPr>
        <p:grpSpPr>
          <a:xfrm>
            <a:off x="179512" y="1055461"/>
            <a:ext cx="5292488" cy="5136539"/>
            <a:chOff x="179512" y="1055461"/>
            <a:chExt cx="5292488" cy="5136539"/>
          </a:xfrm>
        </p:grpSpPr>
        <p:pic>
          <p:nvPicPr>
            <p:cNvPr id="166" name="Picture 2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00" y="1080000"/>
              <a:ext cx="5112000" cy="51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7" name="テキスト ボックス 166"/>
            <p:cNvSpPr txBox="1"/>
            <p:nvPr/>
          </p:nvSpPr>
          <p:spPr>
            <a:xfrm>
              <a:off x="2433244" y="1080000"/>
              <a:ext cx="29345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+mj-lt"/>
                </a:rPr>
                <a:t>Preliminary </a:t>
              </a:r>
              <a:endParaRPr kumimoji="1" lang="ja-JP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endParaRPr>
            </a:p>
          </p:txBody>
        </p:sp>
        <p:sp>
          <p:nvSpPr>
            <p:cNvPr id="168" name="テキスト ボックス 167"/>
            <p:cNvSpPr txBox="1"/>
            <p:nvPr/>
          </p:nvSpPr>
          <p:spPr>
            <a:xfrm>
              <a:off x="179512" y="1055461"/>
              <a:ext cx="345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FF0000"/>
                  </a:solidFill>
                </a:rPr>
                <a:t>*Acceptance </a:t>
              </a:r>
              <a:r>
                <a:rPr lang="en-US" altLang="ja-JP" b="1" i="1" dirty="0" smtClean="0">
                  <a:solidFill>
                    <a:srgbClr val="FF0000"/>
                  </a:solidFill>
                </a:rPr>
                <a:t>NOT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 Corrected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テキスト ボックス 168"/>
                <p:cNvSpPr txBox="1"/>
                <p:nvPr/>
              </p:nvSpPr>
              <p:spPr>
                <a:xfrm rot="16200000">
                  <a:off x="2316905" y="3586651"/>
                  <a:ext cx="906530" cy="3942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𝑴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ja-JP" b="1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b="1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𝑲</m:t>
                                </m:r>
                              </m:e>
                              <m:sup>
                                <m:r>
                                  <a:rPr kumimoji="1" lang="en-US" altLang="ja-JP" b="1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kumimoji="1" lang="en-US" altLang="ja-JP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𝒑𝒑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テキスト ボックス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316905" y="3586651"/>
                  <a:ext cx="906530" cy="3942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r="-46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テキスト ボックス 169"/>
                <p:cNvSpPr txBox="1"/>
                <p:nvPr/>
              </p:nvSpPr>
              <p:spPr>
                <a:xfrm rot="16200000">
                  <a:off x="1324147" y="3653464"/>
                  <a:ext cx="772904" cy="3942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𝑴</m:t>
                            </m:r>
                          </m:e>
                          <m:sub>
                            <m:r>
                              <a:rPr kumimoji="1" lang="en-US" altLang="ja-JP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𝝅</m:t>
                            </m:r>
                            <m:r>
                              <a:rPr kumimoji="1" lang="en-US" altLang="ja-JP" b="1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𝚺</m:t>
                            </m:r>
                            <m:r>
                              <a:rPr kumimoji="1" lang="en-US" altLang="ja-JP" b="1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𝒑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テキスト ボックス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324147" y="3653464"/>
                  <a:ext cx="772904" cy="3942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r="-46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1" name="コンテンツ プレースホルダー 2"/>
              <p:cNvSpPr txBox="1">
                <a:spLocks/>
              </p:cNvSpPr>
              <p:nvPr/>
            </p:nvSpPr>
            <p:spPr>
              <a:xfrm>
                <a:off x="5742987" y="2060848"/>
                <a:ext cx="3384376" cy="14401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SzPct val="90000"/>
                  <a:buFont typeface="Wingdings" panose="05000000000000000000" pitchFamily="2" charset="2"/>
                  <a:buChar char="u"/>
                  <a:defRPr kumimoji="1"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SzPct val="80000"/>
                  <a:buFont typeface="Arial" panose="020B0604020202020204" pitchFamily="34" charset="0"/>
                  <a:buChar char="►"/>
                  <a:defRPr kumimoji="1"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itchFamily="34" charset="0"/>
                  <a:buChar char="•"/>
                  <a:defRPr kumimoji="1"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anose="020B0604020202020204" pitchFamily="34" charset="0"/>
                  <a:buChar char="»"/>
                  <a:defRPr kumimoji="1"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anose="020B0604020202020204" pitchFamily="34" charset="0"/>
                  <a:buChar char="▪"/>
                  <a:defRPr kumimoji="1"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 smtClean="0"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altLang="ja-JP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 i="1" smtClean="0">
                        <a:latin typeface="Cambria Math"/>
                      </a:rPr>
                      <m:t>𝒑𝒑</m:t>
                    </m:r>
                  </m:oMath>
                </a14:m>
                <a:r>
                  <a:rPr lang="en-US" altLang="ja-JP" dirty="0" smtClean="0"/>
                  <a:t>? / Other?</a:t>
                </a:r>
              </a:p>
              <a:p>
                <a:pPr lvl="1"/>
                <a:r>
                  <a:rPr lang="en-US" altLang="ja-JP" dirty="0" smtClean="0"/>
                  <a:t>Careful study is ongoing.</a:t>
                </a:r>
                <a:endParaRPr lang="ja-JP" altLang="en-US" dirty="0"/>
              </a:p>
            </p:txBody>
          </p:sp>
        </mc:Choice>
        <mc:Fallback>
          <p:sp>
            <p:nvSpPr>
              <p:cNvPr id="171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987" y="2060848"/>
                <a:ext cx="3384376" cy="1440160"/>
              </a:xfrm>
              <a:prstGeom prst="rect">
                <a:avLst/>
              </a:prstGeom>
              <a:blipFill rotWithShape="1">
                <a:blip r:embed="rId21"/>
                <a:stretch>
                  <a:fillRect t="-3814" b="-16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0382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7" grpId="1" animBg="1"/>
      <p:bldP spid="1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Introduction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プレースホルダー 7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ja-JP" dirty="0" smtClean="0"/>
                  <a:t>Recent status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𝐾</m:t>
                        </m:r>
                      </m:e>
                    </m:acc>
                    <m:r>
                      <a:rPr lang="en-US" altLang="ja-JP" b="0" i="1" dirty="0" smtClean="0">
                        <a:latin typeface="Cambria Math"/>
                      </a:rPr>
                      <m:t>𝑁𝑁</m:t>
                    </m:r>
                  </m:oMath>
                </a14:m>
                <a:r>
                  <a:rPr lang="en-US" altLang="ja-JP" dirty="0" smtClean="0"/>
                  <a:t> bound state searching</a:t>
                </a:r>
              </a:p>
              <a:p>
                <a:r>
                  <a:rPr kumimoji="1" lang="en-US" altLang="ja-JP" dirty="0" smtClean="0"/>
                  <a:t>Result of E15-1</a:t>
                </a:r>
                <a:r>
                  <a:rPr kumimoji="1" lang="en-US" altLang="ja-JP" baseline="30000" dirty="0" smtClean="0"/>
                  <a:t>st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プレースホルダー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t="-2033" r="-8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952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ja-JP" dirty="0" smtClean="0"/>
                  <a:t>First preliminary results are presented based on high statistic data of the E15-2</a:t>
                </a:r>
                <a:r>
                  <a:rPr lang="en-US" altLang="ja-JP" baseline="30000" dirty="0" smtClean="0"/>
                  <a:t>nd</a:t>
                </a:r>
                <a:r>
                  <a:rPr lang="en-US" altLang="ja-JP" dirty="0" smtClean="0"/>
                  <a:t> run.</a:t>
                </a:r>
              </a:p>
              <a:p>
                <a:pPr lvl="1"/>
                <a:r>
                  <a:rPr kumimoji="1" lang="en-US" altLang="ja-JP" dirty="0" smtClean="0"/>
                  <a:t>Totally consistent with the results obtained from the E15-1</a:t>
                </a:r>
                <a:r>
                  <a:rPr kumimoji="1" lang="en-US" altLang="ja-JP" baseline="30000" dirty="0" smtClean="0"/>
                  <a:t>st</a:t>
                </a:r>
                <a:r>
                  <a:rPr kumimoji="1" lang="en-US" altLang="ja-JP" dirty="0" smtClean="0"/>
                  <a:t> run</a:t>
                </a:r>
              </a:p>
              <a:p>
                <a:pPr lvl="1"/>
                <a:endParaRPr lang="en-US" altLang="ja-JP" dirty="0"/>
              </a:p>
              <a:p>
                <a:r>
                  <a:rPr kumimoji="1" lang="en-US" altLang="ja-JP" dirty="0" smtClean="0"/>
                  <a:t>Structures below and above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b="1" i="1" smtClean="0"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kumimoji="1" lang="en-US" altLang="ja-JP" b="1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kumimoji="1" lang="en-US" altLang="ja-JP" b="1" i="1" smtClean="0">
                        <a:latin typeface="Cambria Math"/>
                      </a:rPr>
                      <m:t>𝒑𝒑</m:t>
                    </m:r>
                  </m:oMath>
                </a14:m>
                <a:r>
                  <a:rPr kumimoji="1" lang="en-US" altLang="ja-JP" dirty="0" smtClean="0"/>
                  <a:t> mass threshold are observed.</a:t>
                </a:r>
              </a:p>
              <a:p>
                <a:pPr lvl="1"/>
                <a:r>
                  <a:rPr lang="en-US" altLang="ja-JP" dirty="0" smtClean="0"/>
                  <a:t>Located in the region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sSubSup>
                          <m:sSubSupPr>
                            <m:ctrlPr>
                              <a:rPr lang="en-US" altLang="ja-JP" b="1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b="1" i="1" smtClean="0">
                                <a:latin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ja-JP" b="1" i="1" smtClean="0">
                                <a:latin typeface="Cambria Math"/>
                              </a:rPr>
                              <m:t>𝒏</m:t>
                            </m:r>
                          </m:sub>
                          <m:sup>
                            <m:r>
                              <a:rPr lang="en-US" altLang="ja-JP" b="1" i="1" smtClean="0">
                                <a:latin typeface="Cambria Math"/>
                              </a:rPr>
                              <m:t>𝑪𝑴</m:t>
                            </m:r>
                          </m:sup>
                        </m:sSubSup>
                        <m:r>
                          <a:rPr lang="en-US" altLang="ja-JP" b="1" i="1" smtClean="0">
                            <a:latin typeface="Cambria Math"/>
                          </a:rPr>
                          <m:t>&gt;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𝟎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.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𝟕𝟓</m:t>
                        </m:r>
                      </m:e>
                    </m:func>
                  </m:oMath>
                </a14:m>
                <a:endParaRPr lang="en-US" altLang="ja-JP" dirty="0" smtClean="0"/>
              </a:p>
              <a:p>
                <a:pPr lvl="1"/>
                <a:r>
                  <a:rPr kumimoji="1" lang="en-US" altLang="ja-JP" dirty="0" smtClean="0"/>
                  <a:t>Is it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b="1" i="1" smtClean="0"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kumimoji="1" lang="en-US" altLang="ja-JP" b="1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kumimoji="1" lang="en-US" altLang="ja-JP" b="1" i="1" smtClean="0">
                        <a:latin typeface="Cambria Math"/>
                      </a:rPr>
                      <m:t>𝒑𝒑</m:t>
                    </m:r>
                  </m:oMath>
                </a14:m>
                <a:r>
                  <a:rPr kumimoji="1" lang="en-US" altLang="ja-JP" dirty="0" smtClean="0"/>
                  <a:t> state?</a:t>
                </a:r>
              </a:p>
              <a:p>
                <a:pPr lvl="4"/>
                <a:endParaRPr lang="en-US" altLang="ja-JP" dirty="0"/>
              </a:p>
              <a:p>
                <a:pPr lvl="1"/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059" r="-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30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8936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2519772" y="1268760"/>
                <a:ext cx="41044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latin typeface="Cambria Math"/>
                      </a:rPr>
                      <m:t>∼</m:t>
                    </m:r>
                  </m:oMath>
                </a14:m>
                <a:r>
                  <a:rPr kumimoji="1" lang="en-US" altLang="ja-JP" sz="2400" b="1" dirty="0" smtClean="0"/>
                  <a:t> The E15 collaboration </a:t>
                </a:r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latin typeface="Cambria Math"/>
                      </a:rPr>
                      <m:t>∼</m:t>
                    </m:r>
                  </m:oMath>
                </a14:m>
                <a:endParaRPr kumimoji="1" lang="ja-JP" altLang="en-US" sz="2400" b="1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772" y="1268760"/>
                <a:ext cx="4104456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827584" y="437763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 smtClean="0"/>
              <a:t>Thank you for your attention</a:t>
            </a:r>
            <a:endParaRPr kumimoji="1" lang="ja-JP" altLang="en-US" sz="4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400" y="1726897"/>
            <a:ext cx="5213201" cy="513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kumimoji="1" lang="ja-JP" altLang="en-US" smtClean="0"/>
              <a:t>31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275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2016.07.26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smtClean="0"/>
              <a:t>MENU2016@Kyoto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kumimoji="1" lang="ja-JP" altLang="en-US" smtClean="0"/>
              <a:t>32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84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altLang="ja-JP">
                            <a:latin typeface="Cambria Math"/>
                          </a:rPr>
                          <m:t>𝐜𝐨𝐬</m:t>
                        </m:r>
                      </m:fName>
                      <m:e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𝒏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𝑪𝑴</m:t>
                            </m:r>
                          </m:sup>
                        </m:sSup>
                      </m:e>
                    </m:func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 smtClean="0"/>
                  <a:t>Sliced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/>
                      </a:rPr>
                      <m:t>𝑰𝑴</m:t>
                    </m:r>
                    <m:d>
                      <m:dPr>
                        <m:ctrlPr>
                          <a:rPr lang="en-US" altLang="ja-JP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b="1" i="0" smtClean="0">
                            <a:latin typeface="Cambria Math"/>
                          </a:rPr>
                          <m:t>𝚲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𝒑</m:t>
                        </m:r>
                      </m:e>
                    </m: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830" b="-301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5156448" y="1052736"/>
                <a:ext cx="3808040" cy="518457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/>
                      </a:rPr>
                      <m:t>−</m:t>
                    </m:r>
                    <m:r>
                      <a:rPr lang="en-US" altLang="ja-JP" sz="2400" i="1" smtClean="0">
                        <a:latin typeface="Cambria Math"/>
                      </a:rPr>
                      <m:t>𝟏</m:t>
                    </m:r>
                    <m:r>
                      <a:rPr lang="en-US" altLang="ja-JP" sz="2400" i="1" smtClean="0">
                        <a:latin typeface="Cambria Math"/>
                      </a:rPr>
                      <m:t>.</m:t>
                    </m:r>
                    <m:r>
                      <a:rPr lang="en-US" altLang="ja-JP" sz="2400" i="1" smtClean="0">
                        <a:latin typeface="Cambria Math"/>
                      </a:rPr>
                      <m:t>𝟎</m:t>
                    </m:r>
                    <m:r>
                      <a:rPr lang="en-US" altLang="ja-JP" sz="2400" i="1" smtClean="0">
                        <a:latin typeface="Cambria Math"/>
                      </a:rPr>
                      <m:t>&lt;</m:t>
                    </m:r>
                    <m:func>
                      <m:funcPr>
                        <m:ctrlPr>
                          <a:rPr lang="en-US" altLang="ja-JP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 b="0">
                            <a:latin typeface="Cambria Math"/>
                          </a:rPr>
                          <m:t>cos</m:t>
                        </m:r>
                      </m:fName>
                      <m:e>
                        <m:sSubSup>
                          <m:sSubSupPr>
                            <m:ctrlPr>
                              <a:rPr lang="en-US" altLang="ja-JP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/>
                              </a:rPr>
                              <m:t>𝒏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/>
                              </a:rPr>
                              <m:t>𝑪𝑴</m:t>
                            </m:r>
                          </m:sup>
                        </m:sSubSup>
                      </m:e>
                    </m:func>
                    <m:r>
                      <a:rPr lang="en-US" altLang="ja-JP" sz="2400" i="1">
                        <a:latin typeface="Cambria Math"/>
                      </a:rPr>
                      <m:t>&lt;</m:t>
                    </m:r>
                    <m:r>
                      <a:rPr lang="en-US" altLang="ja-JP" sz="2400" i="1">
                        <a:latin typeface="Cambria Math"/>
                      </a:rPr>
                      <m:t>𝟎</m:t>
                    </m:r>
                    <m:r>
                      <a:rPr lang="en-US" altLang="ja-JP" sz="2400" i="1">
                        <a:latin typeface="Cambria Math"/>
                      </a:rPr>
                      <m:t>.</m:t>
                    </m:r>
                    <m:r>
                      <a:rPr lang="en-US" altLang="ja-JP" sz="2400" b="1" i="1" smtClean="0">
                        <a:latin typeface="Cambria Math"/>
                      </a:rPr>
                      <m:t>𝟎</m:t>
                    </m:r>
                  </m:oMath>
                </a14:m>
                <a:endParaRPr lang="en-US" altLang="ja-JP" sz="2400" dirty="0"/>
              </a:p>
              <a:p>
                <a:pPr lvl="1"/>
                <a:endParaRPr lang="en-US" altLang="ja-JP" dirty="0" smtClean="0"/>
              </a:p>
              <a:p>
                <a:pPr lvl="1"/>
                <a:r>
                  <a:rPr lang="en-US" altLang="ja-JP" dirty="0" smtClean="0"/>
                  <a:t>2NA process</a:t>
                </a:r>
                <a:endParaRPr lang="en-US" altLang="ja-JP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56448" y="1052736"/>
                <a:ext cx="3808040" cy="5184576"/>
              </a:xfrm>
              <a:blipFill rotWithShape="1">
                <a:blip r:embed="rId3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5136863" cy="51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3068216" y="9714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Structure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>
            <a:stCxn id="16" idx="1"/>
          </p:cNvCxnSpPr>
          <p:nvPr/>
        </p:nvCxnSpPr>
        <p:spPr>
          <a:xfrm flipH="1">
            <a:off x="2420144" y="1156102"/>
            <a:ext cx="648072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2520000"/>
            <a:ext cx="4032000" cy="4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角丸四角形 6"/>
          <p:cNvSpPr/>
          <p:nvPr/>
        </p:nvSpPr>
        <p:spPr>
          <a:xfrm>
            <a:off x="683568" y="3865656"/>
            <a:ext cx="4176464" cy="205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 rot="16200000">
                <a:off x="6398592" y="4405240"/>
                <a:ext cx="906530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𝑲</m:t>
                              </m:r>
                            </m:e>
                            <m:sup>
                              <m: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𝒑𝒑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398592" y="4405240"/>
                <a:ext cx="906530" cy="394210"/>
              </a:xfrm>
              <a:prstGeom prst="rect">
                <a:avLst/>
              </a:prstGeom>
              <a:blipFill rotWithShape="1">
                <a:blip r:embed="rId6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5581673" y="2520000"/>
            <a:ext cx="293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Preliminary </a:t>
            </a:r>
            <a:endParaRPr kumimoji="1" lang="ja-JP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5328496"/>
            <a:ext cx="293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Preliminary </a:t>
            </a:r>
            <a:endParaRPr kumimoji="1" lang="ja-JP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452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altLang="ja-JP">
                            <a:latin typeface="Cambria Math"/>
                          </a:rPr>
                          <m:t>𝐜𝐨𝐬</m:t>
                        </m:r>
                      </m:fName>
                      <m:e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𝒏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𝑪𝑴</m:t>
                            </m:r>
                          </m:sup>
                        </m:sSup>
                      </m:e>
                    </m:func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Sliced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𝑰𝑴</m:t>
                    </m:r>
                    <m:d>
                      <m:dPr>
                        <m:ctrlPr>
                          <a:rPr lang="en-US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>
                            <a:latin typeface="Cambria Math"/>
                          </a:rPr>
                          <m:t>𝚲</m:t>
                        </m:r>
                        <m:r>
                          <a:rPr lang="en-US" altLang="ja-JP" i="1">
                            <a:latin typeface="Cambria Math"/>
                          </a:rPr>
                          <m:t>𝒑</m:t>
                        </m:r>
                      </m:e>
                    </m: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830" b="-301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34</a:t>
            </a:fld>
            <a:endParaRPr lang="ja-JP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" y="1080000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1620000"/>
            <a:ext cx="5220000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636000" y="1052736"/>
                <a:ext cx="5328488" cy="100811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1" i="1" smtClean="0">
                        <a:latin typeface="Cambria Math"/>
                      </a:rPr>
                      <m:t>−</m:t>
                    </m:r>
                    <m:r>
                      <a:rPr kumimoji="1" lang="en-US" altLang="ja-JP" sz="2400" b="1" i="1" smtClean="0">
                        <a:latin typeface="Cambria Math"/>
                      </a:rPr>
                      <m:t>𝟏</m:t>
                    </m:r>
                    <m:r>
                      <a:rPr kumimoji="1" lang="en-US" altLang="ja-JP" sz="2400" b="1" i="1" smtClean="0">
                        <a:latin typeface="Cambria Math"/>
                      </a:rPr>
                      <m:t>.</m:t>
                    </m:r>
                    <m:r>
                      <a:rPr kumimoji="1" lang="en-US" altLang="ja-JP" sz="2400" b="1" i="1" smtClean="0">
                        <a:latin typeface="Cambria Math"/>
                      </a:rPr>
                      <m:t>𝟎</m:t>
                    </m:r>
                    <m:r>
                      <a:rPr kumimoji="1" lang="en-US" altLang="ja-JP" sz="2400" b="1" i="1" smtClean="0">
                        <a:latin typeface="Cambria Math"/>
                      </a:rPr>
                      <m:t>&lt;</m:t>
                    </m:r>
                    <m:func>
                      <m:funcPr>
                        <m:ctrlPr>
                          <a:rPr kumimoji="1" lang="en-US" altLang="ja-JP" sz="2400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sSubSup>
                          <m:sSubSupPr>
                            <m:ctrlPr>
                              <a:rPr kumimoji="1" lang="en-US" altLang="ja-JP" sz="2400" b="1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kumimoji="1" lang="en-US" altLang="ja-JP" sz="2400" b="1" i="1" smtClean="0">
                                <a:latin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kumimoji="1" lang="en-US" altLang="ja-JP" sz="2400" b="1" i="1" smtClean="0">
                                <a:latin typeface="Cambria Math"/>
                              </a:rPr>
                              <m:t>𝒏</m:t>
                            </m:r>
                          </m:sub>
                          <m:sup>
                            <m:r>
                              <a:rPr kumimoji="1" lang="en-US" altLang="ja-JP" sz="2400" b="1" i="1" smtClean="0">
                                <a:latin typeface="Cambria Math"/>
                              </a:rPr>
                              <m:t>𝑪𝑴</m:t>
                            </m:r>
                          </m:sup>
                        </m:sSubSup>
                      </m:e>
                    </m:func>
                    <m:r>
                      <a:rPr kumimoji="1" lang="en-US" altLang="ja-JP" sz="2400" b="1" i="1" smtClean="0">
                        <a:latin typeface="Cambria Math"/>
                      </a:rPr>
                      <m:t>&lt;</m:t>
                    </m:r>
                    <m:r>
                      <a:rPr kumimoji="1" lang="en-US" altLang="ja-JP" sz="2400" b="1" i="1" smtClean="0">
                        <a:latin typeface="Cambria Math"/>
                      </a:rPr>
                      <m:t>𝟎</m:t>
                    </m:r>
                    <m:r>
                      <a:rPr kumimoji="1" lang="en-US" altLang="ja-JP" sz="2400" b="1" i="1" smtClean="0">
                        <a:latin typeface="Cambria Math"/>
                      </a:rPr>
                      <m:t>.</m:t>
                    </m:r>
                    <m:r>
                      <a:rPr kumimoji="1" lang="en-US" altLang="ja-JP" sz="2400" b="1" i="1" smtClean="0">
                        <a:latin typeface="Cambria Math"/>
                      </a:rPr>
                      <m:t>𝟕𝟓</m:t>
                    </m:r>
                  </m:oMath>
                </a14:m>
                <a:endParaRPr kumimoji="1" lang="en-US" altLang="ja-JP" sz="2400" dirty="0" smtClean="0"/>
              </a:p>
              <a:p>
                <a:pPr lvl="1"/>
                <a:r>
                  <a:rPr kumimoji="1" lang="en-US" altLang="ja-JP" dirty="0" smtClean="0"/>
                  <a:t>3NA + 2NA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36000" y="1052736"/>
                <a:ext cx="5328488" cy="1008112"/>
              </a:xfrm>
              <a:blipFill rotWithShape="1">
                <a:blip r:embed="rId5"/>
                <a:stretch>
                  <a:fillRect l="-1029" b="-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179512" y="5301208"/>
            <a:ext cx="32403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u"/>
              <a:defRPr kumimoji="1"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►"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▪"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ja-JP" dirty="0" smtClean="0"/>
              <a:t>No Structure</a:t>
            </a:r>
            <a:endParaRPr lang="ja-JP" altLang="en-US" dirty="0"/>
          </a:p>
        </p:txBody>
      </p:sp>
      <p:sp>
        <p:nvSpPr>
          <p:cNvPr id="18" name="角丸四角形 17"/>
          <p:cNvSpPr/>
          <p:nvPr/>
        </p:nvSpPr>
        <p:spPr>
          <a:xfrm>
            <a:off x="536716" y="1758171"/>
            <a:ext cx="2916000" cy="252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 rot="16200000">
                <a:off x="5465186" y="3541145"/>
                <a:ext cx="906530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𝑴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𝑲</m:t>
                              </m:r>
                            </m:e>
                            <m:sup>
                              <m:r>
                                <a:rPr kumimoji="1" lang="en-US" altLang="ja-JP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𝒑𝒑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465186" y="3541145"/>
                <a:ext cx="906530" cy="394210"/>
              </a:xfrm>
              <a:prstGeom prst="rect">
                <a:avLst/>
              </a:prstGeom>
              <a:blipFill rotWithShape="1">
                <a:blip r:embed="rId6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/>
          <p:cNvSpPr txBox="1"/>
          <p:nvPr/>
        </p:nvSpPr>
        <p:spPr>
          <a:xfrm>
            <a:off x="4423477" y="2060848"/>
            <a:ext cx="293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Preliminary </a:t>
            </a:r>
            <a:endParaRPr kumimoji="1" lang="ja-JP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24027" y="3734903"/>
            <a:ext cx="293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Preliminary </a:t>
            </a:r>
            <a:endParaRPr kumimoji="1" lang="ja-JP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67873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35</a:t>
            </a:fld>
            <a:endParaRPr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189000"/>
            <a:ext cx="6480000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37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36</a:t>
            </a:fld>
            <a:endParaRPr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189000"/>
            <a:ext cx="6480000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105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37</a:t>
            </a:fld>
            <a:endParaRPr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189000"/>
            <a:ext cx="6480000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674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38</a:t>
            </a:fld>
            <a:endParaRPr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00" y="189000"/>
            <a:ext cx="6480000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1831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dirty="0" smtClean="0"/>
                  <a:t>Neutron Window for </a:t>
                </a:r>
                <a14:m>
                  <m:oMath xmlns:m="http://schemas.openxmlformats.org/officeDocument/2006/math">
                    <m:r>
                      <a:rPr lang="en-US" altLang="ja-JP" b="1" i="0" smtClean="0">
                        <a:latin typeface="Cambria Math"/>
                      </a:rPr>
                      <m:t>𝚲</m:t>
                    </m:r>
                    <m:r>
                      <a:rPr lang="en-US" altLang="ja-JP" b="1" i="1" smtClean="0">
                        <a:latin typeface="Cambria Math"/>
                      </a:rPr>
                      <m:t>𝒑𝒏</m:t>
                    </m:r>
                  </m:oMath>
                </a14:m>
                <a:r>
                  <a:rPr lang="en-US" altLang="ja-JP" dirty="0" smtClean="0"/>
                  <a:t> Selection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618" t="-14151" b="-349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2736"/>
            <a:ext cx="3106688" cy="504056"/>
          </a:xfrm>
        </p:spPr>
        <p:txBody>
          <a:bodyPr>
            <a:normAutofit lnSpcReduction="10000"/>
          </a:bodyPr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39</a:t>
            </a:fld>
            <a:endParaRPr lang="ja-JP" altLang="en-US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" y="1475453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51909" r="6208" b="36981"/>
          <a:stretch/>
        </p:blipFill>
        <p:spPr bwMode="auto">
          <a:xfrm>
            <a:off x="769620" y="3856902"/>
            <a:ext cx="3526155" cy="50797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68" y="1488968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右矢印 11"/>
          <p:cNvSpPr/>
          <p:nvPr/>
        </p:nvSpPr>
        <p:spPr>
          <a:xfrm>
            <a:off x="4644008" y="1314112"/>
            <a:ext cx="2808312" cy="216024"/>
          </a:xfrm>
          <a:prstGeom prst="rightArrow">
            <a:avLst/>
          </a:prstGeom>
          <a:gradFill flip="none" rotWithShape="1">
            <a:gsLst>
              <a:gs pos="20000">
                <a:srgbClr val="0000FF"/>
              </a:gs>
              <a:gs pos="95000">
                <a:srgbClr val="0000FF">
                  <a:alpha val="0"/>
                </a:srgbClr>
              </a:gs>
              <a:gs pos="80000">
                <a:srgbClr val="0000FF">
                  <a:alpha val="20000"/>
                </a:srgbClr>
              </a:gs>
              <a:gs pos="60000">
                <a:srgbClr val="0000FF">
                  <a:alpha val="40000"/>
                </a:srgbClr>
              </a:gs>
              <a:gs pos="40000">
                <a:srgbClr val="0000FF">
                  <a:alpha val="7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44008" y="1141095"/>
            <a:ext cx="1188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i="1" dirty="0" smtClean="0">
                <a:solidFill>
                  <a:srgbClr val="0000FF"/>
                </a:solidFill>
              </a:rPr>
              <a:t>Lower</a:t>
            </a:r>
            <a:endParaRPr kumimoji="1" lang="ja-JP" altLang="en-US" sz="1400" b="1" i="1" dirty="0">
              <a:solidFill>
                <a:srgbClr val="0000FF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4788024" y="1568450"/>
            <a:ext cx="4322639" cy="3300710"/>
            <a:chOff x="4788024" y="1568450"/>
            <a:chExt cx="4322639" cy="3300710"/>
          </a:xfrm>
        </p:grpSpPr>
        <p:cxnSp>
          <p:nvCxnSpPr>
            <p:cNvPr id="9" name="直線コネクタ 8"/>
            <p:cNvCxnSpPr/>
            <p:nvPr/>
          </p:nvCxnSpPr>
          <p:spPr>
            <a:xfrm>
              <a:off x="6937375" y="1568450"/>
              <a:ext cx="0" cy="11017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6926609" y="1585912"/>
              <a:ext cx="2181225" cy="31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flipH="1">
              <a:off x="4788024" y="2670175"/>
              <a:ext cx="214935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V="1">
              <a:off x="4788024" y="2670176"/>
              <a:ext cx="0" cy="219898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flipH="1">
              <a:off x="4788024" y="4850108"/>
              <a:ext cx="322919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flipV="1">
              <a:off x="8017221" y="3748390"/>
              <a:ext cx="1" cy="11207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 flipH="1" flipV="1">
              <a:off x="8017222" y="3748391"/>
              <a:ext cx="1093441" cy="445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flipH="1" flipV="1">
              <a:off x="9105900" y="1576388"/>
              <a:ext cx="1" cy="21717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テキスト ボックス 13"/>
          <p:cNvSpPr txBox="1"/>
          <p:nvPr/>
        </p:nvSpPr>
        <p:spPr>
          <a:xfrm>
            <a:off x="748196" y="347950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 smtClean="0">
                <a:solidFill>
                  <a:srgbClr val="FF0000"/>
                </a:solidFill>
              </a:rPr>
              <a:t>Selected neutron window</a:t>
            </a:r>
            <a:endParaRPr kumimoji="1" lang="ja-JP" altLang="en-US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748196" y="4365666"/>
                <a:ext cx="358125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𝒘𝒊𝒏𝒅𝒐𝒘</m:t>
                        </m:r>
                      </m:sub>
                    </m:sSub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𝟖𝟓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 −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𝟎𝟑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𝑮𝒆𝑽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1" lang="ja-JP" altLang="en-US" b="1" dirty="0" smtClean="0">
                    <a:solidFill>
                      <a:schemeClr val="tx1"/>
                    </a:solidFill>
                  </a:rPr>
                  <a:t> </a:t>
                </a:r>
                <a:endParaRPr kumimoji="1" lang="ja-JP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96" y="4365666"/>
                <a:ext cx="3581250" cy="375552"/>
              </a:xfrm>
              <a:prstGeom prst="rect">
                <a:avLst/>
              </a:prstGeom>
              <a:blipFill rotWithShape="1">
                <a:blip r:embed="rId5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/>
          <p:cNvSpPr txBox="1"/>
          <p:nvPr/>
        </p:nvSpPr>
        <p:spPr>
          <a:xfrm>
            <a:off x="6768244" y="1124744"/>
            <a:ext cx="1188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i="1" dirty="0" smtClean="0">
                <a:solidFill>
                  <a:srgbClr val="0000FF"/>
                </a:solidFill>
              </a:rPr>
              <a:t>Higher</a:t>
            </a:r>
            <a:endParaRPr kumimoji="1" lang="ja-JP" altLang="en-US" sz="1400" b="1" i="1" dirty="0">
              <a:solidFill>
                <a:srgbClr val="0000FF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209422" y="1045230"/>
            <a:ext cx="293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Preliminary </a:t>
            </a:r>
            <a:endParaRPr kumimoji="1" lang="ja-JP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419279" y="1989421"/>
            <a:ext cx="293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Preliminary </a:t>
            </a:r>
            <a:endParaRPr kumimoji="1" lang="ja-JP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74758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 err="1" smtClean="0"/>
                  <a:t>Kaonic</a:t>
                </a:r>
                <a:r>
                  <a:rPr kumimoji="1" lang="en-US" altLang="ja-JP" dirty="0" smtClean="0"/>
                  <a:t> Nuclei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i="1">
                            <a:uFill>
                              <a:solidFill>
                                <a:srgbClr val="FF0000"/>
                              </a:solidFill>
                            </a:u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i="1">
                            <a:uFill>
                              <a:solidFill>
                                <a:srgbClr val="FF0000"/>
                              </a:solidFill>
                            </a:uFill>
                            <a:latin typeface="Cambria Math"/>
                          </a:rPr>
                          <m:t>𝑲</m:t>
                        </m:r>
                      </m:e>
                    </m:acc>
                    <m:r>
                      <a:rPr lang="en-US" altLang="ja-JP" i="1" dirty="0">
                        <a:uFill>
                          <a:solidFill>
                            <a:srgbClr val="FF0000"/>
                          </a:solidFill>
                        </a:uFill>
                        <a:latin typeface="Cambria Math"/>
                      </a:rPr>
                      <m:t>𝑵𝑵</m:t>
                    </m:r>
                  </m:oMath>
                </a14:m>
                <a:r>
                  <a:rPr kumimoji="1" lang="en-US" altLang="ja-JP" dirty="0" smtClean="0"/>
                  <a:t> bound state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618" t="-13208" r="-760" b="-358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 smtClean="0"/>
                  <a:t>Kaonic nuclei</a:t>
                </a:r>
              </a:p>
              <a:p>
                <a:pPr lvl="1"/>
                <a:r>
                  <a:rPr lang="en-US" altLang="ja-JP" dirty="0" smtClean="0"/>
                  <a:t>What’s this?</a:t>
                </a:r>
                <a:endParaRPr kumimoji="1" lang="en-US" altLang="ja-JP" dirty="0" smtClean="0"/>
              </a:p>
              <a:p>
                <a:pPr lvl="2"/>
                <a:r>
                  <a:rPr lang="en-US" altLang="ja-JP" dirty="0" smtClean="0"/>
                  <a:t>Bound state of anti-kaon and nucleus</a:t>
                </a:r>
              </a:p>
              <a:p>
                <a:pPr lvl="1"/>
                <a:r>
                  <a:rPr lang="en-US" altLang="ja-JP" dirty="0" smtClean="0"/>
                  <a:t>What’s interest?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b="1" i="1" u="sng" smtClean="0">
                            <a:uFill>
                              <a:solidFill>
                                <a:srgbClr val="FF0000"/>
                              </a:solidFill>
                            </a:u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b="1" i="1" u="sng" smtClean="0">
                            <a:uFill>
                              <a:solidFill>
                                <a:srgbClr val="FF0000"/>
                              </a:solidFill>
                            </a:uFill>
                            <a:latin typeface="Cambria Math"/>
                          </a:rPr>
                          <m:t>𝑲</m:t>
                        </m:r>
                      </m:e>
                    </m:acc>
                    <m:r>
                      <a:rPr kumimoji="1" lang="en-US" altLang="ja-JP" b="1" i="1" u="sng" dirty="0" smtClean="0">
                        <a:uFill>
                          <a:solidFill>
                            <a:srgbClr val="FF0000"/>
                          </a:solidFill>
                        </a:uFill>
                        <a:latin typeface="Cambria Math"/>
                      </a:rPr>
                      <m:t>𝑵</m:t>
                    </m:r>
                  </m:oMath>
                </a14:m>
                <a:r>
                  <a:rPr lang="en-US" altLang="ja-JP" u="sng" dirty="0" smtClean="0">
                    <a:uFill>
                      <a:solidFill>
                        <a:srgbClr val="FF0000"/>
                      </a:solidFill>
                    </a:uFill>
                  </a:rPr>
                  <a:t> interaction in the sub-threshold region</a:t>
                </a:r>
              </a:p>
              <a:p>
                <a:endParaRPr lang="en-US" altLang="ja-JP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i="1">
                            <a:uFill>
                              <a:solidFill>
                                <a:srgbClr val="FF0000"/>
                              </a:solidFill>
                            </a:u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i="1">
                            <a:uFill>
                              <a:solidFill>
                                <a:srgbClr val="FF0000"/>
                              </a:solidFill>
                            </a:uFill>
                            <a:latin typeface="Cambria Math"/>
                          </a:rPr>
                          <m:t>𝑲</m:t>
                        </m:r>
                      </m:e>
                    </m:acc>
                    <m:r>
                      <a:rPr lang="en-US" altLang="ja-JP" i="1" dirty="0">
                        <a:uFill>
                          <a:solidFill>
                            <a:srgbClr val="FF0000"/>
                          </a:solidFill>
                        </a:uFill>
                        <a:latin typeface="Cambria Math"/>
                      </a:rPr>
                      <m:t>𝑵</m:t>
                    </m:r>
                    <m:r>
                      <a:rPr lang="en-US" altLang="ja-JP" b="1" i="1" dirty="0" smtClean="0">
                        <a:uFill>
                          <a:solidFill>
                            <a:srgbClr val="FF0000"/>
                          </a:solidFill>
                        </a:uFill>
                        <a:latin typeface="Cambria Math"/>
                      </a:rPr>
                      <m:t>𝑵</m:t>
                    </m:r>
                  </m:oMath>
                </a14:m>
                <a:r>
                  <a:rPr lang="en-US" altLang="ja-JP" dirty="0" smtClean="0"/>
                  <a:t> bound state</a:t>
                </a:r>
              </a:p>
              <a:p>
                <a:pPr lvl="2"/>
                <a:r>
                  <a:rPr lang="en-US" altLang="ja-JP" dirty="0" smtClean="0"/>
                  <a:t>The simplest </a:t>
                </a:r>
                <a:r>
                  <a:rPr lang="en-US" altLang="ja-JP" dirty="0" err="1" smtClean="0"/>
                  <a:t>kaonic</a:t>
                </a:r>
                <a:r>
                  <a:rPr lang="en-US" altLang="ja-JP" dirty="0" smtClean="0"/>
                  <a:t> nucleus</a:t>
                </a:r>
              </a:p>
              <a:p>
                <a:pPr lvl="3"/>
                <a:r>
                  <a:rPr lang="en-US" altLang="ja-JP" dirty="0" smtClean="0"/>
                  <a:t>So-called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smtClean="0">
                            <a:uFill>
                              <a:solidFill>
                                <a:srgbClr val="FF0000"/>
                              </a:solidFill>
                            </a:u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uFill>
                              <a:solidFill>
                                <a:srgbClr val="FF0000"/>
                              </a:solidFill>
                            </a:uFill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altLang="ja-JP" b="1" i="1" smtClean="0">
                            <a:uFill>
                              <a:solidFill>
                                <a:srgbClr val="FF0000"/>
                              </a:solidFill>
                            </a:u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 b="1" i="1" smtClean="0">
                        <a:uFill>
                          <a:solidFill>
                            <a:srgbClr val="FF0000"/>
                          </a:solidFill>
                        </a:uFill>
                        <a:latin typeface="Cambria Math"/>
                      </a:rPr>
                      <m:t>𝒑𝒑</m:t>
                    </m:r>
                  </m:oMath>
                </a14:m>
                <a:r>
                  <a:rPr lang="en-US" altLang="ja-JP" dirty="0" smtClean="0"/>
                  <a:t> bound state</a:t>
                </a:r>
              </a:p>
              <a:p>
                <a:pPr lvl="1"/>
                <a:endParaRPr lang="en-US" altLang="ja-JP" dirty="0" smtClean="0"/>
              </a:p>
              <a:p>
                <a:pPr lvl="2"/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037" t="-10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78995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0" smtClean="0">
                        <a:latin typeface="Cambria Math"/>
                      </a:rPr>
                      <m:t>𝚲</m:t>
                    </m:r>
                    <m:r>
                      <a:rPr kumimoji="1" lang="en-US" altLang="ja-JP" b="1" i="1" smtClean="0">
                        <a:latin typeface="Cambria Math"/>
                      </a:rPr>
                      <m:t>𝒑</m:t>
                    </m:r>
                  </m:oMath>
                </a14:m>
                <a:r>
                  <a:rPr kumimoji="1" lang="en-US" altLang="ja-JP" dirty="0" smtClean="0"/>
                  <a:t> IM vs. MM Plot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6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40</a:t>
            </a:fld>
            <a:endParaRPr lang="ja-JP" alt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2" y="980728"/>
            <a:ext cx="5832202" cy="58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上下矢印 6"/>
          <p:cNvSpPr/>
          <p:nvPr/>
        </p:nvSpPr>
        <p:spPr>
          <a:xfrm>
            <a:off x="4644008" y="4617069"/>
            <a:ext cx="144016" cy="720080"/>
          </a:xfrm>
          <a:prstGeom prst="upDownArrow">
            <a:avLst>
              <a:gd name="adj1" fmla="val 51203"/>
              <a:gd name="adj2" fmla="val 43387"/>
            </a:avLst>
          </a:prstGeom>
          <a:gradFill>
            <a:gsLst>
              <a:gs pos="20000">
                <a:srgbClr val="FF0000"/>
              </a:gs>
              <a:gs pos="80000">
                <a:srgbClr val="FF0000">
                  <a:alpha val="40000"/>
                </a:srgbClr>
              </a:gs>
              <a:gs pos="60000">
                <a:srgbClr val="FF0000">
                  <a:alpha val="60000"/>
                </a:srgbClr>
              </a:gs>
              <a:gs pos="40000">
                <a:srgbClr val="FF0000">
                  <a:alpha val="8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上下矢印 13"/>
          <p:cNvSpPr/>
          <p:nvPr/>
        </p:nvSpPr>
        <p:spPr>
          <a:xfrm>
            <a:off x="5436096" y="4324846"/>
            <a:ext cx="144016" cy="756000"/>
          </a:xfrm>
          <a:prstGeom prst="upDownArrow">
            <a:avLst>
              <a:gd name="adj1" fmla="val 51203"/>
              <a:gd name="adj2" fmla="val 43387"/>
            </a:avLst>
          </a:prstGeom>
          <a:gradFill>
            <a:gsLst>
              <a:gs pos="20000">
                <a:srgbClr val="0000FF"/>
              </a:gs>
              <a:gs pos="80000">
                <a:srgbClr val="0000FF">
                  <a:alpha val="40000"/>
                </a:srgbClr>
              </a:gs>
              <a:gs pos="60000">
                <a:srgbClr val="0000FF">
                  <a:alpha val="60000"/>
                </a:srgbClr>
              </a:gs>
              <a:gs pos="40000">
                <a:srgbClr val="0000FF">
                  <a:alpha val="8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上下矢印 14"/>
          <p:cNvSpPr/>
          <p:nvPr/>
        </p:nvSpPr>
        <p:spPr>
          <a:xfrm>
            <a:off x="6300192" y="3212976"/>
            <a:ext cx="144016" cy="1512168"/>
          </a:xfrm>
          <a:prstGeom prst="upDownArrow">
            <a:avLst>
              <a:gd name="adj1" fmla="val 51203"/>
              <a:gd name="adj2" fmla="val 43387"/>
            </a:avLst>
          </a:prstGeom>
          <a:gradFill>
            <a:gsLst>
              <a:gs pos="20000">
                <a:srgbClr val="00B050"/>
              </a:gs>
              <a:gs pos="80000">
                <a:srgbClr val="00B050">
                  <a:alpha val="40000"/>
                </a:srgbClr>
              </a:gs>
              <a:gs pos="60000">
                <a:srgbClr val="00B050">
                  <a:alpha val="60000"/>
                </a:srgbClr>
              </a:gs>
              <a:gs pos="40000">
                <a:srgbClr val="00B050">
                  <a:alpha val="8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4631978" y="4617069"/>
                <a:ext cx="8761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"</m:t>
                      </m:r>
                      <m:r>
                        <a:rPr kumimoji="1" lang="en-US" altLang="ja-JP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𝒏</m:t>
                      </m:r>
                      <m:r>
                        <a:rPr kumimoji="1" lang="en-US" altLang="ja-JP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“</m:t>
                      </m:r>
                    </m:oMath>
                  </m:oMathPara>
                </a14:m>
                <a:endParaRPr kumimoji="1" lang="en-US" altLang="ja-JP" b="1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kumimoji="1" lang="en-US" altLang="ja-JP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𝚲</m:t>
                      </m:r>
                      <m:r>
                        <a:rPr kumimoji="1" lang="en-US" altLang="ja-JP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𝒑𝒏</m:t>
                      </m:r>
                      <m:r>
                        <a:rPr kumimoji="1" lang="en-US" altLang="ja-JP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978" y="4617069"/>
                <a:ext cx="876126" cy="646331"/>
              </a:xfrm>
              <a:prstGeom prst="rect">
                <a:avLst/>
              </a:prstGeom>
              <a:blipFill rotWithShape="1">
                <a:blip r:embed="rId8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5508104" y="4357939"/>
                <a:ext cx="8041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"</m:t>
                      </m:r>
                      <m:r>
                        <a:rPr kumimoji="1" lang="en-US" altLang="ja-JP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𝜸</m:t>
                      </m:r>
                      <m:r>
                        <a:rPr kumimoji="1" lang="en-US" altLang="ja-JP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𝒏</m:t>
                      </m:r>
                      <m:r>
                        <a:rPr kumimoji="1" lang="en-US" altLang="ja-JP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“</m:t>
                      </m:r>
                    </m:oMath>
                  </m:oMathPara>
                </a14:m>
                <a:endParaRPr kumimoji="1" lang="en-US" altLang="ja-JP" b="1" dirty="0" smtClean="0">
                  <a:solidFill>
                    <a:srgbClr val="0000FF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kumimoji="1" lang="en-US" altLang="ja-JP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𝚺</m:t>
                          </m:r>
                        </m:e>
                        <m:sup>
                          <m:r>
                            <a:rPr kumimoji="1" lang="en-US" altLang="ja-JP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kumimoji="1" lang="en-US" altLang="ja-JP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𝒑𝒏</m:t>
                      </m:r>
                      <m:r>
                        <a:rPr kumimoji="1" lang="en-US" altLang="ja-JP" b="1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357939"/>
                <a:ext cx="804118" cy="646331"/>
              </a:xfrm>
              <a:prstGeom prst="rect">
                <a:avLst/>
              </a:prstGeom>
              <a:blipFill rotWithShape="1">
                <a:blip r:embed="rId12"/>
                <a:stretch>
                  <a:fillRect l="-2290" r="-16794" b="-75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6372200" y="3645024"/>
                <a:ext cx="2952328" cy="652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00B050"/>
                        </a:solidFill>
                        <a:latin typeface="Cambria Math"/>
                      </a:rPr>
                      <m:t>"</m:t>
                    </m:r>
                    <m:r>
                      <a:rPr lang="en-US" altLang="ja-JP" b="1" i="1" smtClean="0">
                        <a:solidFill>
                          <a:srgbClr val="00B050"/>
                        </a:solidFill>
                        <a:latin typeface="Cambria Math"/>
                      </a:rPr>
                      <m:t>𝒏</m:t>
                    </m:r>
                    <m:r>
                      <a:rPr lang="en-US" altLang="ja-JP" b="1" i="1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lang="en-US" altLang="ja-JP" b="1" i="1" smtClean="0">
                        <a:solidFill>
                          <a:srgbClr val="00B050"/>
                        </a:solidFill>
                        <a:latin typeface="Cambria Math"/>
                      </a:rPr>
                      <m:t>𝝅</m:t>
                    </m:r>
                    <m:r>
                      <a:rPr lang="en-US" altLang="ja-JP" b="1" i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altLang="ja-JP" b="1" i="1" smtClean="0">
                        <a:solidFill>
                          <a:srgbClr val="00B050"/>
                        </a:solidFill>
                        <a:latin typeface="Cambria Math"/>
                      </a:rPr>
                      <m:t>𝝅</m:t>
                    </m:r>
                    <m:r>
                      <a:rPr lang="en-US" altLang="ja-JP" b="1" i="1" smtClean="0">
                        <a:solidFill>
                          <a:srgbClr val="00B050"/>
                        </a:solidFill>
                        <a:latin typeface="Cambria Math"/>
                      </a:rPr>
                      <m:t>)“</m:t>
                    </m:r>
                  </m:oMath>
                </a14:m>
                <a:r>
                  <a:rPr kumimoji="1" lang="en-US" altLang="ja-JP" b="1" dirty="0" smtClean="0">
                    <a:solidFill>
                      <a:srgbClr val="00B050"/>
                    </a:solidFill>
                  </a:rPr>
                  <a:t>/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solidFill>
                          <a:srgbClr val="00B050"/>
                        </a:solidFill>
                        <a:latin typeface="Cambria Math"/>
                      </a:rPr>
                      <m:t>"</m:t>
                    </m:r>
                    <m:r>
                      <a:rPr kumimoji="1" lang="en-US" altLang="ja-JP" b="1" i="1" smtClean="0">
                        <a:solidFill>
                          <a:srgbClr val="00B050"/>
                        </a:solidFill>
                        <a:latin typeface="Cambria Math"/>
                      </a:rPr>
                      <m:t>𝜸</m:t>
                    </m:r>
                    <m:r>
                      <a:rPr kumimoji="1" lang="en-US" altLang="ja-JP" b="1" i="1" smtClean="0">
                        <a:solidFill>
                          <a:srgbClr val="00B050"/>
                        </a:solidFill>
                        <a:latin typeface="Cambria Math"/>
                      </a:rPr>
                      <m:t>𝒏</m:t>
                    </m:r>
                    <m:r>
                      <a:rPr kumimoji="1" lang="en-US" altLang="ja-JP" b="1" i="1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  <m:r>
                      <a:rPr kumimoji="1" lang="en-US" altLang="ja-JP" b="1" i="1" smtClean="0">
                        <a:solidFill>
                          <a:srgbClr val="00B050"/>
                        </a:solidFill>
                        <a:latin typeface="Cambria Math"/>
                      </a:rPr>
                      <m:t>𝝅</m:t>
                    </m:r>
                    <m:r>
                      <a:rPr kumimoji="1" lang="en-US" altLang="ja-JP" b="1" i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kumimoji="1" lang="en-US" altLang="ja-JP" b="1" i="1" smtClean="0">
                        <a:solidFill>
                          <a:srgbClr val="00B050"/>
                        </a:solidFill>
                        <a:latin typeface="Cambria Math"/>
                      </a:rPr>
                      <m:t>𝝅</m:t>
                    </m:r>
                    <m:r>
                      <a:rPr kumimoji="1" lang="en-US" altLang="ja-JP" b="1" i="1" smtClean="0">
                        <a:solidFill>
                          <a:srgbClr val="00B050"/>
                        </a:solidFill>
                        <a:latin typeface="Cambria Math"/>
                      </a:rPr>
                      <m:t>)“</m:t>
                    </m:r>
                  </m:oMath>
                </a14:m>
                <a:endParaRPr kumimoji="1" lang="en-US" altLang="ja-JP" b="1" dirty="0" smtClean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a:rPr kumimoji="1" lang="en-US" altLang="ja-JP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𝚲</m:t>
                      </m:r>
                      <m:sSup>
                        <m:sSupPr>
                          <m:ctrlPr>
                            <a:rPr kumimoji="1" lang="en-US" altLang="ja-JP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kumimoji="1" lang="en-US" altLang="ja-JP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𝚺</m:t>
                          </m:r>
                        </m:e>
                        <m:sup>
                          <m:r>
                            <a:rPr kumimoji="1" lang="en-US" altLang="ja-JP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kumimoji="1" lang="en-US" altLang="ja-JP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𝒑𝒏</m:t>
                      </m:r>
                      <m:r>
                        <a:rPr kumimoji="1" lang="en-US" altLang="ja-JP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kumimoji="1" lang="en-US" altLang="ja-JP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𝝅</m:t>
                      </m:r>
                      <m:r>
                        <a:rPr kumimoji="1" lang="en-US" altLang="ja-JP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r>
                        <a:rPr kumimoji="1" lang="en-US" altLang="ja-JP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𝝅</m:t>
                      </m:r>
                      <m:r>
                        <a:rPr kumimoji="1" lang="en-US" altLang="ja-JP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  <m:r>
                        <a:rPr kumimoji="1" lang="en-US" altLang="ja-JP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3645024"/>
                <a:ext cx="2952328" cy="652551"/>
              </a:xfrm>
              <a:prstGeom prst="rect">
                <a:avLst/>
              </a:prstGeom>
              <a:blipFill rotWithShape="1">
                <a:blip r:embed="rId10"/>
                <a:stretch>
                  <a:fillRect t="-4673" b="-65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499992" y="1052736"/>
                <a:ext cx="4186808" cy="1512168"/>
              </a:xfrm>
            </p:spPr>
            <p:txBody>
              <a:bodyPr/>
              <a:lstStyle/>
              <a:p>
                <a:r>
                  <a:rPr kumimoji="1" lang="en-US" altLang="ja-JP" dirty="0" smtClean="0"/>
                  <a:t>Final state identification</a:t>
                </a:r>
                <a:endParaRPr lang="en-US" altLang="ja-JP" dirty="0" smtClean="0"/>
              </a:p>
              <a:p>
                <a:pPr lvl="1"/>
                <a:r>
                  <a:rPr kumimoji="1" lang="en-US" altLang="ja-JP" dirty="0" smtClean="0"/>
                  <a:t>Selecting </a:t>
                </a:r>
                <a14:m>
                  <m:oMath xmlns:m="http://schemas.openxmlformats.org/officeDocument/2006/math">
                    <m:r>
                      <a:rPr kumimoji="1" lang="en-US" altLang="ja-JP" b="1" i="0" smtClean="0">
                        <a:latin typeface="Cambria Math"/>
                      </a:rPr>
                      <m:t>𝚲</m:t>
                    </m:r>
                    <m:r>
                      <a:rPr kumimoji="1" lang="en-US" altLang="ja-JP" b="1" i="1" smtClean="0">
                        <a:latin typeface="Cambria Math"/>
                      </a:rPr>
                      <m:t>𝒑𝒏</m:t>
                    </m:r>
                  </m:oMath>
                </a14:m>
                <a:r>
                  <a:rPr lang="en-US" altLang="ja-JP" dirty="0" smtClean="0"/>
                  <a:t> final state</a:t>
                </a:r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9992" y="1052736"/>
                <a:ext cx="4186808" cy="1512168"/>
              </a:xfrm>
              <a:blipFill rotWithShape="1">
                <a:blip r:embed="rId11"/>
                <a:stretch>
                  <a:fillRect l="-2038" t="-36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/>
          <p:cNvSpPr txBox="1"/>
          <p:nvPr/>
        </p:nvSpPr>
        <p:spPr>
          <a:xfrm>
            <a:off x="971600" y="2951366"/>
            <a:ext cx="293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Preliminary </a:t>
            </a:r>
            <a:endParaRPr kumimoji="1" lang="ja-JP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2591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altLang="ja-JP">
                            <a:latin typeface="Cambria Math"/>
                          </a:rPr>
                          <m:t>𝐜𝐨𝐬</m:t>
                        </m:r>
                      </m:fName>
                      <m:e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𝒏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𝑪𝑴</m:t>
                            </m:r>
                          </m:sup>
                        </m:sSup>
                      </m:e>
                    </m:func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Sliced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𝑰𝑴</m:t>
                    </m:r>
                    <m:d>
                      <m:dPr>
                        <m:ctrlPr>
                          <a:rPr lang="en-US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>
                            <a:latin typeface="Cambria Math"/>
                          </a:rPr>
                          <m:t>𝚲</m:t>
                        </m:r>
                        <m:r>
                          <a:rPr lang="en-US" altLang="ja-JP" i="1">
                            <a:latin typeface="Cambria Math"/>
                          </a:rPr>
                          <m:t>𝒑</m:t>
                        </m:r>
                      </m:e>
                    </m: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830" b="-301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56448" y="1052736"/>
            <a:ext cx="3808040" cy="5184576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41</a:t>
            </a:fld>
            <a:endParaRPr lang="ja-JP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" y="1080000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750" y="1233226"/>
            <a:ext cx="5377045" cy="537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右矢印 11"/>
          <p:cNvSpPr/>
          <p:nvPr/>
        </p:nvSpPr>
        <p:spPr>
          <a:xfrm>
            <a:off x="3427625" y="1095585"/>
            <a:ext cx="2808312" cy="216024"/>
          </a:xfrm>
          <a:prstGeom prst="rightArrow">
            <a:avLst/>
          </a:prstGeom>
          <a:gradFill flip="none" rotWithShape="1">
            <a:gsLst>
              <a:gs pos="20000">
                <a:srgbClr val="0000FF"/>
              </a:gs>
              <a:gs pos="95000">
                <a:srgbClr val="0000FF">
                  <a:alpha val="0"/>
                </a:srgbClr>
              </a:gs>
              <a:gs pos="80000">
                <a:srgbClr val="0000FF">
                  <a:alpha val="20000"/>
                </a:srgbClr>
              </a:gs>
              <a:gs pos="60000">
                <a:srgbClr val="0000FF">
                  <a:alpha val="40000"/>
                </a:srgbClr>
              </a:gs>
              <a:gs pos="40000">
                <a:srgbClr val="0000FF">
                  <a:alpha val="7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427625" y="922568"/>
            <a:ext cx="1188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i="1" dirty="0" smtClean="0">
                <a:solidFill>
                  <a:srgbClr val="0000FF"/>
                </a:solidFill>
              </a:rPr>
              <a:t>Lower</a:t>
            </a:r>
            <a:endParaRPr kumimoji="1" lang="ja-JP" altLang="en-US" sz="1400" b="1" i="1" dirty="0">
              <a:solidFill>
                <a:srgbClr val="0000FF"/>
              </a:solidFill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6363050" y="6454991"/>
            <a:ext cx="2808312" cy="216024"/>
          </a:xfrm>
          <a:prstGeom prst="rightArrow">
            <a:avLst/>
          </a:prstGeom>
          <a:gradFill flip="none" rotWithShape="1">
            <a:gsLst>
              <a:gs pos="20000">
                <a:srgbClr val="0000FF"/>
              </a:gs>
              <a:gs pos="95000">
                <a:srgbClr val="0000FF">
                  <a:alpha val="0"/>
                </a:srgbClr>
              </a:gs>
              <a:gs pos="80000">
                <a:srgbClr val="0000FF">
                  <a:alpha val="20000"/>
                </a:srgbClr>
              </a:gs>
              <a:gs pos="60000">
                <a:srgbClr val="0000FF">
                  <a:alpha val="40000"/>
                </a:srgbClr>
              </a:gs>
              <a:gs pos="40000">
                <a:srgbClr val="0000FF">
                  <a:alpha val="7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852112" y="6637427"/>
            <a:ext cx="1188132" cy="2205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kumimoji="1" lang="en-US" altLang="ja-JP" sz="1400" b="1" i="1" dirty="0" smtClean="0">
                <a:solidFill>
                  <a:srgbClr val="0000FF"/>
                </a:solidFill>
              </a:rPr>
              <a:t>Higher</a:t>
            </a:r>
            <a:endParaRPr kumimoji="1" lang="ja-JP" altLang="en-US" sz="1400" b="1" i="1" dirty="0">
              <a:solidFill>
                <a:srgbClr val="0000FF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209422" y="922568"/>
            <a:ext cx="293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Preliminary </a:t>
            </a:r>
            <a:endParaRPr kumimoji="1" lang="ja-JP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536716" y="1398693"/>
            <a:ext cx="2916000" cy="140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24027" y="3734903"/>
            <a:ext cx="293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Preliminary </a:t>
            </a:r>
            <a:endParaRPr kumimoji="1" lang="ja-JP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337300" y="111472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b="1" i="1" dirty="0" smtClean="0">
                <a:solidFill>
                  <a:srgbClr val="FF0000"/>
                </a:solidFill>
              </a:rPr>
              <a:t>Sliced</a:t>
            </a:r>
            <a:endParaRPr kumimoji="1" lang="ja-JP" altLang="en-US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5584" y="936057"/>
                <a:ext cx="3218975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/>
                  <a:t>*Sliced with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/>
                      </a:rPr>
                      <m:t>𝟎</m:t>
                    </m:r>
                    <m:r>
                      <a:rPr kumimoji="1" lang="en-US" altLang="ja-JP" b="1" i="1" smtClean="0">
                        <a:latin typeface="Cambria Math"/>
                      </a:rPr>
                      <m:t>.</m:t>
                    </m:r>
                    <m:r>
                      <a:rPr kumimoji="1" lang="en-US" altLang="ja-JP" b="1" i="1" smtClean="0">
                        <a:latin typeface="Cambria Math"/>
                      </a:rPr>
                      <m:t>𝟎𝟓</m:t>
                    </m:r>
                  </m:oMath>
                </a14:m>
                <a:r>
                  <a:rPr kumimoji="1" lang="en-US" altLang="ja-JP" b="1" dirty="0" smtClean="0"/>
                  <a:t> bin</a:t>
                </a:r>
                <a:endParaRPr kumimoji="1" lang="ja-JP" altLang="en-US" b="1" dirty="0"/>
              </a:p>
            </p:txBody>
          </p:sp>
        </mc:Choice>
        <mc:Fallback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" y="936057"/>
                <a:ext cx="3218975" cy="375552"/>
              </a:xfrm>
              <a:prstGeom prst="rect">
                <a:avLst/>
              </a:prstGeom>
              <a:blipFill rotWithShape="1">
                <a:blip r:embed="rId5"/>
                <a:stretch>
                  <a:fillRect l="-1705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012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altLang="ja-JP">
                            <a:latin typeface="Cambria Math"/>
                          </a:rPr>
                          <m:t>𝐜𝐨𝐬</m:t>
                        </m:r>
                      </m:fName>
                      <m:e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altLang="ja-JP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/>
                                  </a:rPr>
                                  <m:t>𝒏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𝑪𝑴</m:t>
                            </m:r>
                          </m:sup>
                        </m:sSup>
                      </m:e>
                    </m:func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Sliced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𝑰𝑴</m:t>
                    </m:r>
                    <m:d>
                      <m:dPr>
                        <m:ctrlPr>
                          <a:rPr lang="en-US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>
                            <a:latin typeface="Cambria Math"/>
                          </a:rPr>
                          <m:t>𝚲</m:t>
                        </m:r>
                        <m:r>
                          <a:rPr lang="en-US" altLang="ja-JP" i="1">
                            <a:latin typeface="Cambria Math"/>
                          </a:rPr>
                          <m:t>𝒑</m:t>
                        </m:r>
                      </m:e>
                    </m: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2830" b="-301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0852" y="1431940"/>
            <a:ext cx="3753148" cy="4805372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rgbClr val="0000FF"/>
                </a:solidFill>
              </a:rPr>
              <a:t>Lower Opening Angle</a:t>
            </a:r>
          </a:p>
          <a:p>
            <a:pPr lvl="2"/>
            <a:r>
              <a:rPr lang="en-US" altLang="ja-JP" dirty="0" smtClean="0">
                <a:solidFill>
                  <a:srgbClr val="0000FF"/>
                </a:solidFill>
              </a:rPr>
              <a:t>0 – 0.75</a:t>
            </a:r>
          </a:p>
          <a:p>
            <a:pPr lvl="1"/>
            <a:r>
              <a:rPr lang="en-US" altLang="ja-JP" dirty="0" smtClean="0"/>
              <a:t>No structure</a:t>
            </a:r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smtClean="0"/>
              <a:t>Small event</a:t>
            </a:r>
          </a:p>
          <a:p>
            <a:endParaRPr kumimoji="1" lang="en-US" altLang="ja-JP" dirty="0" smtClean="0">
              <a:solidFill>
                <a:srgbClr val="FF0000"/>
              </a:solidFill>
            </a:endParaRPr>
          </a:p>
          <a:p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Higher O.A.</a:t>
            </a:r>
          </a:p>
          <a:p>
            <a:pPr lvl="2"/>
            <a:r>
              <a:rPr kumimoji="1" lang="en-US" altLang="ja-JP" dirty="0" smtClean="0">
                <a:solidFill>
                  <a:srgbClr val="FF0000"/>
                </a:solidFill>
              </a:rPr>
              <a:t>0.75 – 1.0</a:t>
            </a:r>
          </a:p>
          <a:p>
            <a:pPr lvl="1"/>
            <a:r>
              <a:rPr kumimoji="1" lang="en-US" altLang="ja-JP" dirty="0" smtClean="0"/>
              <a:t>Structure observed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42</a:t>
            </a:fld>
            <a:endParaRPr lang="ja-JP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5942"/>
            <a:ext cx="5407868" cy="540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301948" y="1577990"/>
            <a:ext cx="4990132" cy="2880320"/>
            <a:chOff x="301948" y="1577990"/>
            <a:chExt cx="4990132" cy="2880320"/>
          </a:xfrm>
        </p:grpSpPr>
        <p:sp>
          <p:nvSpPr>
            <p:cNvPr id="12" name="上下矢印 11"/>
            <p:cNvSpPr/>
            <p:nvPr/>
          </p:nvSpPr>
          <p:spPr>
            <a:xfrm rot="5400000">
              <a:off x="2663788" y="-762270"/>
              <a:ext cx="288032" cy="4968552"/>
            </a:xfrm>
            <a:prstGeom prst="upDownArrow">
              <a:avLst>
                <a:gd name="adj1" fmla="val 51203"/>
                <a:gd name="adj2" fmla="val 43387"/>
              </a:avLst>
            </a:prstGeom>
            <a:gradFill>
              <a:gsLst>
                <a:gs pos="20000">
                  <a:srgbClr val="0000FF"/>
                </a:gs>
                <a:gs pos="80000">
                  <a:srgbClr val="0000FF">
                    <a:alpha val="40000"/>
                  </a:srgbClr>
                </a:gs>
                <a:gs pos="60000">
                  <a:srgbClr val="0000FF">
                    <a:alpha val="60000"/>
                  </a:srgbClr>
                </a:gs>
                <a:gs pos="40000">
                  <a:srgbClr val="0000FF">
                    <a:alpha val="8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上下矢印 12"/>
            <p:cNvSpPr/>
            <p:nvPr/>
          </p:nvSpPr>
          <p:spPr>
            <a:xfrm rot="5400000">
              <a:off x="2642208" y="605882"/>
              <a:ext cx="288032" cy="4968552"/>
            </a:xfrm>
            <a:prstGeom prst="upDownArrow">
              <a:avLst>
                <a:gd name="adj1" fmla="val 51203"/>
                <a:gd name="adj2" fmla="val 43387"/>
              </a:avLst>
            </a:prstGeom>
            <a:gradFill>
              <a:gsLst>
                <a:gs pos="20000">
                  <a:srgbClr val="0000FF"/>
                </a:gs>
                <a:gs pos="80000">
                  <a:srgbClr val="0000FF">
                    <a:alpha val="40000"/>
                  </a:srgbClr>
                </a:gs>
                <a:gs pos="60000">
                  <a:srgbClr val="0000FF">
                    <a:alpha val="60000"/>
                  </a:srgbClr>
                </a:gs>
                <a:gs pos="40000">
                  <a:srgbClr val="0000FF">
                    <a:alpha val="8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上下矢印 13"/>
            <p:cNvSpPr/>
            <p:nvPr/>
          </p:nvSpPr>
          <p:spPr>
            <a:xfrm rot="5400000">
              <a:off x="2028106" y="2490480"/>
              <a:ext cx="288032" cy="3647628"/>
            </a:xfrm>
            <a:prstGeom prst="upDownArrow">
              <a:avLst>
                <a:gd name="adj1" fmla="val 51203"/>
                <a:gd name="adj2" fmla="val 43387"/>
              </a:avLst>
            </a:prstGeom>
            <a:gradFill>
              <a:gsLst>
                <a:gs pos="20000">
                  <a:srgbClr val="0000FF"/>
                </a:gs>
                <a:gs pos="80000">
                  <a:srgbClr val="0000FF">
                    <a:alpha val="40000"/>
                  </a:srgbClr>
                </a:gs>
                <a:gs pos="60000">
                  <a:srgbClr val="0000FF">
                    <a:alpha val="60000"/>
                  </a:srgbClr>
                </a:gs>
                <a:gs pos="40000">
                  <a:srgbClr val="0000FF">
                    <a:alpha val="8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248276" y="4170278"/>
            <a:ext cx="5142576" cy="1512169"/>
            <a:chOff x="248276" y="4170278"/>
            <a:chExt cx="5142576" cy="1512169"/>
          </a:xfrm>
        </p:grpSpPr>
        <p:sp>
          <p:nvSpPr>
            <p:cNvPr id="15" name="上下矢印 14"/>
            <p:cNvSpPr/>
            <p:nvPr/>
          </p:nvSpPr>
          <p:spPr>
            <a:xfrm rot="5400000">
              <a:off x="2626161" y="3016529"/>
              <a:ext cx="288033" cy="5043803"/>
            </a:xfrm>
            <a:prstGeom prst="upDownArrow">
              <a:avLst>
                <a:gd name="adj1" fmla="val 51203"/>
                <a:gd name="adj2" fmla="val 43387"/>
              </a:avLst>
            </a:prstGeom>
            <a:gradFill>
              <a:gsLst>
                <a:gs pos="20000">
                  <a:srgbClr val="FF0000"/>
                </a:gs>
                <a:gs pos="80000">
                  <a:srgbClr val="FF0000">
                    <a:alpha val="40000"/>
                  </a:srgbClr>
                </a:gs>
                <a:gs pos="60000">
                  <a:srgbClr val="FF0000">
                    <a:alpha val="60000"/>
                  </a:srgbClr>
                </a:gs>
                <a:gs pos="40000">
                  <a:srgbClr val="FF0000">
                    <a:alpha val="8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上下矢印 17"/>
            <p:cNvSpPr/>
            <p:nvPr/>
          </p:nvSpPr>
          <p:spPr>
            <a:xfrm rot="5400000">
              <a:off x="4624349" y="3691809"/>
              <a:ext cx="288033" cy="1244972"/>
            </a:xfrm>
            <a:prstGeom prst="upDownArrow">
              <a:avLst>
                <a:gd name="adj1" fmla="val 51203"/>
                <a:gd name="adj2" fmla="val 43387"/>
              </a:avLst>
            </a:prstGeom>
            <a:gradFill>
              <a:gsLst>
                <a:gs pos="20000">
                  <a:srgbClr val="FF0000"/>
                </a:gs>
                <a:gs pos="80000">
                  <a:srgbClr val="FF0000">
                    <a:alpha val="40000"/>
                  </a:srgbClr>
                </a:gs>
                <a:gs pos="60000">
                  <a:srgbClr val="FF0000">
                    <a:alpha val="60000"/>
                  </a:srgbClr>
                </a:gs>
                <a:gs pos="40000">
                  <a:srgbClr val="FF0000">
                    <a:alpha val="80000"/>
                  </a:srgb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右矢印 15"/>
          <p:cNvSpPr/>
          <p:nvPr/>
        </p:nvSpPr>
        <p:spPr>
          <a:xfrm>
            <a:off x="240094" y="1037930"/>
            <a:ext cx="2808312" cy="216024"/>
          </a:xfrm>
          <a:prstGeom prst="rightArrow">
            <a:avLst/>
          </a:prstGeom>
          <a:gradFill flip="none" rotWithShape="1">
            <a:gsLst>
              <a:gs pos="20000">
                <a:srgbClr val="0000FF"/>
              </a:gs>
              <a:gs pos="95000">
                <a:srgbClr val="0000FF">
                  <a:alpha val="0"/>
                </a:srgbClr>
              </a:gs>
              <a:gs pos="80000">
                <a:srgbClr val="0000FF">
                  <a:alpha val="20000"/>
                </a:srgbClr>
              </a:gs>
              <a:gs pos="60000">
                <a:srgbClr val="0000FF">
                  <a:alpha val="40000"/>
                </a:srgbClr>
              </a:gs>
              <a:gs pos="40000">
                <a:srgbClr val="0000FF">
                  <a:alpha val="7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40094" y="864913"/>
            <a:ext cx="1188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i="1" dirty="0" smtClean="0">
                <a:solidFill>
                  <a:srgbClr val="0000FF"/>
                </a:solidFill>
              </a:rPr>
              <a:t>Lower</a:t>
            </a:r>
            <a:endParaRPr kumimoji="1" lang="ja-JP" altLang="en-US" sz="1400" b="1" i="1" dirty="0">
              <a:solidFill>
                <a:srgbClr val="0000FF"/>
              </a:solidFill>
            </a:endParaRPr>
          </a:p>
        </p:txBody>
      </p:sp>
      <p:sp>
        <p:nvSpPr>
          <p:cNvPr id="19" name="右矢印 18"/>
          <p:cNvSpPr/>
          <p:nvPr/>
        </p:nvSpPr>
        <p:spPr>
          <a:xfrm>
            <a:off x="2741723" y="6524782"/>
            <a:ext cx="2808312" cy="216024"/>
          </a:xfrm>
          <a:prstGeom prst="rightArrow">
            <a:avLst/>
          </a:prstGeom>
          <a:gradFill flip="none" rotWithShape="1">
            <a:gsLst>
              <a:gs pos="20000">
                <a:srgbClr val="0000FF"/>
              </a:gs>
              <a:gs pos="95000">
                <a:srgbClr val="0000FF">
                  <a:alpha val="0"/>
                </a:srgbClr>
              </a:gs>
              <a:gs pos="80000">
                <a:srgbClr val="0000FF">
                  <a:alpha val="20000"/>
                </a:srgbClr>
              </a:gs>
              <a:gs pos="60000">
                <a:srgbClr val="0000FF">
                  <a:alpha val="40000"/>
                </a:srgbClr>
              </a:gs>
              <a:gs pos="40000">
                <a:srgbClr val="0000FF">
                  <a:alpha val="7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230785" y="6707218"/>
            <a:ext cx="1188132" cy="2205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kumimoji="1" lang="en-US" altLang="ja-JP" sz="1400" b="1" i="1" dirty="0" smtClean="0">
                <a:solidFill>
                  <a:srgbClr val="0000FF"/>
                </a:solidFill>
              </a:rPr>
              <a:t>Higher</a:t>
            </a:r>
            <a:endParaRPr kumimoji="1" lang="ja-JP" altLang="en-US" sz="1400" b="1" i="1" dirty="0">
              <a:solidFill>
                <a:srgbClr val="0000FF"/>
              </a:solidFill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834160" y="5394414"/>
            <a:ext cx="3809848" cy="554866"/>
            <a:chOff x="834160" y="5394414"/>
            <a:chExt cx="3809848" cy="554866"/>
          </a:xfrm>
        </p:grpSpPr>
        <p:cxnSp>
          <p:nvCxnSpPr>
            <p:cNvPr id="8" name="直線矢印コネクタ 7"/>
            <p:cNvCxnSpPr/>
            <p:nvPr/>
          </p:nvCxnSpPr>
          <p:spPr>
            <a:xfrm flipH="1">
              <a:off x="834160" y="5394414"/>
              <a:ext cx="3809848" cy="554866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 rot="21068118">
              <a:off x="1042401" y="5505822"/>
              <a:ext cx="12973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i="1" dirty="0" smtClean="0">
                  <a:solidFill>
                    <a:srgbClr val="0000FF"/>
                  </a:solidFill>
                </a:rPr>
                <a:t>Decreasing</a:t>
              </a:r>
              <a:endParaRPr kumimoji="1" lang="ja-JP" altLang="en-US" i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2366952" y="908720"/>
            <a:ext cx="293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Preliminary </a:t>
            </a:r>
            <a:endParaRPr kumimoji="1" lang="ja-JP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5407868" y="1018801"/>
                <a:ext cx="3218975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/>
                  <a:t>*Sliced with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/>
                      </a:rPr>
                      <m:t>𝟎</m:t>
                    </m:r>
                    <m:r>
                      <a:rPr kumimoji="1" lang="en-US" altLang="ja-JP" b="1" i="1" smtClean="0">
                        <a:latin typeface="Cambria Math"/>
                      </a:rPr>
                      <m:t>.</m:t>
                    </m:r>
                    <m:r>
                      <a:rPr kumimoji="1" lang="en-US" altLang="ja-JP" b="1" i="1" smtClean="0">
                        <a:latin typeface="Cambria Math"/>
                      </a:rPr>
                      <m:t>𝟎𝟓</m:t>
                    </m:r>
                  </m:oMath>
                </a14:m>
                <a:r>
                  <a:rPr kumimoji="1" lang="en-US" altLang="ja-JP" b="1" dirty="0" smtClean="0"/>
                  <a:t> bin</a:t>
                </a:r>
                <a:endParaRPr kumimoji="1" lang="ja-JP" altLang="en-US" b="1" dirty="0"/>
              </a:p>
            </p:txBody>
          </p:sp>
        </mc:Choice>
        <mc:Fallback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868" y="1018801"/>
                <a:ext cx="3218975" cy="375552"/>
              </a:xfrm>
              <a:prstGeom prst="rect">
                <a:avLst/>
              </a:prstGeom>
              <a:blipFill rotWithShape="1">
                <a:blip r:embed="rId4"/>
                <a:stretch>
                  <a:fillRect l="-1515" t="-8065" b="-22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1572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/>
                      </a:rPr>
                      <m:t>𝑴𝑴</m:t>
                    </m:r>
                    <m:d>
                      <m:dPr>
                        <m:ctrlPr>
                          <a:rPr kumimoji="1" lang="en-US" altLang="ja-JP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b="1" i="0" smtClean="0">
                            <a:latin typeface="Cambria Math"/>
                          </a:rPr>
                          <m:t>𝚲</m:t>
                        </m:r>
                        <m:r>
                          <a:rPr kumimoji="1" lang="en-US" altLang="ja-JP" b="1" i="1" smtClean="0">
                            <a:latin typeface="Cambria Math"/>
                          </a:rPr>
                          <m:t>𝒑</m:t>
                        </m:r>
                      </m:e>
                    </m:d>
                  </m:oMath>
                </a14:m>
                <a:r>
                  <a:rPr kumimoji="1" lang="en-US" altLang="ja-JP" dirty="0" smtClean="0"/>
                  <a:t> Slice around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/>
                      </a:rPr>
                      <m:t>"</m:t>
                    </m:r>
                    <m:r>
                      <a:rPr kumimoji="1" lang="en-US" altLang="ja-JP" b="1" i="1" smtClean="0">
                        <a:latin typeface="Cambria Math"/>
                      </a:rPr>
                      <m:t>𝒏</m:t>
                    </m:r>
                    <m:r>
                      <a:rPr kumimoji="1" lang="en-US" altLang="ja-JP" b="1" i="1" smtClean="0">
                        <a:latin typeface="Cambria Math"/>
                      </a:rPr>
                      <m:t>"</m:t>
                    </m:r>
                  </m:oMath>
                </a14:m>
                <a:r>
                  <a:rPr kumimoji="1" lang="en-US" altLang="ja-JP" dirty="0" smtClean="0"/>
                  <a:t> Region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2736"/>
            <a:ext cx="3106688" cy="504056"/>
          </a:xfrm>
        </p:spPr>
        <p:txBody>
          <a:bodyPr>
            <a:normAutofit lnSpcReduction="10000"/>
          </a:bodyPr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43</a:t>
            </a:fld>
            <a:endParaRPr lang="ja-JP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" y="1488968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68" y="1488968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611560" y="3624722"/>
            <a:ext cx="3816424" cy="86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75856" y="33274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b="1" i="1" dirty="0" smtClean="0">
                <a:solidFill>
                  <a:srgbClr val="FF0000"/>
                </a:solidFill>
              </a:rPr>
              <a:t>Sliced</a:t>
            </a:r>
            <a:endParaRPr kumimoji="1" lang="ja-JP" altLang="en-US" b="1" i="1" dirty="0">
              <a:solidFill>
                <a:srgbClr val="FF0000"/>
              </a:solidFill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4644008" y="1314112"/>
            <a:ext cx="2808312" cy="216024"/>
          </a:xfrm>
          <a:prstGeom prst="rightArrow">
            <a:avLst/>
          </a:prstGeom>
          <a:gradFill flip="none" rotWithShape="1">
            <a:gsLst>
              <a:gs pos="20000">
                <a:srgbClr val="0000FF"/>
              </a:gs>
              <a:gs pos="95000">
                <a:srgbClr val="0000FF">
                  <a:alpha val="0"/>
                </a:srgbClr>
              </a:gs>
              <a:gs pos="80000">
                <a:srgbClr val="0000FF">
                  <a:alpha val="20000"/>
                </a:srgbClr>
              </a:gs>
              <a:gs pos="60000">
                <a:srgbClr val="0000FF">
                  <a:alpha val="40000"/>
                </a:srgbClr>
              </a:gs>
              <a:gs pos="40000">
                <a:srgbClr val="0000FF">
                  <a:alpha val="7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44008" y="1141095"/>
            <a:ext cx="1188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i="1" dirty="0" smtClean="0">
                <a:solidFill>
                  <a:srgbClr val="0000FF"/>
                </a:solidFill>
              </a:rPr>
              <a:t>Lower</a:t>
            </a:r>
            <a:endParaRPr kumimoji="1" lang="ja-JP" altLang="en-US" sz="1400" b="1" i="1" dirty="0">
              <a:solidFill>
                <a:srgbClr val="0000FF"/>
              </a:solidFill>
            </a:endParaRPr>
          </a:p>
        </p:txBody>
      </p:sp>
      <p:sp>
        <p:nvSpPr>
          <p:cNvPr id="17" name="右矢印 16"/>
          <p:cNvSpPr/>
          <p:nvPr/>
        </p:nvSpPr>
        <p:spPr>
          <a:xfrm>
            <a:off x="6332612" y="6060968"/>
            <a:ext cx="2808312" cy="216024"/>
          </a:xfrm>
          <a:prstGeom prst="rightArrow">
            <a:avLst/>
          </a:prstGeom>
          <a:gradFill flip="none" rotWithShape="1">
            <a:gsLst>
              <a:gs pos="20000">
                <a:srgbClr val="0000FF"/>
              </a:gs>
              <a:gs pos="95000">
                <a:srgbClr val="0000FF">
                  <a:alpha val="0"/>
                </a:srgbClr>
              </a:gs>
              <a:gs pos="80000">
                <a:srgbClr val="0000FF">
                  <a:alpha val="20000"/>
                </a:srgbClr>
              </a:gs>
              <a:gs pos="60000">
                <a:srgbClr val="0000FF">
                  <a:alpha val="40000"/>
                </a:srgbClr>
              </a:gs>
              <a:gs pos="40000">
                <a:srgbClr val="0000FF">
                  <a:alpha val="7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821674" y="6243404"/>
            <a:ext cx="1188132" cy="2205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kumimoji="1" lang="en-US" altLang="ja-JP" sz="1400" b="1" i="1" dirty="0" smtClean="0">
                <a:solidFill>
                  <a:srgbClr val="0000FF"/>
                </a:solidFill>
              </a:rPr>
              <a:t>Higher</a:t>
            </a:r>
            <a:endParaRPr kumimoji="1" lang="ja-JP" altLang="en-US" sz="1400" b="1" i="1" dirty="0">
              <a:solidFill>
                <a:srgbClr val="0000FF"/>
              </a:solidFill>
            </a:endParaRPr>
          </a:p>
        </p:txBody>
      </p:sp>
      <p:sp>
        <p:nvSpPr>
          <p:cNvPr id="20" name="左矢印 19"/>
          <p:cNvSpPr/>
          <p:nvPr/>
        </p:nvSpPr>
        <p:spPr>
          <a:xfrm>
            <a:off x="4782480" y="1700808"/>
            <a:ext cx="4358444" cy="216024"/>
          </a:xfrm>
          <a:prstGeom prst="leftArrow">
            <a:avLst/>
          </a:prstGeom>
          <a:gradFill flip="none" rotWithShape="1">
            <a:gsLst>
              <a:gs pos="20000">
                <a:srgbClr val="FF0000"/>
              </a:gs>
              <a:gs pos="80000">
                <a:srgbClr val="FF0000">
                  <a:alpha val="40000"/>
                </a:srgbClr>
              </a:gs>
              <a:gs pos="60000">
                <a:srgbClr val="FF0000">
                  <a:alpha val="60000"/>
                </a:srgbClr>
              </a:gs>
              <a:gs pos="40000">
                <a:srgbClr val="FF0000">
                  <a:alpha val="8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6308080" y="1835532"/>
                <a:ext cx="11442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"</m:t>
                      </m:r>
                      <m:r>
                        <a:rPr kumimoji="1" lang="en-US" altLang="ja-JP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𝒏</m:t>
                      </m:r>
                      <m:r>
                        <a:rPr kumimoji="1" lang="en-US" altLang="ja-JP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"(</m:t>
                      </m:r>
                      <m:r>
                        <a:rPr kumimoji="1" lang="en-US" altLang="ja-JP" sz="1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𝚲</m:t>
                      </m:r>
                      <m:r>
                        <a:rPr kumimoji="1" lang="en-US" altLang="ja-JP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𝒑𝒏</m:t>
                      </m:r>
                      <m:r>
                        <a:rPr kumimoji="1" lang="en-US" altLang="ja-JP" sz="1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080" y="1835532"/>
                <a:ext cx="1144240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6249172" y="5055443"/>
                <a:ext cx="1398184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"</m:t>
                      </m:r>
                      <m:r>
                        <a:rPr kumimoji="1" lang="en-US" altLang="ja-JP" sz="1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𝜸</m:t>
                      </m:r>
                      <m:r>
                        <a:rPr kumimoji="1" lang="en-US" altLang="ja-JP" sz="1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𝒏</m:t>
                      </m:r>
                      <m:r>
                        <a:rPr kumimoji="1" lang="en-US" altLang="ja-JP" sz="1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"(</m:t>
                      </m:r>
                      <m:sSup>
                        <m:sSupPr>
                          <m:ctrlPr>
                            <a:rPr kumimoji="1" lang="en-US" altLang="ja-JP" sz="1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14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𝚺</m:t>
                          </m:r>
                        </m:e>
                        <m:sup>
                          <m:r>
                            <a:rPr kumimoji="1" lang="en-US" altLang="ja-JP" sz="1400" b="1" i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kumimoji="1" lang="en-US" altLang="ja-JP" sz="14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𝒑𝒏</m:t>
                      </m:r>
                      <m:r>
                        <a:rPr kumimoji="1" lang="en-US" altLang="ja-JP" sz="1400" b="1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172" y="5055443"/>
                <a:ext cx="1398184" cy="312586"/>
              </a:xfrm>
              <a:prstGeom prst="rect">
                <a:avLst/>
              </a:prstGeom>
              <a:blipFill rotWithShape="1">
                <a:blip r:embed="rId6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正方形/長方形 23"/>
          <p:cNvSpPr/>
          <p:nvPr/>
        </p:nvSpPr>
        <p:spPr>
          <a:xfrm rot="5400000">
            <a:off x="6898721" y="715161"/>
            <a:ext cx="99086" cy="4320480"/>
          </a:xfrm>
          <a:prstGeom prst="rect">
            <a:avLst/>
          </a:prstGeom>
          <a:gradFill>
            <a:gsLst>
              <a:gs pos="20000">
                <a:srgbClr val="FF0000"/>
              </a:gs>
              <a:gs pos="80000">
                <a:srgbClr val="FF0000">
                  <a:alpha val="40000"/>
                </a:srgbClr>
              </a:gs>
              <a:gs pos="60000">
                <a:srgbClr val="FF0000">
                  <a:alpha val="60000"/>
                </a:srgbClr>
              </a:gs>
              <a:gs pos="40000">
                <a:srgbClr val="FF0000">
                  <a:alpha val="8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左矢印 25"/>
          <p:cNvSpPr/>
          <p:nvPr/>
        </p:nvSpPr>
        <p:spPr>
          <a:xfrm>
            <a:off x="6931452" y="2881511"/>
            <a:ext cx="2177052" cy="216024"/>
          </a:xfrm>
          <a:prstGeom prst="leftArrow">
            <a:avLst/>
          </a:prstGeom>
          <a:gradFill flip="none" rotWithShape="1">
            <a:gsLst>
              <a:gs pos="20000">
                <a:srgbClr val="0000FF"/>
              </a:gs>
              <a:gs pos="80000">
                <a:srgbClr val="0000FF">
                  <a:alpha val="40000"/>
                </a:srgbClr>
              </a:gs>
              <a:gs pos="60000">
                <a:srgbClr val="0000FF">
                  <a:alpha val="60000"/>
                </a:srgbClr>
              </a:gs>
              <a:gs pos="40000">
                <a:srgbClr val="0000FF">
                  <a:alpha val="8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4757488" y="4052217"/>
            <a:ext cx="4351015" cy="108000"/>
          </a:xfrm>
          <a:prstGeom prst="rect">
            <a:avLst/>
          </a:prstGeom>
          <a:gradFill flip="none" rotWithShape="1">
            <a:gsLst>
              <a:gs pos="20000">
                <a:srgbClr val="0000FF"/>
              </a:gs>
              <a:gs pos="80000">
                <a:srgbClr val="0000FF">
                  <a:alpha val="40000"/>
                </a:srgbClr>
              </a:gs>
              <a:gs pos="60000">
                <a:srgbClr val="0000FF">
                  <a:alpha val="60000"/>
                </a:srgbClr>
              </a:gs>
              <a:gs pos="40000">
                <a:srgbClr val="0000FF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左矢印 27"/>
          <p:cNvSpPr/>
          <p:nvPr/>
        </p:nvSpPr>
        <p:spPr>
          <a:xfrm flipH="1">
            <a:off x="4782480" y="3861047"/>
            <a:ext cx="4326024" cy="216025"/>
          </a:xfrm>
          <a:prstGeom prst="leftArrow">
            <a:avLst/>
          </a:prstGeom>
          <a:gradFill flip="none" rotWithShape="1">
            <a:gsLst>
              <a:gs pos="20000">
                <a:srgbClr val="FF0000"/>
              </a:gs>
              <a:gs pos="80000">
                <a:srgbClr val="FF0000">
                  <a:alpha val="40000"/>
                </a:srgbClr>
              </a:gs>
              <a:gs pos="60000">
                <a:srgbClr val="FF0000">
                  <a:alpha val="60000"/>
                </a:srgbClr>
              </a:gs>
              <a:gs pos="40000">
                <a:srgbClr val="FF0000">
                  <a:alpha val="8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左矢印 28"/>
          <p:cNvSpPr/>
          <p:nvPr/>
        </p:nvSpPr>
        <p:spPr>
          <a:xfrm flipH="1">
            <a:off x="4788024" y="4941168"/>
            <a:ext cx="4352900" cy="216024"/>
          </a:xfrm>
          <a:prstGeom prst="leftArrow">
            <a:avLst/>
          </a:prstGeom>
          <a:gradFill flip="none" rotWithShape="1">
            <a:gsLst>
              <a:gs pos="20000">
                <a:srgbClr val="0000FF"/>
              </a:gs>
              <a:gs pos="80000">
                <a:srgbClr val="0000FF">
                  <a:alpha val="40000"/>
                </a:srgbClr>
              </a:gs>
              <a:gs pos="60000">
                <a:srgbClr val="0000FF">
                  <a:alpha val="60000"/>
                </a:srgbClr>
              </a:gs>
              <a:gs pos="40000">
                <a:srgbClr val="0000FF">
                  <a:alpha val="8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419279" y="1989421"/>
            <a:ext cx="293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Preliminary </a:t>
            </a:r>
            <a:endParaRPr kumimoji="1" lang="ja-JP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244000" y="1141095"/>
            <a:ext cx="293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Preliminary </a:t>
            </a:r>
            <a:endParaRPr kumimoji="1" lang="ja-JP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2080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 smtClean="0"/>
                  <a:t>Recent status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b="1" i="1" smtClean="0"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kumimoji="1" lang="en-US" altLang="ja-JP" b="1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kumimoji="1" lang="en-US" altLang="ja-JP" b="1" i="1" smtClean="0">
                        <a:latin typeface="Cambria Math"/>
                      </a:rPr>
                      <m:t>𝒑𝒑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bound state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618" t="-14151" b="-349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2736"/>
            <a:ext cx="3934780" cy="57606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Recent results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4427984" y="4869160"/>
                <a:ext cx="4556460" cy="36933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1" i="1" smtClean="0">
                            <a:uFill>
                              <a:solidFill>
                                <a:srgbClr val="FF0000"/>
                              </a:solidFill>
                            </a:uFill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b="1" i="1" smtClean="0">
                            <a:uFill>
                              <a:solidFill>
                                <a:srgbClr val="FF0000"/>
                              </a:solidFill>
                            </a:uFill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kumimoji="1" lang="en-US" altLang="ja-JP" b="1" i="1" smtClean="0">
                            <a:uFill>
                              <a:solidFill>
                                <a:srgbClr val="FF0000"/>
                              </a:solidFill>
                            </a:u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kumimoji="1" lang="en-US" altLang="ja-JP" b="1" i="1" smtClean="0">
                        <a:uFill>
                          <a:solidFill>
                            <a:srgbClr val="FF0000"/>
                          </a:solidFill>
                        </a:uFill>
                        <a:latin typeface="Cambria Math"/>
                      </a:rPr>
                      <m:t>𝒑𝒑</m:t>
                    </m:r>
                  </m:oMath>
                </a14:m>
                <a:r>
                  <a:rPr kumimoji="1" lang="en-US" altLang="ja-JP" b="1" dirty="0" smtClean="0">
                    <a:uFill>
                      <a:solidFill>
                        <a:srgbClr val="FF0000"/>
                      </a:solidFill>
                    </a:uFill>
                  </a:rPr>
                  <a:t> is still subject to refined experiments.</a:t>
                </a: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869160"/>
                <a:ext cx="4556460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6349" b="-22222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367240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角丸四角形 8"/>
          <p:cNvSpPr/>
          <p:nvPr/>
        </p:nvSpPr>
        <p:spPr>
          <a:xfrm>
            <a:off x="2267744" y="4005064"/>
            <a:ext cx="1044116" cy="1008112"/>
          </a:xfrm>
          <a:prstGeom prst="roundRect">
            <a:avLst/>
          </a:prstGeom>
          <a:noFill/>
          <a:ln w="190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259632" y="4653136"/>
            <a:ext cx="720080" cy="648072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03648" y="43558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b="1" dirty="0" smtClean="0">
                <a:solidFill>
                  <a:srgbClr val="FF0000"/>
                </a:solidFill>
              </a:rPr>
              <a:t>E-dep.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47764" y="3707740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b="1" dirty="0" smtClean="0">
                <a:solidFill>
                  <a:srgbClr val="0000FF"/>
                </a:solidFill>
              </a:rPr>
              <a:t>E-</a:t>
            </a:r>
            <a:r>
              <a:rPr lang="en-US" altLang="ja-JP" b="1" dirty="0" err="1" smtClean="0">
                <a:solidFill>
                  <a:srgbClr val="0000FF"/>
                </a:solidFill>
              </a:rPr>
              <a:t>indep</a:t>
            </a:r>
            <a:r>
              <a:rPr lang="en-US" altLang="ja-JP" b="1" dirty="0" smtClean="0">
                <a:solidFill>
                  <a:srgbClr val="0000FF"/>
                </a:solidFill>
              </a:rPr>
              <a:t>.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3635896" y="2020778"/>
            <a:ext cx="3744416" cy="2632358"/>
            <a:chOff x="3635896" y="2020778"/>
            <a:chExt cx="3744416" cy="2632358"/>
          </a:xfrm>
        </p:grpSpPr>
        <p:sp>
          <p:nvSpPr>
            <p:cNvPr id="36" name="テキスト ボックス 35"/>
            <p:cNvSpPr txBox="1"/>
            <p:nvPr/>
          </p:nvSpPr>
          <p:spPr>
            <a:xfrm>
              <a:off x="4451288" y="2020778"/>
              <a:ext cx="21082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2000" b="1" i="1" dirty="0" smtClean="0"/>
                <a:t>Reports structure</a:t>
              </a:r>
              <a:endParaRPr kumimoji="1" lang="ja-JP" altLang="en-US" sz="2000" i="1" dirty="0"/>
            </a:p>
          </p:txBody>
        </p:sp>
        <p:cxnSp>
          <p:nvCxnSpPr>
            <p:cNvPr id="11" name="直線矢印コネクタ 10"/>
            <p:cNvCxnSpPr/>
            <p:nvPr/>
          </p:nvCxnSpPr>
          <p:spPr>
            <a:xfrm flipH="1">
              <a:off x="3635896" y="2590304"/>
              <a:ext cx="504056" cy="504056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>
              <a:off x="4127252" y="2590304"/>
              <a:ext cx="648072" cy="0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4788024" y="2374280"/>
                  <a:ext cx="194421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b="1" dirty="0" smtClean="0"/>
                    <a:t>J-PARC E27</a:t>
                  </a:r>
                </a:p>
                <a:p>
                  <a:r>
                    <a:rPr lang="en-US" altLang="ja-JP" b="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ja-JP" b="0" i="1" smtClean="0">
                              <a:latin typeface="Cambria Math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altLang="ja-JP" b="0" i="1" smtClean="0">
                          <a:latin typeface="Cambria Math"/>
                        </a:rPr>
                        <m:t>𝑋</m:t>
                      </m:r>
                    </m:oMath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8024" y="2374280"/>
                  <a:ext cx="1944216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508" t="-467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直線矢印コネクタ 24"/>
            <p:cNvCxnSpPr/>
            <p:nvPr/>
          </p:nvCxnSpPr>
          <p:spPr>
            <a:xfrm flipH="1">
              <a:off x="3834904" y="3310384"/>
              <a:ext cx="504056" cy="504056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>
            <a:xfrm>
              <a:off x="4326260" y="3310384"/>
              <a:ext cx="648072" cy="0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 flipH="1">
              <a:off x="4139952" y="3933056"/>
              <a:ext cx="648072" cy="720080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/>
            <p:nvPr/>
          </p:nvCxnSpPr>
          <p:spPr>
            <a:xfrm>
              <a:off x="4775324" y="3933056"/>
              <a:ext cx="504056" cy="0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4978648" y="3096101"/>
                  <a:ext cx="223224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b="1" dirty="0" smtClean="0"/>
                    <a:t>DISTO</a:t>
                  </a:r>
                </a:p>
                <a:p>
                  <a:r>
                    <a:rPr lang="en-US" altLang="ja-JP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𝑝𝑝</m:t>
                      </m:r>
                      <m:r>
                        <a:rPr lang="en-US" altLang="ja-JP" b="0" i="1" smtClean="0">
                          <a:latin typeface="Cambria Math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/>
                        </a:rPr>
                        <m:t>Λ</m:t>
                      </m:r>
                      <m:r>
                        <a:rPr lang="en-US" altLang="ja-JP" b="0" i="1" smtClean="0">
                          <a:latin typeface="Cambria Math"/>
                        </a:rPr>
                        <m:t>𝑝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9" name="テキスト ボックス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8648" y="3096101"/>
                  <a:ext cx="2232248" cy="64633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459" t="-4717" b="-283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テキスト ボックス 29"/>
                <p:cNvSpPr txBox="1"/>
                <p:nvPr/>
              </p:nvSpPr>
              <p:spPr>
                <a:xfrm>
                  <a:off x="5292080" y="3717032"/>
                  <a:ext cx="208823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b="1" dirty="0" smtClean="0"/>
                    <a:t>FINUDA</a:t>
                  </a:r>
                </a:p>
                <a:p>
                  <a:r>
                    <a:rPr lang="en-US" altLang="ja-JP" b="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(</m:t>
                      </m:r>
                      <m:r>
                        <a:rPr lang="en-US" altLang="ja-JP" b="0" i="1" smtClean="0">
                          <a:latin typeface="Cambria Math"/>
                        </a:rPr>
                        <m:t>𝑠𝑡𝑜𝑝𝑝𝑒𝑑</m:t>
                      </m:r>
                      <m:r>
                        <a:rPr lang="en-US" altLang="ja-JP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altLang="ja-JP" b="0" i="1" smtClean="0"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/>
                        </a:rPr>
                        <m:t>Λ</m:t>
                      </m:r>
                      <m:r>
                        <a:rPr lang="en-US" altLang="ja-JP" b="0" i="1" smtClean="0">
                          <a:latin typeface="Cambria Math"/>
                        </a:rPr>
                        <m:t>𝑝</m:t>
                      </m:r>
                      <m:r>
                        <a:rPr lang="en-US" altLang="ja-JP" b="0" i="1" smtClean="0">
                          <a:latin typeface="Cambria Math"/>
                        </a:rPr>
                        <m:t>)</m:t>
                      </m:r>
                    </m:oMath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30" name="テキスト ボックス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2080" y="3717032"/>
                  <a:ext cx="2088232" cy="64633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2332" t="-4717" b="-660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グループ化 16"/>
          <p:cNvGrpSpPr/>
          <p:nvPr/>
        </p:nvGrpSpPr>
        <p:grpSpPr>
          <a:xfrm>
            <a:off x="6690479" y="2020778"/>
            <a:ext cx="2525529" cy="2380330"/>
            <a:chOff x="6690479" y="2020778"/>
            <a:chExt cx="2525529" cy="2380330"/>
          </a:xfrm>
        </p:grpSpPr>
        <p:sp>
          <p:nvSpPr>
            <p:cNvPr id="37" name="テキスト ボックス 36"/>
            <p:cNvSpPr txBox="1"/>
            <p:nvPr/>
          </p:nvSpPr>
          <p:spPr>
            <a:xfrm>
              <a:off x="6690479" y="2020778"/>
              <a:ext cx="22939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i="1" dirty="0" smtClean="0"/>
                <a:t>/    </a:t>
              </a:r>
              <a:r>
                <a:rPr lang="en-US" altLang="ja-JP" sz="2000" b="1" i="1" dirty="0" smtClean="0">
                  <a:solidFill>
                    <a:srgbClr val="FF0000"/>
                  </a:solidFill>
                </a:rPr>
                <a:t> NO</a:t>
              </a:r>
              <a:r>
                <a:rPr lang="en-US" altLang="ja-JP" sz="2000" b="1" i="1" dirty="0" smtClean="0"/>
                <a:t> structure</a:t>
              </a:r>
              <a:endParaRPr kumimoji="1" lang="ja-JP" altLang="en-US" sz="2000" i="1" dirty="0"/>
            </a:p>
          </p:txBody>
        </p:sp>
        <p:cxnSp>
          <p:nvCxnSpPr>
            <p:cNvPr id="31" name="直線コネクタ 30"/>
            <p:cNvCxnSpPr/>
            <p:nvPr/>
          </p:nvCxnSpPr>
          <p:spPr>
            <a:xfrm>
              <a:off x="6732240" y="2420888"/>
              <a:ext cx="792088" cy="19802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テキスト ボックス 37"/>
                <p:cNvSpPr txBox="1"/>
                <p:nvPr/>
              </p:nvSpPr>
              <p:spPr>
                <a:xfrm>
                  <a:off x="7380312" y="3096101"/>
                  <a:ext cx="144016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b="1" dirty="0" smtClean="0"/>
                    <a:t>HADES</a:t>
                  </a:r>
                </a:p>
                <a:p>
                  <a:r>
                    <a:rPr lang="en-US" altLang="ja-JP" b="0" dirty="0" smtClean="0"/>
                    <a:t> </a:t>
                  </a:r>
                  <a:r>
                    <a:rPr lang="en-US" altLang="ja-JP" dirty="0"/>
                    <a:t> </a:t>
                  </a:r>
                  <a14:m>
                    <m:oMath xmlns:m="http://schemas.openxmlformats.org/officeDocument/2006/math">
                      <m:r>
                        <a:rPr lang="en-US" altLang="ja-JP" i="1">
                          <a:latin typeface="Cambria Math"/>
                        </a:rPr>
                        <m:t>𝑝𝑝</m:t>
                      </m:r>
                      <m:r>
                        <a:rPr lang="en-US" altLang="ja-JP" i="1">
                          <a:latin typeface="Cambria Math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ja-JP">
                          <a:latin typeface="Cambria Math"/>
                        </a:rPr>
                        <m:t>Λ</m:t>
                      </m:r>
                      <m:r>
                        <a:rPr lang="en-US" altLang="ja-JP" i="1">
                          <a:latin typeface="Cambria Math"/>
                        </a:rPr>
                        <m:t>𝑝</m:t>
                      </m:r>
                      <m:sSup>
                        <m:sSup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US" altLang="ja-JP" i="1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38" name="テキスト ボックス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312" y="3096101"/>
                  <a:ext cx="1440160" cy="64633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3814" t="-4717" b="-283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7092280" y="2374280"/>
                  <a:ext cx="212372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b="1" dirty="0" smtClean="0"/>
                    <a:t>LEPS</a:t>
                  </a:r>
                </a:p>
                <a:p>
                  <a:r>
                    <a:rPr lang="en-US" altLang="ja-JP" b="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𝛾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ja-JP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altLang="ja-JP" b="0" i="1" smtClean="0">
                          <a:latin typeface="Cambria Math"/>
                        </a:rPr>
                        <m:t>𝑋</m:t>
                      </m:r>
                    </m:oMath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39" name="テキスト ボックス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2280" y="2374280"/>
                  <a:ext cx="2123728" cy="64633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2292" t="-4673" b="-186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コンテンツ プレースホルダー 2"/>
          <p:cNvSpPr txBox="1">
            <a:spLocks/>
          </p:cNvSpPr>
          <p:nvPr/>
        </p:nvSpPr>
        <p:spPr>
          <a:xfrm>
            <a:off x="3851920" y="1533362"/>
            <a:ext cx="3538736" cy="4480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u"/>
              <a:defRPr kumimoji="1"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►"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▪"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ja-JP" dirty="0" smtClean="0"/>
              <a:t>Experiments</a:t>
            </a:r>
          </a:p>
        </p:txBody>
      </p:sp>
      <p:sp>
        <p:nvSpPr>
          <p:cNvPr id="42" name="コンテンツ プレースホルダー 2"/>
          <p:cNvSpPr txBox="1">
            <a:spLocks/>
          </p:cNvSpPr>
          <p:nvPr/>
        </p:nvSpPr>
        <p:spPr>
          <a:xfrm>
            <a:off x="467544" y="1540823"/>
            <a:ext cx="3538736" cy="4480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u"/>
              <a:defRPr kumimoji="1"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►"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▪"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ja-JP" dirty="0" smtClean="0"/>
              <a:t>Theoretical calc.</a:t>
            </a: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043608" y="2020778"/>
            <a:ext cx="3606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i="1" dirty="0" err="1"/>
              <a:t>KbarN</a:t>
            </a:r>
            <a:r>
              <a:rPr lang="en-US" altLang="ja-JP" sz="2000" b="1" i="1" dirty="0"/>
              <a:t> interaction </a:t>
            </a:r>
            <a:r>
              <a:rPr lang="en-US" altLang="ja-JP" sz="2000" b="1" i="1" dirty="0" smtClean="0"/>
              <a:t>model</a:t>
            </a:r>
          </a:p>
          <a:p>
            <a:r>
              <a:rPr lang="en-US" altLang="ja-JP" sz="2000" b="1" i="1" dirty="0" smtClean="0"/>
              <a:t>     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E-dep.</a:t>
            </a:r>
            <a:r>
              <a:rPr lang="en-US" altLang="ja-JP" sz="2000" b="1" i="1" dirty="0" smtClean="0"/>
              <a:t> / </a:t>
            </a:r>
            <a:r>
              <a:rPr lang="en-US" altLang="ja-JP" sz="2000" b="1" i="1" dirty="0" smtClean="0">
                <a:solidFill>
                  <a:srgbClr val="0000FF"/>
                </a:solidFill>
              </a:rPr>
              <a:t>E-</a:t>
            </a:r>
            <a:r>
              <a:rPr lang="en-US" altLang="ja-JP" sz="2000" b="1" i="1" dirty="0" err="1" smtClean="0">
                <a:solidFill>
                  <a:srgbClr val="0000FF"/>
                </a:solidFill>
              </a:rPr>
              <a:t>indep</a:t>
            </a:r>
            <a:r>
              <a:rPr lang="en-US" altLang="ja-JP" sz="2000" b="1" i="1" dirty="0" smtClean="0">
                <a:solidFill>
                  <a:srgbClr val="0000FF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/>
              <p:cNvSpPr txBox="1"/>
              <p:nvPr/>
            </p:nvSpPr>
            <p:spPr>
              <a:xfrm>
                <a:off x="4811092" y="5373216"/>
                <a:ext cx="3758775" cy="70788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b="1" dirty="0" smtClean="0"/>
                  <a:t>J-PARC E15</a:t>
                </a:r>
              </a:p>
              <a:p>
                <a:r>
                  <a:rPr lang="en-US" altLang="ja-JP" sz="2000" b="1" dirty="0" smtClean="0"/>
                  <a:t> </a:t>
                </a:r>
                <a:r>
                  <a:rPr lang="en-US" altLang="ja-JP" sz="2000" dirty="0" smtClean="0"/>
                  <a:t>Using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uFill>
                          <a:solidFill>
                            <a:srgbClr val="FF0000"/>
                          </a:solidFill>
                        </a:u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uFill>
                          <a:solidFill>
                            <a:srgbClr val="FF0000"/>
                          </a:solidFill>
                        </a:uFill>
                        <a:latin typeface="Cambria Math"/>
                      </a:rPr>
                      <m:t>in</m:t>
                    </m:r>
                    <m:r>
                      <a:rPr lang="en-US" altLang="ja-JP" sz="2000" b="0" i="1" smtClean="0">
                        <a:uFill>
                          <a:solidFill>
                            <a:srgbClr val="FF0000"/>
                          </a:solidFill>
                        </a:uFill>
                        <a:latin typeface="Cambria Math"/>
                      </a:rPr>
                      <m:t>‐</m:t>
                    </m:r>
                    <m:r>
                      <m:rPr>
                        <m:sty m:val="p"/>
                      </m:rPr>
                      <a:rPr lang="en-US" altLang="ja-JP" sz="2000" b="0" i="0" smtClean="0">
                        <a:uFill>
                          <a:solidFill>
                            <a:srgbClr val="FF0000"/>
                          </a:solidFill>
                        </a:uFill>
                        <a:latin typeface="Cambria Math"/>
                      </a:rPr>
                      <m:t>flight</m:t>
                    </m:r>
                    <m:r>
                      <a:rPr lang="en-US" altLang="ja-JP" sz="2000" b="0" i="1" smtClean="0">
                        <a:uFill>
                          <a:solidFill>
                            <a:srgbClr val="FF0000"/>
                          </a:solidFill>
                        </a:u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altLang="ja-JP" sz="2000" i="1" smtClean="0">
                            <a:uFill>
                              <a:solidFill>
                                <a:srgbClr val="FF0000"/>
                              </a:solidFill>
                            </a:u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uFill>
                              <a:solidFill>
                                <a:srgbClr val="FF0000"/>
                              </a:solidFill>
                            </a:uFill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ja-JP" sz="2000" b="0" i="1" smtClean="0">
                            <a:uFill>
                              <a:solidFill>
                                <a:srgbClr val="FF0000"/>
                              </a:solidFill>
                            </a:u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altLang="ja-JP" sz="2000" b="0" i="1" smtClean="0">
                        <a:uFill>
                          <a:solidFill>
                            <a:srgbClr val="FF0000"/>
                          </a:solidFill>
                        </a:uFill>
                        <a:latin typeface="Cambria Math"/>
                      </a:rPr>
                      <m:t>, </m:t>
                    </m:r>
                    <m:r>
                      <a:rPr lang="en-US" altLang="ja-JP" sz="2000" b="0" i="1" smtClean="0">
                        <a:uFill>
                          <a:solidFill>
                            <a:srgbClr val="FF0000"/>
                          </a:solidFill>
                        </a:uFill>
                        <a:latin typeface="Cambria Math"/>
                      </a:rPr>
                      <m:t>𝑛</m:t>
                    </m:r>
                    <m:r>
                      <a:rPr lang="en-US" altLang="ja-JP" sz="2000" b="0" i="1" smtClean="0">
                        <a:uFill>
                          <a:solidFill>
                            <a:srgbClr val="FF0000"/>
                          </a:solidFill>
                        </a:u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sz="2000" dirty="0" smtClean="0"/>
                  <a:t> reaction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58" name="テキスト ボックス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092" y="5373216"/>
                <a:ext cx="3758775" cy="707886"/>
              </a:xfrm>
              <a:prstGeom prst="rect">
                <a:avLst/>
              </a:prstGeom>
              <a:blipFill rotWithShape="1">
                <a:blip r:embed="rId11"/>
                <a:stretch>
                  <a:fillRect l="-1621" t="-4274" b="-13675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4326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グループ化 22"/>
          <p:cNvGrpSpPr/>
          <p:nvPr/>
        </p:nvGrpSpPr>
        <p:grpSpPr>
          <a:xfrm>
            <a:off x="4705234" y="1412900"/>
            <a:ext cx="4231029" cy="3299048"/>
            <a:chOff x="2071688" y="1762125"/>
            <a:chExt cx="5000625" cy="3899123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688" y="1762125"/>
              <a:ext cx="5000625" cy="333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1738" y="5061173"/>
              <a:ext cx="4600575" cy="60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6" y="2564904"/>
            <a:ext cx="3672000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 smtClean="0"/>
                  <a:t>Recent status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b="1" i="1" smtClean="0"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kumimoji="1" lang="en-US" altLang="ja-JP" b="1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kumimoji="1" lang="en-US" altLang="ja-JP" b="1" i="1" smtClean="0">
                        <a:latin typeface="Cambria Math"/>
                      </a:rPr>
                      <m:t>𝒑𝒑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bound state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6"/>
                <a:stretch>
                  <a:fillRect l="-2618" t="-14151" b="-349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2736"/>
            <a:ext cx="5048200" cy="57606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Recent results including E15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2267744" y="4005064"/>
            <a:ext cx="1044116" cy="1008112"/>
          </a:xfrm>
          <a:prstGeom prst="roundRect">
            <a:avLst/>
          </a:prstGeom>
          <a:noFill/>
          <a:ln w="190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259632" y="4653136"/>
            <a:ext cx="720080" cy="648072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03648" y="43558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b="1" dirty="0" smtClean="0">
                <a:solidFill>
                  <a:srgbClr val="FF0000"/>
                </a:solidFill>
              </a:rPr>
              <a:t>E-dep.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47764" y="3707740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b="1" dirty="0" smtClean="0">
                <a:solidFill>
                  <a:srgbClr val="0000FF"/>
                </a:solidFill>
              </a:rPr>
              <a:t>E-</a:t>
            </a:r>
            <a:r>
              <a:rPr lang="en-US" altLang="ja-JP" b="1" dirty="0" err="1" smtClean="0">
                <a:solidFill>
                  <a:srgbClr val="0000FF"/>
                </a:solidFill>
              </a:rPr>
              <a:t>indep</a:t>
            </a:r>
            <a:r>
              <a:rPr lang="en-US" altLang="ja-JP" b="1" dirty="0" smtClean="0">
                <a:solidFill>
                  <a:srgbClr val="0000FF"/>
                </a:solidFill>
              </a:rPr>
              <a:t>.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表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9011422"/>
                  </p:ext>
                </p:extLst>
              </p:nvPr>
            </p:nvGraphicFramePr>
            <p:xfrm>
              <a:off x="766948" y="1967240"/>
              <a:ext cx="3744416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72208"/>
                    <a:gridCol w="18722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200" b="1" dirty="0" smtClean="0"/>
                            <a:t>Mass (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200" b="1" i="0" smtClean="0">
                                  <a:latin typeface="Cambria Math"/>
                                </a:rPr>
                                <m:t>𝐌𝐞𝐕</m:t>
                              </m:r>
                              <m:r>
                                <a:rPr kumimoji="1" lang="en-US" altLang="ja-JP" sz="1200" b="1" i="1" smtClean="0">
                                  <a:latin typeface="Cambria Math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kumimoji="1" lang="en-US" altLang="ja-JP" sz="12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200" b="1" i="1" smtClean="0"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kumimoji="1" lang="en-US" altLang="ja-JP" sz="12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sz="1200" b="1" dirty="0" smtClean="0"/>
                            <a:t>)</a:t>
                          </a:r>
                          <a:endParaRPr kumimoji="1" lang="ja-JP" altLang="en-US" sz="12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200" b="1" dirty="0" smtClean="0"/>
                            <a:t>Width (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200" b="1" i="0" smtClean="0">
                                  <a:latin typeface="Cambria Math"/>
                                </a:rPr>
                                <m:t>𝐌𝐞𝐕</m:t>
                              </m:r>
                              <m:r>
                                <a:rPr kumimoji="1" lang="en-US" altLang="ja-JP" sz="1200" b="1" i="1" smtClean="0">
                                  <a:latin typeface="Cambria Math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kumimoji="1" lang="en-US" altLang="ja-JP" sz="12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200" b="1" i="1" smtClean="0"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kumimoji="1" lang="en-US" altLang="ja-JP" sz="12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sz="1200" b="1" dirty="0" smtClean="0"/>
                            <a:t>)</a:t>
                          </a:r>
                          <a:endParaRPr kumimoji="1" lang="ja-JP" altLang="en-US" sz="12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200" b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1" lang="en-US" altLang="ja-JP" sz="1200" b="0" i="1" dirty="0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200" i="1" dirty="0" smtClean="0">
                                      <a:latin typeface="Cambria Math"/>
                                    </a:rPr>
                                    <m:t>2355</m:t>
                                  </m:r>
                                </m:e>
                                <m:sub>
                                  <m:r>
                                    <a:rPr kumimoji="1" lang="en-US" altLang="ja-JP" sz="1200" b="0" i="1" dirty="0" smtClean="0">
                                      <a:latin typeface="Cambria Math"/>
                                    </a:rPr>
                                    <m:t>−6</m:t>
                                  </m:r>
                                </m:sub>
                                <m:sup>
                                  <m:r>
                                    <a:rPr kumimoji="1" lang="en-US" altLang="ja-JP" sz="1200" b="0" i="1" dirty="0" smtClean="0">
                                      <a:latin typeface="Cambria Math"/>
                                    </a:rPr>
                                    <m:t>+8</m:t>
                                  </m:r>
                                </m:sup>
                              </m:sSubSup>
                              <m:r>
                                <a:rPr kumimoji="1" lang="en-US" altLang="ja-JP" sz="1200" i="1" dirty="0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kumimoji="1" lang="en-US" altLang="ja-JP" sz="1200" b="0" i="1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sz="1200" i="1" dirty="0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200" i="1" dirty="0" smtClean="0">
                                          <a:latin typeface="Cambria Math"/>
                                        </a:rPr>
                                        <m:t>𝑠𝑡𝑎𝑡</m:t>
                                      </m:r>
                                      <m:r>
                                        <a:rPr kumimoji="1" lang="en-US" altLang="ja-JP" sz="1200" b="0" i="1" dirty="0" smtClean="0">
                                          <a:latin typeface="Cambria Math"/>
                                        </a:rPr>
                                        <m:t>.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1200" b="0" i="1" dirty="0" smtClean="0">
                                      <a:latin typeface="Cambria Math"/>
                                    </a:rPr>
                                    <m:t>±12</m:t>
                                  </m:r>
                                </m:sup>
                              </m:sSup>
                              <m:r>
                                <a:rPr kumimoji="1" lang="en-US" altLang="ja-JP" sz="1200" i="1" dirty="0" smtClean="0">
                                  <a:latin typeface="Cambria Math"/>
                                </a:rPr>
                                <m:t> (</m:t>
                              </m:r>
                              <m:r>
                                <a:rPr kumimoji="1" lang="en-US" altLang="ja-JP" sz="1200" i="1" dirty="0" smtClean="0">
                                  <a:latin typeface="Cambria Math"/>
                                </a:rPr>
                                <m:t>𝑠𝑦𝑠</m:t>
                              </m:r>
                              <m:r>
                                <a:rPr kumimoji="1" lang="en-US" altLang="ja-JP" sz="1200" b="0" i="1" dirty="0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kumimoji="1" lang="en-US" altLang="ja-JP" sz="1200" i="1" dirty="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kumimoji="1" lang="ja-JP" alt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1200" b="0" i="1" dirty="0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1200" b="0" i="1" dirty="0" smtClean="0">
                                        <a:latin typeface="Cambria Math"/>
                                      </a:rPr>
                                      <m:t>110</m:t>
                                    </m:r>
                                  </m:e>
                                  <m:sub>
                                    <m:r>
                                      <a:rPr kumimoji="1" lang="en-US" altLang="ja-JP" sz="1200" b="0" i="1" dirty="0" smtClean="0">
                                        <a:latin typeface="Cambria Math"/>
                                      </a:rPr>
                                      <m:t>−17</m:t>
                                    </m:r>
                                  </m:sub>
                                  <m:sup>
                                    <m:r>
                                      <a:rPr kumimoji="1" lang="en-US" altLang="ja-JP" sz="1200" b="0" i="1" dirty="0" smtClean="0">
                                        <a:latin typeface="Cambria Math"/>
                                      </a:rPr>
                                      <m:t>+19</m:t>
                                    </m:r>
                                  </m:sup>
                                </m:sSubSup>
                                <m:r>
                                  <a:rPr kumimoji="1" lang="en-US" altLang="ja-JP" sz="1200" i="1" dirty="0" smtClean="0">
                                    <a:latin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kumimoji="1" lang="en-US" altLang="ja-JP" sz="1200" b="0" i="1" dirty="0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1" lang="en-US" altLang="ja-JP" sz="1200" i="1" dirty="0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200" i="1" dirty="0" smtClean="0">
                                            <a:latin typeface="Cambria Math"/>
                                          </a:rPr>
                                          <m:t>𝑠𝑡𝑎𝑡</m:t>
                                        </m:r>
                                        <m:r>
                                          <a:rPr kumimoji="1" lang="en-US" altLang="ja-JP" sz="1200" b="0" i="1" dirty="0" smtClean="0">
                                            <a:latin typeface="Cambria Math"/>
                                          </a:rPr>
                                          <m:t>.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ja-JP" sz="1200" b="0" i="1" dirty="0" smtClean="0">
                                        <a:latin typeface="Cambria Math"/>
                                      </a:rPr>
                                      <m:t>±27</m:t>
                                    </m:r>
                                  </m:sup>
                                </m:sSup>
                                <m:r>
                                  <a:rPr kumimoji="1" lang="en-US" altLang="ja-JP" sz="1200" i="1" dirty="0" smtClean="0">
                                    <a:latin typeface="Cambria Math"/>
                                  </a:rPr>
                                  <m:t> (</m:t>
                                </m:r>
                                <m:r>
                                  <a:rPr kumimoji="1" lang="en-US" altLang="ja-JP" sz="1200" i="1" dirty="0" smtClean="0">
                                    <a:latin typeface="Cambria Math"/>
                                  </a:rPr>
                                  <m:t>𝑠𝑦𝑠</m:t>
                                </m:r>
                                <m:r>
                                  <a:rPr kumimoji="1" lang="en-US" altLang="ja-JP" sz="1200" b="0" i="1" dirty="0" smtClean="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kumimoji="1" lang="en-US" altLang="ja-JP" sz="1200" i="1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200" dirty="0" smtClean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表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0878158"/>
                  </p:ext>
                </p:extLst>
              </p:nvPr>
            </p:nvGraphicFramePr>
            <p:xfrm>
              <a:off x="766948" y="1967240"/>
              <a:ext cx="3744416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72208"/>
                    <a:gridCol w="1872208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l="-326" t="-1639" r="-10032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l="-100326" t="-1639" r="-326" b="-10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l="-326" t="-103333" r="-100326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l="-100326" t="-103333" r="-326" b="-1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467544" y="148478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altLang="ja-JP" sz="1400" dirty="0">
                <a:latin typeface="Times" pitchFamily="18" charset="0"/>
              </a:rPr>
              <a:t>Y. </a:t>
            </a:r>
            <a:r>
              <a:rPr lang="en-US" altLang="ja-JP" sz="1400" dirty="0" err="1">
                <a:latin typeface="Times" pitchFamily="18" charset="0"/>
              </a:rPr>
              <a:t>Sada</a:t>
            </a:r>
            <a:r>
              <a:rPr lang="en-US" altLang="ja-JP" sz="1400" dirty="0">
                <a:latin typeface="Times" pitchFamily="18" charset="0"/>
              </a:rPr>
              <a:t>, et al, </a:t>
            </a:r>
            <a:r>
              <a:rPr lang="en-US" altLang="ja-JP" sz="1400" dirty="0" err="1">
                <a:latin typeface="Times" pitchFamily="18" charset="0"/>
              </a:rPr>
              <a:t>Prog</a:t>
            </a:r>
            <a:r>
              <a:rPr lang="en-US" altLang="ja-JP" sz="1400" dirty="0">
                <a:latin typeface="Times" pitchFamily="18" charset="0"/>
              </a:rPr>
              <a:t>. </a:t>
            </a:r>
            <a:r>
              <a:rPr lang="en-US" altLang="ja-JP" sz="1400" dirty="0" err="1">
                <a:latin typeface="Times" pitchFamily="18" charset="0"/>
              </a:rPr>
              <a:t>Theor</a:t>
            </a:r>
            <a:r>
              <a:rPr lang="en-US" altLang="ja-JP" sz="1400" dirty="0">
                <a:latin typeface="Times" pitchFamily="18" charset="0"/>
              </a:rPr>
              <a:t>. Exp. Phys. (2016) 051D01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コンテンツ プレースホルダー 2"/>
              <p:cNvSpPr txBox="1">
                <a:spLocks/>
              </p:cNvSpPr>
              <p:nvPr/>
            </p:nvSpPr>
            <p:spPr>
              <a:xfrm>
                <a:off x="4283968" y="4869160"/>
                <a:ext cx="4735085" cy="15117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SzPct val="90000"/>
                  <a:buFont typeface="Wingdings" panose="05000000000000000000" pitchFamily="2" charset="2"/>
                  <a:buChar char="u"/>
                  <a:defRPr kumimoji="1"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SzPct val="80000"/>
                  <a:buFont typeface="Arial" panose="020B0604020202020204" pitchFamily="34" charset="0"/>
                  <a:buChar char="►"/>
                  <a:defRPr kumimoji="1"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itchFamily="34" charset="0"/>
                  <a:buChar char="•"/>
                  <a:defRPr kumimoji="1"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anose="020B0604020202020204" pitchFamily="34" charset="0"/>
                  <a:buChar char="»"/>
                  <a:defRPr kumimoji="1"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anose="020B0604020202020204" pitchFamily="34" charset="0"/>
                  <a:buChar char="▪"/>
                  <a:defRPr kumimoji="1"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ja-JP" dirty="0" smtClean="0"/>
                  <a:t>E15-1</a:t>
                </a:r>
                <a:r>
                  <a:rPr lang="en-US" altLang="ja-JP" baseline="30000" dirty="0" smtClean="0"/>
                  <a:t>st</a:t>
                </a:r>
                <a:r>
                  <a:rPr lang="en-US" altLang="ja-JP" dirty="0" smtClean="0"/>
                  <a:t> experiment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ja-JP" b="1" i="0" smtClean="0">
                        <a:latin typeface="Cambria Math"/>
                      </a:rPr>
                      <m:t>𝚲</m:t>
                    </m:r>
                    <m:r>
                      <a:rPr lang="en-US" altLang="ja-JP" b="1" i="1" smtClean="0">
                        <a:latin typeface="Cambria Math"/>
                      </a:rPr>
                      <m:t>𝒑</m:t>
                    </m:r>
                  </m:oMath>
                </a14:m>
                <a:r>
                  <a:rPr lang="en-US" altLang="ja-JP" i="1" dirty="0" smtClean="0"/>
                  <a:t> </a:t>
                </a:r>
                <a:r>
                  <a:rPr lang="en-US" altLang="ja-JP" dirty="0" smtClean="0"/>
                  <a:t>invariant mass analysis in</a:t>
                </a:r>
                <a:r>
                  <a:rPr lang="en-US" altLang="ja-JP" i="1" dirty="0" smtClean="0"/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ja-JP" b="1" i="1" smtClean="0">
                            <a:latin typeface="Cambria Math"/>
                          </a:rPr>
                          <m:t>𝟑</m:t>
                        </m:r>
                      </m:sup>
                      <m:e>
                        <m:r>
                          <a:rPr lang="en-US" altLang="ja-JP" b="1" i="0" smtClean="0">
                            <a:latin typeface="Cambria Math"/>
                          </a:rPr>
                          <m:t>𝐇𝐞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altLang="ja-JP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b="1" i="1" smtClean="0">
                                <a:latin typeface="Cambria Math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ja-JP" b="1" i="1" smtClean="0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altLang="ja-JP" b="1" i="1" smtClean="0">
                            <a:latin typeface="Cambria Math"/>
                          </a:rPr>
                          <m:t>,</m:t>
                        </m:r>
                        <m:r>
                          <a:rPr lang="en-US" altLang="ja-JP" b="1" i="0" smtClean="0">
                            <a:latin typeface="Cambria Math"/>
                          </a:rPr>
                          <m:t>𝚲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𝒑</m:t>
                        </m:r>
                        <m:r>
                          <a:rPr lang="en-US" altLang="ja-JP" b="1" i="0" smtClean="0">
                            <a:latin typeface="Cambria Math"/>
                          </a:rPr>
                          <m:t>)"</m:t>
                        </m:r>
                        <m:r>
                          <a:rPr lang="en-US" altLang="ja-JP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ja-JP" b="1" i="0" smtClean="0">
                            <a:latin typeface="Cambria Math"/>
                          </a:rPr>
                          <m:t>"</m:t>
                        </m:r>
                      </m:e>
                    </m:sPre>
                  </m:oMath>
                </a14:m>
                <a:endParaRPr lang="en-US" altLang="ja-JP" i="1" dirty="0" smtClean="0"/>
              </a:p>
              <a:p>
                <a:pPr lvl="2"/>
                <a:r>
                  <a:rPr lang="en-US" altLang="ja-JP" dirty="0" smtClean="0"/>
                  <a:t>Assuming simple </a:t>
                </a:r>
                <a:r>
                  <a:rPr lang="en-US" altLang="ja-JP" dirty="0" err="1" smtClean="0"/>
                  <a:t>Breit</a:t>
                </a:r>
                <a:r>
                  <a:rPr lang="en-US" altLang="ja-JP" dirty="0" smtClean="0"/>
                  <a:t>-Wigner </a:t>
                </a:r>
              </a:p>
              <a:p>
                <a:pPr lvl="2"/>
                <a:endParaRPr lang="en-US" altLang="ja-JP" dirty="0" smtClean="0"/>
              </a:p>
            </p:txBody>
          </p:sp>
        </mc:Choice>
        <mc:Fallback xmlns="">
          <p:sp>
            <p:nvSpPr>
              <p:cNvPr id="44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869160"/>
                <a:ext cx="4735085" cy="1511760"/>
              </a:xfrm>
              <a:prstGeom prst="rect">
                <a:avLst/>
              </a:prstGeom>
              <a:blipFill rotWithShape="1">
                <a:blip r:embed="rId8"/>
                <a:stretch>
                  <a:fillRect t="-3226" b="-64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矢印コネクタ 12"/>
          <p:cNvCxnSpPr/>
          <p:nvPr/>
        </p:nvCxnSpPr>
        <p:spPr>
          <a:xfrm flipH="1">
            <a:off x="1691680" y="2708920"/>
            <a:ext cx="288032" cy="1152128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8935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6" y="2564904"/>
            <a:ext cx="3672000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 smtClean="0"/>
                  <a:t>Recent status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b="1" i="1" smtClean="0"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kumimoji="1" lang="en-US" altLang="ja-JP" b="1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kumimoji="1" lang="en-US" altLang="ja-JP" b="1" i="1" smtClean="0">
                        <a:latin typeface="Cambria Math"/>
                      </a:rPr>
                      <m:t>𝒑𝒑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bound state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2618" t="-14151" b="-349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2736"/>
            <a:ext cx="5048200" cy="576064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Recent results including E15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2267744" y="4005064"/>
            <a:ext cx="1044116" cy="1008112"/>
          </a:xfrm>
          <a:prstGeom prst="roundRect">
            <a:avLst/>
          </a:prstGeom>
          <a:noFill/>
          <a:ln w="190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259632" y="4653136"/>
            <a:ext cx="720080" cy="648072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03648" y="43558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b="1" dirty="0" smtClean="0">
                <a:solidFill>
                  <a:srgbClr val="FF0000"/>
                </a:solidFill>
              </a:rPr>
              <a:t>E-dep.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47764" y="3707740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b="1" dirty="0" smtClean="0">
                <a:solidFill>
                  <a:srgbClr val="0000FF"/>
                </a:solidFill>
              </a:rPr>
              <a:t>E-</a:t>
            </a:r>
            <a:r>
              <a:rPr lang="en-US" altLang="ja-JP" b="1" dirty="0" err="1" smtClean="0">
                <a:solidFill>
                  <a:srgbClr val="0000FF"/>
                </a:solidFill>
              </a:rPr>
              <a:t>indep</a:t>
            </a:r>
            <a:r>
              <a:rPr lang="en-US" altLang="ja-JP" b="1" dirty="0" smtClean="0">
                <a:solidFill>
                  <a:srgbClr val="0000FF"/>
                </a:solidFill>
              </a:rPr>
              <a:t>.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表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5537138"/>
                  </p:ext>
                </p:extLst>
              </p:nvPr>
            </p:nvGraphicFramePr>
            <p:xfrm>
              <a:off x="766948" y="1967240"/>
              <a:ext cx="3744416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72208"/>
                    <a:gridCol w="18722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200" b="1" dirty="0" smtClean="0"/>
                            <a:t>Mass (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200" b="1" i="0" smtClean="0">
                                  <a:latin typeface="Cambria Math"/>
                                </a:rPr>
                                <m:t>𝐌𝐞𝐕</m:t>
                              </m:r>
                              <m:r>
                                <a:rPr kumimoji="1" lang="en-US" altLang="ja-JP" sz="1200" b="1" i="1" smtClean="0">
                                  <a:latin typeface="Cambria Math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kumimoji="1" lang="en-US" altLang="ja-JP" sz="12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200" b="1" i="1" smtClean="0"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kumimoji="1" lang="en-US" altLang="ja-JP" sz="12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sz="1200" b="1" dirty="0" smtClean="0"/>
                            <a:t>)</a:t>
                          </a:r>
                          <a:endParaRPr kumimoji="1" lang="ja-JP" altLang="en-US" sz="12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200" b="1" dirty="0" smtClean="0"/>
                            <a:t>Width (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1200" b="1" i="0" smtClean="0">
                                  <a:latin typeface="Cambria Math"/>
                                </a:rPr>
                                <m:t>𝐌𝐞𝐕</m:t>
                              </m:r>
                              <m:r>
                                <a:rPr kumimoji="1" lang="en-US" altLang="ja-JP" sz="1200" b="1" i="1" smtClean="0">
                                  <a:latin typeface="Cambria Math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kumimoji="1" lang="en-US" altLang="ja-JP" sz="12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1200" b="1" i="1" smtClean="0"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kumimoji="1" lang="en-US" altLang="ja-JP" sz="12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sz="1200" b="1" dirty="0" smtClean="0"/>
                            <a:t>)</a:t>
                          </a:r>
                          <a:endParaRPr kumimoji="1" lang="ja-JP" altLang="en-US" sz="12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1200" b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1" lang="en-US" altLang="ja-JP" sz="1200" b="0" i="1" dirty="0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1200" i="1" dirty="0" smtClean="0">
                                      <a:latin typeface="Cambria Math"/>
                                    </a:rPr>
                                    <m:t>2355</m:t>
                                  </m:r>
                                </m:e>
                                <m:sub>
                                  <m:r>
                                    <a:rPr kumimoji="1" lang="en-US" altLang="ja-JP" sz="1200" b="0" i="1" dirty="0" smtClean="0">
                                      <a:latin typeface="Cambria Math"/>
                                    </a:rPr>
                                    <m:t>−6</m:t>
                                  </m:r>
                                </m:sub>
                                <m:sup>
                                  <m:r>
                                    <a:rPr kumimoji="1" lang="en-US" altLang="ja-JP" sz="1200" b="0" i="1" dirty="0" smtClean="0">
                                      <a:latin typeface="Cambria Math"/>
                                    </a:rPr>
                                    <m:t>+8</m:t>
                                  </m:r>
                                </m:sup>
                              </m:sSubSup>
                              <m:r>
                                <a:rPr kumimoji="1" lang="en-US" altLang="ja-JP" sz="1200" i="1" dirty="0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kumimoji="1" lang="en-US" altLang="ja-JP" sz="1200" b="0" i="1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sz="1200" i="1" dirty="0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1200" i="1" dirty="0" smtClean="0">
                                          <a:latin typeface="Cambria Math"/>
                                        </a:rPr>
                                        <m:t>𝑠𝑡𝑎𝑡</m:t>
                                      </m:r>
                                      <m:r>
                                        <a:rPr kumimoji="1" lang="en-US" altLang="ja-JP" sz="1200" b="0" i="1" dirty="0" smtClean="0">
                                          <a:latin typeface="Cambria Math"/>
                                        </a:rPr>
                                        <m:t>.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1200" b="0" i="1" dirty="0" smtClean="0">
                                      <a:latin typeface="Cambria Math"/>
                                    </a:rPr>
                                    <m:t>±12</m:t>
                                  </m:r>
                                </m:sup>
                              </m:sSup>
                              <m:r>
                                <a:rPr kumimoji="1" lang="en-US" altLang="ja-JP" sz="1200" i="1" dirty="0" smtClean="0">
                                  <a:latin typeface="Cambria Math"/>
                                </a:rPr>
                                <m:t> (</m:t>
                              </m:r>
                              <m:r>
                                <a:rPr kumimoji="1" lang="en-US" altLang="ja-JP" sz="1200" i="1" dirty="0" smtClean="0">
                                  <a:latin typeface="Cambria Math"/>
                                </a:rPr>
                                <m:t>𝑠𝑦𝑠</m:t>
                              </m:r>
                              <m:r>
                                <a:rPr kumimoji="1" lang="en-US" altLang="ja-JP" sz="1200" b="0" i="1" dirty="0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kumimoji="1" lang="en-US" altLang="ja-JP" sz="1200" i="1" dirty="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kumimoji="1" lang="ja-JP" alt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1200" b="0" i="1" dirty="0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1200" b="0" i="1" dirty="0" smtClean="0">
                                        <a:latin typeface="Cambria Math"/>
                                      </a:rPr>
                                      <m:t>110</m:t>
                                    </m:r>
                                  </m:e>
                                  <m:sub>
                                    <m:r>
                                      <a:rPr kumimoji="1" lang="en-US" altLang="ja-JP" sz="1200" b="0" i="1" dirty="0" smtClean="0">
                                        <a:latin typeface="Cambria Math"/>
                                      </a:rPr>
                                      <m:t>−17</m:t>
                                    </m:r>
                                  </m:sub>
                                  <m:sup>
                                    <m:r>
                                      <a:rPr kumimoji="1" lang="en-US" altLang="ja-JP" sz="1200" b="0" i="1" dirty="0" smtClean="0">
                                        <a:latin typeface="Cambria Math"/>
                                      </a:rPr>
                                      <m:t>+19</m:t>
                                    </m:r>
                                  </m:sup>
                                </m:sSubSup>
                                <m:r>
                                  <a:rPr kumimoji="1" lang="en-US" altLang="ja-JP" sz="1200" i="1" dirty="0" smtClean="0">
                                    <a:latin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kumimoji="1" lang="en-US" altLang="ja-JP" sz="1200" b="0" i="1" dirty="0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1" lang="en-US" altLang="ja-JP" sz="1200" i="1" dirty="0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200" i="1" dirty="0" smtClean="0">
                                            <a:latin typeface="Cambria Math"/>
                                          </a:rPr>
                                          <m:t>𝑠𝑡𝑎𝑡</m:t>
                                        </m:r>
                                        <m:r>
                                          <a:rPr kumimoji="1" lang="en-US" altLang="ja-JP" sz="1200" b="0" i="1" dirty="0" smtClean="0">
                                            <a:latin typeface="Cambria Math"/>
                                          </a:rPr>
                                          <m:t>.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ja-JP" sz="1200" b="0" i="1" dirty="0" smtClean="0">
                                        <a:latin typeface="Cambria Math"/>
                                      </a:rPr>
                                      <m:t>±27</m:t>
                                    </m:r>
                                  </m:sup>
                                </m:sSup>
                                <m:r>
                                  <a:rPr kumimoji="1" lang="en-US" altLang="ja-JP" sz="1200" i="1" dirty="0" smtClean="0">
                                    <a:latin typeface="Cambria Math"/>
                                  </a:rPr>
                                  <m:t> (</m:t>
                                </m:r>
                                <m:r>
                                  <a:rPr kumimoji="1" lang="en-US" altLang="ja-JP" sz="1200" i="1" dirty="0" smtClean="0">
                                    <a:latin typeface="Cambria Math"/>
                                  </a:rPr>
                                  <m:t>𝑠𝑦𝑠</m:t>
                                </m:r>
                                <m:r>
                                  <a:rPr kumimoji="1" lang="en-US" altLang="ja-JP" sz="1200" b="0" i="1" dirty="0" smtClean="0"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kumimoji="1" lang="en-US" altLang="ja-JP" sz="1200" i="1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sz="1200" dirty="0" smtClean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表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60878158"/>
                  </p:ext>
                </p:extLst>
              </p:nvPr>
            </p:nvGraphicFramePr>
            <p:xfrm>
              <a:off x="766948" y="1967240"/>
              <a:ext cx="3744416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72208"/>
                    <a:gridCol w="1872208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326" t="-1639" r="-10032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00326" t="-1639" r="-326" b="-10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326" t="-103333" r="-100326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00326" t="-103333" r="-326" b="-1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4" name="コンテンツ プレースホルダー 2"/>
          <p:cNvSpPr txBox="1">
            <a:spLocks/>
          </p:cNvSpPr>
          <p:nvPr/>
        </p:nvSpPr>
        <p:spPr>
          <a:xfrm>
            <a:off x="4283968" y="1629208"/>
            <a:ext cx="4735085" cy="1511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Wingdings" panose="05000000000000000000" pitchFamily="2" charset="2"/>
              <a:buChar char="u"/>
              <a:defRPr kumimoji="1"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80000"/>
              <a:buFont typeface="Arial" panose="020B0604020202020204" pitchFamily="34" charset="0"/>
              <a:buChar char="►"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»"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▪"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ja-JP" dirty="0" smtClean="0"/>
              <a:t>E15-1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experiment</a:t>
            </a:r>
          </a:p>
          <a:p>
            <a:pPr lvl="2"/>
            <a:r>
              <a:rPr lang="en-US" altLang="ja-JP" dirty="0" smtClean="0"/>
              <a:t>Lack of statistics</a:t>
            </a:r>
          </a:p>
          <a:p>
            <a:pPr lvl="2"/>
            <a:r>
              <a:rPr lang="en-US" altLang="ja-JP" dirty="0"/>
              <a:t>Assuming 1-pole </a:t>
            </a:r>
            <a:r>
              <a:rPr lang="en-US" altLang="ja-JP" dirty="0" smtClean="0"/>
              <a:t>structure</a:t>
            </a:r>
            <a:endParaRPr lang="en-US" altLang="ja-JP" dirty="0"/>
          </a:p>
        </p:txBody>
      </p:sp>
      <p:cxnSp>
        <p:nvCxnSpPr>
          <p:cNvPr id="13" name="直線矢印コネクタ 12"/>
          <p:cNvCxnSpPr/>
          <p:nvPr/>
        </p:nvCxnSpPr>
        <p:spPr>
          <a:xfrm flipH="1">
            <a:off x="1691680" y="2708920"/>
            <a:ext cx="288032" cy="1152128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4644008" y="5445224"/>
            <a:ext cx="417646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uFill>
                  <a:solidFill>
                    <a:srgbClr val="FF0000"/>
                  </a:solidFill>
                </a:uFill>
              </a:rPr>
              <a:t>More detail analysis can be performed.</a:t>
            </a:r>
          </a:p>
        </p:txBody>
      </p:sp>
      <p:sp>
        <p:nvSpPr>
          <p:cNvPr id="22" name="下矢印 21"/>
          <p:cNvSpPr/>
          <p:nvPr/>
        </p:nvSpPr>
        <p:spPr>
          <a:xfrm>
            <a:off x="5652120" y="2943173"/>
            <a:ext cx="504056" cy="895454"/>
          </a:xfrm>
          <a:prstGeom prst="downArrow">
            <a:avLst>
              <a:gd name="adj1" fmla="val 46081"/>
              <a:gd name="adj2" fmla="val 55879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コンテンツ プレースホルダー 2"/>
              <p:cNvSpPr txBox="1">
                <a:spLocks/>
              </p:cNvSpPr>
              <p:nvPr/>
            </p:nvSpPr>
            <p:spPr>
              <a:xfrm>
                <a:off x="4283968" y="3933464"/>
                <a:ext cx="4735085" cy="15117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SzPct val="90000"/>
                  <a:buFont typeface="Wingdings" panose="05000000000000000000" pitchFamily="2" charset="2"/>
                  <a:buChar char="u"/>
                  <a:defRPr kumimoji="1" sz="2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SzPct val="80000"/>
                  <a:buFont typeface="Arial" panose="020B0604020202020204" pitchFamily="34" charset="0"/>
                  <a:buChar char="►"/>
                  <a:defRPr kumimoji="1"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itchFamily="34" charset="0"/>
                  <a:buChar char="•"/>
                  <a:defRPr kumimoji="1"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anose="020B0604020202020204" pitchFamily="34" charset="0"/>
                  <a:buChar char="»"/>
                  <a:defRPr kumimoji="1"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Arial" panose="020B0604020202020204" pitchFamily="34" charset="0"/>
                  <a:buChar char="▪"/>
                  <a:defRPr kumimoji="1"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ja-JP" dirty="0" smtClean="0">
                    <a:solidFill>
                      <a:srgbClr val="FF0000"/>
                    </a:solidFill>
                  </a:rPr>
                  <a:t>E15-2</a:t>
                </a:r>
                <a:r>
                  <a:rPr lang="en-US" altLang="ja-JP" baseline="30000" dirty="0" smtClean="0">
                    <a:solidFill>
                      <a:srgbClr val="FF0000"/>
                    </a:solidFill>
                  </a:rPr>
                  <a:t>nd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 experiment</a:t>
                </a:r>
              </a:p>
              <a:p>
                <a:pPr lvl="2"/>
                <a:r>
                  <a:rPr lang="en-US" altLang="ja-JP" dirty="0" smtClean="0"/>
                  <a:t>8-times more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altLang="ja-JP" b="1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ja-JP" dirty="0" smtClean="0"/>
                  <a:t>-beam</a:t>
                </a:r>
              </a:p>
              <a:p>
                <a:pPr lvl="2"/>
                <a:r>
                  <a:rPr lang="en-US" altLang="ja-JP" dirty="0" smtClean="0"/>
                  <a:t>Dedicated trigger condition</a:t>
                </a:r>
              </a:p>
              <a:p>
                <a:pPr lvl="3"/>
                <a:r>
                  <a:rPr lang="en-US" altLang="ja-JP" dirty="0" smtClean="0"/>
                  <a:t>Statistics becomes larger.</a:t>
                </a:r>
              </a:p>
              <a:p>
                <a:pPr lvl="2"/>
                <a:endParaRPr lang="en-US" altLang="ja-JP" dirty="0" smtClean="0"/>
              </a:p>
            </p:txBody>
          </p:sp>
        </mc:Choice>
        <mc:Fallback xmlns="">
          <p:sp>
            <p:nvSpPr>
              <p:cNvPr id="48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3933464"/>
                <a:ext cx="4735085" cy="1511760"/>
              </a:xfrm>
              <a:prstGeom prst="rect">
                <a:avLst/>
              </a:prstGeom>
              <a:blipFill rotWithShape="1">
                <a:blip r:embed="rId6"/>
                <a:stretch>
                  <a:fillRect t="-5645" b="-16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67544" y="148478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altLang="ja-JP" sz="1400" dirty="0">
                <a:latin typeface="Times" pitchFamily="18" charset="0"/>
              </a:rPr>
              <a:t>Y. </a:t>
            </a:r>
            <a:r>
              <a:rPr lang="en-US" altLang="ja-JP" sz="1400" dirty="0" err="1">
                <a:latin typeface="Times" pitchFamily="18" charset="0"/>
              </a:rPr>
              <a:t>Sada</a:t>
            </a:r>
            <a:r>
              <a:rPr lang="en-US" altLang="ja-JP" sz="1400" dirty="0">
                <a:latin typeface="Times" pitchFamily="18" charset="0"/>
              </a:rPr>
              <a:t>, et al, </a:t>
            </a:r>
            <a:r>
              <a:rPr lang="en-US" altLang="ja-JP" sz="1400" dirty="0" err="1">
                <a:latin typeface="Times" pitchFamily="18" charset="0"/>
              </a:rPr>
              <a:t>Prog</a:t>
            </a:r>
            <a:r>
              <a:rPr lang="en-US" altLang="ja-JP" sz="1400" dirty="0">
                <a:latin typeface="Times" pitchFamily="18" charset="0"/>
              </a:rPr>
              <a:t>. </a:t>
            </a:r>
            <a:r>
              <a:rPr lang="en-US" altLang="ja-JP" sz="1400" dirty="0" err="1">
                <a:latin typeface="Times" pitchFamily="18" charset="0"/>
              </a:rPr>
              <a:t>Theor</a:t>
            </a:r>
            <a:r>
              <a:rPr lang="en-US" altLang="ja-JP" sz="1400" dirty="0">
                <a:latin typeface="Times" pitchFamily="18" charset="0"/>
              </a:rPr>
              <a:t>. Exp. Phys. (2016) 051D01</a:t>
            </a:r>
          </a:p>
        </p:txBody>
      </p:sp>
    </p:spTree>
    <p:extLst>
      <p:ext uri="{BB962C8B-B14F-4D97-AF65-F5344CB8AC3E}">
        <p14:creationId xmlns:p14="http://schemas.microsoft.com/office/powerpoint/2010/main" val="2561795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2" grpId="0" animBg="1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Experimental procedure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Overview of the J-PARC E15 Experiment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48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J-PARC E15 Experiment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Searching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b="1" i="1" smtClean="0"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kumimoji="1" lang="en-US" altLang="ja-JP" b="1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kumimoji="1" lang="en-US" altLang="ja-JP" b="1" i="1" smtClean="0">
                        <a:latin typeface="Cambria Math"/>
                      </a:rPr>
                      <m:t>𝒑𝒑</m:t>
                    </m:r>
                  </m:oMath>
                </a14:m>
                <a:endParaRPr kumimoji="1" lang="en-US" altLang="ja-JP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en-US" altLang="ja-JP" i="1">
                            <a:latin typeface="Cambria Math"/>
                          </a:rPr>
                          <m:t>, </m:t>
                        </m:r>
                        <m:r>
                          <a:rPr lang="en-US" altLang="ja-JP" i="1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altLang="ja-JP" dirty="0"/>
                  <a:t> reaction @ 1 GeV/c</a:t>
                </a:r>
              </a:p>
              <a:p>
                <a:pPr lvl="1"/>
                <a:endParaRPr lang="en-US" altLang="ja-JP" dirty="0"/>
              </a:p>
              <a:p>
                <a:endParaRPr kumimoji="1" lang="en-US" altLang="ja-JP" dirty="0" smtClean="0"/>
              </a:p>
              <a:p>
                <a:endParaRPr lang="en-US" altLang="ja-JP" dirty="0"/>
              </a:p>
              <a:p>
                <a:endParaRPr kumimoji="1" lang="en-US" altLang="ja-JP" dirty="0" smtClean="0"/>
              </a:p>
              <a:p>
                <a:pPr lvl="1"/>
                <a:endParaRPr lang="en-US" altLang="ja-JP" dirty="0"/>
              </a:p>
              <a:p>
                <a:pPr lvl="1"/>
                <a:endParaRPr lang="en-US" altLang="ja-JP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ja-JP" dirty="0" smtClean="0">
                    <a:solidFill>
                      <a:srgbClr val="FF0000"/>
                    </a:solidFill>
                  </a:rPr>
                  <a:t>Detector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for decay 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particles</a:t>
                </a:r>
              </a:p>
              <a:p>
                <a:pPr lvl="1"/>
                <a:r>
                  <a:rPr lang="en-US" altLang="ja-JP" dirty="0">
                    <a:solidFill>
                      <a:schemeClr val="bg1">
                        <a:lumMod val="65000"/>
                      </a:schemeClr>
                    </a:solidFill>
                  </a:rPr>
                  <a:t>Detector for neutron</a:t>
                </a:r>
              </a:p>
              <a:p>
                <a:pPr lvl="1"/>
                <a:endParaRPr lang="en-US" altLang="ja-JP" dirty="0">
                  <a:solidFill>
                    <a:srgbClr val="FF0000"/>
                  </a:solidFill>
                </a:endParaRPr>
              </a:p>
              <a:p>
                <a:pPr lvl="1"/>
                <a:endParaRPr lang="en-US" altLang="ja-JP" dirty="0" smtClean="0"/>
              </a:p>
              <a:p>
                <a:pPr lvl="1"/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37" t="-10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2016.07.26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MENU2016@Kyoto</a:t>
            </a:r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BF87-8BBE-430A-AD0A-BD44A2F1577F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41" name="右矢印 40"/>
          <p:cNvSpPr/>
          <p:nvPr/>
        </p:nvSpPr>
        <p:spPr>
          <a:xfrm>
            <a:off x="3813402" y="2903209"/>
            <a:ext cx="542574" cy="260076"/>
          </a:xfrm>
          <a:prstGeom prst="rightArrow">
            <a:avLst>
              <a:gd name="adj1" fmla="val 28605"/>
              <a:gd name="adj2" fmla="val 6684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2" name="グループ化 41"/>
          <p:cNvGrpSpPr/>
          <p:nvPr/>
        </p:nvGrpSpPr>
        <p:grpSpPr>
          <a:xfrm>
            <a:off x="901720" y="2984511"/>
            <a:ext cx="1030997" cy="248435"/>
            <a:chOff x="539552" y="2796921"/>
            <a:chExt cx="1493994" cy="360001"/>
          </a:xfrm>
        </p:grpSpPr>
        <p:sp>
          <p:nvSpPr>
            <p:cNvPr id="59" name="二等辺三角形 58"/>
            <p:cNvSpPr/>
            <p:nvPr/>
          </p:nvSpPr>
          <p:spPr>
            <a:xfrm rot="16200000">
              <a:off x="1006755" y="2329719"/>
              <a:ext cx="360000" cy="1294405"/>
            </a:xfrm>
            <a:prstGeom prst="triangle">
              <a:avLst>
                <a:gd name="adj" fmla="val 52520"/>
              </a:avLst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1673546" y="2796921"/>
              <a:ext cx="360000" cy="3600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/>
              <p:cNvSpPr txBox="1"/>
              <p:nvPr/>
            </p:nvSpPr>
            <p:spPr>
              <a:xfrm>
                <a:off x="1174685" y="2318479"/>
                <a:ext cx="659298" cy="509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𝑲</m:t>
                          </m:r>
                        </m:e>
                        <m:sup>
                          <m:r>
                            <a:rPr kumimoji="1" lang="en-US" altLang="ja-JP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テキスト ボックス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685" y="2318479"/>
                <a:ext cx="659298" cy="5097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グループ化 43"/>
          <p:cNvGrpSpPr/>
          <p:nvPr/>
        </p:nvGrpSpPr>
        <p:grpSpPr>
          <a:xfrm>
            <a:off x="2186282" y="2708488"/>
            <a:ext cx="770184" cy="776396"/>
            <a:chOff x="2627784" y="2004797"/>
            <a:chExt cx="1116056" cy="1125057"/>
          </a:xfrm>
        </p:grpSpPr>
        <p:sp>
          <p:nvSpPr>
            <p:cNvPr id="56" name="円/楕円 55"/>
            <p:cNvSpPr/>
            <p:nvPr/>
          </p:nvSpPr>
          <p:spPr>
            <a:xfrm>
              <a:off x="2627784" y="2004797"/>
              <a:ext cx="612000" cy="61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2663788" y="2517854"/>
              <a:ext cx="612000" cy="61200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3131840" y="2222053"/>
              <a:ext cx="612000" cy="61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/>
              <p:cNvSpPr txBox="1"/>
              <p:nvPr/>
            </p:nvSpPr>
            <p:spPr>
              <a:xfrm>
                <a:off x="2134860" y="2318479"/>
                <a:ext cx="788314" cy="518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ja-JP" b="1" i="1" smtClean="0">
                              <a:latin typeface="Cambria Math"/>
                            </a:rPr>
                            <m:t>𝟑</m:t>
                          </m:r>
                        </m:sup>
                        <m:e>
                          <m:r>
                            <a:rPr lang="en-US" altLang="ja-JP" b="1" i="0" smtClean="0">
                              <a:latin typeface="Cambria Math"/>
                            </a:rPr>
                            <m:t>𝐇𝐞</m:t>
                          </m:r>
                        </m:e>
                      </m:sPre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5" name="テキスト ボックス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860" y="2318479"/>
                <a:ext cx="788314" cy="5183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グループ化 9"/>
          <p:cNvGrpSpPr/>
          <p:nvPr/>
        </p:nvGrpSpPr>
        <p:grpSpPr>
          <a:xfrm>
            <a:off x="4105169" y="1944600"/>
            <a:ext cx="2375983" cy="2708536"/>
            <a:chOff x="4105169" y="1944600"/>
            <a:chExt cx="2375983" cy="2708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テキスト ボックス 48"/>
                <p:cNvSpPr txBox="1"/>
                <p:nvPr/>
              </p:nvSpPr>
              <p:spPr>
                <a:xfrm>
                  <a:off x="4497844" y="2318479"/>
                  <a:ext cx="13678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"</m:t>
                        </m:r>
                        <m:sSup>
                          <m:sSupPr>
                            <m:ctrlPr>
                              <a:rPr kumimoji="1" lang="en-US" altLang="ja-JP" b="1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1" lang="en-US" altLang="ja-JP" b="1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𝑲</m:t>
                            </m:r>
                          </m:e>
                          <m:sup>
                            <m:r>
                              <a:rPr kumimoji="1" lang="en-US" altLang="ja-JP" b="1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ja-JP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𝒑𝒑</m:t>
                        </m:r>
                        <m:r>
                          <a:rPr kumimoji="1" lang="en-US" altLang="ja-JP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"</m:t>
                        </m:r>
                      </m:oMath>
                    </m:oMathPara>
                  </a14:m>
                  <a:endParaRPr kumimoji="1" lang="ja-JP" altLang="en-US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9" name="テキスト ボックス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7844" y="2318479"/>
                  <a:ext cx="136789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グループ化 24"/>
            <p:cNvGrpSpPr/>
            <p:nvPr/>
          </p:nvGrpSpPr>
          <p:grpSpPr>
            <a:xfrm>
              <a:off x="4105169" y="1944600"/>
              <a:ext cx="2375983" cy="2708536"/>
              <a:chOff x="4105169" y="1600684"/>
              <a:chExt cx="2375983" cy="27085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テキスト ボックス 69"/>
                  <p:cNvSpPr txBox="1"/>
                  <p:nvPr/>
                </p:nvSpPr>
                <p:spPr>
                  <a:xfrm>
                    <a:off x="5181792" y="4001443"/>
                    <a:ext cx="57486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1" lang="en-US" altLang="ja-JP" sz="1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𝝅</m:t>
                              </m:r>
                            </m:e>
                            <m:sup>
                              <m:r>
                                <a:rPr kumimoji="1" lang="en-US" altLang="ja-JP" sz="1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oMath>
                      </m:oMathPara>
                    </a14:m>
                    <a:endParaRPr kumimoji="1" lang="ja-JP" alt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テキスト ボックス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1792" y="4001443"/>
                    <a:ext cx="574863" cy="307777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71" name="グループ化 70"/>
              <p:cNvGrpSpPr/>
              <p:nvPr/>
            </p:nvGrpSpPr>
            <p:grpSpPr>
              <a:xfrm rot="20326651">
                <a:off x="4105169" y="2054820"/>
                <a:ext cx="2375983" cy="2242182"/>
                <a:chOff x="3092490" y="3338815"/>
                <a:chExt cx="2375983" cy="2242182"/>
              </a:xfrm>
            </p:grpSpPr>
            <p:grpSp>
              <p:nvGrpSpPr>
                <p:cNvPr id="75" name="グループ化 74"/>
                <p:cNvGrpSpPr/>
                <p:nvPr/>
              </p:nvGrpSpPr>
              <p:grpSpPr>
                <a:xfrm>
                  <a:off x="4414300" y="3863065"/>
                  <a:ext cx="567368" cy="533857"/>
                  <a:chOff x="4220616" y="3831247"/>
                  <a:chExt cx="567368" cy="533857"/>
                </a:xfrm>
              </p:grpSpPr>
              <p:grpSp>
                <p:nvGrpSpPr>
                  <p:cNvPr id="88" name="グループ化 87"/>
                  <p:cNvGrpSpPr/>
                  <p:nvPr/>
                </p:nvGrpSpPr>
                <p:grpSpPr>
                  <a:xfrm>
                    <a:off x="4220616" y="3831247"/>
                    <a:ext cx="567368" cy="533857"/>
                    <a:chOff x="4220616" y="3831247"/>
                    <a:chExt cx="567368" cy="533857"/>
                  </a:xfrm>
                </p:grpSpPr>
                <p:sp>
                  <p:nvSpPr>
                    <p:cNvPr id="90" name="円/楕円 89"/>
                    <p:cNvSpPr/>
                    <p:nvPr/>
                  </p:nvSpPr>
                  <p:spPr>
                    <a:xfrm>
                      <a:off x="4220616" y="3831247"/>
                      <a:ext cx="360000" cy="36000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FF0000"/>
                      </a:solidFill>
                      <a:prstDash val="sysDash"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1" name="円/楕円 90"/>
                    <p:cNvSpPr/>
                    <p:nvPr/>
                  </p:nvSpPr>
                  <p:spPr>
                    <a:xfrm>
                      <a:off x="4427984" y="4005104"/>
                      <a:ext cx="360000" cy="36000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FF0000"/>
                      </a:solidFill>
                      <a:prstDash val="sysDash"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89" name="円/楕円 88"/>
                  <p:cNvSpPr/>
                  <p:nvPr/>
                </p:nvSpPr>
                <p:spPr>
                  <a:xfrm>
                    <a:off x="4414300" y="4008175"/>
                    <a:ext cx="180000" cy="180000"/>
                  </a:xfrm>
                  <a:prstGeom prst="ellipse">
                    <a:avLst/>
                  </a:prstGeom>
                  <a:noFill/>
                  <a:ln>
                    <a:solidFill>
                      <a:srgbClr val="00B050"/>
                    </a:solidFill>
                    <a:prstDash val="sysDash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76" name="グループ化 75"/>
                <p:cNvGrpSpPr/>
                <p:nvPr/>
              </p:nvGrpSpPr>
              <p:grpSpPr>
                <a:xfrm>
                  <a:off x="4853830" y="3338815"/>
                  <a:ext cx="614643" cy="883279"/>
                  <a:chOff x="4828256" y="3251325"/>
                  <a:chExt cx="614643" cy="883279"/>
                </a:xfrm>
              </p:grpSpPr>
              <p:sp>
                <p:nvSpPr>
                  <p:cNvPr id="86" name="二等辺三角形 85"/>
                  <p:cNvSpPr/>
                  <p:nvPr/>
                </p:nvSpPr>
                <p:spPr>
                  <a:xfrm rot="13439841">
                    <a:off x="4828256" y="3291057"/>
                    <a:ext cx="360000" cy="843547"/>
                  </a:xfrm>
                  <a:prstGeom prst="triangle">
                    <a:avLst>
                      <a:gd name="adj" fmla="val 52520"/>
                    </a:avLst>
                  </a:prstGeom>
                  <a:gradFill flip="none" rotWithShape="1">
                    <a:gsLst>
                      <a:gs pos="0">
                        <a:srgbClr val="FF0000">
                          <a:tint val="66000"/>
                          <a:satMod val="160000"/>
                        </a:srgbClr>
                      </a:gs>
                      <a:gs pos="50000">
                        <a:srgbClr val="FF0000">
                          <a:tint val="44500"/>
                          <a:satMod val="160000"/>
                        </a:srgbClr>
                      </a:gs>
                      <a:gs pos="100000">
                        <a:srgbClr val="FF000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7" name="円/楕円 86"/>
                  <p:cNvSpPr/>
                  <p:nvPr/>
                </p:nvSpPr>
                <p:spPr>
                  <a:xfrm>
                    <a:off x="5082899" y="3251325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77" name="グループ化 76"/>
                <p:cNvGrpSpPr/>
                <p:nvPr/>
              </p:nvGrpSpPr>
              <p:grpSpPr>
                <a:xfrm>
                  <a:off x="3948932" y="4015873"/>
                  <a:ext cx="602462" cy="861282"/>
                  <a:chOff x="3948932" y="4015873"/>
                  <a:chExt cx="602462" cy="861282"/>
                </a:xfrm>
              </p:grpSpPr>
              <p:sp>
                <p:nvSpPr>
                  <p:cNvPr id="84" name="二等辺三角形 83"/>
                  <p:cNvSpPr/>
                  <p:nvPr/>
                </p:nvSpPr>
                <p:spPr>
                  <a:xfrm rot="2639841">
                    <a:off x="4191394" y="4015873"/>
                    <a:ext cx="360000" cy="843547"/>
                  </a:xfrm>
                  <a:prstGeom prst="triangle">
                    <a:avLst>
                      <a:gd name="adj" fmla="val 52520"/>
                    </a:avLst>
                  </a:prstGeom>
                  <a:gradFill flip="none" rotWithShape="1">
                    <a:gsLst>
                      <a:gs pos="0">
                        <a:srgbClr val="FFC000">
                          <a:tint val="66000"/>
                          <a:satMod val="160000"/>
                        </a:srgbClr>
                      </a:gs>
                      <a:gs pos="50000">
                        <a:srgbClr val="FFC000">
                          <a:tint val="44500"/>
                          <a:satMod val="160000"/>
                        </a:srgbClr>
                      </a:gs>
                      <a:gs pos="100000">
                        <a:srgbClr val="FFC00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5" name="円/楕円 84"/>
                  <p:cNvSpPr/>
                  <p:nvPr/>
                </p:nvSpPr>
                <p:spPr>
                  <a:xfrm>
                    <a:off x="3948932" y="4517155"/>
                    <a:ext cx="360000" cy="360000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78" name="グループ化 77"/>
                <p:cNvGrpSpPr/>
                <p:nvPr/>
              </p:nvGrpSpPr>
              <p:grpSpPr>
                <a:xfrm>
                  <a:off x="3092490" y="4648928"/>
                  <a:ext cx="1059548" cy="509985"/>
                  <a:chOff x="3025680" y="4648928"/>
                  <a:chExt cx="1059548" cy="509985"/>
                </a:xfrm>
              </p:grpSpPr>
              <p:sp>
                <p:nvSpPr>
                  <p:cNvPr id="82" name="二等辺三角形 81"/>
                  <p:cNvSpPr/>
                  <p:nvPr/>
                </p:nvSpPr>
                <p:spPr>
                  <a:xfrm rot="4216675">
                    <a:off x="3483455" y="4407154"/>
                    <a:ext cx="360000" cy="843547"/>
                  </a:xfrm>
                  <a:prstGeom prst="triangle">
                    <a:avLst>
                      <a:gd name="adj" fmla="val 52520"/>
                    </a:avLst>
                  </a:prstGeom>
                  <a:gradFill flip="none" rotWithShape="1">
                    <a:gsLst>
                      <a:gs pos="0">
                        <a:srgbClr val="FF0000">
                          <a:tint val="66000"/>
                          <a:satMod val="160000"/>
                        </a:srgbClr>
                      </a:gs>
                      <a:gs pos="50000">
                        <a:srgbClr val="FF0000">
                          <a:tint val="44500"/>
                          <a:satMod val="160000"/>
                        </a:srgbClr>
                      </a:gs>
                      <a:gs pos="100000">
                        <a:srgbClr val="FF0000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3" name="円/楕円 82"/>
                  <p:cNvSpPr/>
                  <p:nvPr/>
                </p:nvSpPr>
                <p:spPr>
                  <a:xfrm>
                    <a:off x="3025680" y="4798913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79" name="グループ化 78"/>
                <p:cNvGrpSpPr/>
                <p:nvPr/>
              </p:nvGrpSpPr>
              <p:grpSpPr>
                <a:xfrm>
                  <a:off x="3714929" y="4666801"/>
                  <a:ext cx="345056" cy="914196"/>
                  <a:chOff x="3769026" y="4743272"/>
                  <a:chExt cx="345056" cy="914196"/>
                </a:xfrm>
              </p:grpSpPr>
              <p:sp>
                <p:nvSpPr>
                  <p:cNvPr id="80" name="二等辺三角形 79"/>
                  <p:cNvSpPr/>
                  <p:nvPr/>
                </p:nvSpPr>
                <p:spPr>
                  <a:xfrm rot="1346274">
                    <a:off x="3934082" y="4743272"/>
                    <a:ext cx="180000" cy="843547"/>
                  </a:xfrm>
                  <a:prstGeom prst="triangle">
                    <a:avLst>
                      <a:gd name="adj" fmla="val 52520"/>
                    </a:avLst>
                  </a:prstGeom>
                  <a:gradFill flip="none" rotWithShape="1">
                    <a:gsLst>
                      <a:gs pos="0">
                        <a:srgbClr val="CC0099">
                          <a:tint val="66000"/>
                          <a:satMod val="160000"/>
                        </a:srgbClr>
                      </a:gs>
                      <a:gs pos="50000">
                        <a:srgbClr val="CC0099">
                          <a:tint val="44500"/>
                          <a:satMod val="160000"/>
                        </a:srgbClr>
                      </a:gs>
                      <a:gs pos="100000">
                        <a:srgbClr val="CC0099">
                          <a:tint val="23500"/>
                          <a:satMod val="160000"/>
                        </a:srgb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1" name="円/楕円 80"/>
                  <p:cNvSpPr/>
                  <p:nvPr/>
                </p:nvSpPr>
                <p:spPr>
                  <a:xfrm>
                    <a:off x="3769026" y="5477468"/>
                    <a:ext cx="180000" cy="180000"/>
                  </a:xfrm>
                  <a:prstGeom prst="ellipse">
                    <a:avLst/>
                  </a:prstGeom>
                  <a:solidFill>
                    <a:srgbClr val="CC0099"/>
                  </a:solidFill>
                  <a:ln>
                    <a:noFill/>
                  </a:ln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テキスト ボックス 71"/>
                  <p:cNvSpPr txBox="1"/>
                  <p:nvPr/>
                </p:nvSpPr>
                <p:spPr>
                  <a:xfrm>
                    <a:off x="5923995" y="1600684"/>
                    <a:ext cx="446364" cy="309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400" b="1" i="1" smtClean="0">
                              <a:latin typeface="Cambria Math"/>
                            </a:rPr>
                            <m:t>𝒑</m:t>
                          </m:r>
                        </m:oMath>
                      </m:oMathPara>
                    </a14:m>
                    <a:endParaRPr kumimoji="1" lang="ja-JP" altLang="en-US" sz="1400" b="1" dirty="0"/>
                  </a:p>
                </p:txBody>
              </p:sp>
            </mc:Choice>
            <mc:Fallback xmlns="">
              <p:sp>
                <p:nvSpPr>
                  <p:cNvPr id="72" name="テキスト ボックス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3995" y="1600684"/>
                    <a:ext cx="446364" cy="309124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テキスト ボックス 72"/>
                  <p:cNvSpPr txBox="1"/>
                  <p:nvPr/>
                </p:nvSpPr>
                <p:spPr>
                  <a:xfrm>
                    <a:off x="4287517" y="3488350"/>
                    <a:ext cx="347770" cy="3091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400" b="1" i="1" smtClean="0">
                              <a:latin typeface="Cambria Math"/>
                            </a:rPr>
                            <m:t>𝒑</m:t>
                          </m:r>
                        </m:oMath>
                      </m:oMathPara>
                    </a14:m>
                    <a:endParaRPr kumimoji="1" lang="ja-JP" altLang="en-US" sz="1400" b="1" dirty="0"/>
                  </a:p>
                </p:txBody>
              </p:sp>
            </mc:Choice>
            <mc:Fallback xmlns="">
              <p:sp>
                <p:nvSpPr>
                  <p:cNvPr id="73" name="テキスト ボックス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87517" y="3488350"/>
                    <a:ext cx="347770" cy="309124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b="-20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テキスト ボックス 73"/>
                  <p:cNvSpPr txBox="1"/>
                  <p:nvPr/>
                </p:nvSpPr>
                <p:spPr>
                  <a:xfrm>
                    <a:off x="4701335" y="3117650"/>
                    <a:ext cx="67854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4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𝚲</m:t>
                          </m:r>
                        </m:oMath>
                      </m:oMathPara>
                    </a14:m>
                    <a:endParaRPr kumimoji="1" lang="ja-JP" altLang="en-US" sz="14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4" name="テキスト ボックス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01335" y="3117650"/>
                    <a:ext cx="678548" cy="307777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3" name="グループ化 12"/>
          <p:cNvGrpSpPr/>
          <p:nvPr/>
        </p:nvGrpSpPr>
        <p:grpSpPr>
          <a:xfrm>
            <a:off x="4442845" y="1671095"/>
            <a:ext cx="2073371" cy="2726984"/>
            <a:chOff x="4442845" y="1671095"/>
            <a:chExt cx="2073371" cy="2726984"/>
          </a:xfrm>
        </p:grpSpPr>
        <p:sp>
          <p:nvSpPr>
            <p:cNvPr id="94" name="正方形/長方形 93"/>
            <p:cNvSpPr/>
            <p:nvPr/>
          </p:nvSpPr>
          <p:spPr>
            <a:xfrm rot="5400000">
              <a:off x="5378945" y="1252640"/>
              <a:ext cx="158295" cy="2030495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正方形/長方形 94"/>
            <p:cNvSpPr/>
            <p:nvPr/>
          </p:nvSpPr>
          <p:spPr>
            <a:xfrm rot="5400000">
              <a:off x="5421821" y="2836816"/>
              <a:ext cx="158295" cy="2030495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 rot="20121605">
              <a:off x="5217320" y="1671095"/>
              <a:ext cx="954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i="1" dirty="0" smtClean="0">
                  <a:solidFill>
                    <a:srgbClr val="FF0000"/>
                  </a:solidFill>
                </a:rPr>
                <a:t>Detect!</a:t>
              </a:r>
              <a:endParaRPr kumimoji="1" lang="ja-JP" alt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 rot="20121605">
              <a:off x="5217320" y="4028747"/>
              <a:ext cx="954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i="1" dirty="0" smtClean="0">
                  <a:solidFill>
                    <a:srgbClr val="FF0000"/>
                  </a:solidFill>
                </a:rPr>
                <a:t>Detect!</a:t>
              </a:r>
              <a:endParaRPr kumimoji="1" lang="ja-JP" altLang="en-US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6708227" y="1823495"/>
            <a:ext cx="2241864" cy="2093437"/>
            <a:chOff x="6708227" y="1823495"/>
            <a:chExt cx="2241864" cy="2093437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6708227" y="2318479"/>
              <a:ext cx="1464173" cy="941465"/>
              <a:chOff x="6708227" y="2318479"/>
              <a:chExt cx="1464173" cy="941465"/>
            </a:xfrm>
          </p:grpSpPr>
          <p:grpSp>
            <p:nvGrpSpPr>
              <p:cNvPr id="46" name="グループ化 45"/>
              <p:cNvGrpSpPr/>
              <p:nvPr/>
            </p:nvGrpSpPr>
            <p:grpSpPr>
              <a:xfrm>
                <a:off x="6708227" y="2837605"/>
                <a:ext cx="1464173" cy="422339"/>
                <a:chOff x="6386770" y="2688247"/>
                <a:chExt cx="2121700" cy="612001"/>
              </a:xfrm>
            </p:grpSpPr>
            <p:sp>
              <p:nvSpPr>
                <p:cNvPr id="54" name="二等辺三角形 53"/>
                <p:cNvSpPr/>
                <p:nvPr/>
              </p:nvSpPr>
              <p:spPr>
                <a:xfrm rot="16200000">
                  <a:off x="6988924" y="2086093"/>
                  <a:ext cx="612001" cy="1816309"/>
                </a:xfrm>
                <a:prstGeom prst="triangle">
                  <a:avLst>
                    <a:gd name="adj" fmla="val 52520"/>
                  </a:avLst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50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" name="円/楕円 54"/>
                <p:cNvSpPr/>
                <p:nvPr/>
              </p:nvSpPr>
              <p:spPr>
                <a:xfrm>
                  <a:off x="7896470" y="2688247"/>
                  <a:ext cx="612000" cy="612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テキスト ボックス 62"/>
                  <p:cNvSpPr txBox="1"/>
                  <p:nvPr/>
                </p:nvSpPr>
                <p:spPr>
                  <a:xfrm>
                    <a:off x="6795457" y="2318479"/>
                    <a:ext cx="13678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b="1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𝒏</m:t>
                          </m:r>
                        </m:oMath>
                      </m:oMathPara>
                    </a14:m>
                    <a:endParaRPr kumimoji="1" lang="ja-JP" altLang="en-US" b="1" dirty="0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テキスト ボックス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95457" y="2318479"/>
                    <a:ext cx="1367896" cy="369332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3" name="正方形/長方形 92"/>
            <p:cNvSpPr/>
            <p:nvPr/>
          </p:nvSpPr>
          <p:spPr>
            <a:xfrm>
              <a:off x="8388424" y="2188740"/>
              <a:ext cx="144016" cy="1728192"/>
            </a:xfrm>
            <a:prstGeom prst="rect">
              <a:avLst/>
            </a:prstGeom>
            <a:pattFill prst="wdUp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 rot="20121605">
              <a:off x="7995167" y="1823495"/>
              <a:ext cx="9549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i="1" dirty="0" smtClean="0">
                  <a:solidFill>
                    <a:schemeClr val="bg1">
                      <a:lumMod val="65000"/>
                    </a:schemeClr>
                  </a:solidFill>
                </a:rPr>
                <a:t>Detect!</a:t>
              </a:r>
              <a:endParaRPr kumimoji="1" lang="ja-JP" altLang="en-US" i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6708227" y="2318479"/>
            <a:ext cx="1464173" cy="941465"/>
            <a:chOff x="6708227" y="2318479"/>
            <a:chExt cx="1464173" cy="941465"/>
          </a:xfrm>
        </p:grpSpPr>
        <p:grpSp>
          <p:nvGrpSpPr>
            <p:cNvPr id="62" name="グループ化 61"/>
            <p:cNvGrpSpPr/>
            <p:nvPr/>
          </p:nvGrpSpPr>
          <p:grpSpPr>
            <a:xfrm>
              <a:off x="6708227" y="2837605"/>
              <a:ext cx="1464173" cy="422339"/>
              <a:chOff x="6386770" y="2688247"/>
              <a:chExt cx="2121700" cy="612001"/>
            </a:xfrm>
          </p:grpSpPr>
          <p:sp>
            <p:nvSpPr>
              <p:cNvPr id="96" name="二等辺三角形 95"/>
              <p:cNvSpPr/>
              <p:nvPr/>
            </p:nvSpPr>
            <p:spPr>
              <a:xfrm rot="16200000">
                <a:off x="6988924" y="2086093"/>
                <a:ext cx="612001" cy="1816309"/>
              </a:xfrm>
              <a:prstGeom prst="triangle">
                <a:avLst>
                  <a:gd name="adj" fmla="val 52520"/>
                </a:avLst>
              </a:prstGeom>
              <a:gradFill flip="none" rotWithShape="1">
                <a:gsLst>
                  <a:gs pos="0">
                    <a:srgbClr val="0000FF">
                      <a:tint val="66000"/>
                      <a:satMod val="160000"/>
                    </a:srgbClr>
                  </a:gs>
                  <a:gs pos="50000">
                    <a:srgbClr val="0000FF">
                      <a:tint val="44500"/>
                      <a:satMod val="160000"/>
                    </a:srgbClr>
                  </a:gs>
                  <a:gs pos="100000">
                    <a:srgbClr val="0000FF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円/楕円 96"/>
              <p:cNvSpPr/>
              <p:nvPr/>
            </p:nvSpPr>
            <p:spPr>
              <a:xfrm>
                <a:off x="7896470" y="2688247"/>
                <a:ext cx="612000" cy="6120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テキスト ボックス 64"/>
                <p:cNvSpPr txBox="1"/>
                <p:nvPr/>
              </p:nvSpPr>
              <p:spPr>
                <a:xfrm>
                  <a:off x="6795457" y="2318479"/>
                  <a:ext cx="13678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oMath>
                    </m:oMathPara>
                  </a14:m>
                  <a:endParaRPr kumimoji="1" lang="ja-JP" alt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テキスト ボックス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5457" y="2318479"/>
                  <a:ext cx="1367896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グループ化 13"/>
          <p:cNvGrpSpPr/>
          <p:nvPr/>
        </p:nvGrpSpPr>
        <p:grpSpPr>
          <a:xfrm>
            <a:off x="4497844" y="2318479"/>
            <a:ext cx="1367896" cy="1009607"/>
            <a:chOff x="4497844" y="2318479"/>
            <a:chExt cx="1367896" cy="10096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テキスト ボックス 63"/>
                <p:cNvSpPr txBox="1"/>
                <p:nvPr/>
              </p:nvSpPr>
              <p:spPr>
                <a:xfrm>
                  <a:off x="4497844" y="2318479"/>
                  <a:ext cx="1367896" cy="509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"</m:t>
                        </m:r>
                        <m:sSup>
                          <m:sSupPr>
                            <m:ctrlPr>
                              <a:rPr kumimoji="1" lang="en-US" altLang="ja-JP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1" lang="en-US" altLang="ja-JP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𝑲</m:t>
                            </m:r>
                          </m:e>
                          <m:sup>
                            <m:r>
                              <a:rPr kumimoji="1" lang="en-US" altLang="ja-JP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𝒑𝒑</m:t>
                        </m:r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"</m:t>
                        </m:r>
                      </m:oMath>
                    </m:oMathPara>
                  </a14:m>
                  <a:endParaRPr kumimoji="1" lang="ja-JP" alt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テキスト ボックス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7844" y="2318479"/>
                  <a:ext cx="1367896" cy="509837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6" name="グループ化 65"/>
            <p:cNvGrpSpPr/>
            <p:nvPr/>
          </p:nvGrpSpPr>
          <p:grpSpPr>
            <a:xfrm rot="20326651">
              <a:off x="5279240" y="2794229"/>
              <a:ext cx="567368" cy="533857"/>
              <a:chOff x="4220616" y="3831247"/>
              <a:chExt cx="567368" cy="533857"/>
            </a:xfrm>
          </p:grpSpPr>
          <p:grpSp>
            <p:nvGrpSpPr>
              <p:cNvPr id="67" name="グループ化 66"/>
              <p:cNvGrpSpPr/>
              <p:nvPr/>
            </p:nvGrpSpPr>
            <p:grpSpPr>
              <a:xfrm>
                <a:off x="4220616" y="3831247"/>
                <a:ext cx="567368" cy="533857"/>
                <a:chOff x="4220616" y="3831247"/>
                <a:chExt cx="567368" cy="533857"/>
              </a:xfrm>
            </p:grpSpPr>
            <p:sp>
              <p:nvSpPr>
                <p:cNvPr id="69" name="円/楕円 68"/>
                <p:cNvSpPr/>
                <p:nvPr/>
              </p:nvSpPr>
              <p:spPr>
                <a:xfrm>
                  <a:off x="4220616" y="3831247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  <a:prstDash val="sysDash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2" name="円/楕円 91"/>
                <p:cNvSpPr/>
                <p:nvPr/>
              </p:nvSpPr>
              <p:spPr>
                <a:xfrm>
                  <a:off x="4427984" y="4005104"/>
                  <a:ext cx="360000" cy="360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  <a:prstDash val="sysDash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68" name="円/楕円 67"/>
              <p:cNvSpPr/>
              <p:nvPr/>
            </p:nvSpPr>
            <p:spPr>
              <a:xfrm>
                <a:off x="4414300" y="4008175"/>
                <a:ext cx="180000" cy="18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  <a:prstDash val="sysDash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16697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4">
      <a:majorFont>
        <a:latin typeface="Calibri"/>
        <a:ea typeface="メイリオ"/>
        <a:cs typeface=""/>
      </a:majorFont>
      <a:minorFont>
        <a:latin typeface="Calibr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32211</TotalTime>
  <Words>3266</Words>
  <Application>Microsoft Office PowerPoint</Application>
  <PresentationFormat>画面に合わせる (4:3)</PresentationFormat>
  <Paragraphs>688</Paragraphs>
  <Slides>43</Slides>
  <Notes>19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44" baseType="lpstr">
      <vt:lpstr>Office ​​テーマ</vt:lpstr>
      <vt:lpstr>Recent result of an exclusive measurement  of  (_^3)He (K^-,Λp)n reaction  to search for K ̅NN bound state at J-PARC</vt:lpstr>
      <vt:lpstr>Contents</vt:lpstr>
      <vt:lpstr>Introduction</vt:lpstr>
      <vt:lpstr>Kaonic Nuclei and K ̅NN bound state</vt:lpstr>
      <vt:lpstr>Recent status of K^- pp bound state</vt:lpstr>
      <vt:lpstr>Recent status of K^- pp bound state</vt:lpstr>
      <vt:lpstr>Recent status of K^- pp bound state</vt:lpstr>
      <vt:lpstr>Experimental procedure</vt:lpstr>
      <vt:lpstr>J-PARC E15 Experiment</vt:lpstr>
      <vt:lpstr>J-PARC E15 Experiment</vt:lpstr>
      <vt:lpstr>Analysis method</vt:lpstr>
      <vt:lpstr>Analysis Overview</vt:lpstr>
      <vt:lpstr>CDS Configuration</vt:lpstr>
      <vt:lpstr>CDS Analysis</vt:lpstr>
      <vt:lpstr>Analyzed Spectrum</vt:lpstr>
      <vt:lpstr>results</vt:lpstr>
      <vt:lpstr>Λp IM vs. MM Plot</vt:lpstr>
      <vt:lpstr>IM(Λp) in Λpn Final State</vt:lpstr>
      <vt:lpstr>MM(Λp) Slice around "n" Region</vt:lpstr>
      <vt:lpstr>Dalitz Plot of Λpn</vt:lpstr>
      <vt:lpstr>Dalitz Plot of Λpn</vt:lpstr>
      <vt:lpstr>IM(Λp) vs. cos⁡〖〖θ_n^ 〗^CM 〗 Plot</vt:lpstr>
      <vt:lpstr>cos⁡〖〖θ_n^ 〗^CM 〗 Sliced IM(Λp)</vt:lpstr>
      <vt:lpstr>cos⁡〖〖θ_n^ 〗^CM 〗 Sliced IM(Λp)</vt:lpstr>
      <vt:lpstr>cos⁡〖〖θ_n^ 〗^CM 〗 Sliced IM(Λp)</vt:lpstr>
      <vt:lpstr>cos⁡〖〖θ_n^ 〗^CM 〗 Sliced IM(Λp)</vt:lpstr>
      <vt:lpstr>cos⁡〖〖θ_n^ 〗^CM 〗 Sliced IM(Λp)</vt:lpstr>
      <vt:lpstr>cos⁡〖〖θ_n^ 〗^CM 〗 Sliced IM(Λp)</vt:lpstr>
      <vt:lpstr>cos⁡〖〖θ_n^ 〗^CM 〗 Sliced IM(Λp)</vt:lpstr>
      <vt:lpstr>Summary</vt:lpstr>
      <vt:lpstr>PowerPoint プレゼンテーション</vt:lpstr>
      <vt:lpstr>PowerPoint プレゼンテーション</vt:lpstr>
      <vt:lpstr>cos⁡〖〖θ_n^ 〗^CM 〗 Sliced IM(Λp)</vt:lpstr>
      <vt:lpstr>cos⁡〖〖θ_n^ 〗^CM 〗 Sliced IM(Λp)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Neutron Window for Λpn Selection</vt:lpstr>
      <vt:lpstr>Λp IM vs. MM Plot</vt:lpstr>
      <vt:lpstr>cos⁡〖〖θ_n^ 〗^CM 〗 Sliced IM(Λp)</vt:lpstr>
      <vt:lpstr>cos⁡〖〖θ_n^ 〗^CM 〗 Sliced IM(Λp)</vt:lpstr>
      <vt:lpstr>MM(Λp) Slice around "n" Region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Yamaga</dc:creator>
  <cp:lastModifiedBy>山我　拓巳</cp:lastModifiedBy>
  <cp:revision>1701</cp:revision>
  <cp:lastPrinted>2015-09-12T11:47:01Z</cp:lastPrinted>
  <dcterms:created xsi:type="dcterms:W3CDTF">2013-07-21T07:41:40Z</dcterms:created>
  <dcterms:modified xsi:type="dcterms:W3CDTF">2016-07-25T20:15:11Z</dcterms:modified>
</cp:coreProperties>
</file>