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518" r:id="rId2"/>
    <p:sldId id="520" r:id="rId3"/>
    <p:sldId id="521" r:id="rId4"/>
    <p:sldId id="516" r:id="rId5"/>
    <p:sldId id="519" r:id="rId6"/>
  </p:sldIdLst>
  <p:sldSz cx="9144000" cy="6858000" type="screen4x3"/>
  <p:notesSz cx="6807200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13">
          <p15:clr>
            <a:srgbClr val="A4A3A4"/>
          </p15:clr>
        </p15:guide>
        <p15:guide id="4" orient="horz" pos="4110">
          <p15:clr>
            <a:srgbClr val="A4A3A4"/>
          </p15:clr>
        </p15:guide>
        <p15:guide id="5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000"/>
    <a:srgbClr val="800080"/>
    <a:srgbClr val="D4E1BD"/>
    <a:srgbClr val="FFFF99"/>
    <a:srgbClr val="FFCCFF"/>
    <a:srgbClr val="F5E2A9"/>
    <a:srgbClr val="9FC4C5"/>
    <a:srgbClr val="50B9C1"/>
    <a:srgbClr val="FDEFC9"/>
    <a:srgbClr val="D3EDE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71746" autoAdjust="0"/>
  </p:normalViewPr>
  <p:slideViewPr>
    <p:cSldViewPr>
      <p:cViewPr varScale="1">
        <p:scale>
          <a:sx n="57" d="100"/>
          <a:sy n="57" d="100"/>
        </p:scale>
        <p:origin x="-1512" y="-60"/>
      </p:cViewPr>
      <p:guideLst>
        <p:guide orient="horz" pos="3793"/>
        <p:guide orient="horz" pos="3113"/>
        <p:guide orient="horz" pos="4110"/>
        <p:guide pos="2880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48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50" y="0"/>
            <a:ext cx="2950263" cy="4968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BA3F07B-CBAE-4B91-8115-7D998D29DEDF}" type="datetimeFigureOut">
              <a:rPr kumimoji="1" lang="ja-JP" altLang="en-US" smtClean="0"/>
              <a:pPr/>
              <a:t>2016/7/26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50263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50" y="9440865"/>
            <a:ext cx="2950263" cy="4968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52BAC83E-31B9-4912-ADAB-0A15AE1285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65177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9" y="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6"/>
            <a:ext cx="5445760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ja-JP" noProof="0" smtClean="0"/>
              <a:t>Click to edit Master text styles</a:t>
            </a:r>
          </a:p>
          <a:p>
            <a:pPr lvl="1"/>
            <a:r>
              <a:rPr lang="ru-RU" altLang="ja-JP" noProof="0" smtClean="0"/>
              <a:t>Second level</a:t>
            </a:r>
          </a:p>
          <a:p>
            <a:pPr lvl="2"/>
            <a:r>
              <a:rPr lang="ru-RU" altLang="ja-JP" noProof="0" smtClean="0"/>
              <a:t>Third level</a:t>
            </a:r>
          </a:p>
          <a:p>
            <a:pPr lvl="3"/>
            <a:r>
              <a:rPr lang="ru-RU" altLang="ja-JP" noProof="0" smtClean="0"/>
              <a:t>Fourth level</a:t>
            </a:r>
          </a:p>
          <a:p>
            <a:pPr lvl="4"/>
            <a:r>
              <a:rPr lang="ru-RU" altLang="ja-JP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648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9" y="9440648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2F161B1-2D33-440D-8A16-11102948A3A8}" type="slidenum">
              <a:rPr lang="ru-RU" altLang="ja-JP"/>
              <a:pPr>
                <a:defRPr/>
              </a:pPr>
              <a:t>&lt;#&gt;</a:t>
            </a:fld>
            <a:endParaRPr lang="ru-RU" altLang="ja-JP"/>
          </a:p>
        </p:txBody>
      </p:sp>
    </p:spTree>
    <p:extLst>
      <p:ext uri="{BB962C8B-B14F-4D97-AF65-F5344CB8AC3E}">
        <p14:creationId xmlns="" xmlns:p14="http://schemas.microsoft.com/office/powerpoint/2010/main" val="219294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F161B1-2D33-440D-8A16-11102948A3A8}" type="slidenum">
              <a:rPr lang="ru-RU" altLang="ja-JP" smtClean="0"/>
              <a:pPr>
                <a:defRPr/>
              </a:pPr>
              <a:t>1</a:t>
            </a:fld>
            <a:endParaRPr lang="ru-RU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F161B1-2D33-440D-8A16-11102948A3A8}" type="slidenum">
              <a:rPr lang="ru-RU" altLang="ja-JP" smtClean="0"/>
              <a:pPr>
                <a:defRPr/>
              </a:pPr>
              <a:t>2</a:t>
            </a:fld>
            <a:endParaRPr lang="ru-RU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December 31</a:t>
            </a:r>
            <a:r>
              <a:rPr kumimoji="1" lang="en-US" altLang="ja-JP" baseline="30000" dirty="0" smtClean="0"/>
              <a:t>st</a:t>
            </a:r>
            <a:r>
              <a:rPr kumimoji="1" lang="en-US" altLang="ja-JP" baseline="0" dirty="0" smtClean="0"/>
              <a:t>, very morning.</a:t>
            </a:r>
          </a:p>
          <a:p>
            <a:r>
              <a:rPr kumimoji="1" lang="en-US" altLang="ja-JP" baseline="0" dirty="0" smtClean="0"/>
              <a:t>Morita received the call from IUPAC.</a:t>
            </a:r>
          </a:p>
          <a:p>
            <a:r>
              <a:rPr kumimoji="1" lang="en-US" altLang="ja-JP" baseline="0" dirty="0" smtClean="0"/>
              <a:t>At last we earned the naming rights to element 113.</a:t>
            </a:r>
          </a:p>
          <a:p>
            <a:r>
              <a:rPr kumimoji="1" lang="en-US" altLang="ja-JP" baseline="0" dirty="0" smtClean="0"/>
              <a:t>New years morning, all, no exception, Morita’s face was on the front page of news papers.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After 6 months of public review,  the periodic table will be officially modified. With </a:t>
            </a:r>
            <a:r>
              <a:rPr kumimoji="1" lang="en-US" altLang="ja-JP" baseline="0" dirty="0" err="1" smtClean="0"/>
              <a:t>Nihonium</a:t>
            </a:r>
            <a:r>
              <a:rPr kumimoji="1" lang="en-US" altLang="ja-JP" baseline="0" dirty="0" smtClean="0"/>
              <a:t>.  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F161B1-2D33-440D-8A16-11102948A3A8}" type="slidenum">
              <a:rPr lang="ru-RU" altLang="ja-JP" smtClean="0"/>
              <a:pPr>
                <a:defRPr/>
              </a:pPr>
              <a:t>3</a:t>
            </a:fld>
            <a:endParaRPr lang="ru-RU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Let me spend</a:t>
            </a:r>
            <a:r>
              <a:rPr kumimoji="1" lang="en-US" altLang="ja-JP" baseline="0" dirty="0" smtClean="0"/>
              <a:t> a minutes for </a:t>
            </a:r>
            <a:r>
              <a:rPr kumimoji="1" lang="en-US" altLang="ja-JP" baseline="0" dirty="0" err="1" smtClean="0"/>
              <a:t>Nihonium</a:t>
            </a:r>
            <a:r>
              <a:rPr kumimoji="1" lang="en-US" altLang="ja-JP" baseline="0" dirty="0" smtClean="0"/>
              <a:t> trivia.</a:t>
            </a:r>
          </a:p>
          <a:p>
            <a:r>
              <a:rPr kumimoji="1" lang="en-US" altLang="ja-JP" baseline="0" dirty="0" err="1" smtClean="0"/>
              <a:t>Nihonium</a:t>
            </a:r>
            <a:r>
              <a:rPr kumimoji="1" lang="en-US" altLang="ja-JP" baseline="0" dirty="0" smtClean="0"/>
              <a:t>’ ash is a wrong choice for our distinguished </a:t>
            </a:r>
            <a:r>
              <a:rPr kumimoji="1" lang="en-US" altLang="ja-JP" baseline="0" dirty="0" err="1" smtClean="0"/>
              <a:t>french</a:t>
            </a:r>
            <a:r>
              <a:rPr kumimoji="1" lang="en-US" altLang="ja-JP" baseline="0" dirty="0" smtClean="0"/>
              <a:t> chair man.   </a:t>
            </a:r>
            <a:endParaRPr kumimoji="1" lang="en-US" altLang="ja-JP" dirty="0" smtClean="0"/>
          </a:p>
          <a:p>
            <a:r>
              <a:rPr kumimoji="1" lang="en-US" altLang="ja-JP" dirty="0" smtClean="0"/>
              <a:t>//read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F161B1-2D33-440D-8A16-11102948A3A8}" type="slidenum">
              <a:rPr lang="ru-RU" altLang="ja-JP" smtClean="0"/>
              <a:pPr>
                <a:defRPr/>
              </a:pPr>
              <a:t>4</a:t>
            </a:fld>
            <a:endParaRPr lang="ru-RU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F161B1-2D33-440D-8A16-11102948A3A8}" type="slidenum">
              <a:rPr lang="ru-RU" altLang="ja-JP" smtClean="0"/>
              <a:pPr>
                <a:defRPr/>
              </a:pPr>
              <a:t>5</a:t>
            </a:fld>
            <a:endParaRPr lang="ru-RU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E23A4-1372-4459-99E5-F34C81DB9B3C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45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9E963-D762-4313-B927-1475423D55C3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225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C8A00-8575-46DF-863C-7801AF2BDF3A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1493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F6B04-25AC-4801-8CB4-89140FAC69CD}" type="slidenum">
              <a:rPr lang="ru-RU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ru-RU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93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519D4-207F-440D-BAA2-6AD640284EA9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845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46229" y="6412497"/>
            <a:ext cx="2133600" cy="365125"/>
          </a:xfrm>
        </p:spPr>
        <p:txBody>
          <a:bodyPr/>
          <a:lstStyle/>
          <a:p>
            <a:pPr>
              <a:defRPr/>
            </a:pPr>
            <a:fld id="{1BCAE28D-144E-47B7-AD86-65AF4B627236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068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38222-B07A-4053-A756-2DA485BB5D4F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515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E5CCB-D980-45F1-9A75-2CA670F5AF76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54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5029E-C369-45F0-80EC-645334FFCD8C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964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9EDFB-A43D-4315-A346-208DBE6D2D2F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13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2D3C1-96ED-44E4-88EA-96A5DD886423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20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D59B1-84E8-4947-B379-72FB9E650A2A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552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B20DBF-A2EE-411A-A48F-98ED5CFD5310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361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kumimoji="1" lang="en-US" altLang="ja-JP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kumimoji="1" lang="en-US" altLang="ja-JP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BDACA3-EDBD-4DE4-BA0B-A11B394D26B4}" type="slidenum">
              <a:rPr kumimoji="1" lang="en-US" altLang="ja-JP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>
                <a:defRPr/>
              </a:pPr>
              <a:t>&lt;#&gt;</a:t>
            </a:fld>
            <a:endParaRPr kumimoji="1" lang="en-US" altLang="ja-JP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377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sz="4000" dirty="0" smtClean="0"/>
              <a:t>Welcome</a:t>
            </a:r>
            <a:r>
              <a:rPr kumimoji="1" lang="en-US" altLang="ja-JP" dirty="0" smtClean="0"/>
              <a:t> to </a:t>
            </a:r>
            <a:r>
              <a:rPr kumimoji="1" lang="en-US" altLang="ja-JP" dirty="0" smtClean="0"/>
              <a:t>MENU2016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5400600" cy="4608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ja-JP" sz="2400" b="1" dirty="0" smtClean="0"/>
              <a:t>The 14</a:t>
            </a:r>
            <a:r>
              <a:rPr lang="en-US" altLang="ja-JP" sz="2400" b="1" baseline="30000" dirty="0" smtClean="0"/>
              <a:t>th</a:t>
            </a:r>
            <a:r>
              <a:rPr lang="en-US" altLang="ja-JP" sz="2400" b="1" dirty="0" smtClean="0"/>
              <a:t> International Conference on</a:t>
            </a:r>
          </a:p>
          <a:p>
            <a:r>
              <a:rPr lang="en-US" altLang="ja-JP" sz="2400" b="1" dirty="0" smtClean="0"/>
              <a:t>Meson-Nucleon Physics and </a:t>
            </a:r>
          </a:p>
          <a:p>
            <a:r>
              <a:rPr lang="en-US" altLang="ja-JP" sz="2400" b="1" dirty="0" smtClean="0"/>
              <a:t>the Structure of the Nucleon</a:t>
            </a:r>
          </a:p>
          <a:p>
            <a:endParaRPr lang="en-US" altLang="ja-JP" sz="2400" b="1" dirty="0" smtClean="0"/>
          </a:p>
          <a:p>
            <a:pPr algn="l"/>
            <a:r>
              <a:rPr lang="en-US" altLang="ja-JP" sz="2400" dirty="0" smtClean="0"/>
              <a:t>Karlsruhe (1983), Los Alamos (1987), </a:t>
            </a:r>
            <a:r>
              <a:rPr lang="en-US" altLang="ja-JP" sz="2400" dirty="0" err="1" smtClean="0"/>
              <a:t>Gatchina</a:t>
            </a:r>
            <a:r>
              <a:rPr lang="en-US" altLang="ja-JP" sz="2400" dirty="0" smtClean="0"/>
              <a:t>/Leningrad (1989), </a:t>
            </a:r>
          </a:p>
          <a:p>
            <a:pPr algn="l"/>
            <a:r>
              <a:rPr lang="en-US" altLang="ja-JP" sz="2400" dirty="0" smtClean="0"/>
              <a:t>Bad </a:t>
            </a:r>
            <a:r>
              <a:rPr lang="en-US" altLang="ja-JP" sz="2400" dirty="0" err="1" smtClean="0"/>
              <a:t>Honnef</a:t>
            </a:r>
            <a:r>
              <a:rPr lang="en-US" altLang="ja-JP" sz="2400" dirty="0" smtClean="0"/>
              <a:t> (1991), Boulder (1993), </a:t>
            </a:r>
            <a:r>
              <a:rPr lang="en-US" altLang="ja-JP" sz="2400" dirty="0" err="1" smtClean="0"/>
              <a:t>Blaubeuren</a:t>
            </a:r>
            <a:r>
              <a:rPr lang="en-US" altLang="ja-JP" sz="2400" dirty="0" smtClean="0"/>
              <a:t> (1995), Vancouver (1997), </a:t>
            </a:r>
            <a:r>
              <a:rPr lang="en-US" altLang="ja-JP" sz="2400" dirty="0" err="1" smtClean="0"/>
              <a:t>Zuoz</a:t>
            </a:r>
            <a:r>
              <a:rPr lang="en-US" altLang="ja-JP" sz="2400" dirty="0" smtClean="0"/>
              <a:t> (1999), Washington DC (2001), Beijing (2004), </a:t>
            </a:r>
            <a:r>
              <a:rPr lang="en-US" altLang="ja-JP" sz="2400" dirty="0" err="1" smtClean="0"/>
              <a:t>Juelich</a:t>
            </a:r>
            <a:r>
              <a:rPr lang="en-US" altLang="ja-JP" sz="2400" dirty="0" smtClean="0"/>
              <a:t> (2007),</a:t>
            </a:r>
          </a:p>
          <a:p>
            <a:pPr algn="l"/>
            <a:r>
              <a:rPr lang="en-US" altLang="ja-JP" sz="2400" dirty="0" smtClean="0"/>
              <a:t>Virginia (2010) and Rome (2013)</a:t>
            </a:r>
          </a:p>
          <a:p>
            <a:endParaRPr lang="en-US" altLang="ja-JP" sz="2400" b="1" dirty="0" smtClean="0"/>
          </a:p>
          <a:p>
            <a:endParaRPr lang="en-US" altLang="ja-JP" sz="1600" b="1" dirty="0" smtClean="0"/>
          </a:p>
          <a:p>
            <a:endParaRPr kumimoji="1" lang="ja-JP" altLang="en-US" sz="1600" b="1" dirty="0"/>
          </a:p>
        </p:txBody>
      </p:sp>
      <p:pic>
        <p:nvPicPr>
          <p:cNvPr id="82946" name="Picture 2" descr="http://menu2016.riken.jp/index/img/MENU-poster-1607-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16832"/>
            <a:ext cx="3216517" cy="4536504"/>
          </a:xfrm>
          <a:prstGeom prst="rect">
            <a:avLst/>
          </a:prstGeom>
          <a:noFill/>
        </p:spPr>
      </p:pic>
      <p:sp>
        <p:nvSpPr>
          <p:cNvPr id="9" name="フローチャート: 処理 8"/>
          <p:cNvSpPr/>
          <p:nvPr/>
        </p:nvSpPr>
        <p:spPr>
          <a:xfrm>
            <a:off x="323528" y="548680"/>
            <a:ext cx="1512168" cy="934934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808829" cy="80882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://common.intra.riken.jp/assets/dept/pro/files/others/jp/data/logo/symbol1_300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476018" cy="811242"/>
          </a:xfrm>
          <a:prstGeom prst="rect">
            <a:avLst/>
          </a:prstGeom>
          <a:solidFill>
            <a:schemeClr val="bg1"/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2950" name="Picture 6" descr="https://encrypted-tbn0.gstatic.com/images?q=tbn:ANd9GcTKvhel75DKOmHwSglyJ8O4ISVjfJLFa5OJhZW-RNmK0B6LVZV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62654" y="443219"/>
            <a:ext cx="1167408" cy="1167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24936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/>
              <a:t>Welcome to Nihon</a:t>
            </a:r>
            <a:endParaRPr kumimoji="1" lang="ja-JP" altLang="en-US" dirty="0"/>
          </a:p>
        </p:txBody>
      </p:sp>
      <p:sp>
        <p:nvSpPr>
          <p:cNvPr id="146434" name="AutoShape 2" descr="data:image/png;base64,iVBORw0KGgoAAAANSUhEUgAAARMAAAC3CAMAAAAGjUrGAAAAk1BMVEX////mABI2NjZLS0vl5eX29vblAADmAA/mAAb84uTmAAr6ztL73N7/+Pn//f7/+vvqQUn61tj97/Dvc3n4wcT3ub3wgof4x8rtXmT2r7PubXPsUln97O0wMDBeXl7d3d3oIy3zmZ3nFiDpMjv0oaXu7u7xjZLve4DsWV/qPUXpKjTxh4zrSVHtY2nuYmnqPEb2s7eA8I2GAAAFbUlEQVR4nO2dW1PaUBSFSW1PAuUWUASNrVwKClj9/7+uSaCU6cJa4ax9iLO+F2d82nxzbjmXvWsXd5/EPncXtYsfNbHPj9zJ59BBnBmf5QSQE0ROEDlB5ASRE0ROEDlB5ASRE0ROEDlB5ASRE0ROEDlB5ASRE0ROEDlB5ASRE0ROEDlB5ASRE0ROEDlB5ASRE0ROEDlB5AQ5EyedrN5M07RZz1qhQzkDJ63L0WK9nERuQzRZdvuzy17IkII6yUaLSWmiEedEUVT8aZT/mfRHWTtQWOGcNOfrwkZ0mMLM4zwNElkgJ63RNP/R8StCtiTOLWcBelEQJ/WFc8kbQnbNpd+0Di+Ak/TpzRayR+zcw1fbAM2dZDfvMbK1MqxbhmjspD1/r5ES51aG6xZbJ9fLY4yUVu4vzaK0dNJeuOQ4I1Ex2t5YNRVDJ82lO9rIpqkYjbV2TkbuNCXFemVmEqmZk8GxI8kesetbhGrkpDM8tZFscGuDQcXGSbvrR0kuZcpf7Js46T36UlKMtHQpFk46HpVYSDFw4q/jbKUsO9yADZx4Gl73pHS5u018JwPfSnIpN9SI6U5G/pXkUsbMkNlOUg9LtUNSrokxk520lsd/9f2LxoQ4+ZCd9Bk9p8ANeUFznVyzlORSXmhRU510Jq8dVZxO3KD1HqqTFa+Z5A2F9o3MdFLnzDk7KawTMaaTB2YzKZazpLiJTlKuklwKadua6OSW7SSZcgLnOaE3E9pqlufkxsDJAyVympOMO+lspVDO12lOxvxmkjsZMEKnObnnLWH/EDtG6CwnBiNsAWU6ZjmhLuv3nDB23FhOTLpO3nkmhDMwkpOmTTPJGwrhXJ3kZGbmZO4/eJKTJzMnt/6D5zhpGQ0n+YCS+N9a4jjJrJoJZReF4+TK0In/ezocJyYL+60T/8t7jhODb+Kdk7X36DlOplZDbD7IRt6j5zix2Cf4jf/PQJITOyWRy3xHT3FSN3XifTL+AE68f/FQnHw1deJ9C+UDOLnyHb6cIHKCfAAn1RhPNO8ghlsFlVmfaB17AH3vIFPODdBDxBPv0XOc0K6AIoRN6urvs628R6/9WKT6+/b+r6BU/nwnqsr5js4BD6DzYqRptWqr0L2C2tJmQGlMCE8DWU7muqcEGF3Kodwapt17NOk8ccIInebEZOZhzDoVv0cdO0ruKd59e4NvY/dEiZznxGCJwlic1Kjvd+jre9ZDL6IT+u49qZlQ3wOSbysxPv9KqvtuNK7ku1HuFiTn7U4B1UmbuLXUYLw+2MDNV0A8OPZ/dL6DnNeCkCRnq4SYKofspDPlSEnuibnr2HlyOHMPb84poOdTohz1uBEzZH7eLcKOm1tQIzbIz+Z9OUt6fr7DIreh55wfrlv9PH6+8z2yUxva5AVtPXvMC8pPlmqUP9Zbzkd2rscCq9zLnnYi3ZDdcWqG+ajHr5ZQ+X9iwgWcA9jlLb88OW+54y7Vdhjmt68/n7bOd1OjCiumtSHmJzQVx9tD+hvbehlp98imErupXcEZ61ozs2PqqsSOm0T3L8zr77QGR9Tf6ZtWsApQpykbJO+r09Q3rUgUqJ5XNm/8X2PJhbiV9zcGbxGqFt7V+s26b4WQ7kuAIoHh6gNmo4f8V7/2WCHJhdzOjDvNlqB1JHvX88eyamRSFpIsaSTlf6arcPU1g9cbraUv45/PRcHRJEmKcqOPw/FLmPqRvwnvZEOrVy/onUFZ2rNxck7ICSIniJwgcoLICSIniJwgcoLICSIniJwgcoLICSIniJwgcoLICSIniJwgcoLICSIniJwgcoLICSIniJwgcoLICSIniJwgcoLICVI4+f5F7PP9ovbt7pPY5+7bL+sAYTWBB6i4AAAAAElFTkSuQmCC"/>
          <p:cNvSpPr>
            <a:spLocks noChangeAspect="1" noChangeArrowheads="1"/>
          </p:cNvSpPr>
          <p:nvPr/>
        </p:nvSpPr>
        <p:spPr bwMode="auto">
          <a:xfrm>
            <a:off x="155575" y="-922338"/>
            <a:ext cx="28956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6436" name="AutoShape 4" descr="data:image/png;base64,iVBORw0KGgoAAAANSUhEUgAAARMAAAC3CAMAAAAGjUrGAAAAk1BMVEX////mABI2NjZLS0vl5eX29vblAADmAA/mAAb84uTmAAr6ztL73N7/+Pn//f7/+vvqQUn61tj97/Dvc3n4wcT3ub3wgof4x8rtXmT2r7PubXPsUln97O0wMDBeXl7d3d3oIy3zmZ3nFiDpMjv0oaXu7u7xjZLve4DsWV/qPUXpKjTxh4zrSVHtY2nuYmnqPEb2s7eA8I2GAAAFbUlEQVR4nO2dW1PaUBSFSW1PAuUWUASNrVwKClj9/7+uSaCU6cJa4ax9iLO+F2d82nxzbjmXvWsXd5/EPncXtYsfNbHPj9zJ59BBnBmf5QSQE0ROEDlB5ASRE0ROEDlB5ASRE0ROEDlB5ASRE0ROEDlB5ASRE0ROEDlB5ASRE0ROEDlB5ASRE0ROEDlB5ASRE0ROEDlB5AQ5EyedrN5M07RZz1qhQzkDJ63L0WK9nERuQzRZdvuzy17IkII6yUaLSWmiEedEUVT8aZT/mfRHWTtQWOGcNOfrwkZ0mMLM4zwNElkgJ63RNP/R8StCtiTOLWcBelEQJ/WFc8kbQnbNpd+0Di+Ak/TpzRayR+zcw1fbAM2dZDfvMbK1MqxbhmjspD1/r5ES51aG6xZbJ9fLY4yUVu4vzaK0dNJeuOQ4I1Ex2t5YNRVDJ82lO9rIpqkYjbV2TkbuNCXFemVmEqmZk8GxI8kesetbhGrkpDM8tZFscGuDQcXGSbvrR0kuZcpf7Js46T36UlKMtHQpFk46HpVYSDFw4q/jbKUsO9yADZx4Gl73pHS5u018JwPfSnIpN9SI6U5G/pXkUsbMkNlOUg9LtUNSrokxk520lsd/9f2LxoQ4+ZCd9Bk9p8ANeUFznVyzlORSXmhRU510Jq8dVZxO3KD1HqqTFa+Z5A2F9o3MdFLnzDk7KawTMaaTB2YzKZazpLiJTlKuklwKadua6OSW7SSZcgLnOaE3E9pqlufkxsDJAyVympOMO+lspVDO12lOxvxmkjsZMEKnObnnLWH/EDtG6CwnBiNsAWU6ZjmhLuv3nDB23FhOTLpO3nkmhDMwkpOmTTPJGwrhXJ3kZGbmZO4/eJKTJzMnt/6D5zhpGQ0n+YCS+N9a4jjJrJoJZReF4+TK0In/ezocJyYL+60T/8t7jhODb+Kdk7X36DlOplZDbD7IRt6j5zix2Cf4jf/PQJITOyWRy3xHT3FSN3XifTL+AE68f/FQnHw1deJ9C+UDOLnyHb6cIHKCfAAn1RhPNO8ghlsFlVmfaB17AH3vIFPODdBDxBPv0XOc0K6AIoRN6urvs628R6/9WKT6+/b+r6BU/nwnqsr5js4BD6DzYqRptWqr0L2C2tJmQGlMCE8DWU7muqcEGF3Kodwapt17NOk8ccIInebEZOZhzDoVv0cdO0ruKd59e4NvY/dEiZznxGCJwlic1Kjvd+jre9ZDL6IT+u49qZlQ3wOSbysxPv9KqvtuNK7ku1HuFiTn7U4B1UmbuLXUYLw+2MDNV0A8OPZ/dL6DnNeCkCRnq4SYKofspDPlSEnuibnr2HlyOHMPb84poOdTohz1uBEzZH7eLcKOm1tQIzbIz+Z9OUt6fr7DIreh55wfrlv9PH6+8z2yUxva5AVtPXvMC8pPlmqUP9Zbzkd2rscCq9zLnnYi3ZDdcWqG+ajHr5ZQ+X9iwgWcA9jlLb88OW+54y7Vdhjmt68/n7bOd1OjCiumtSHmJzQVx9tD+hvbehlp98imErupXcEZ61ozs2PqqsSOm0T3L8zr77QGR9Tf6ZtWsApQpykbJO+r09Q3rUgUqJ5XNm/8X2PJhbiV9zcGbxGqFt7V+s26b4WQ7kuAIoHh6gNmo4f8V7/2WCHJhdzOjDvNlqB1JHvX88eyamRSFpIsaSTlf6arcPU1g9cbraUv45/PRcHRJEmKcqOPw/FLmPqRvwnvZEOrVy/onUFZ2rNxck7ICSIniJwgcoLICSIniJwgcoLICSIniJwgcoLICSIniJwgcoLICSIniJwgcoLICSIniJwgcoLICSIniJwgcoLICSIniJwgcoLICVI4+f5F7PP9ovbt7pPY5+7bL+sAYTWBB6i4AAAAAElFTkSuQmCC"/>
          <p:cNvSpPr>
            <a:spLocks noChangeAspect="1" noChangeArrowheads="1"/>
          </p:cNvSpPr>
          <p:nvPr/>
        </p:nvSpPr>
        <p:spPr bwMode="auto">
          <a:xfrm>
            <a:off x="155575" y="-922338"/>
            <a:ext cx="28956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6438" name="AutoShape 6" descr="data:image/png;base64,iVBORw0KGgoAAAANSUhEUgAAARMAAAC3CAMAAAAGjUrGAAAAk1BMVEX////mABI2NjZLS0vl5eX29vblAADmAA/mAAb84uTmAAr6ztL73N7/+Pn//f7/+vvqQUn61tj97/Dvc3n4wcT3ub3wgof4x8rtXmT2r7PubXPsUln97O0wMDBeXl7d3d3oIy3zmZ3nFiDpMjv0oaXu7u7xjZLve4DsWV/qPUXpKjTxh4zrSVHtY2nuYmnqPEb2s7eA8I2GAAAFbUlEQVR4nO2dW1PaUBSFSW1PAuUWUASNrVwKClj9/7+uSaCU6cJa4ax9iLO+F2d82nxzbjmXvWsXd5/EPncXtYsfNbHPj9zJ59BBnBmf5QSQE0ROEDlB5ASRE0ROEDlB5ASRE0ROEDlB5ASRE0ROEDlB5ASRE0ROEDlB5ASRE0ROEDlB5ASRE0ROEDlB5ASRE0ROEDlB5AQ5EyedrN5M07RZz1qhQzkDJ63L0WK9nERuQzRZdvuzy17IkII6yUaLSWmiEedEUVT8aZT/mfRHWTtQWOGcNOfrwkZ0mMLM4zwNElkgJ63RNP/R8StCtiTOLWcBelEQJ/WFc8kbQnbNpd+0Di+Ak/TpzRayR+zcw1fbAM2dZDfvMbK1MqxbhmjspD1/r5ES51aG6xZbJ9fLY4yUVu4vzaK0dNJeuOQ4I1Ex2t5YNRVDJ82lO9rIpqkYjbV2TkbuNCXFemVmEqmZk8GxI8kesetbhGrkpDM8tZFscGuDQcXGSbvrR0kuZcpf7Js46T36UlKMtHQpFk46HpVYSDFw4q/jbKUsO9yADZx4Gl73pHS5u018JwPfSnIpN9SI6U5G/pXkUsbMkNlOUg9LtUNSrokxk520lsd/9f2LxoQ4+ZCd9Bk9p8ANeUFznVyzlORSXmhRU510Jq8dVZxO3KD1HqqTFa+Z5A2F9o3MdFLnzDk7KawTMaaTB2YzKZazpLiJTlKuklwKadua6OSW7SSZcgLnOaE3E9pqlufkxsDJAyVympOMO+lspVDO12lOxvxmkjsZMEKnObnnLWH/EDtG6CwnBiNsAWU6ZjmhLuv3nDB23FhOTLpO3nkmhDMwkpOmTTPJGwrhXJ3kZGbmZO4/eJKTJzMnt/6D5zhpGQ0n+YCS+N9a4jjJrJoJZReF4+TK0In/ezocJyYL+60T/8t7jhODb+Kdk7X36DlOplZDbD7IRt6j5zix2Cf4jf/PQJITOyWRy3xHT3FSN3XifTL+AE68f/FQnHw1deJ9C+UDOLnyHb6cIHKCfAAn1RhPNO8ghlsFlVmfaB17AH3vIFPODdBDxBPv0XOc0K6AIoRN6urvs628R6/9WKT6+/b+r6BU/nwnqsr5js4BD6DzYqRptWqr0L2C2tJmQGlMCE8DWU7muqcEGF3Kodwapt17NOk8ccIInebEZOZhzDoVv0cdO0ruKd59e4NvY/dEiZznxGCJwlic1Kjvd+jre9ZDL6IT+u49qZlQ3wOSbysxPv9KqvtuNK7ku1HuFiTn7U4B1UmbuLXUYLw+2MDNV0A8OPZ/dL6DnNeCkCRnq4SYKofspDPlSEnuibnr2HlyOHMPb84poOdTohz1uBEzZH7eLcKOm1tQIzbIz+Z9OUt6fr7DIreh55wfrlv9PH6+8z2yUxva5AVtPXvMC8pPlmqUP9Zbzkd2rscCq9zLnnYi3ZDdcWqG+ajHr5ZQ+X9iwgWcA9jlLb88OW+54y7Vdhjmt68/n7bOd1OjCiumtSHmJzQVx9tD+hvbehlp98imErupXcEZ61ozs2PqqsSOm0T3L8zr77QGR9Tf6ZtWsApQpykbJO+r09Q3rUgUqJ5XNm/8X2PJhbiV9zcGbxGqFt7V+s26b4WQ7kuAIoHh6gNmo4f8V7/2WCHJhdzOjDvNlqB1JHvX88eyamRSFpIsaSTlf6arcPU1g9cbraUv45/PRcHRJEmKcqOPw/FLmPqRvwnvZEOrVy/onUFZ2rNxck7ICSIniJwgcoLICSIniJwgcoLICSIniJwgcoLICSIniJwgcoLICSIniJwgcoLICSIniJwgcoLICSIniJwgcoLICSIniJwgcoLICVI4+f5F7PP9ovbt7pPY5+7bL+sAYTWBB6i4AAAAAElFTkSuQmCC"/>
          <p:cNvSpPr>
            <a:spLocks noChangeAspect="1" noChangeArrowheads="1"/>
          </p:cNvSpPr>
          <p:nvPr/>
        </p:nvSpPr>
        <p:spPr bwMode="auto">
          <a:xfrm>
            <a:off x="155575" y="-922338"/>
            <a:ext cx="28956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6440" name="AutoShape 8" descr="data:image/png;base64,iVBORw0KGgoAAAANSUhEUgAAARMAAAC3CAMAAAAGjUrGAAAAk1BMVEX////mABI2NjZLS0vl5eX29vblAADmAA/mAAb84uTmAAr6ztL73N7/+Pn//f7/+vvqQUn61tj97/Dvc3n4wcT3ub3wgof4x8rtXmT2r7PubXPsUln97O0wMDBeXl7d3d3oIy3zmZ3nFiDpMjv0oaXu7u7xjZLve4DsWV/qPUXpKjTxh4zrSVHtY2nuYmnqPEb2s7eA8I2GAAAFbUlEQVR4nO2dW1PaUBSFSW1PAuUWUASNrVwKClj9/7+uSaCU6cJa4ax9iLO+F2d82nxzbjmXvWsXd5/EPncXtYsfNbHPj9zJ59BBnBmf5QSQE0ROEDlB5ASRE0ROEDlB5ASRE0ROEDlB5ASRE0ROEDlB5ASRE0ROEDlB5ASRE0ROEDlB5ASRE0ROEDlB5ASRE0ROEDlB5AQ5EyedrN5M07RZz1qhQzkDJ63L0WK9nERuQzRZdvuzy17IkII6yUaLSWmiEedEUVT8aZT/mfRHWTtQWOGcNOfrwkZ0mMLM4zwNElkgJ63RNP/R8StCtiTOLWcBelEQJ/WFc8kbQnbNpd+0Di+Ak/TpzRayR+zcw1fbAM2dZDfvMbK1MqxbhmjspD1/r5ES51aG6xZbJ9fLY4yUVu4vzaK0dNJeuOQ4I1Ex2t5YNRVDJ82lO9rIpqkYjbV2TkbuNCXFemVmEqmZk8GxI8kesetbhGrkpDM8tZFscGuDQcXGSbvrR0kuZcpf7Js46T36UlKMtHQpFk46HpVYSDFw4q/jbKUsO9yADZx4Gl73pHS5u018JwPfSnIpN9SI6U5G/pXkUsbMkNlOUg9LtUNSrokxk520lsd/9f2LxoQ4+ZCd9Bk9p8ANeUFznVyzlORSXmhRU510Jq8dVZxO3KD1HqqTFa+Z5A2F9o3MdFLnzDk7KawTMaaTB2YzKZazpLiJTlKuklwKadua6OSW7SSZcgLnOaE3E9pqlufkxsDJAyVympOMO+lspVDO12lOxvxmkjsZMEKnObnnLWH/EDtG6CwnBiNsAWU6ZjmhLuv3nDB23FhOTLpO3nkmhDMwkpOmTTPJGwrhXJ3kZGbmZO4/eJKTJzMnt/6D5zhpGQ0n+YCS+N9a4jjJrJoJZReF4+TK0In/ezocJyYL+60T/8t7jhODb+Kdk7X36DlOplZDbD7IRt6j5zix2Cf4jf/PQJITOyWRy3xHT3FSN3XifTL+AE68f/FQnHw1deJ9C+UDOLnyHb6cIHKCfAAn1RhPNO8ghlsFlVmfaB17AH3vIFPODdBDxBPv0XOc0K6AIoRN6urvs628R6/9WKT6+/b+r6BU/nwnqsr5js4BD6DzYqRptWqr0L2C2tJmQGlMCE8DWU7muqcEGF3Kodwapt17NOk8ccIInebEZOZhzDoVv0cdO0ruKd59e4NvY/dEiZznxGCJwlic1Kjvd+jre9ZDL6IT+u49qZlQ3wOSbysxPv9KqvtuNK7ku1HuFiTn7U4B1UmbuLXUYLw+2MDNV0A8OPZ/dL6DnNeCkCRnq4SYKofspDPlSEnuibnr2HlyOHMPb84poOdTohz1uBEzZH7eLcKOm1tQIzbIz+Z9OUt6fr7DIreh55wfrlv9PH6+8z2yUxva5AVtPXvMC8pPlmqUP9Zbzkd2rscCq9zLnnYi3ZDdcWqG+ajHr5ZQ+X9iwgWcA9jlLb88OW+54y7Vdhjmt68/n7bOd1OjCiumtSHmJzQVx9tD+hvbehlp98imErupXcEZ61ozs2PqqsSOm0T3L8zr77QGR9Tf6ZtWsApQpykbJO+r09Q3rUgUqJ5XNm/8X2PJhbiV9zcGbxGqFt7V+s26b4WQ7kuAIoHh6gNmo4f8V7/2WCHJhdzOjDvNlqB1JHvX88eyamRSFpIsaSTlf6arcPU1g9cbraUv45/PRcHRJEmKcqOPw/FLmPqRvwnvZEOrVy/onUFZ2rNxck7ICSIniJwgcoLICSIniJwgcoLICSIniJwgcoLICSIniJwgcoLICSIniJwgcoLICSIniJwgcoLICSIniJwgcoLICSIniJwgcoLICVI4+f5F7PP9ovbt7pPY5+7bL+sAYTWBB6i4AAAAAElFTkSuQmCC"/>
          <p:cNvSpPr>
            <a:spLocks noChangeAspect="1" noChangeArrowheads="1"/>
          </p:cNvSpPr>
          <p:nvPr/>
        </p:nvSpPr>
        <p:spPr bwMode="auto">
          <a:xfrm>
            <a:off x="155575" y="-922338"/>
            <a:ext cx="28956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43808" y="1772816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b="1" dirty="0" smtClean="0">
                <a:latin typeface="HGP行書体" pitchFamily="66" charset="-128"/>
                <a:ea typeface="HGP行書体" pitchFamily="66" charset="-128"/>
              </a:rPr>
              <a:t>日本</a:t>
            </a:r>
            <a:endParaRPr kumimoji="1" lang="ja-JP" altLang="en-US" sz="9600" b="1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3528" y="3441680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4D4D4D"/>
                </a:solidFill>
              </a:rPr>
              <a:t>Japan is written with two Chinese characters  which mean "</a:t>
            </a:r>
            <a:r>
              <a:rPr lang="en-US" altLang="ja-JP" sz="2000" dirty="0" smtClean="0">
                <a:solidFill>
                  <a:schemeClr val="accent5"/>
                </a:solidFill>
              </a:rPr>
              <a:t>the land of rising sun</a:t>
            </a:r>
            <a:r>
              <a:rPr lang="en-US" altLang="ja-JP" sz="2000" dirty="0" smtClean="0">
                <a:solidFill>
                  <a:srgbClr val="4D4D4D"/>
                </a:solidFill>
              </a:rPr>
              <a:t>" . </a:t>
            </a:r>
          </a:p>
          <a:p>
            <a:endParaRPr lang="en-US" altLang="ja-JP" sz="2000" dirty="0" smtClean="0">
              <a:solidFill>
                <a:srgbClr val="4D4D4D"/>
              </a:solidFill>
            </a:endParaRPr>
          </a:p>
          <a:p>
            <a:r>
              <a:rPr lang="en-US" altLang="ja-JP" sz="2000" dirty="0" smtClean="0">
                <a:solidFill>
                  <a:srgbClr val="4D4D4D"/>
                </a:solidFill>
              </a:rPr>
              <a:t>They are read as “</a:t>
            </a:r>
            <a:r>
              <a:rPr lang="en-US" altLang="ja-JP" sz="2000" dirty="0" smtClean="0">
                <a:solidFill>
                  <a:srgbClr val="FF0000"/>
                </a:solidFill>
              </a:rPr>
              <a:t>Nihon</a:t>
            </a:r>
            <a:r>
              <a:rPr lang="en-US" altLang="ja-JP" sz="2000" dirty="0" smtClean="0">
                <a:solidFill>
                  <a:srgbClr val="4D4D4D"/>
                </a:solidFill>
              </a:rPr>
              <a:t>” or “</a:t>
            </a:r>
            <a:r>
              <a:rPr lang="en-US" altLang="ja-JP" sz="2000" dirty="0" smtClean="0">
                <a:solidFill>
                  <a:srgbClr val="FF0000"/>
                </a:solidFill>
              </a:rPr>
              <a:t>Nippon</a:t>
            </a:r>
            <a:r>
              <a:rPr lang="en-US" altLang="ja-JP" sz="2000" dirty="0" smtClean="0">
                <a:solidFill>
                  <a:srgbClr val="4D4D4D"/>
                </a:solidFill>
              </a:rPr>
              <a:t>”. “</a:t>
            </a:r>
            <a:r>
              <a:rPr lang="en-US" altLang="ja-JP" sz="2000" dirty="0" smtClean="0">
                <a:solidFill>
                  <a:srgbClr val="FF0000"/>
                </a:solidFill>
              </a:rPr>
              <a:t>Japan</a:t>
            </a:r>
            <a:r>
              <a:rPr lang="en-US" altLang="ja-JP" sz="2000" dirty="0" smtClean="0">
                <a:solidFill>
                  <a:srgbClr val="4D4D4D"/>
                </a:solidFill>
              </a:rPr>
              <a:t>” is a European dialect to pronounce Nippon.  These are like </a:t>
            </a:r>
            <a:r>
              <a:rPr lang="en-US" altLang="ja-JP" sz="2000" dirty="0" smtClean="0">
                <a:solidFill>
                  <a:srgbClr val="FF0000"/>
                </a:solidFill>
              </a:rPr>
              <a:t>Genève, Geneva or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Genf</a:t>
            </a:r>
            <a:r>
              <a:rPr lang="en-US" altLang="ja-JP" sz="2000" dirty="0" smtClean="0">
                <a:solidFill>
                  <a:srgbClr val="4D4D4D"/>
                </a:solidFill>
              </a:rPr>
              <a:t>, all of them are from the same verbal origin and officially allowed in Switzerland (or Swiss !).  </a:t>
            </a:r>
          </a:p>
          <a:p>
            <a:endParaRPr lang="en-US" altLang="ja-JP" sz="2000" dirty="0" smtClean="0">
              <a:solidFill>
                <a:srgbClr val="4D4D4D"/>
              </a:solidFill>
            </a:endParaRPr>
          </a:p>
          <a:p>
            <a:r>
              <a:rPr lang="en-US" altLang="ja-JP" sz="2000" dirty="0" smtClean="0">
                <a:solidFill>
                  <a:srgbClr val="4D4D4D"/>
                </a:solidFill>
              </a:rPr>
              <a:t> Our supporters of</a:t>
            </a:r>
            <a:r>
              <a:rPr lang="ja-JP" altLang="en-US" sz="2000" dirty="0" smtClean="0">
                <a:solidFill>
                  <a:srgbClr val="4D4D4D"/>
                </a:solidFill>
              </a:rPr>
              <a:t> </a:t>
            </a:r>
            <a:r>
              <a:rPr lang="en-US" altLang="ja-JP" sz="2000" dirty="0" smtClean="0">
                <a:solidFill>
                  <a:srgbClr val="4D4D4D"/>
                </a:solidFill>
              </a:rPr>
              <a:t>football, volleyball etc, often scream "Nippon cha </a:t>
            </a:r>
            <a:r>
              <a:rPr lang="en-US" altLang="ja-JP" sz="2000" dirty="0" err="1" smtClean="0">
                <a:solidFill>
                  <a:srgbClr val="4D4D4D"/>
                </a:solidFill>
              </a:rPr>
              <a:t>cha</a:t>
            </a:r>
            <a:r>
              <a:rPr lang="en-US" altLang="ja-JP" sz="2000" dirty="0" smtClean="0">
                <a:solidFill>
                  <a:srgbClr val="4D4D4D"/>
                </a:solidFill>
              </a:rPr>
              <a:t> </a:t>
            </a:r>
            <a:r>
              <a:rPr lang="en-US" altLang="ja-JP" sz="2000" dirty="0" err="1" smtClean="0">
                <a:solidFill>
                  <a:srgbClr val="4D4D4D"/>
                </a:solidFill>
              </a:rPr>
              <a:t>cha</a:t>
            </a:r>
            <a:r>
              <a:rPr lang="en-US" altLang="ja-JP" sz="2000" dirty="0" smtClean="0">
                <a:solidFill>
                  <a:srgbClr val="4D4D4D"/>
                </a:solidFill>
              </a:rPr>
              <a:t>", so the name of Nippon became more famous than Nihon.  </a:t>
            </a:r>
            <a:endParaRPr lang="ja-JP" altLang="en-US" sz="2000" dirty="0"/>
          </a:p>
        </p:txBody>
      </p:sp>
      <p:pic>
        <p:nvPicPr>
          <p:cNvPr id="146444" name="Picture 12" descr="「金色堂」の画像検索結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916832"/>
            <a:ext cx="2079823" cy="1384028"/>
          </a:xfrm>
          <a:prstGeom prst="rect">
            <a:avLst/>
          </a:prstGeom>
          <a:noFill/>
        </p:spPr>
      </p:pic>
      <p:pic>
        <p:nvPicPr>
          <p:cNvPr id="146446" name="Picture 14" descr="http://blogs.c.yimg.jp/res/blog-94-a9/sanjyou_kappa/folder/619125/42/13612742/img_0"/>
          <p:cNvPicPr>
            <a:picLocks noChangeAspect="1" noChangeArrowheads="1"/>
          </p:cNvPicPr>
          <p:nvPr/>
        </p:nvPicPr>
        <p:blipFill>
          <a:blip r:embed="rId4" cstate="print"/>
          <a:srcRect b="11176"/>
          <a:stretch>
            <a:fillRect/>
          </a:stretch>
        </p:blipFill>
        <p:spPr bwMode="auto">
          <a:xfrm>
            <a:off x="467544" y="1892635"/>
            <a:ext cx="2088232" cy="1392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09460" y="141051"/>
            <a:ext cx="8496944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 smtClean="0"/>
              <a:t>At last, we earned the naming rights to element 113</a:t>
            </a:r>
            <a:endParaRPr lang="en-US" altLang="ja-JP" sz="3600" b="1" dirty="0"/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6943246" y="5868533"/>
            <a:ext cx="19864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1600" dirty="0" smtClean="0"/>
              <a:t>December 31, 2015</a:t>
            </a:r>
            <a:endParaRPr lang="ja-JP" altLang="en-US" sz="1600" dirty="0"/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300439" cy="407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704704" y="5924708"/>
            <a:ext cx="370646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Nihonium</a:t>
            </a:r>
            <a:r>
              <a:rPr kumimoji="1"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kumimoji="1" lang="en-US" altLang="ja-JP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</a:t>
            </a:r>
            <a:endParaRPr kumimoji="1" lang="en-US" altLang="ja-JP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en-US" altLang="ja-JP" sz="2000" dirty="0" smtClean="0"/>
              <a:t>Public review until November 8</a:t>
            </a:r>
            <a:endParaRPr kumimoji="1" lang="en-US" altLang="ja-JP" sz="1050" dirty="0" smtClean="0"/>
          </a:p>
        </p:txBody>
      </p:sp>
      <p:sp>
        <p:nvSpPr>
          <p:cNvPr id="7" name="Text Box 83"/>
          <p:cNvSpPr txBox="1">
            <a:spLocks noChangeArrowheads="1"/>
          </p:cNvSpPr>
          <p:nvPr/>
        </p:nvSpPr>
        <p:spPr bwMode="auto">
          <a:xfrm>
            <a:off x="8715375" y="6521450"/>
            <a:ext cx="4286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7DBC763-9E39-4AB4-99A6-05218141A1A4}" type="slidenum">
              <a:rPr lang="en-US" altLang="ja-JP" sz="16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xmlns="" val="15771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4000" baseline="30000" dirty="0" smtClean="0"/>
              <a:t>113</a:t>
            </a:r>
            <a:r>
              <a:rPr lang="en-US" altLang="ja-JP" sz="4000" dirty="0" smtClean="0"/>
              <a:t>Nh, </a:t>
            </a:r>
            <a:r>
              <a:rPr lang="en-US" altLang="ja-JP" sz="4000" dirty="0" err="1" smtClean="0"/>
              <a:t>Nihonium</a:t>
            </a:r>
            <a:r>
              <a:rPr lang="en-US" altLang="ja-JP" sz="4000" dirty="0" smtClean="0"/>
              <a:t> trivia 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7200800" cy="5400600"/>
          </a:xfrm>
        </p:spPr>
        <p:txBody>
          <a:bodyPr>
            <a:noAutofit/>
          </a:bodyPr>
          <a:lstStyle/>
          <a:p>
            <a:pPr algn="l"/>
            <a:r>
              <a:rPr lang="en-US" altLang="ja-JP" sz="2400" dirty="0" smtClean="0">
                <a:solidFill>
                  <a:srgbClr val="4D4D4D"/>
                </a:solidFill>
              </a:rPr>
              <a:t>In 1910, Ogawa discovered element 43, </a:t>
            </a:r>
            <a:r>
              <a:rPr lang="en-US" altLang="ja-JP" sz="2400" smtClean="0">
                <a:solidFill>
                  <a:srgbClr val="4D4D4D"/>
                </a:solidFill>
              </a:rPr>
              <a:t>and named </a:t>
            </a:r>
            <a:r>
              <a:rPr lang="en-US" altLang="ja-JP" sz="2400" dirty="0" smtClean="0">
                <a:solidFill>
                  <a:srgbClr val="4D4D4D"/>
                </a:solidFill>
              </a:rPr>
              <a:t>it "</a:t>
            </a:r>
            <a:r>
              <a:rPr lang="en-US" altLang="ja-JP" sz="2400" dirty="0" err="1" smtClean="0">
                <a:solidFill>
                  <a:srgbClr val="4D4D4D"/>
                </a:solidFill>
              </a:rPr>
              <a:t>nipponium</a:t>
            </a:r>
            <a:r>
              <a:rPr lang="en-US" altLang="ja-JP" sz="2400" dirty="0" smtClean="0">
                <a:solidFill>
                  <a:srgbClr val="4D4D4D"/>
                </a:solidFill>
              </a:rPr>
              <a:t> "(</a:t>
            </a:r>
            <a:r>
              <a:rPr lang="en-US" altLang="ja-JP" sz="2400" dirty="0" err="1" smtClean="0">
                <a:solidFill>
                  <a:srgbClr val="4D4D4D"/>
                </a:solidFill>
              </a:rPr>
              <a:t>Np</a:t>
            </a:r>
            <a:r>
              <a:rPr lang="en-US" altLang="ja-JP" sz="2400" dirty="0" smtClean="0">
                <a:solidFill>
                  <a:srgbClr val="4D4D4D"/>
                </a:solidFill>
              </a:rPr>
              <a:t>), which showed up in ancient periodic tables. But, he was wrong. Tc-43 is unstable, and actually he discovered Re-75 (in the same family).  Realized but too late.</a:t>
            </a:r>
            <a:br>
              <a:rPr lang="en-US" altLang="ja-JP" sz="2400" dirty="0" smtClean="0">
                <a:solidFill>
                  <a:srgbClr val="4D4D4D"/>
                </a:solidFill>
              </a:rPr>
            </a:br>
            <a:endParaRPr lang="en-US" altLang="ja-JP" sz="2400" dirty="0" smtClean="0">
              <a:solidFill>
                <a:srgbClr val="4D4D4D"/>
              </a:solidFill>
            </a:endParaRPr>
          </a:p>
          <a:p>
            <a:pPr algn="l"/>
            <a:r>
              <a:rPr lang="en-US" altLang="ja-JP" sz="2400" dirty="0" smtClean="0">
                <a:solidFill>
                  <a:srgbClr val="4D4D4D"/>
                </a:solidFill>
              </a:rPr>
              <a:t>In 1940 Nishina discovered element 93, but unable to do purified isolation. Then element 93 was named Neptunium (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Np</a:t>
            </a:r>
            <a:r>
              <a:rPr lang="en-US" altLang="ja-JP" sz="2400" dirty="0" smtClean="0">
                <a:solidFill>
                  <a:srgbClr val="FF0000"/>
                </a:solidFill>
              </a:rPr>
              <a:t>!!!)</a:t>
            </a:r>
            <a:r>
              <a:rPr lang="en-US" altLang="ja-JP" sz="2400" dirty="0" smtClean="0">
                <a:solidFill>
                  <a:srgbClr val="4D4D4D"/>
                </a:solidFill>
              </a:rPr>
              <a:t>  by McMillan.</a:t>
            </a:r>
            <a:br>
              <a:rPr lang="en-US" altLang="ja-JP" sz="2400" dirty="0" smtClean="0">
                <a:solidFill>
                  <a:srgbClr val="4D4D4D"/>
                </a:solidFill>
              </a:rPr>
            </a:br>
            <a:r>
              <a:rPr lang="en-US" altLang="ja-JP" sz="2400" dirty="0" smtClean="0">
                <a:solidFill>
                  <a:srgbClr val="4D4D4D"/>
                </a:solidFill>
              </a:rPr>
              <a:t>These stories can be found Japanese-Wiki. Not in English Wiki.</a:t>
            </a:r>
          </a:p>
          <a:p>
            <a:pPr algn="l"/>
            <a:r>
              <a:rPr lang="en-US" altLang="ja-JP" sz="2400" dirty="0" smtClean="0">
                <a:solidFill>
                  <a:srgbClr val="4D4D4D"/>
                </a:solidFill>
              </a:rPr>
              <a:t/>
            </a:r>
            <a:br>
              <a:rPr lang="en-US" altLang="ja-JP" sz="2400" dirty="0" smtClean="0">
                <a:solidFill>
                  <a:srgbClr val="4D4D4D"/>
                </a:solidFill>
              </a:rPr>
            </a:br>
            <a:r>
              <a:rPr lang="en-US" altLang="ja-JP" sz="2400" dirty="0" smtClean="0">
                <a:solidFill>
                  <a:srgbClr val="4D4D4D"/>
                </a:solidFill>
              </a:rPr>
              <a:t>They chose </a:t>
            </a:r>
            <a:r>
              <a:rPr lang="en-US" altLang="ja-JP" sz="2400" dirty="0" err="1" smtClean="0">
                <a:solidFill>
                  <a:srgbClr val="4D4D4D"/>
                </a:solidFill>
              </a:rPr>
              <a:t>Nihonium</a:t>
            </a:r>
            <a:r>
              <a:rPr lang="en-US" altLang="ja-JP" sz="2400" dirty="0" smtClean="0">
                <a:solidFill>
                  <a:srgbClr val="4D4D4D"/>
                </a:solidFill>
              </a:rPr>
              <a:t>, by paying</a:t>
            </a:r>
          </a:p>
          <a:p>
            <a:pPr algn="l"/>
            <a:r>
              <a:rPr lang="en-US" altLang="ja-JP" sz="2400" dirty="0" smtClean="0">
                <a:solidFill>
                  <a:srgbClr val="4D4D4D"/>
                </a:solidFill>
              </a:rPr>
              <a:t> their homage to the predecessors.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endParaRPr kumimoji="1" lang="ja-JP" altLang="en-US" sz="16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499992" y="5085184"/>
          <a:ext cx="288031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13"/>
                <a:gridCol w="1200755"/>
                <a:gridCol w="293776"/>
                <a:gridCol w="708592"/>
                <a:gridCol w="365782"/>
              </a:tblGrid>
              <a:tr h="293752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symbol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098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Japonium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Jp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3098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/>
                        <a:t>Nipponium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Np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98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Nihonium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Nh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http://www.bureau.tohoku.ac.jp/alumni/monument/201309/i/201309_06.JPG"/>
          <p:cNvPicPr>
            <a:picLocks noChangeAspect="1" noChangeArrowheads="1"/>
          </p:cNvPicPr>
          <p:nvPr/>
        </p:nvPicPr>
        <p:blipFill>
          <a:blip r:embed="rId3" cstate="print"/>
          <a:srcRect l="25846" t="15428" r="25693" b="46001"/>
          <a:stretch>
            <a:fillRect/>
          </a:stretch>
        </p:blipFill>
        <p:spPr bwMode="auto">
          <a:xfrm>
            <a:off x="7506326" y="1052736"/>
            <a:ext cx="1458162" cy="1944216"/>
          </a:xfrm>
          <a:prstGeom prst="rect">
            <a:avLst/>
          </a:prstGeom>
          <a:noFill/>
        </p:spPr>
      </p:pic>
      <p:sp>
        <p:nvSpPr>
          <p:cNvPr id="11268" name="AutoShape 4" descr="「仁科芳雄」の画像検索結果"/>
          <p:cNvSpPr>
            <a:spLocks noChangeAspect="1" noChangeArrowheads="1"/>
          </p:cNvSpPr>
          <p:nvPr/>
        </p:nvSpPr>
        <p:spPr bwMode="auto">
          <a:xfrm>
            <a:off x="155575" y="-609600"/>
            <a:ext cx="1190625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70" name="AutoShape 6" descr="「仁科芳雄」の画像検索結果"/>
          <p:cNvSpPr>
            <a:spLocks noChangeAspect="1" noChangeArrowheads="1"/>
          </p:cNvSpPr>
          <p:nvPr/>
        </p:nvSpPr>
        <p:spPr bwMode="auto">
          <a:xfrm>
            <a:off x="155575" y="-609600"/>
            <a:ext cx="1190625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1272" name="Picture 8" descr="https://upload.wikimedia.org/wikipedia/commons/thumb/c/ce/Yoshio_Nishina2.JPG/225px-Yoshio_Nishin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12977"/>
            <a:ext cx="1472891" cy="1584176"/>
          </a:xfrm>
          <a:prstGeom prst="rect">
            <a:avLst/>
          </a:prstGeom>
          <a:noFill/>
        </p:spPr>
      </p:pic>
      <p:pic>
        <p:nvPicPr>
          <p:cNvPr id="11274" name="Picture 10" descr="http://www.sankei.com/images/news/160101/lif1601010027-p1.jpg"/>
          <p:cNvPicPr>
            <a:picLocks noChangeAspect="1" noChangeArrowheads="1"/>
          </p:cNvPicPr>
          <p:nvPr/>
        </p:nvPicPr>
        <p:blipFill>
          <a:blip r:embed="rId5" cstate="print"/>
          <a:srcRect b="15241"/>
          <a:stretch>
            <a:fillRect/>
          </a:stretch>
        </p:blipFill>
        <p:spPr bwMode="auto">
          <a:xfrm>
            <a:off x="7524328" y="5013176"/>
            <a:ext cx="1440159" cy="1593762"/>
          </a:xfrm>
          <a:prstGeom prst="rect">
            <a:avLst/>
          </a:prstGeom>
          <a:noFill/>
        </p:spPr>
      </p:pic>
      <p:sp>
        <p:nvSpPr>
          <p:cNvPr id="10" name="Text Box 83"/>
          <p:cNvSpPr txBox="1">
            <a:spLocks noChangeArrowheads="1"/>
          </p:cNvSpPr>
          <p:nvPr/>
        </p:nvSpPr>
        <p:spPr bwMode="auto">
          <a:xfrm>
            <a:off x="8715375" y="6521450"/>
            <a:ext cx="4286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7DBC763-9E39-4AB4-99A6-05218141A1A4}" type="slidenum">
              <a:rPr lang="en-US" altLang="ja-JP" sz="16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600" dirty="0"/>
          </a:p>
        </p:txBody>
      </p:sp>
    </p:spTree>
    <p:extLst>
      <p:ext uri="{BB962C8B-B14F-4D97-AF65-F5344CB8AC3E}">
        <p14:creationId xmlns="" xmlns:p14="http://schemas.microsoft.com/office/powerpoint/2010/main" val="28521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en-US" altLang="ja-JP" dirty="0" smtClean="0"/>
              <a:t>Welcome to Kyoto</a:t>
            </a:r>
            <a:br>
              <a:rPr kumimoji="1" lang="en-US" altLang="ja-JP" dirty="0" smtClean="0"/>
            </a:br>
            <a:r>
              <a:rPr lang="en-US" altLang="ja-JP" dirty="0" smtClean="0"/>
              <a:t>the place of legend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5373216"/>
            <a:ext cx="8892480" cy="13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ja-JP" sz="3600" b="1" dirty="0" smtClean="0"/>
              <a:t>The Birth place of </a:t>
            </a:r>
          </a:p>
          <a:p>
            <a:r>
              <a:rPr lang="en-US" altLang="ja-JP" sz="3600" b="1" dirty="0" err="1" smtClean="0"/>
              <a:t>pions</a:t>
            </a:r>
            <a:r>
              <a:rPr lang="en-US" altLang="ja-JP" sz="3600" b="1" dirty="0" smtClean="0"/>
              <a:t>  and heavy quarks</a:t>
            </a:r>
            <a:endParaRPr kumimoji="1" lang="ja-JP" altLang="en-US" sz="2400" b="1" dirty="0"/>
          </a:p>
        </p:txBody>
      </p:sp>
      <p:pic>
        <p:nvPicPr>
          <p:cNvPr id="145410" name="Picture 2" descr="https://scontent.xx.fbcdn.net/v/t1.0-9/1959561_590901590986178_1233487768_n.jpg?oh=d4042f1a59d350b45950ab07df91e70d&amp;oe=581876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844824"/>
            <a:ext cx="4883431" cy="3240360"/>
          </a:xfrm>
          <a:prstGeom prst="rect">
            <a:avLst/>
          </a:prstGeom>
          <a:noFill/>
        </p:spPr>
      </p:pic>
      <p:pic>
        <p:nvPicPr>
          <p:cNvPr id="145412" name="Picture 4" descr="トラベラーズチョイス 受賞ホテル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381000"/>
            <a:ext cx="857250" cy="800100"/>
          </a:xfrm>
          <a:prstGeom prst="rect">
            <a:avLst/>
          </a:prstGeom>
          <a:noFill/>
        </p:spPr>
      </p:pic>
      <p:pic>
        <p:nvPicPr>
          <p:cNvPr id="145414" name="Picture 6" descr="トラベラーズチョイス 受賞ホテル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381000"/>
            <a:ext cx="857250" cy="800100"/>
          </a:xfrm>
          <a:prstGeom prst="rect">
            <a:avLst/>
          </a:prstGeom>
          <a:noFill/>
        </p:spPr>
      </p:pic>
      <p:pic>
        <p:nvPicPr>
          <p:cNvPr id="145416" name="Picture 8" descr="https://static.tacdn.com/img2/tc/2016/rdTopLaurel_L_T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3573016"/>
            <a:ext cx="1640582" cy="1525049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107504" y="2204864"/>
            <a:ext cx="18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 smtClean="0">
                <a:latin typeface="HGP行書体" pitchFamily="66" charset="-128"/>
                <a:ea typeface="HGP行書体" pitchFamily="66" charset="-128"/>
              </a:rPr>
              <a:t>伏見稲荷大社</a:t>
            </a:r>
            <a:endParaRPr kumimoji="1" lang="ja-JP" altLang="en-US" sz="6000" b="1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48264" y="1787332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 smtClean="0">
                <a:latin typeface="HGP行書体" pitchFamily="66" charset="-128"/>
                <a:ea typeface="HGP行書体" pitchFamily="66" charset="-128"/>
              </a:rPr>
              <a:t>Fushimi</a:t>
            </a:r>
          </a:p>
          <a:p>
            <a:pPr algn="ctr"/>
            <a:r>
              <a:rPr kumimoji="1" lang="en-US" altLang="ja-JP" sz="4800" b="1" dirty="0" smtClean="0">
                <a:latin typeface="HGP行書体" pitchFamily="66" charset="-128"/>
                <a:ea typeface="HGP行書体" pitchFamily="66" charset="-128"/>
              </a:rPr>
              <a:t>Inari</a:t>
            </a:r>
            <a:endParaRPr kumimoji="1" lang="ja-JP" altLang="en-US" sz="4800" b="1" dirty="0">
              <a:latin typeface="HGP行書体" pitchFamily="66" charset="-128"/>
              <a:ea typeface="HGP行書体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15381</TotalTime>
  <Words>280</Words>
  <Application>Microsoft Office PowerPoint</Application>
  <PresentationFormat>画面に合わせる (4:3)</PresentationFormat>
  <Paragraphs>64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Welcome to MENU2016</vt:lpstr>
      <vt:lpstr>Welcome to Nihon</vt:lpstr>
      <vt:lpstr>スライド 3</vt:lpstr>
      <vt:lpstr>113Nh, Nihonium trivia </vt:lpstr>
      <vt:lpstr>Welcome to Kyoto the place of legend</vt:lpstr>
    </vt:vector>
  </TitlesOfParts>
  <Company>RIKEN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Yuji Goto</dc:creator>
  <cp:lastModifiedBy>enyo</cp:lastModifiedBy>
  <cp:revision>411</cp:revision>
  <cp:lastPrinted>2016-07-19T07:33:43Z</cp:lastPrinted>
  <dcterms:created xsi:type="dcterms:W3CDTF">2010-04-17T03:05:57Z</dcterms:created>
  <dcterms:modified xsi:type="dcterms:W3CDTF">2016-07-26T01:47:01Z</dcterms:modified>
</cp:coreProperties>
</file>