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9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0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13.xml" ContentType="application/vnd.openxmlformats-officedocument.presentationml.notesSlide+xml"/>
  <Override PartName="/ppt/embeddings/oleObject38.bin" ContentType="application/vnd.openxmlformats-officedocument.oleObject"/>
  <Override PartName="/ppt/notesSlides/notesSlide14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4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notesSlides/notesSlide24.xml" ContentType="application/vnd.openxmlformats-officedocument.presentationml.notesSlide+xml"/>
  <Override PartName="/ppt/embeddings/oleObject53.bin" ContentType="application/vnd.openxmlformats-officedocument.oleObject"/>
  <Override PartName="/ppt/notesSlides/notesSlide25.xml" ContentType="application/vnd.openxmlformats-officedocument.presentationml.notesSlide+xml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notesSlides/notesSlide26.xml" ContentType="application/vnd.openxmlformats-officedocument.presentationml.notesSlide+xml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69.bin" ContentType="application/vnd.openxmlformats-officedocument.oleObject"/>
  <Override PartName="/ppt/notesSlides/notesSlide33.xml" ContentType="application/vnd.openxmlformats-officedocument.presentationml.notesSlide+xml"/>
  <Override PartName="/ppt/embeddings/oleObject70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notesSlides/notesSlide36.xml" ContentType="application/vnd.openxmlformats-officedocument.presentationml.notesSlide+xml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notesSlides/notesSlide37.xml" ContentType="application/vnd.openxmlformats-officedocument.presentationml.notesSlide+xml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notesSlides/notesSlide38.xml" ContentType="application/vnd.openxmlformats-officedocument.presentationml.notesSlide+xml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notesSlides/notesSlide41.xml" ContentType="application/vnd.openxmlformats-officedocument.presentationml.notesSlide+xml"/>
  <Override PartName="/ppt/embeddings/oleObject105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notesSlides/notesSlide46.xml" ContentType="application/vnd.openxmlformats-officedocument.presentationml.notesSlide+xml"/>
  <Override PartName="/ppt/embeddings/oleObject108.bin" ContentType="application/vnd.openxmlformats-officedocument.oleObject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1859" r:id="rId3"/>
    <p:sldId id="1827" r:id="rId4"/>
    <p:sldId id="1571" r:id="rId5"/>
    <p:sldId id="1926" r:id="rId6"/>
    <p:sldId id="1914" r:id="rId7"/>
    <p:sldId id="1924" r:id="rId8"/>
    <p:sldId id="1920" r:id="rId9"/>
    <p:sldId id="1762" r:id="rId10"/>
    <p:sldId id="1869" r:id="rId11"/>
    <p:sldId id="1894" r:id="rId12"/>
    <p:sldId id="1817" r:id="rId13"/>
    <p:sldId id="1855" r:id="rId14"/>
    <p:sldId id="1870" r:id="rId15"/>
    <p:sldId id="1833" r:id="rId16"/>
    <p:sldId id="1915" r:id="rId17"/>
    <p:sldId id="1927" r:id="rId18"/>
    <p:sldId id="1917" r:id="rId19"/>
    <p:sldId id="1658" r:id="rId20"/>
    <p:sldId id="1659" r:id="rId21"/>
    <p:sldId id="1872" r:id="rId22"/>
    <p:sldId id="1873" r:id="rId23"/>
    <p:sldId id="1876" r:id="rId24"/>
    <p:sldId id="1856" r:id="rId25"/>
    <p:sldId id="1865" r:id="rId26"/>
    <p:sldId id="1866" r:id="rId27"/>
    <p:sldId id="1857" r:id="rId28"/>
    <p:sldId id="1858" r:id="rId29"/>
    <p:sldId id="1913" r:id="rId30"/>
    <p:sldId id="1891" r:id="rId31"/>
    <p:sldId id="1898" r:id="rId32"/>
    <p:sldId id="1890" r:id="rId33"/>
    <p:sldId id="1892" r:id="rId34"/>
    <p:sldId id="1632" r:id="rId35"/>
    <p:sldId id="1928" r:id="rId36"/>
    <p:sldId id="1860" r:id="rId37"/>
    <p:sldId id="1900" r:id="rId38"/>
    <p:sldId id="1905" r:id="rId39"/>
    <p:sldId id="1901" r:id="rId40"/>
    <p:sldId id="1896" r:id="rId41"/>
    <p:sldId id="1904" r:id="rId42"/>
    <p:sldId id="1906" r:id="rId43"/>
    <p:sldId id="1725" r:id="rId44"/>
    <p:sldId id="1893" r:id="rId45"/>
    <p:sldId id="1929" r:id="rId46"/>
    <p:sldId id="1912" r:id="rId47"/>
    <p:sldId id="1699" r:id="rId48"/>
    <p:sldId id="1864" r:id="rId49"/>
    <p:sldId id="1867" r:id="rId50"/>
    <p:sldId id="1903" r:id="rId51"/>
    <p:sldId id="1925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252B"/>
    <a:srgbClr val="DFD455"/>
    <a:srgbClr val="E03DDA"/>
    <a:srgbClr val="FF48F7"/>
    <a:srgbClr val="DFD2E7"/>
    <a:srgbClr val="E3CBE7"/>
    <a:srgbClr val="D9B8D6"/>
    <a:srgbClr val="C4A5BF"/>
    <a:srgbClr val="E4C535"/>
    <a:srgbClr val="357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4" autoAdjust="0"/>
    <p:restoredTop sz="94405" autoAdjust="0"/>
  </p:normalViewPr>
  <p:slideViewPr>
    <p:cSldViewPr snapToGrid="0" snapToObjects="1">
      <p:cViewPr>
        <p:scale>
          <a:sx n="110" d="100"/>
          <a:sy n="110" d="100"/>
        </p:scale>
        <p:origin x="-648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wmf"/><Relationship Id="rId7" Type="http://schemas.openxmlformats.org/officeDocument/2006/relationships/image" Target="../media/image44.emf"/><Relationship Id="rId8" Type="http://schemas.openxmlformats.org/officeDocument/2006/relationships/image" Target="../media/image45.wmf"/><Relationship Id="rId9" Type="http://schemas.openxmlformats.org/officeDocument/2006/relationships/image" Target="../media/image46.emf"/><Relationship Id="rId10" Type="http://schemas.openxmlformats.org/officeDocument/2006/relationships/image" Target="../media/image109.emf"/><Relationship Id="rId11" Type="http://schemas.openxmlformats.org/officeDocument/2006/relationships/image" Target="../media/image8.w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wmf"/><Relationship Id="rId7" Type="http://schemas.openxmlformats.org/officeDocument/2006/relationships/image" Target="../media/image44.emf"/><Relationship Id="rId8" Type="http://schemas.openxmlformats.org/officeDocument/2006/relationships/image" Target="../media/image45.wmf"/><Relationship Id="rId9" Type="http://schemas.openxmlformats.org/officeDocument/2006/relationships/image" Target="../media/image46.emf"/><Relationship Id="rId10" Type="http://schemas.openxmlformats.org/officeDocument/2006/relationships/image" Target="../media/image118.emf"/><Relationship Id="rId11" Type="http://schemas.openxmlformats.org/officeDocument/2006/relationships/image" Target="../media/image119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Relationship Id="rId2" Type="http://schemas.openxmlformats.org/officeDocument/2006/relationships/image" Target="../media/image12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Relationship Id="rId2" Type="http://schemas.openxmlformats.org/officeDocument/2006/relationships/image" Target="../media/image13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40.emf"/><Relationship Id="rId5" Type="http://schemas.openxmlformats.org/officeDocument/2006/relationships/image" Target="../media/image45.wmf"/><Relationship Id="rId6" Type="http://schemas.openxmlformats.org/officeDocument/2006/relationships/image" Target="../media/image46.emf"/><Relationship Id="rId7" Type="http://schemas.openxmlformats.org/officeDocument/2006/relationships/image" Target="../media/image41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61.emf"/><Relationship Id="rId1" Type="http://schemas.openxmlformats.org/officeDocument/2006/relationships/image" Target="../media/image42.emf"/><Relationship Id="rId2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40.emf"/><Relationship Id="rId5" Type="http://schemas.openxmlformats.org/officeDocument/2006/relationships/image" Target="../media/image45.wmf"/><Relationship Id="rId6" Type="http://schemas.openxmlformats.org/officeDocument/2006/relationships/image" Target="../media/image46.emf"/><Relationship Id="rId7" Type="http://schemas.openxmlformats.org/officeDocument/2006/relationships/image" Target="../media/image41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61.emf"/><Relationship Id="rId1" Type="http://schemas.openxmlformats.org/officeDocument/2006/relationships/image" Target="../media/image42.emf"/><Relationship Id="rId2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Relationship Id="rId2" Type="http://schemas.openxmlformats.org/officeDocument/2006/relationships/image" Target="../media/image15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Relationship Id="rId2" Type="http://schemas.openxmlformats.org/officeDocument/2006/relationships/image" Target="../media/image166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40.emf"/><Relationship Id="rId5" Type="http://schemas.openxmlformats.org/officeDocument/2006/relationships/image" Target="../media/image45.wmf"/><Relationship Id="rId6" Type="http://schemas.openxmlformats.org/officeDocument/2006/relationships/image" Target="../media/image46.emf"/><Relationship Id="rId7" Type="http://schemas.openxmlformats.org/officeDocument/2006/relationships/image" Target="../media/image41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61.emf"/><Relationship Id="rId1" Type="http://schemas.openxmlformats.org/officeDocument/2006/relationships/image" Target="../media/image42.emf"/><Relationship Id="rId2" Type="http://schemas.openxmlformats.org/officeDocument/2006/relationships/image" Target="../media/image4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Relationship Id="rId2" Type="http://schemas.openxmlformats.org/officeDocument/2006/relationships/image" Target="../media/image17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wmf"/><Relationship Id="rId5" Type="http://schemas.openxmlformats.org/officeDocument/2006/relationships/image" Target="../media/image44.emf"/><Relationship Id="rId6" Type="http://schemas.openxmlformats.org/officeDocument/2006/relationships/image" Target="../media/image45.w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40.emf"/><Relationship Id="rId5" Type="http://schemas.openxmlformats.org/officeDocument/2006/relationships/image" Target="../media/image45.wmf"/><Relationship Id="rId6" Type="http://schemas.openxmlformats.org/officeDocument/2006/relationships/image" Target="../media/image46.emf"/><Relationship Id="rId7" Type="http://schemas.openxmlformats.org/officeDocument/2006/relationships/image" Target="../media/image41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61.emf"/><Relationship Id="rId1" Type="http://schemas.openxmlformats.org/officeDocument/2006/relationships/image" Target="../media/image42.emf"/><Relationship Id="rId2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30/07/16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30/07/16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Dire che questi sono a Q2 molto </a:t>
            </a:r>
            <a:r>
              <a:rPr lang="it-IT" dirty="0" err="1" smtClean="0"/>
              <a:t>piu’</a:t>
            </a:r>
            <a:r>
              <a:rPr lang="it-IT" dirty="0" smtClean="0"/>
              <a:t> alti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evoluione</a:t>
            </a:r>
            <a:r>
              <a:rPr lang="it-IT" dirty="0" smtClean="0">
                <a:sym typeface="Wingdings"/>
              </a:rPr>
              <a:t> !!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referenza</a:t>
            </a:r>
          </a:p>
          <a:p>
            <a:r>
              <a:rPr lang="it-IT" dirty="0" err="1" smtClean="0"/>
              <a:t>Nambu</a:t>
            </a:r>
            <a:r>
              <a:rPr lang="it-IT" dirty="0" smtClean="0"/>
              <a:t> Jona-</a:t>
            </a:r>
            <a:r>
              <a:rPr lang="it-IT" dirty="0" err="1" smtClean="0"/>
              <a:t>Lasinio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Dire che questi sono a Q2 molto </a:t>
            </a:r>
            <a:r>
              <a:rPr lang="it-IT" dirty="0" err="1" smtClean="0"/>
              <a:t>piu’</a:t>
            </a:r>
            <a:r>
              <a:rPr lang="it-IT" dirty="0" smtClean="0"/>
              <a:t> alti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evoluione</a:t>
            </a:r>
            <a:r>
              <a:rPr lang="it-IT" dirty="0" smtClean="0">
                <a:sym typeface="Wingdings"/>
              </a:rPr>
              <a:t> !!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plot di CLAS12 invece che di CLAS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con </a:t>
            </a:r>
            <a:r>
              <a:rPr lang="en-US" dirty="0" err="1" smtClean="0"/>
              <a:t>dati</a:t>
            </a:r>
            <a:r>
              <a:rPr lang="en-US" dirty="0" smtClean="0"/>
              <a:t> ? Serve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gluone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Mettere</a:t>
            </a:r>
            <a:r>
              <a:rPr lang="en-US" dirty="0" smtClean="0"/>
              <a:t> BONUS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vuol</a:t>
            </a:r>
            <a:r>
              <a:rPr lang="en-US" dirty="0" smtClean="0"/>
              <a:t> dire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mixa</a:t>
            </a:r>
            <a:r>
              <a:rPr lang="en-US" dirty="0" smtClean="0"/>
              <a:t> con I </a:t>
            </a:r>
            <a:r>
              <a:rPr lang="en-US" dirty="0" err="1" smtClean="0"/>
              <a:t>gluoni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KAONS in Babar</a:t>
            </a:r>
            <a:r>
              <a:rPr lang="it-IT" baseline="0" dirty="0" smtClean="0"/>
              <a:t> e togliere preliminare da Belle </a:t>
            </a:r>
            <a:r>
              <a:rPr lang="it-IT" dirty="0" smtClean="0"/>
              <a:t>???</a:t>
            </a:r>
            <a:endParaRPr 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4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Via</a:t>
            </a:r>
            <a:r>
              <a:rPr lang="it-IT" baseline="0" dirty="0" smtClean="0"/>
              <a:t> questo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Togli il verde e lascia i due di Radici solo</a:t>
            </a:r>
          </a:p>
          <a:p>
            <a:endParaRPr lang="it-IT" dirty="0" smtClean="0"/>
          </a:p>
          <a:p>
            <a:r>
              <a:rPr lang="it-IT" dirty="0" smtClean="0"/>
              <a:t>Trova quale </a:t>
            </a:r>
            <a:r>
              <a:rPr lang="it-IT" dirty="0" err="1" smtClean="0"/>
              <a:t>e’</a:t>
            </a:r>
            <a:r>
              <a:rPr lang="it-IT" dirty="0" smtClean="0"/>
              <a:t> Lattice (5) ed eventualmente che modelli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Vedi se </a:t>
            </a:r>
            <a:r>
              <a:rPr lang="it-IT" dirty="0" err="1" smtClean="0"/>
              <a:t>c’e’</a:t>
            </a:r>
            <a:r>
              <a:rPr lang="it-IT" dirty="0" smtClean="0"/>
              <a:t> qualcosa su EIC</a:t>
            </a:r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Vedi se </a:t>
            </a:r>
            <a:r>
              <a:rPr lang="it-IT" dirty="0" err="1" smtClean="0"/>
              <a:t>c’e’</a:t>
            </a:r>
            <a:r>
              <a:rPr lang="it-IT" dirty="0" smtClean="0"/>
              <a:t> qualcosa su EIC</a:t>
            </a:r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Servirebbero</a:t>
            </a:r>
            <a:r>
              <a:rPr lang="it-IT" baseline="0" dirty="0" smtClean="0"/>
              <a:t> B-</a:t>
            </a:r>
            <a:r>
              <a:rPr lang="it-IT" baseline="0" dirty="0" err="1" smtClean="0"/>
              <a:t>factories</a:t>
            </a:r>
            <a:r>
              <a:rPr lang="it-IT" baseline="0" dirty="0" smtClean="0"/>
              <a:t> con Collins ?</a:t>
            </a:r>
            <a:endParaRPr lang="it-IT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range </a:t>
            </a:r>
            <a:r>
              <a:rPr lang="en-US" dirty="0" err="1" smtClean="0"/>
              <a:t>nel</a:t>
            </a:r>
            <a:r>
              <a:rPr lang="en-US" dirty="0" smtClean="0"/>
              <a:t> talk di </a:t>
            </a:r>
            <a:r>
              <a:rPr lang="en-US" dirty="0" err="1" smtClean="0"/>
              <a:t>Harut</a:t>
            </a:r>
            <a:endParaRPr lang="it-IT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5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Ma non e’ un </a:t>
            </a:r>
            <a:r>
              <a:rPr lang="en-US" dirty="0" err="1" smtClean="0"/>
              <a:t>vero</a:t>
            </a:r>
            <a:r>
              <a:rPr lang="en-US" dirty="0" smtClean="0"/>
              <a:t> 3D!!!:w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Mettere</a:t>
            </a:r>
            <a:r>
              <a:rPr lang="en-US" dirty="0" smtClean="0"/>
              <a:t> Brodsky </a:t>
            </a:r>
            <a:r>
              <a:rPr lang="en-US" dirty="0" err="1" smtClean="0"/>
              <a:t>che</a:t>
            </a:r>
            <a:r>
              <a:rPr lang="en-US" dirty="0" smtClean="0"/>
              <a:t> dice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c’e</a:t>
            </a:r>
            <a:r>
              <a:rPr lang="en-US" dirty="0" smtClean="0"/>
              <a:t>’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angolare</a:t>
            </a:r>
            <a:r>
              <a:rPr lang="en-US" dirty="0" smtClean="0"/>
              <a:t> </a:t>
            </a:r>
            <a:r>
              <a:rPr lang="en-US" dirty="0" err="1" smtClean="0"/>
              <a:t>gluonico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Ma non e’ un </a:t>
            </a:r>
            <a:r>
              <a:rPr lang="en-US" dirty="0" err="1" smtClean="0"/>
              <a:t>vero</a:t>
            </a:r>
            <a:r>
              <a:rPr lang="en-US" dirty="0" smtClean="0"/>
              <a:t> 3D!!!:w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Mettere</a:t>
            </a:r>
            <a:r>
              <a:rPr lang="en-US" dirty="0" smtClean="0"/>
              <a:t> Brodsky </a:t>
            </a:r>
            <a:r>
              <a:rPr lang="en-US" dirty="0" err="1" smtClean="0"/>
              <a:t>che</a:t>
            </a:r>
            <a:r>
              <a:rPr lang="en-US" dirty="0" smtClean="0"/>
              <a:t> dice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c’e</a:t>
            </a:r>
            <a:r>
              <a:rPr lang="en-US" dirty="0" smtClean="0"/>
              <a:t>’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angolare</a:t>
            </a:r>
            <a:r>
              <a:rPr lang="en-US" dirty="0" smtClean="0"/>
              <a:t> </a:t>
            </a:r>
            <a:r>
              <a:rPr lang="en-US" dirty="0" err="1" smtClean="0"/>
              <a:t>gluonico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Da dove viene il plot di sopra ? Forse dall’EPJA</a:t>
            </a:r>
            <a:endParaRPr lang="it-IT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Chiedere a </a:t>
            </a:r>
            <a:r>
              <a:rPr lang="it-IT" baseline="0" dirty="0" err="1" smtClean="0"/>
              <a:t>Peng</a:t>
            </a:r>
            <a:r>
              <a:rPr lang="it-IT" baseline="0" dirty="0" smtClean="0"/>
              <a:t> status di E906</a:t>
            </a:r>
          </a:p>
          <a:p>
            <a:r>
              <a:rPr lang="it-IT" baseline="0" dirty="0" smtClean="0"/>
              <a:t>Come </a:t>
            </a:r>
            <a:r>
              <a:rPr lang="it-IT" baseline="0" dirty="0" err="1" smtClean="0"/>
              <a:t>e’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cinematico rispetto il </a:t>
            </a:r>
            <a:r>
              <a:rPr lang="it-IT" baseline="0" dirty="0" err="1" smtClean="0"/>
              <a:t>fixed</a:t>
            </a:r>
            <a:r>
              <a:rPr lang="it-IT" baseline="0" dirty="0" smtClean="0"/>
              <a:t>-target SIDIS ?</a:t>
            </a:r>
          </a:p>
          <a:p>
            <a:r>
              <a:rPr lang="it-IT" baseline="0" dirty="0" smtClean="0"/>
              <a:t>Vedere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cambio di segno nella </a:t>
            </a:r>
            <a:r>
              <a:rPr lang="it-IT" baseline="0" dirty="0" err="1" smtClean="0"/>
              <a:t>W</a:t>
            </a:r>
            <a:r>
              <a:rPr lang="it-IT" baseline="0" dirty="0" smtClean="0"/>
              <a:t>, mi ricordo </a:t>
            </a:r>
            <a:r>
              <a:rPr lang="it-IT" baseline="0" dirty="0" err="1" smtClean="0"/>
              <a:t>venissa</a:t>
            </a:r>
            <a:r>
              <a:rPr lang="it-IT" baseline="0" dirty="0" smtClean="0"/>
              <a:t> dal </a:t>
            </a:r>
            <a:r>
              <a:rPr lang="it-IT" baseline="0" dirty="0" err="1" smtClean="0"/>
              <a:t>flavor</a:t>
            </a:r>
            <a:endParaRPr lang="it-IT" baseline="0" dirty="0" smtClean="0"/>
          </a:p>
          <a:p>
            <a:r>
              <a:rPr lang="it-IT" baseline="0" dirty="0" err="1" smtClean="0"/>
              <a:t>Gamberg</a:t>
            </a:r>
            <a:r>
              <a:rPr lang="it-IT" baseline="0" dirty="0" smtClean="0"/>
              <a:t> ha un errore </a:t>
            </a:r>
            <a:r>
              <a:rPr lang="it-IT" baseline="0" dirty="0" err="1" smtClean="0"/>
              <a:t>piu’</a:t>
            </a:r>
            <a:r>
              <a:rPr lang="it-IT" baseline="0" dirty="0" smtClean="0"/>
              <a:t> piccolo sotto x=0.2, ma anche un segno meno e una definizione un po’ diversa</a:t>
            </a:r>
          </a:p>
          <a:p>
            <a:r>
              <a:rPr lang="it-IT" baseline="0" dirty="0" smtClean="0"/>
              <a:t>Cosa cambia fra Anselmino e COMPASS ? 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roba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Siliva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Aggiungi NICA e FAIR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JPARC e RHIC….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Aggiungere</a:t>
            </a:r>
            <a:r>
              <a:rPr lang="en-US" dirty="0" smtClean="0"/>
              <a:t> </a:t>
            </a:r>
            <a:r>
              <a:rPr lang="en-US" dirty="0" err="1" smtClean="0"/>
              <a:t>convoluzione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emf"/><Relationship Id="rId20" Type="http://schemas.openxmlformats.org/officeDocument/2006/relationships/oleObject" Target="../embeddings/oleObject22.bin"/><Relationship Id="rId21" Type="http://schemas.openxmlformats.org/officeDocument/2006/relationships/image" Target="../media/image47.emf"/><Relationship Id="rId22" Type="http://schemas.openxmlformats.org/officeDocument/2006/relationships/oleObject" Target="../embeddings/oleObject23.bin"/><Relationship Id="rId23" Type="http://schemas.openxmlformats.org/officeDocument/2006/relationships/image" Target="../media/image48.emf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42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43.wmf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44.emf"/><Relationship Id="rId16" Type="http://schemas.openxmlformats.org/officeDocument/2006/relationships/oleObject" Target="../embeddings/oleObject20.bin"/><Relationship Id="rId17" Type="http://schemas.openxmlformats.org/officeDocument/2006/relationships/image" Target="../media/image45.wmf"/><Relationship Id="rId18" Type="http://schemas.openxmlformats.org/officeDocument/2006/relationships/oleObject" Target="../embeddings/oleObject21.bin"/><Relationship Id="rId19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0.emf"/><Relationship Id="rId8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1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oleObject" Target="../embeddings/oleObject25.bin"/><Relationship Id="rId9" Type="http://schemas.openxmlformats.org/officeDocument/2006/relationships/image" Target="../media/image52.emf"/><Relationship Id="rId10" Type="http://schemas.openxmlformats.org/officeDocument/2006/relationships/image" Target="../media/image5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8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emf"/><Relationship Id="rId20" Type="http://schemas.openxmlformats.org/officeDocument/2006/relationships/oleObject" Target="../embeddings/oleObject35.bin"/><Relationship Id="rId21" Type="http://schemas.openxmlformats.org/officeDocument/2006/relationships/image" Target="../media/image47.emf"/><Relationship Id="rId22" Type="http://schemas.openxmlformats.org/officeDocument/2006/relationships/oleObject" Target="../embeddings/oleObject36.bin"/><Relationship Id="rId23" Type="http://schemas.openxmlformats.org/officeDocument/2006/relationships/image" Target="../media/image48.emf"/><Relationship Id="rId24" Type="http://schemas.openxmlformats.org/officeDocument/2006/relationships/oleObject" Target="../embeddings/oleObject37.bin"/><Relationship Id="rId25" Type="http://schemas.openxmlformats.org/officeDocument/2006/relationships/image" Target="../media/image61.emf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40.emf"/><Relationship Id="rId12" Type="http://schemas.openxmlformats.org/officeDocument/2006/relationships/oleObject" Target="../embeddings/oleObject32.bin"/><Relationship Id="rId13" Type="http://schemas.openxmlformats.org/officeDocument/2006/relationships/image" Target="../media/image45.wmf"/><Relationship Id="rId14" Type="http://schemas.openxmlformats.org/officeDocument/2006/relationships/oleObject" Target="../embeddings/oleObject33.bin"/><Relationship Id="rId15" Type="http://schemas.openxmlformats.org/officeDocument/2006/relationships/image" Target="../media/image46.emf"/><Relationship Id="rId16" Type="http://schemas.openxmlformats.org/officeDocument/2006/relationships/oleObject" Target="../embeddings/oleObject34.bin"/><Relationship Id="rId17" Type="http://schemas.openxmlformats.org/officeDocument/2006/relationships/image" Target="../media/image41.emf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42.e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43.wmf"/><Relationship Id="rId8" Type="http://schemas.openxmlformats.org/officeDocument/2006/relationships/oleObject" Target="../embeddings/oleObject3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oleObject" Target="../embeddings/oleObject38.bin"/><Relationship Id="rId8" Type="http://schemas.openxmlformats.org/officeDocument/2006/relationships/image" Target="../media/image64.emf"/><Relationship Id="rId9" Type="http://schemas.openxmlformats.org/officeDocument/2006/relationships/image" Target="../media/image6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71.png"/><Relationship Id="rId5" Type="http://schemas.openxmlformats.org/officeDocument/2006/relationships/oleObject" Target="../embeddings/oleObject39.bin"/><Relationship Id="rId6" Type="http://schemas.openxmlformats.org/officeDocument/2006/relationships/image" Target="../media/image69.e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70.emf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oleObject" Target="../embeddings/oleObject41.bin"/><Relationship Id="rId7" Type="http://schemas.openxmlformats.org/officeDocument/2006/relationships/image" Target="../media/image104.emf"/><Relationship Id="rId8" Type="http://schemas.openxmlformats.org/officeDocument/2006/relationships/image" Target="../media/image10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emf"/><Relationship Id="rId20" Type="http://schemas.openxmlformats.org/officeDocument/2006/relationships/oleObject" Target="../embeddings/oleObject50.bin"/><Relationship Id="rId21" Type="http://schemas.openxmlformats.org/officeDocument/2006/relationships/image" Target="../media/image46.emf"/><Relationship Id="rId22" Type="http://schemas.openxmlformats.org/officeDocument/2006/relationships/image" Target="../media/image110.png"/><Relationship Id="rId23" Type="http://schemas.openxmlformats.org/officeDocument/2006/relationships/image" Target="../media/image111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oleObject" Target="../embeddings/oleObject51.bin"/><Relationship Id="rId27" Type="http://schemas.openxmlformats.org/officeDocument/2006/relationships/image" Target="../media/image109.emf"/><Relationship Id="rId28" Type="http://schemas.openxmlformats.org/officeDocument/2006/relationships/oleObject" Target="../embeddings/oleObject52.bin"/><Relationship Id="rId29" Type="http://schemas.openxmlformats.org/officeDocument/2006/relationships/image" Target="../media/image8.wmf"/><Relationship Id="rId10" Type="http://schemas.openxmlformats.org/officeDocument/2006/relationships/oleObject" Target="../embeddings/oleObject45.bin"/><Relationship Id="rId11" Type="http://schemas.openxmlformats.org/officeDocument/2006/relationships/image" Target="../media/image41.emf"/><Relationship Id="rId12" Type="http://schemas.openxmlformats.org/officeDocument/2006/relationships/oleObject" Target="../embeddings/oleObject46.bin"/><Relationship Id="rId13" Type="http://schemas.openxmlformats.org/officeDocument/2006/relationships/image" Target="../media/image42.emf"/><Relationship Id="rId14" Type="http://schemas.openxmlformats.org/officeDocument/2006/relationships/oleObject" Target="../embeddings/oleObject47.bin"/><Relationship Id="rId15" Type="http://schemas.openxmlformats.org/officeDocument/2006/relationships/image" Target="../media/image43.wmf"/><Relationship Id="rId16" Type="http://schemas.openxmlformats.org/officeDocument/2006/relationships/oleObject" Target="../embeddings/oleObject48.bin"/><Relationship Id="rId17" Type="http://schemas.openxmlformats.org/officeDocument/2006/relationships/image" Target="../media/image44.emf"/><Relationship Id="rId18" Type="http://schemas.openxmlformats.org/officeDocument/2006/relationships/oleObject" Target="../embeddings/oleObject49.bin"/><Relationship Id="rId19" Type="http://schemas.openxmlformats.org/officeDocument/2006/relationships/image" Target="../media/image45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4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oleObject" Target="../embeddings/oleObject53.bin"/><Relationship Id="rId7" Type="http://schemas.openxmlformats.org/officeDocument/2006/relationships/image" Target="../media/image109.emf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emf"/><Relationship Id="rId20" Type="http://schemas.openxmlformats.org/officeDocument/2006/relationships/oleObject" Target="../embeddings/oleObject62.bin"/><Relationship Id="rId21" Type="http://schemas.openxmlformats.org/officeDocument/2006/relationships/image" Target="../media/image46.emf"/><Relationship Id="rId22" Type="http://schemas.openxmlformats.org/officeDocument/2006/relationships/oleObject" Target="../embeddings/oleObject63.bin"/><Relationship Id="rId23" Type="http://schemas.openxmlformats.org/officeDocument/2006/relationships/image" Target="../media/image118.emf"/><Relationship Id="rId24" Type="http://schemas.openxmlformats.org/officeDocument/2006/relationships/image" Target="../media/image120.png"/><Relationship Id="rId25" Type="http://schemas.openxmlformats.org/officeDocument/2006/relationships/oleObject" Target="../embeddings/oleObject64.bin"/><Relationship Id="rId26" Type="http://schemas.openxmlformats.org/officeDocument/2006/relationships/image" Target="../media/image119.emf"/><Relationship Id="rId10" Type="http://schemas.openxmlformats.org/officeDocument/2006/relationships/oleObject" Target="../embeddings/oleObject57.bin"/><Relationship Id="rId11" Type="http://schemas.openxmlformats.org/officeDocument/2006/relationships/image" Target="../media/image41.e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42.e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43.w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44.e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45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56.bin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6.bin"/><Relationship Id="rId12" Type="http://schemas.openxmlformats.org/officeDocument/2006/relationships/image" Target="../media/image12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9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oleObject" Target="../embeddings/oleObject65.bin"/><Relationship Id="rId10" Type="http://schemas.openxmlformats.org/officeDocument/2006/relationships/image" Target="../media/image1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39.png"/><Relationship Id="rId5" Type="http://schemas.openxmlformats.org/officeDocument/2006/relationships/oleObject" Target="../embeddings/oleObject67.bin"/><Relationship Id="rId6" Type="http://schemas.openxmlformats.org/officeDocument/2006/relationships/image" Target="../media/image137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138.emf"/><Relationship Id="rId9" Type="http://schemas.openxmlformats.org/officeDocument/2006/relationships/image" Target="../media/image140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46.png"/><Relationship Id="rId5" Type="http://schemas.openxmlformats.org/officeDocument/2006/relationships/image" Target="../media/image147.emf"/><Relationship Id="rId6" Type="http://schemas.openxmlformats.org/officeDocument/2006/relationships/oleObject" Target="../embeddings/oleObject69.bin"/><Relationship Id="rId7" Type="http://schemas.openxmlformats.org/officeDocument/2006/relationships/image" Target="../media/image119.emf"/><Relationship Id="rId8" Type="http://schemas.openxmlformats.org/officeDocument/2006/relationships/image" Target="../media/image148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49.png"/><Relationship Id="rId5" Type="http://schemas.openxmlformats.org/officeDocument/2006/relationships/oleObject" Target="../embeddings/oleObject70.bin"/><Relationship Id="rId6" Type="http://schemas.openxmlformats.org/officeDocument/2006/relationships/image" Target="../media/image11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0.jp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3.bin"/><Relationship Id="rId20" Type="http://schemas.openxmlformats.org/officeDocument/2006/relationships/oleObject" Target="../embeddings/oleObject78.bin"/><Relationship Id="rId21" Type="http://schemas.openxmlformats.org/officeDocument/2006/relationships/image" Target="../media/image47.emf"/><Relationship Id="rId22" Type="http://schemas.openxmlformats.org/officeDocument/2006/relationships/oleObject" Target="../embeddings/oleObject79.bin"/><Relationship Id="rId23" Type="http://schemas.openxmlformats.org/officeDocument/2006/relationships/image" Target="../media/image48.emf"/><Relationship Id="rId24" Type="http://schemas.openxmlformats.org/officeDocument/2006/relationships/oleObject" Target="../embeddings/oleObject80.bin"/><Relationship Id="rId25" Type="http://schemas.openxmlformats.org/officeDocument/2006/relationships/image" Target="../media/image61.emf"/><Relationship Id="rId10" Type="http://schemas.openxmlformats.org/officeDocument/2006/relationships/image" Target="../media/image60.emf"/><Relationship Id="rId11" Type="http://schemas.openxmlformats.org/officeDocument/2006/relationships/oleObject" Target="../embeddings/oleObject74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75.bin"/><Relationship Id="rId14" Type="http://schemas.openxmlformats.org/officeDocument/2006/relationships/image" Target="../media/image45.wmf"/><Relationship Id="rId15" Type="http://schemas.openxmlformats.org/officeDocument/2006/relationships/oleObject" Target="../embeddings/oleObject76.bin"/><Relationship Id="rId16" Type="http://schemas.openxmlformats.org/officeDocument/2006/relationships/image" Target="../media/image46.emf"/><Relationship Id="rId17" Type="http://schemas.openxmlformats.org/officeDocument/2006/relationships/oleObject" Target="../embeddings/oleObject77.bin"/><Relationship Id="rId18" Type="http://schemas.openxmlformats.org/officeDocument/2006/relationships/image" Target="../media/image41.emf"/><Relationship Id="rId19" Type="http://schemas.openxmlformats.org/officeDocument/2006/relationships/image" Target="../media/image152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51.png"/><Relationship Id="rId5" Type="http://schemas.openxmlformats.org/officeDocument/2006/relationships/oleObject" Target="../embeddings/oleObject71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72.bin"/><Relationship Id="rId8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3.bin"/><Relationship Id="rId20" Type="http://schemas.openxmlformats.org/officeDocument/2006/relationships/oleObject" Target="../embeddings/oleObject88.bin"/><Relationship Id="rId21" Type="http://schemas.openxmlformats.org/officeDocument/2006/relationships/image" Target="../media/image47.emf"/><Relationship Id="rId22" Type="http://schemas.openxmlformats.org/officeDocument/2006/relationships/oleObject" Target="../embeddings/oleObject89.bin"/><Relationship Id="rId23" Type="http://schemas.openxmlformats.org/officeDocument/2006/relationships/image" Target="../media/image48.emf"/><Relationship Id="rId24" Type="http://schemas.openxmlformats.org/officeDocument/2006/relationships/oleObject" Target="../embeddings/oleObject90.bin"/><Relationship Id="rId25" Type="http://schemas.openxmlformats.org/officeDocument/2006/relationships/image" Target="../media/image61.emf"/><Relationship Id="rId10" Type="http://schemas.openxmlformats.org/officeDocument/2006/relationships/image" Target="../media/image60.emf"/><Relationship Id="rId11" Type="http://schemas.openxmlformats.org/officeDocument/2006/relationships/oleObject" Target="../embeddings/oleObject84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85.bin"/><Relationship Id="rId14" Type="http://schemas.openxmlformats.org/officeDocument/2006/relationships/image" Target="../media/image45.wmf"/><Relationship Id="rId15" Type="http://schemas.openxmlformats.org/officeDocument/2006/relationships/oleObject" Target="../embeddings/oleObject86.bin"/><Relationship Id="rId16" Type="http://schemas.openxmlformats.org/officeDocument/2006/relationships/image" Target="../media/image46.emf"/><Relationship Id="rId17" Type="http://schemas.openxmlformats.org/officeDocument/2006/relationships/oleObject" Target="../embeddings/oleObject87.bin"/><Relationship Id="rId18" Type="http://schemas.openxmlformats.org/officeDocument/2006/relationships/image" Target="../media/image41.emf"/><Relationship Id="rId19" Type="http://schemas.openxmlformats.org/officeDocument/2006/relationships/image" Target="../media/image152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51.png"/><Relationship Id="rId5" Type="http://schemas.openxmlformats.org/officeDocument/2006/relationships/oleObject" Target="../embeddings/oleObject81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43.wmf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emf"/><Relationship Id="rId12" Type="http://schemas.openxmlformats.org/officeDocument/2006/relationships/image" Target="../media/image160.jpeg"/><Relationship Id="rId13" Type="http://schemas.openxmlformats.org/officeDocument/2006/relationships/image" Target="../media/image161.png"/><Relationship Id="rId14" Type="http://schemas.openxmlformats.org/officeDocument/2006/relationships/image" Target="../media/image162.png"/><Relationship Id="rId15" Type="http://schemas.openxmlformats.org/officeDocument/2006/relationships/image" Target="../media/image163.png"/><Relationship Id="rId16" Type="http://schemas.openxmlformats.org/officeDocument/2006/relationships/image" Target="../media/image164.png"/><Relationship Id="rId17" Type="http://schemas.openxmlformats.org/officeDocument/2006/relationships/oleObject" Target="../embeddings/oleObject92.bin"/><Relationship Id="rId18" Type="http://schemas.openxmlformats.org/officeDocument/2006/relationships/image" Target="../media/image154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39.png"/><Relationship Id="rId10" Type="http://schemas.openxmlformats.org/officeDocument/2006/relationships/oleObject" Target="../embeddings/oleObject91.bin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oleObject" Target="../embeddings/oleObject93.bin"/><Relationship Id="rId7" Type="http://schemas.openxmlformats.org/officeDocument/2006/relationships/image" Target="../media/image165.emf"/><Relationship Id="rId8" Type="http://schemas.openxmlformats.org/officeDocument/2006/relationships/oleObject" Target="../embeddings/oleObject94.bin"/><Relationship Id="rId9" Type="http://schemas.openxmlformats.org/officeDocument/2006/relationships/image" Target="../media/image166.emf"/><Relationship Id="rId10" Type="http://schemas.openxmlformats.org/officeDocument/2006/relationships/image" Target="../media/image169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7.bin"/><Relationship Id="rId20" Type="http://schemas.openxmlformats.org/officeDocument/2006/relationships/oleObject" Target="../embeddings/oleObject102.bin"/><Relationship Id="rId21" Type="http://schemas.openxmlformats.org/officeDocument/2006/relationships/image" Target="../media/image47.emf"/><Relationship Id="rId22" Type="http://schemas.openxmlformats.org/officeDocument/2006/relationships/oleObject" Target="../embeddings/oleObject103.bin"/><Relationship Id="rId23" Type="http://schemas.openxmlformats.org/officeDocument/2006/relationships/image" Target="../media/image48.emf"/><Relationship Id="rId24" Type="http://schemas.openxmlformats.org/officeDocument/2006/relationships/oleObject" Target="../embeddings/oleObject104.bin"/><Relationship Id="rId25" Type="http://schemas.openxmlformats.org/officeDocument/2006/relationships/image" Target="../media/image61.emf"/><Relationship Id="rId10" Type="http://schemas.openxmlformats.org/officeDocument/2006/relationships/image" Target="../media/image60.emf"/><Relationship Id="rId11" Type="http://schemas.openxmlformats.org/officeDocument/2006/relationships/oleObject" Target="../embeddings/oleObject98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99.bin"/><Relationship Id="rId14" Type="http://schemas.openxmlformats.org/officeDocument/2006/relationships/image" Target="../media/image45.wmf"/><Relationship Id="rId15" Type="http://schemas.openxmlformats.org/officeDocument/2006/relationships/oleObject" Target="../embeddings/oleObject100.bin"/><Relationship Id="rId16" Type="http://schemas.openxmlformats.org/officeDocument/2006/relationships/image" Target="../media/image46.emf"/><Relationship Id="rId17" Type="http://schemas.openxmlformats.org/officeDocument/2006/relationships/oleObject" Target="../embeddings/oleObject101.bin"/><Relationship Id="rId18" Type="http://schemas.openxmlformats.org/officeDocument/2006/relationships/image" Target="../media/image41.emf"/><Relationship Id="rId19" Type="http://schemas.openxmlformats.org/officeDocument/2006/relationships/image" Target="../media/image152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151.png"/><Relationship Id="rId5" Type="http://schemas.openxmlformats.org/officeDocument/2006/relationships/oleObject" Target="../embeddings/oleObject95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96.bin"/><Relationship Id="rId8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175.png"/><Relationship Id="rId5" Type="http://schemas.openxmlformats.org/officeDocument/2006/relationships/image" Target="../media/image39.png"/><Relationship Id="rId6" Type="http://schemas.openxmlformats.org/officeDocument/2006/relationships/image" Target="../media/image176.png"/><Relationship Id="rId7" Type="http://schemas.openxmlformats.org/officeDocument/2006/relationships/image" Target="../media/image65.png"/><Relationship Id="rId8" Type="http://schemas.openxmlformats.org/officeDocument/2006/relationships/image" Target="../media/image177.jpg"/><Relationship Id="rId9" Type="http://schemas.openxmlformats.org/officeDocument/2006/relationships/oleObject" Target="../embeddings/oleObject105.bin"/><Relationship Id="rId10" Type="http://schemas.openxmlformats.org/officeDocument/2006/relationships/image" Target="../media/image174.emf"/><Relationship Id="rId11" Type="http://schemas.openxmlformats.org/officeDocument/2006/relationships/image" Target="../media/image178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4.png"/><Relationship Id="rId12" Type="http://schemas.openxmlformats.org/officeDocument/2006/relationships/image" Target="../media/image152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191.png"/><Relationship Id="rId5" Type="http://schemas.openxmlformats.org/officeDocument/2006/relationships/oleObject" Target="../embeddings/oleObject106.bin"/><Relationship Id="rId6" Type="http://schemas.openxmlformats.org/officeDocument/2006/relationships/image" Target="../media/image190.emf"/><Relationship Id="rId7" Type="http://schemas.openxmlformats.org/officeDocument/2006/relationships/image" Target="../media/image192.jpg"/><Relationship Id="rId8" Type="http://schemas.openxmlformats.org/officeDocument/2006/relationships/image" Target="../media/image193.png"/><Relationship Id="rId9" Type="http://schemas.openxmlformats.org/officeDocument/2006/relationships/oleObject" Target="../embeddings/oleObject107.bin"/><Relationship Id="rId10" Type="http://schemas.openxmlformats.org/officeDocument/2006/relationships/image" Target="../media/image17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196.png"/><Relationship Id="rId5" Type="http://schemas.openxmlformats.org/officeDocument/2006/relationships/oleObject" Target="../embeddings/oleObject108.bin"/><Relationship Id="rId6" Type="http://schemas.openxmlformats.org/officeDocument/2006/relationships/image" Target="../media/image195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640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20" Type="http://schemas.openxmlformats.org/officeDocument/2006/relationships/image" Target="../media/image17.emf"/><Relationship Id="rId21" Type="http://schemas.openxmlformats.org/officeDocument/2006/relationships/image" Target="../media/image21.gif"/><Relationship Id="rId22" Type="http://schemas.openxmlformats.org/officeDocument/2006/relationships/image" Target="../media/image22.gif"/><Relationship Id="rId23" Type="http://schemas.openxmlformats.org/officeDocument/2006/relationships/image" Target="../media/image23.wmf"/><Relationship Id="rId24" Type="http://schemas.openxmlformats.org/officeDocument/2006/relationships/image" Target="../media/image24.jpeg"/><Relationship Id="rId25" Type="http://schemas.openxmlformats.org/officeDocument/2006/relationships/image" Target="../media/image25.png"/><Relationship Id="rId26" Type="http://schemas.openxmlformats.org/officeDocument/2006/relationships/image" Target="../media/image26.jpeg"/><Relationship Id="rId27" Type="http://schemas.openxmlformats.org/officeDocument/2006/relationships/image" Target="../media/image27.jpeg"/><Relationship Id="rId28" Type="http://schemas.openxmlformats.org/officeDocument/2006/relationships/image" Target="../media/image28.gif"/><Relationship Id="rId29" Type="http://schemas.openxmlformats.org/officeDocument/2006/relationships/image" Target="../media/image29.jpg"/><Relationship Id="rId30" Type="http://schemas.openxmlformats.org/officeDocument/2006/relationships/image" Target="../media/image30.gif"/><Relationship Id="rId31" Type="http://schemas.openxmlformats.org/officeDocument/2006/relationships/image" Target="../media/image31.png"/><Relationship Id="rId32" Type="http://schemas.openxmlformats.org/officeDocument/2006/relationships/image" Target="../media/image32.jpg"/><Relationship Id="rId10" Type="http://schemas.openxmlformats.org/officeDocument/2006/relationships/image" Target="../media/image18.png"/><Relationship Id="rId11" Type="http://schemas.openxmlformats.org/officeDocument/2006/relationships/oleObject" Target="../embeddings/oleObject9.bin"/><Relationship Id="rId12" Type="http://schemas.openxmlformats.org/officeDocument/2006/relationships/image" Target="../media/image14.w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15.w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16.wmf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8.emf"/><Relationship Id="rId8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29345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66089" y="5529924"/>
            <a:ext cx="3353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MENU2016 </a:t>
            </a:r>
          </a:p>
          <a:p>
            <a:pPr algn="ctr"/>
            <a:r>
              <a:rPr lang="en-US" dirty="0" smtClean="0"/>
              <a:t>July 30, 2016  Kyoto University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79398" y="908268"/>
            <a:ext cx="3660340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Review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of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MEASUREMENT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278" y="990657"/>
            <a:ext cx="439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optical theorem: </a:t>
            </a:r>
          </a:p>
          <a:p>
            <a:r>
              <a:rPr lang="en-US" sz="1400" dirty="0" smtClean="0"/>
              <a:t>related to the imaginary part of the forward scattering</a:t>
            </a:r>
            <a:endParaRPr lang="en-US" sz="1400" dirty="0"/>
          </a:p>
        </p:txBody>
      </p:sp>
      <p:pic>
        <p:nvPicPr>
          <p:cNvPr id="24" name="Picture 23" descr="qq-proj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28" y="5313083"/>
            <a:ext cx="3537416" cy="554514"/>
          </a:xfrm>
          <a:prstGeom prst="rect">
            <a:avLst/>
          </a:prstGeom>
        </p:spPr>
      </p:pic>
      <p:pic>
        <p:nvPicPr>
          <p:cNvPr id="25" name="Picture 24" descr="qqcorrelat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" y="4445000"/>
            <a:ext cx="5747034" cy="635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9260" y="2933154"/>
            <a:ext cx="5195364" cy="151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6649" y="5372294"/>
            <a:ext cx="1771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Projection into</a:t>
            </a:r>
          </a:p>
          <a:p>
            <a:r>
              <a:rPr lang="en-US" sz="1400" dirty="0" smtClean="0"/>
              <a:t>8 Lorentz structures</a:t>
            </a:r>
            <a:endParaRPr lang="en-US" sz="1400" dirty="0"/>
          </a:p>
        </p:txBody>
      </p:sp>
      <p:sp>
        <p:nvSpPr>
          <p:cNvPr id="59" name="Oval 58"/>
          <p:cNvSpPr/>
          <p:nvPr/>
        </p:nvSpPr>
        <p:spPr>
          <a:xfrm>
            <a:off x="3632619" y="3344998"/>
            <a:ext cx="1584501" cy="4678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>
            <a:endCxn id="72" idx="7"/>
          </p:cNvCxnSpPr>
          <p:nvPr/>
        </p:nvCxnSpPr>
        <p:spPr>
          <a:xfrm flipV="1">
            <a:off x="3813643" y="2775902"/>
            <a:ext cx="112593" cy="65549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4817435" y="2783675"/>
            <a:ext cx="138824" cy="6229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84" idx="3"/>
            <a:endCxn id="72" idx="7"/>
          </p:cNvCxnSpPr>
          <p:nvPr/>
        </p:nvCxnSpPr>
        <p:spPr>
          <a:xfrm flipH="1">
            <a:off x="3926236" y="2379211"/>
            <a:ext cx="304077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140728" y="3702828"/>
            <a:ext cx="588832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5119736" y="3702828"/>
            <a:ext cx="650944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Freeform 71"/>
          <p:cNvSpPr/>
          <p:nvPr/>
        </p:nvSpPr>
        <p:spPr>
          <a:xfrm>
            <a:off x="3431872" y="2478656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4817435" y="2478656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140728" y="3514519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5348343" y="3520705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3515581" y="3028866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4965208" y="3030198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80" name="Rectangle 79"/>
          <p:cNvSpPr/>
          <p:nvPr/>
        </p:nvSpPr>
        <p:spPr>
          <a:xfrm>
            <a:off x="1188357" y="2891964"/>
            <a:ext cx="6946267" cy="151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4090218" y="1991888"/>
            <a:ext cx="580571" cy="420986"/>
            <a:chOff x="4073072" y="2548452"/>
            <a:chExt cx="580571" cy="420986"/>
          </a:xfrm>
        </p:grpSpPr>
        <p:cxnSp>
          <p:nvCxnSpPr>
            <p:cNvPr id="82" name="Straight Connector 81"/>
            <p:cNvCxnSpPr/>
            <p:nvPr/>
          </p:nvCxnSpPr>
          <p:spPr>
            <a:xfrm flipH="1" flipV="1">
              <a:off x="4073072" y="2566594"/>
              <a:ext cx="253004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4425177" y="2548452"/>
              <a:ext cx="228466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4154714" y="2739570"/>
              <a:ext cx="399143" cy="2298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Connector 84"/>
          <p:cNvCxnSpPr>
            <a:stCxn id="84" idx="5"/>
          </p:cNvCxnSpPr>
          <p:nvPr/>
        </p:nvCxnSpPr>
        <p:spPr>
          <a:xfrm>
            <a:off x="4512550" y="2379211"/>
            <a:ext cx="304885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3975374" y="2554171"/>
            <a:ext cx="800871" cy="139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4380504" y="1860378"/>
            <a:ext cx="0" cy="2273340"/>
          </a:xfrm>
          <a:prstGeom prst="line">
            <a:avLst/>
          </a:prstGeom>
          <a:ln w="254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 Box 39"/>
          <p:cNvSpPr txBox="1">
            <a:spLocks noChangeArrowheads="1"/>
          </p:cNvSpPr>
          <p:nvPr/>
        </p:nvSpPr>
        <p:spPr bwMode="auto">
          <a:xfrm>
            <a:off x="6655839" y="415856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92" name="Text Box 40"/>
          <p:cNvSpPr txBox="1">
            <a:spLocks noChangeArrowheads="1"/>
          </p:cNvSpPr>
          <p:nvPr/>
        </p:nvSpPr>
        <p:spPr bwMode="auto">
          <a:xfrm rot="16200000">
            <a:off x="5081421" y="524127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9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72432"/>
              </p:ext>
            </p:extLst>
          </p:nvPr>
        </p:nvGraphicFramePr>
        <p:xfrm>
          <a:off x="6271353" y="4528217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18182"/>
              </p:ext>
            </p:extLst>
          </p:nvPr>
        </p:nvGraphicFramePr>
        <p:xfrm>
          <a:off x="7008784" y="4919281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1" name="Equation" r:id="rId6" imgW="203200" imgH="228600" progId="Equation.3">
                  <p:embed/>
                </p:oleObj>
              </mc:Choice>
              <mc:Fallback>
                <p:oleObj name="Equation" r:id="rId6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8784" y="4919281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037424"/>
              </p:ext>
            </p:extLst>
          </p:nvPr>
        </p:nvGraphicFramePr>
        <p:xfrm>
          <a:off x="7749879" y="5376534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2" name="Equation" r:id="rId8" imgW="165100" imgH="228600" progId="Equation.3">
                  <p:embed/>
                </p:oleObj>
              </mc:Choice>
              <mc:Fallback>
                <p:oleObj name="Equation" r:id="rId8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9879" y="5376534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64863"/>
              </p:ext>
            </p:extLst>
          </p:nvPr>
        </p:nvGraphicFramePr>
        <p:xfrm>
          <a:off x="7747354" y="5900545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3" name="Equation" r:id="rId10" imgW="228600" imgH="228600" progId="Equation.3">
                  <p:embed/>
                </p:oleObj>
              </mc:Choice>
              <mc:Fallback>
                <p:oleObj name="Equation" r:id="rId1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354" y="5900545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369126"/>
              </p:ext>
            </p:extLst>
          </p:nvPr>
        </p:nvGraphicFramePr>
        <p:xfrm>
          <a:off x="8417290" y="5375135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4" name="Equation" r:id="rId12" imgW="228600" imgH="266400" progId="Equation.3">
                  <p:embed/>
                </p:oleObj>
              </mc:Choice>
              <mc:Fallback>
                <p:oleObj name="Equation" r:id="rId1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7290" y="5375135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935663"/>
              </p:ext>
            </p:extLst>
          </p:nvPr>
        </p:nvGraphicFramePr>
        <p:xfrm>
          <a:off x="8315038" y="5855158"/>
          <a:ext cx="534988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5" name="Equation" r:id="rId14" imgW="381000" imgH="228600" progId="Equation.3">
                  <p:embed/>
                </p:oleObj>
              </mc:Choice>
              <mc:Fallback>
                <p:oleObj name="Equation" r:id="rId14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5038" y="5855158"/>
                        <a:ext cx="534988" cy="325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250201"/>
              </p:ext>
            </p:extLst>
          </p:nvPr>
        </p:nvGraphicFramePr>
        <p:xfrm>
          <a:off x="8417291" y="4883989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6" name="Equation" r:id="rId16" imgW="203040" imgH="266400" progId="Equation.3">
                  <p:embed/>
                </p:oleObj>
              </mc:Choice>
              <mc:Fallback>
                <p:oleObj name="Equation" r:id="rId16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7291" y="4883989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491722"/>
              </p:ext>
            </p:extLst>
          </p:nvPr>
        </p:nvGraphicFramePr>
        <p:xfrm>
          <a:off x="7014196" y="5854740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7" name="Equation" r:id="rId18" imgW="215900" imgH="228600" progId="Equation.3">
                  <p:embed/>
                </p:oleObj>
              </mc:Choice>
              <mc:Fallback>
                <p:oleObj name="Equation" r:id="rId18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4196" y="5854740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Rectangle 4"/>
          <p:cNvSpPr>
            <a:spLocks/>
          </p:cNvSpPr>
          <p:nvPr/>
        </p:nvSpPr>
        <p:spPr bwMode="auto">
          <a:xfrm>
            <a:off x="8178246" y="4859471"/>
            <a:ext cx="770592" cy="1649791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96842"/>
              </p:ext>
            </p:extLst>
          </p:nvPr>
        </p:nvGraphicFramePr>
        <p:xfrm>
          <a:off x="6043538" y="1107544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3" name="Text Box 40"/>
          <p:cNvSpPr txBox="1">
            <a:spLocks noChangeArrowheads="1"/>
          </p:cNvSpPr>
          <p:nvPr/>
        </p:nvSpPr>
        <p:spPr bwMode="auto">
          <a:xfrm rot="16200000">
            <a:off x="4813338" y="1152455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4" name="Text Box 39"/>
          <p:cNvSpPr txBox="1">
            <a:spLocks noChangeArrowheads="1"/>
          </p:cNvSpPr>
          <p:nvPr/>
        </p:nvSpPr>
        <p:spPr bwMode="auto">
          <a:xfrm>
            <a:off x="6530736" y="749053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5" name="Rectangle 4"/>
          <p:cNvSpPr>
            <a:spLocks/>
          </p:cNvSpPr>
          <p:nvPr/>
        </p:nvSpPr>
        <p:spPr bwMode="auto">
          <a:xfrm>
            <a:off x="7954168" y="1432288"/>
            <a:ext cx="77059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456642"/>
              </p:ext>
            </p:extLst>
          </p:nvPr>
        </p:nvGraphicFramePr>
        <p:xfrm>
          <a:off x="6793222" y="1487696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8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3222" y="1487696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741015"/>
              </p:ext>
            </p:extLst>
          </p:nvPr>
        </p:nvGraphicFramePr>
        <p:xfrm>
          <a:off x="8175935" y="1506746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539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935" y="1506746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132899" y="3356751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Quark-quark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339282" y="2654141"/>
            <a:ext cx="140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Hard scattering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132899" y="2033205"/>
            <a:ext cx="182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fragmentation</a:t>
            </a:r>
            <a:endParaRPr lang="en-US" sz="1400" dirty="0"/>
          </a:p>
        </p:txBody>
      </p:sp>
      <p:sp>
        <p:nvSpPr>
          <p:cNvPr id="111" name="Rounded Rectangle 110"/>
          <p:cNvSpPr/>
          <p:nvPr/>
        </p:nvSpPr>
        <p:spPr>
          <a:xfrm>
            <a:off x="435429" y="2647776"/>
            <a:ext cx="2028805" cy="6112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20920" y="2706578"/>
            <a:ext cx="165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 Factorization</a:t>
            </a:r>
          </a:p>
          <a:p>
            <a:r>
              <a:rPr lang="en-US" sz="1400" dirty="0"/>
              <a:t>h</a:t>
            </a:r>
            <a:r>
              <a:rPr lang="en-US" sz="1400" dirty="0" smtClean="0"/>
              <a:t>olds for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&lt;&lt;Q </a:t>
            </a:r>
            <a:endParaRPr lang="en-US" sz="1400" dirty="0"/>
          </a:p>
        </p:txBody>
      </p:sp>
      <p:sp>
        <p:nvSpPr>
          <p:cNvPr id="5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89923" y="-76200"/>
            <a:ext cx="36180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Correlators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34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4499" y="-76200"/>
            <a:ext cx="31289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First evidences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0249" y="744811"/>
            <a:ext cx="2633964" cy="5432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056930"/>
              </p:ext>
            </p:extLst>
          </p:nvPr>
        </p:nvGraphicFramePr>
        <p:xfrm>
          <a:off x="330634" y="724734"/>
          <a:ext cx="250666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384" name="Equation" r:id="rId4" imgW="1143000" imgH="241300" progId="Equation.3">
                  <p:embed/>
                </p:oleObj>
              </mc:Choice>
              <mc:Fallback>
                <p:oleObj name="Equation" r:id="rId4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724734"/>
                        <a:ext cx="2506662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-7555" y="2037189"/>
            <a:ext cx="7133785" cy="4325571"/>
            <a:chOff x="4447996" y="1550708"/>
            <a:chExt cx="7133785" cy="43255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027375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94384" y="5229948"/>
              <a:ext cx="3597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78006" y="4487429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76923" y="753909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285399" y="1044792"/>
            <a:ext cx="1271990" cy="369332"/>
            <a:chOff x="4677182" y="1117810"/>
            <a:chExt cx="1271990" cy="369332"/>
          </a:xfrm>
        </p:grpSpPr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202945" y="744811"/>
            <a:ext cx="2687058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78040"/>
              </p:ext>
            </p:extLst>
          </p:nvPr>
        </p:nvGraphicFramePr>
        <p:xfrm>
          <a:off x="6302233" y="753526"/>
          <a:ext cx="250825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385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233" y="753526"/>
                        <a:ext cx="2508250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421337" y="2369465"/>
            <a:ext cx="4738902" cy="3894218"/>
            <a:chOff x="4404202" y="1833710"/>
            <a:chExt cx="4738902" cy="3894218"/>
          </a:xfrm>
        </p:grpSpPr>
        <p:grpSp>
          <p:nvGrpSpPr>
            <p:cNvPr id="41" name="Group 40"/>
            <p:cNvGrpSpPr/>
            <p:nvPr/>
          </p:nvGrpSpPr>
          <p:grpSpPr>
            <a:xfrm>
              <a:off x="4404202" y="1833710"/>
              <a:ext cx="4738902" cy="3894218"/>
              <a:chOff x="4404202" y="1833710"/>
              <a:chExt cx="4738902" cy="389421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554196" y="5358596"/>
                <a:ext cx="2904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68017" y="1618114"/>
            <a:ext cx="68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2005: First evidence from HERMES measuring SIDIS on proton</a:t>
            </a: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9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SS_sous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9" y="1173363"/>
            <a:ext cx="5188493" cy="50394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2555776" y="306896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109" y="-76200"/>
            <a:ext cx="44257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Multi-D Approach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30000" y="2617787"/>
            <a:ext cx="330634" cy="737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79989" y="3948133"/>
            <a:ext cx="709387" cy="7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714" y="2946400"/>
            <a:ext cx="23992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086" y="1768927"/>
            <a:ext cx="1115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~ 20 GeV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grpSp>
        <p:nvGrpSpPr>
          <p:cNvPr id="4" name="Group 3"/>
          <p:cNvGrpSpPr/>
          <p:nvPr/>
        </p:nvGrpSpPr>
        <p:grpSpPr>
          <a:xfrm>
            <a:off x="5414090" y="840819"/>
            <a:ext cx="3769512" cy="5047535"/>
            <a:chOff x="5414090" y="701119"/>
            <a:chExt cx="3769512" cy="5047535"/>
          </a:xfrm>
        </p:grpSpPr>
        <p:sp>
          <p:nvSpPr>
            <p:cNvPr id="21" name="TextBox 20"/>
            <p:cNvSpPr txBox="1"/>
            <p:nvPr/>
          </p:nvSpPr>
          <p:spPr>
            <a:xfrm>
              <a:off x="5414090" y="701119"/>
              <a:ext cx="3769512" cy="504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Disentangle all the kinematic dependences</a:t>
              </a:r>
              <a:endParaRPr lang="en-US" sz="1400" dirty="0"/>
            </a:p>
            <a:p>
              <a:endParaRPr lang="en-US" sz="1400" dirty="0" smtClean="0"/>
            </a:p>
            <a:p>
              <a:r>
                <a:rPr lang="en-US" sz="1400" dirty="0" smtClean="0"/>
                <a:t>Asymmetries so far used to suppress </a:t>
              </a:r>
            </a:p>
            <a:p>
              <a:r>
                <a:rPr lang="en-US" sz="1400" dirty="0"/>
                <a:t>s</a:t>
              </a:r>
              <a:r>
                <a:rPr lang="en-US" sz="1400" dirty="0" smtClean="0"/>
                <a:t>ystematics effects</a:t>
              </a:r>
              <a:endParaRPr lang="en-US" sz="1400" dirty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  <a:p>
              <a:r>
                <a:rPr lang="en-US" sz="1400" dirty="0" smtClean="0"/>
                <a:t>They suppress also physics (i.e. evolution)</a:t>
              </a:r>
            </a:p>
            <a:p>
              <a:endParaRPr lang="en-US" sz="1400" dirty="0" smtClean="0"/>
            </a:p>
            <a:p>
              <a:r>
                <a:rPr lang="en-US" sz="1400" dirty="0" err="1" smtClean="0"/>
                <a:t>MultiD</a:t>
              </a:r>
              <a:r>
                <a:rPr lang="en-US" sz="1400" dirty="0" smtClean="0"/>
                <a:t> extraction of </a:t>
              </a:r>
              <a:r>
                <a:rPr lang="en-US" sz="1400" dirty="0" err="1" smtClean="0"/>
                <a:t>asymmertries</a:t>
              </a:r>
              <a:r>
                <a:rPr lang="en-US" sz="1400" dirty="0" smtClean="0"/>
                <a:t> requires </a:t>
              </a:r>
            </a:p>
            <a:p>
              <a:r>
                <a:rPr lang="en-US" sz="1400" dirty="0" err="1" smtClean="0"/>
                <a:t>multiD</a:t>
              </a:r>
              <a:r>
                <a:rPr lang="en-US" sz="1400" dirty="0" smtClean="0"/>
                <a:t> knowledge of nuclear effects from </a:t>
              </a:r>
            </a:p>
            <a:p>
              <a:r>
                <a:rPr lang="en-US" sz="1400" dirty="0" smtClean="0"/>
                <a:t>real fixed targets</a:t>
              </a:r>
              <a:r>
                <a:rPr lang="en-US" sz="1400" dirty="0"/>
                <a:t> </a:t>
              </a:r>
              <a:r>
                <a:rPr lang="en-US" sz="1400" dirty="0" smtClean="0"/>
                <a:t> (</a:t>
              </a:r>
              <a:r>
                <a:rPr lang="en-US" sz="1400" baseline="30000" dirty="0"/>
                <a:t>6</a:t>
              </a:r>
              <a:r>
                <a:rPr lang="en-US" sz="1400" dirty="0"/>
                <a:t>LiD, NH</a:t>
              </a:r>
              <a:r>
                <a:rPr lang="en-US" sz="1400" baseline="-25000" dirty="0"/>
                <a:t>3</a:t>
              </a:r>
              <a:r>
                <a:rPr lang="en-US" sz="1400" dirty="0"/>
                <a:t>, </a:t>
              </a:r>
              <a:r>
                <a:rPr lang="en-US" sz="1400" baseline="30000" dirty="0"/>
                <a:t>3</a:t>
              </a:r>
              <a:r>
                <a:rPr lang="en-US" sz="1400" dirty="0"/>
                <a:t>He</a:t>
              </a:r>
              <a:r>
                <a:rPr lang="en-US" sz="1400" dirty="0" smtClean="0"/>
                <a:t>). </a:t>
              </a:r>
            </a:p>
            <a:p>
              <a:endParaRPr lang="en-US" sz="1400" dirty="0"/>
            </a:p>
            <a:p>
              <a:r>
                <a:rPr lang="en-US" sz="1400" dirty="0" smtClean="0"/>
                <a:t>Outlook</a:t>
              </a:r>
              <a:r>
                <a:rPr lang="en-US" sz="1400" dirty="0"/>
                <a:t>: work directly with </a:t>
              </a:r>
              <a:r>
                <a:rPr lang="en-US" sz="1400" dirty="0" smtClean="0"/>
                <a:t> cross</a:t>
              </a:r>
              <a:r>
                <a:rPr lang="en-US" sz="1400" dirty="0"/>
                <a:t>-section </a:t>
              </a:r>
              <a:r>
                <a:rPr lang="en-US" sz="1400" dirty="0" smtClean="0"/>
                <a:t>differences or move to a collider (EIC)</a:t>
              </a:r>
              <a:endParaRPr lang="en-US" sz="1400" dirty="0"/>
            </a:p>
            <a:p>
              <a:endParaRPr lang="en-US" sz="1400" dirty="0" smtClean="0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3310559"/>
                </p:ext>
              </p:extLst>
            </p:nvPr>
          </p:nvGraphicFramePr>
          <p:xfrm>
            <a:off x="5886621" y="2836906"/>
            <a:ext cx="2193925" cy="738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799" name="Equation" r:id="rId5" imgW="1320800" imgH="444500" progId="Equation.3">
                    <p:embed/>
                  </p:oleObj>
                </mc:Choice>
                <mc:Fallback>
                  <p:oleObj name="Equation" r:id="rId5" imgW="13208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86621" y="2836906"/>
                          <a:ext cx="2193925" cy="738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6174278"/>
                </p:ext>
              </p:extLst>
            </p:nvPr>
          </p:nvGraphicFramePr>
          <p:xfrm>
            <a:off x="6203870" y="1993900"/>
            <a:ext cx="1498600" cy="738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800" name="Equation" r:id="rId7" imgW="901700" imgH="444500" progId="Equation.3">
                    <p:embed/>
                  </p:oleObj>
                </mc:Choice>
                <mc:Fallback>
                  <p:oleObj name="Equation" r:id="rId7" imgW="9017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03870" y="1993900"/>
                          <a:ext cx="1498600" cy="738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079" y="717750"/>
            <a:ext cx="2210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Umpolarized</a:t>
            </a:r>
            <a:r>
              <a:rPr lang="en-US" sz="1400" dirty="0" smtClean="0">
                <a:solidFill>
                  <a:srgbClr val="FF0000"/>
                </a:solidFill>
              </a:rPr>
              <a:t> Multiplicities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43195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pic>
        <p:nvPicPr>
          <p:cNvPr id="3" name="Picture 2" descr="36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131"/>
            <a:ext cx="9144000" cy="6084916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459575"/>
              </p:ext>
            </p:extLst>
          </p:nvPr>
        </p:nvGraphicFramePr>
        <p:xfrm>
          <a:off x="1088601" y="1234796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472424" y="921930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116423" y="199826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329208"/>
              </p:ext>
            </p:extLst>
          </p:nvPr>
        </p:nvGraphicFramePr>
        <p:xfrm>
          <a:off x="2567127" y="2608523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3" name="Equation" r:id="rId4" imgW="228600" imgH="228600" progId="Equation.3">
                  <p:embed/>
                </p:oleObj>
              </mc:Choice>
              <mc:Fallback>
                <p:oleObj name="Equation" r:id="rId4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127" y="2608523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413391"/>
              </p:ext>
            </p:extLst>
          </p:nvPr>
        </p:nvGraphicFramePr>
        <p:xfrm>
          <a:off x="3237063" y="2083113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4" name="Equation" r:id="rId6" imgW="228600" imgH="266400" progId="Equation.3">
                  <p:embed/>
                </p:oleObj>
              </mc:Choice>
              <mc:Fallback>
                <p:oleObj name="Equation" r:id="rId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063" y="2083113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071930"/>
              </p:ext>
            </p:extLst>
          </p:nvPr>
        </p:nvGraphicFramePr>
        <p:xfrm>
          <a:off x="3159430" y="2562718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5" name="Equation" r:id="rId8" imgW="342900" imgH="228600" progId="Equation.3">
                  <p:embed/>
                </p:oleObj>
              </mc:Choice>
              <mc:Fallback>
                <p:oleObj name="Equation" r:id="rId8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430" y="2562718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702975"/>
              </p:ext>
            </p:extLst>
          </p:nvPr>
        </p:nvGraphicFramePr>
        <p:xfrm>
          <a:off x="1826032" y="1625860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6" name="Equation" r:id="rId10" imgW="203200" imgH="228600" progId="Equation.3">
                  <p:embed/>
                </p:oleObj>
              </mc:Choice>
              <mc:Fallback>
                <p:oleObj name="Equation" r:id="rId1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032" y="1625860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958261"/>
              </p:ext>
            </p:extLst>
          </p:nvPr>
        </p:nvGraphicFramePr>
        <p:xfrm>
          <a:off x="3237064" y="1591967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7" name="Equation" r:id="rId12" imgW="203040" imgH="266400" progId="Equation.3">
                  <p:embed/>
                </p:oleObj>
              </mc:Choice>
              <mc:Fallback>
                <p:oleObj name="Equation" r:id="rId12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064" y="1591967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388154"/>
              </p:ext>
            </p:extLst>
          </p:nvPr>
        </p:nvGraphicFramePr>
        <p:xfrm>
          <a:off x="1833969" y="2562718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8" name="Equation" r:id="rId14" imgW="215900" imgH="228600" progId="Equation.3">
                  <p:embed/>
                </p:oleObj>
              </mc:Choice>
              <mc:Fallback>
                <p:oleObj name="Equation" r:id="rId14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969" y="2562718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843548"/>
              </p:ext>
            </p:extLst>
          </p:nvPr>
        </p:nvGraphicFramePr>
        <p:xfrm>
          <a:off x="2567127" y="2083113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39" name="Equation" r:id="rId16" imgW="165100" imgH="228600" progId="Equation.3">
                  <p:embed/>
                </p:oleObj>
              </mc:Choice>
              <mc:Fallback>
                <p:oleObj name="Equation" r:id="rId16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127" y="2083113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pic>
        <p:nvPicPr>
          <p:cNvPr id="3" name="Picture 2" descr="Up_unpo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6" y="3606406"/>
            <a:ext cx="2237123" cy="1981200"/>
          </a:xfrm>
          <a:prstGeom prst="rect">
            <a:avLst/>
          </a:prstGeom>
        </p:spPr>
      </p:pic>
      <p:pic>
        <p:nvPicPr>
          <p:cNvPr id="4" name="Picture 3" descr="Down_unpol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92" y="4281215"/>
            <a:ext cx="2244661" cy="2069513"/>
          </a:xfrm>
          <a:prstGeom prst="rect">
            <a:avLst/>
          </a:prstGeom>
        </p:spPr>
      </p:pic>
      <p:sp>
        <p:nvSpPr>
          <p:cNvPr id="53" name="Rectangle 4"/>
          <p:cNvSpPr>
            <a:spLocks/>
          </p:cNvSpPr>
          <p:nvPr/>
        </p:nvSpPr>
        <p:spPr bwMode="auto">
          <a:xfrm>
            <a:off x="1619235" y="1580451"/>
            <a:ext cx="68123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139434" y="3203628"/>
            <a:ext cx="3573763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212938" y="3203627"/>
            <a:ext cx="2619277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</a:rPr>
              <a:t>Low-</a:t>
            </a:r>
            <a:r>
              <a:rPr lang="en-US" sz="1400" dirty="0" err="1" smtClean="0">
                <a:solidFill>
                  <a:srgbClr val="FF0000"/>
                </a:solidFill>
              </a:rPr>
              <a:t>pT</a:t>
            </a:r>
            <a:r>
              <a:rPr lang="en-US" sz="1400" dirty="0" smtClean="0">
                <a:solidFill>
                  <a:srgbClr val="FF0000"/>
                </a:solidFill>
              </a:rPr>
              <a:t> regime: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precise </a:t>
            </a:r>
            <a:r>
              <a:rPr lang="en-US" sz="1400" dirty="0" err="1" smtClean="0">
                <a:solidFill>
                  <a:srgbClr val="FF0000"/>
                </a:solidFill>
              </a:rPr>
              <a:t>xsec</a:t>
            </a:r>
            <a:r>
              <a:rPr lang="en-US" sz="1400" dirty="0" smtClean="0">
                <a:solidFill>
                  <a:srgbClr val="FF0000"/>
                </a:solidFill>
              </a:rPr>
              <a:t> measurements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  <a:sym typeface="Zapf Dingbats"/>
              </a:rPr>
              <a:t>Parton correlations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short range, MPI</a:t>
            </a:r>
            <a:endParaRPr lang="en-US" sz="1400" dirty="0" smtClean="0">
              <a:solidFill>
                <a:srgbClr val="FF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endParaRPr lang="en-US" sz="1400" dirty="0">
              <a:solidFill>
                <a:srgbClr val="FF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</a:rPr>
              <a:t>Low-x physics: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color glass condensate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err="1" smtClean="0">
                <a:solidFill>
                  <a:srgbClr val="FF0000"/>
                </a:solidFill>
              </a:rPr>
              <a:t>Hadronization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parton dynamic in medium</a:t>
            </a:r>
          </a:p>
        </p:txBody>
      </p:sp>
      <p:graphicFrame>
        <p:nvGraphicFramePr>
          <p:cNvPr id="3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432424"/>
              </p:ext>
            </p:extLst>
          </p:nvPr>
        </p:nvGraphicFramePr>
        <p:xfrm>
          <a:off x="5746299" y="154533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" name="Text Box 40"/>
          <p:cNvSpPr txBox="1">
            <a:spLocks noChangeArrowheads="1"/>
          </p:cNvSpPr>
          <p:nvPr/>
        </p:nvSpPr>
        <p:spPr bwMode="auto">
          <a:xfrm rot="16200000">
            <a:off x="4516099" y="159024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6233497" y="118684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762741"/>
              </p:ext>
            </p:extLst>
          </p:nvPr>
        </p:nvGraphicFramePr>
        <p:xfrm>
          <a:off x="6495983" y="192548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40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5983" y="192548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171215"/>
              </p:ext>
            </p:extLst>
          </p:nvPr>
        </p:nvGraphicFramePr>
        <p:xfrm>
          <a:off x="7878696" y="194453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41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8696" y="194453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4"/>
          <p:cNvSpPr>
            <a:spLocks/>
          </p:cNvSpPr>
          <p:nvPr/>
        </p:nvSpPr>
        <p:spPr bwMode="auto">
          <a:xfrm>
            <a:off x="6292473" y="1870081"/>
            <a:ext cx="687718" cy="47480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5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72835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0642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0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563000" y="600044"/>
            <a:ext cx="3720898" cy="2041556"/>
            <a:chOff x="4714524" y="4500168"/>
            <a:chExt cx="3720898" cy="204155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524" y="4500168"/>
              <a:ext cx="3720898" cy="204155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75902" y="4562125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L</a:t>
              </a:r>
              <a:r>
                <a:rPr lang="en-US" sz="1200" baseline="-25000" dirty="0" smtClean="0">
                  <a:latin typeface="+mj-lt"/>
                </a:rPr>
                <a:t>QCD</a:t>
              </a:r>
              <a:r>
                <a:rPr lang="en-US" sz="1200" dirty="0" smtClean="0">
                  <a:latin typeface="+mj-lt"/>
                </a:rPr>
                <a:t>&lt;&lt;</a:t>
              </a:r>
              <a:r>
                <a:rPr lang="en-US" sz="1200" dirty="0" err="1" smtClean="0">
                  <a:latin typeface="+mj-lt"/>
                </a:rPr>
                <a:t>q</a:t>
              </a:r>
              <a:r>
                <a:rPr lang="en-US" sz="1200" baseline="-25000" dirty="0" err="1" smtClean="0">
                  <a:latin typeface="+mj-lt"/>
                </a:rPr>
                <a:t>T</a:t>
              </a:r>
              <a:r>
                <a:rPr lang="en-US" sz="1200" dirty="0" smtClean="0">
                  <a:latin typeface="+mj-lt"/>
                </a:rPr>
                <a:t>&lt;&lt;Q     same physics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14240" y="2468880"/>
            <a:ext cx="4240613" cy="263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" y="4279508"/>
            <a:ext cx="4133131" cy="2439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3760" y="6511107"/>
            <a:ext cx="320474" cy="11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7066" y="-76200"/>
            <a:ext cx="37237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TMDs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9064" y="5623841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0154" y="734064"/>
            <a:ext cx="3275964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300154" y="1436607"/>
            <a:ext cx="3170673" cy="2598487"/>
            <a:chOff x="5638800" y="1066800"/>
            <a:chExt cx="3140075" cy="2590800"/>
          </a:xfrm>
        </p:grpSpPr>
        <p:pic>
          <p:nvPicPr>
            <p:cNvPr id="35" name="Picture 22" descr="sea-quarks-widt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066800"/>
              <a:ext cx="314007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2"/>
            <p:cNvSpPr>
              <a:spLocks noChangeArrowheads="1"/>
            </p:cNvSpPr>
            <p:nvPr/>
          </p:nvSpPr>
          <p:spPr bwMode="auto">
            <a:xfrm>
              <a:off x="6341094" y="3385788"/>
              <a:ext cx="2437781" cy="226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0             0.5               1.0              </a:t>
              </a:r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872894" y="4094450"/>
            <a:ext cx="2202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/>
              <a:t>Matevosyan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1111.1740]</a:t>
            </a:r>
            <a:endParaRPr lang="en-US" sz="1000" dirty="0"/>
          </a:p>
        </p:txBody>
      </p:sp>
      <p:sp>
        <p:nvSpPr>
          <p:cNvPr id="51" name="Rectangle 50"/>
          <p:cNvSpPr/>
          <p:nvPr/>
        </p:nvSpPr>
        <p:spPr>
          <a:xfrm>
            <a:off x="1811434" y="1261506"/>
            <a:ext cx="22995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P. Schweitzer++   [arXiv</a:t>
            </a:r>
            <a:r>
              <a:rPr lang="en-US" sz="1000" b="1" dirty="0"/>
              <a:t>:</a:t>
            </a:r>
            <a:r>
              <a:rPr lang="en-US" sz="1000" b="1" dirty="0" smtClean="0"/>
              <a:t>1210.1267]</a:t>
            </a:r>
            <a:endParaRPr lang="en-US" sz="1000" dirty="0"/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008407"/>
              </p:ext>
            </p:extLst>
          </p:nvPr>
        </p:nvGraphicFramePr>
        <p:xfrm>
          <a:off x="487363" y="803275"/>
          <a:ext cx="28829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052" name="Equation" r:id="rId7" imgW="1676400" imgH="241300" progId="Equation.3">
                  <p:embed/>
                </p:oleObj>
              </mc:Choice>
              <mc:Fallback>
                <p:oleObj name="Equation" r:id="rId7" imgW="1676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803275"/>
                        <a:ext cx="2882900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84320" y="62023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3286" y="1436607"/>
            <a:ext cx="846005" cy="261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286" y="1414504"/>
            <a:ext cx="87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</a:t>
            </a:r>
            <a:r>
              <a:rPr lang="en-US" dirty="0" err="1" smtClean="0"/>
              <a:t>x,k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116756" y="3700985"/>
            <a:ext cx="39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sp>
        <p:nvSpPr>
          <p:cNvPr id="2" name="Donut 1"/>
          <p:cNvSpPr/>
          <p:nvPr/>
        </p:nvSpPr>
        <p:spPr>
          <a:xfrm>
            <a:off x="2715266" y="2641600"/>
            <a:ext cx="675052" cy="619760"/>
          </a:xfrm>
          <a:prstGeom prst="donut">
            <a:avLst>
              <a:gd name="adj" fmla="val 53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2795775" y="4673600"/>
            <a:ext cx="675052" cy="619760"/>
          </a:xfrm>
          <a:prstGeom prst="donut">
            <a:avLst>
              <a:gd name="adj" fmla="val 53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2899" y="2945722"/>
            <a:ext cx="1422781" cy="346118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429064" y="5019040"/>
            <a:ext cx="1422781" cy="181410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Fluctu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1" y="2994532"/>
            <a:ext cx="3698240" cy="9694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065248" y="4959550"/>
            <a:ext cx="28394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 different fragmentation</a:t>
            </a:r>
          </a:p>
          <a:p>
            <a:endParaRPr lang="en-US" sz="1400" dirty="0"/>
          </a:p>
          <a:p>
            <a:r>
              <a:rPr lang="en-US" sz="1400" dirty="0" smtClean="0"/>
              <a:t>May be enhanced in medium.</a:t>
            </a:r>
          </a:p>
          <a:p>
            <a:endParaRPr lang="en-US" sz="1400" dirty="0" smtClean="0"/>
          </a:p>
          <a:p>
            <a:r>
              <a:rPr lang="en-US" sz="1400" dirty="0" smtClean="0"/>
              <a:t>Parton propagation in cold matter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s complementary study to QGP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9170" y="2641600"/>
            <a:ext cx="3407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tiles extending up to the inverse </a:t>
            </a:r>
          </a:p>
          <a:p>
            <a:r>
              <a:rPr lang="en-US" sz="1400" dirty="0" smtClean="0"/>
              <a:t>of the gauge field fluctuation scale </a:t>
            </a:r>
            <a:r>
              <a:rPr lang="en-US" sz="1400" dirty="0" smtClean="0">
                <a:latin typeface="Symbol" charset="2"/>
                <a:cs typeface="Symbol" charset="2"/>
              </a:rPr>
              <a:t>r</a:t>
            </a:r>
            <a:r>
              <a:rPr lang="en-US" sz="1400" dirty="0" smtClean="0"/>
              <a:t>&lt;&lt;M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10290" y="3913174"/>
            <a:ext cx="301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May short range parton correlations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anifest also in </a:t>
            </a:r>
            <a:r>
              <a:rPr lang="en-US" sz="1400" dirty="0" err="1" smtClean="0"/>
              <a:t>pp</a:t>
            </a:r>
            <a:r>
              <a:rPr lang="en-US" sz="1400" dirty="0" smtClean="0"/>
              <a:t> MPI ?</a:t>
            </a:r>
            <a:endParaRPr lang="en-US" sz="1400" dirty="0"/>
          </a:p>
        </p:txBody>
      </p:sp>
      <p:sp>
        <p:nvSpPr>
          <p:cNvPr id="45" name="Oval 44"/>
          <p:cNvSpPr/>
          <p:nvPr/>
        </p:nvSpPr>
        <p:spPr>
          <a:xfrm>
            <a:off x="7680037" y="1370191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13731" y="1326158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632780" y="1404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PDF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435337" y="1353838"/>
            <a:ext cx="57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265083" y="1783836"/>
            <a:ext cx="774087" cy="502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3760" y="6511107"/>
            <a:ext cx="320474" cy="11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nselmino_multi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8" y="1922242"/>
            <a:ext cx="4610792" cy="42394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7279" y="-76200"/>
            <a:ext cx="6803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</a:t>
            </a:r>
            <a:r>
              <a:rPr lang="en-US" sz="36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nintegrated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multiplicities</a:t>
            </a:r>
          </a:p>
        </p:txBody>
      </p:sp>
      <p:sp>
        <p:nvSpPr>
          <p:cNvPr id="52" name="Rectangle 51"/>
          <p:cNvSpPr/>
          <p:nvPr/>
        </p:nvSpPr>
        <p:spPr>
          <a:xfrm rot="10800000">
            <a:off x="2389536" y="265641"/>
            <a:ext cx="3257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0154" y="734064"/>
            <a:ext cx="3275964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698469" y="706618"/>
            <a:ext cx="43776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Disentanglement of z and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      : access to the </a:t>
            </a:r>
          </a:p>
          <a:p>
            <a:r>
              <a:rPr lang="en-US" sz="1400" dirty="0" smtClean="0"/>
              <a:t>transverse intrinsic quark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fragmentation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baseline="-25000" dirty="0" smtClean="0"/>
              <a:t>,</a:t>
            </a:r>
            <a:r>
              <a:rPr lang="en-US" sz="1400" dirty="0" smtClean="0"/>
              <a:t> 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/>
              <a:t>        i.e. from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</a:t>
            </a:r>
            <a:r>
              <a:rPr lang="en-US" sz="1400" dirty="0" err="1" smtClean="0"/>
              <a:t>anstaz</a:t>
            </a:r>
            <a:r>
              <a:rPr lang="en-US" sz="1400" dirty="0" smtClean="0"/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09227" y="687729"/>
            <a:ext cx="420540" cy="365166"/>
            <a:chOff x="2832142" y="712894"/>
            <a:chExt cx="471934" cy="365166"/>
          </a:xfrm>
        </p:grpSpPr>
        <p:sp>
          <p:nvSpPr>
            <p:cNvPr id="6" name="TextBox 5"/>
            <p:cNvSpPr txBox="1"/>
            <p:nvPr/>
          </p:nvSpPr>
          <p:spPr>
            <a:xfrm rot="10800000">
              <a:off x="3013271" y="831839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32142" y="712894"/>
              <a:ext cx="370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h</a:t>
              </a:r>
              <a:endParaRPr lang="en-US" sz="1400" baseline="-25000" dirty="0"/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349772"/>
              </p:ext>
            </p:extLst>
          </p:nvPr>
        </p:nvGraphicFramePr>
        <p:xfrm>
          <a:off x="5205180" y="1697842"/>
          <a:ext cx="1627498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758" name="Equation" r:id="rId5" imgW="1320800" imgH="279400" progId="Equation.3">
                  <p:embed/>
                </p:oleObj>
              </mc:Choice>
              <mc:Fallback>
                <p:oleObj name="Equation" r:id="rId5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5180" y="1697842"/>
                        <a:ext cx="1627498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018480"/>
              </p:ext>
            </p:extLst>
          </p:nvPr>
        </p:nvGraphicFramePr>
        <p:xfrm>
          <a:off x="454025" y="803275"/>
          <a:ext cx="29495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759" name="Equation" r:id="rId7" imgW="1714500" imgH="241300" progId="Equation.3">
                  <p:embed/>
                </p:oleObj>
              </mc:Choice>
              <mc:Fallback>
                <p:oleObj name="Equation" r:id="rId7" imgW="171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803275"/>
                        <a:ext cx="2949575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2335735" y="1765376"/>
            <a:ext cx="2318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Anselmino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1312.6261]</a:t>
            </a:r>
            <a:endParaRPr lang="en-US" sz="1000" dirty="0"/>
          </a:p>
        </p:txBody>
      </p:sp>
      <p:pic>
        <p:nvPicPr>
          <p:cNvPr id="22" name="Picture 21" descr="HERMES_mult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0" y="4338257"/>
            <a:ext cx="3203986" cy="2221053"/>
          </a:xfrm>
          <a:prstGeom prst="rect">
            <a:avLst/>
          </a:prstGeom>
        </p:spPr>
      </p:pic>
      <p:pic>
        <p:nvPicPr>
          <p:cNvPr id="23" name="Picture 22" descr="HERMES_mul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98" y="2075894"/>
            <a:ext cx="3119804" cy="2299531"/>
          </a:xfrm>
          <a:prstGeom prst="rect">
            <a:avLst/>
          </a:prstGeom>
        </p:spPr>
      </p:pic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7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6091" y="-76200"/>
            <a:ext cx="76657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Functions @ B-factories</a:t>
            </a:r>
          </a:p>
        </p:txBody>
      </p:sp>
      <p:pic>
        <p:nvPicPr>
          <p:cNvPr id="5" name="Picture 4" descr="Babar_mu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08" y="921944"/>
            <a:ext cx="3974700" cy="5639963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511488" y="773126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1306.2895]</a:t>
            </a:r>
          </a:p>
        </p:txBody>
      </p:sp>
      <p:pic>
        <p:nvPicPr>
          <p:cNvPr id="6" name="Picture 5" descr="Belle_mult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7" y="881304"/>
            <a:ext cx="4177367" cy="2846700"/>
          </a:xfrm>
          <a:prstGeom prst="rect">
            <a:avLst/>
          </a:prstGeom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30634" y="61934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1301.6183]</a:t>
            </a:r>
          </a:p>
        </p:txBody>
      </p:sp>
      <p:pic>
        <p:nvPicPr>
          <p:cNvPr id="7" name="Picture 6" descr="Belle_mul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7" y="3540496"/>
            <a:ext cx="4275397" cy="3051891"/>
          </a:xfrm>
          <a:prstGeom prst="rect">
            <a:avLst/>
          </a:prstGeom>
        </p:spPr>
      </p:pic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2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chetta_ff_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01" y="944257"/>
            <a:ext cx="3099337" cy="29253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93063" y="1096521"/>
            <a:ext cx="58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FFs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Bacchetta_pdf_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113"/>
            <a:ext cx="3158995" cy="29980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83585" y="10758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PDFs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0634" y="4225635"/>
            <a:ext cx="3537093" cy="1939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3301" y="-76200"/>
            <a:ext cx="30312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Evolution</a:t>
            </a:r>
          </a:p>
        </p:txBody>
      </p:sp>
      <p:sp>
        <p:nvSpPr>
          <p:cNvPr id="40" name="Text Box 88"/>
          <p:cNvSpPr txBox="1">
            <a:spLocks noChangeArrowheads="1"/>
          </p:cNvSpPr>
          <p:nvPr/>
        </p:nvSpPr>
        <p:spPr bwMode="auto">
          <a:xfrm>
            <a:off x="423203" y="4337665"/>
            <a:ext cx="3444524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Indication of a </a:t>
            </a:r>
            <a:r>
              <a:rPr lang="en-US" sz="1400" b="1" dirty="0" err="1" smtClean="0">
                <a:latin typeface="Arial"/>
              </a:rPr>
              <a:t>k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and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broadening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with </a:t>
            </a:r>
            <a:r>
              <a:rPr lang="en-US" sz="1400" b="1" dirty="0" err="1" smtClean="0">
                <a:latin typeface="Arial"/>
              </a:rPr>
              <a:t>c.m</a:t>
            </a:r>
            <a:r>
              <a:rPr lang="en-US" sz="1400" b="1" dirty="0" smtClean="0">
                <a:latin typeface="Arial"/>
              </a:rPr>
              <a:t>. energy: TMD evolution</a:t>
            </a:r>
          </a:p>
          <a:p>
            <a:pPr eaLnBrk="1" hangingPunct="1">
              <a:spcBef>
                <a:spcPct val="50000"/>
              </a:spcBef>
            </a:pPr>
            <a:endParaRPr lang="en-US" sz="1400" b="1" dirty="0" smtClean="0">
              <a:latin typeface="Arial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B-factory analyses of the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dependence in fragmentation are crucial for further progresses</a:t>
            </a:r>
            <a:endParaRPr lang="en-US" sz="1400" b="1" dirty="0"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8070" y="3057987"/>
            <a:ext cx="121344" cy="50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23446" y="2688655"/>
            <a:ext cx="1651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Fixed target SIDIS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~ few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4904837" y="2688655"/>
            <a:ext cx="1470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B-factories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~ 100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4" name="Left-Right Arrow 23"/>
          <p:cNvSpPr/>
          <p:nvPr/>
        </p:nvSpPr>
        <p:spPr>
          <a:xfrm>
            <a:off x="3950719" y="1950188"/>
            <a:ext cx="1437390" cy="4368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88"/>
          <p:cNvSpPr txBox="1">
            <a:spLocks noChangeArrowheads="1"/>
          </p:cNvSpPr>
          <p:nvPr/>
        </p:nvSpPr>
        <p:spPr bwMode="auto">
          <a:xfrm>
            <a:off x="3380751" y="1294972"/>
            <a:ext cx="26445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TMD Q</a:t>
            </a:r>
            <a:r>
              <a:rPr lang="en-US" sz="1400" b="1" baseline="30000" dirty="0" smtClean="0">
                <a:latin typeface="Arial"/>
              </a:rPr>
              <a:t>2</a:t>
            </a:r>
            <a:r>
              <a:rPr lang="en-US" sz="1400" b="1" dirty="0" smtClean="0">
                <a:latin typeface="Arial"/>
              </a:rPr>
              <a:t> evolution ≠ DGLAP</a:t>
            </a:r>
            <a:endParaRPr lang="en-US" sz="1400" b="1" dirty="0"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5221" y="711126"/>
            <a:ext cx="2318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Anselmino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1312.6261]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6854460" y="734220"/>
            <a:ext cx="2094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A</a:t>
            </a:r>
            <a:r>
              <a:rPr lang="en-US" sz="1000" b="1" dirty="0"/>
              <a:t>.</a:t>
            </a:r>
            <a:r>
              <a:rPr lang="en-US" sz="1000" b="1" dirty="0" smtClean="0"/>
              <a:t> Signori++   [arXiv</a:t>
            </a:r>
            <a:r>
              <a:rPr lang="en-US" sz="1000" b="1" dirty="0"/>
              <a:t>:</a:t>
            </a:r>
            <a:r>
              <a:rPr lang="en-US" sz="1000" b="1" dirty="0" smtClean="0"/>
              <a:t>1309.3507]</a:t>
            </a:r>
            <a:endParaRPr lang="en-US" sz="1000" dirty="0"/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415992" y="3861281"/>
            <a:ext cx="2970718" cy="2601915"/>
            <a:chOff x="410033" y="775435"/>
            <a:chExt cx="2970718" cy="2601915"/>
          </a:xfrm>
        </p:grpSpPr>
        <p:grpSp>
          <p:nvGrpSpPr>
            <p:cNvPr id="46" name="Group 45"/>
            <p:cNvGrpSpPr/>
            <p:nvPr/>
          </p:nvGrpSpPr>
          <p:grpSpPr>
            <a:xfrm>
              <a:off x="410033" y="814088"/>
              <a:ext cx="2970718" cy="2563262"/>
              <a:chOff x="410033" y="814088"/>
              <a:chExt cx="2970718" cy="256326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2184436" y="1254718"/>
                <a:ext cx="1129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Drell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-Yan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410033" y="814088"/>
                <a:ext cx="2970718" cy="2563262"/>
                <a:chOff x="5208011" y="757259"/>
                <a:chExt cx="3345109" cy="2683805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4825022" y="1140248"/>
                  <a:ext cx="1059003" cy="293025"/>
                </a:xfrm>
                <a:prstGeom prst="rect">
                  <a:avLst/>
                </a:prstGeom>
              </p:spPr>
            </p:pic>
            <p:grpSp>
              <p:nvGrpSpPr>
                <p:cNvPr id="51" name="Group 50"/>
                <p:cNvGrpSpPr/>
                <p:nvPr/>
              </p:nvGrpSpPr>
              <p:grpSpPr>
                <a:xfrm>
                  <a:off x="5548425" y="962270"/>
                  <a:ext cx="3004695" cy="2478794"/>
                  <a:chOff x="524571" y="1153723"/>
                  <a:chExt cx="3004695" cy="2478794"/>
                </a:xfrm>
              </p:grpSpPr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4571" y="1153723"/>
                    <a:ext cx="3004695" cy="2478794"/>
                  </a:xfrm>
                  <a:prstGeom prst="rect">
                    <a:avLst/>
                  </a:prstGeom>
                </p:spPr>
              </p:pic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101418" y="2103988"/>
                    <a:ext cx="6509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z ~ 0.5</a:t>
                    </a:r>
                    <a:endParaRPr lang="en-US" sz="1200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074682" y="1695797"/>
                    <a:ext cx="7875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SIDIS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47" name="Rectangle 46"/>
            <p:cNvSpPr/>
            <p:nvPr/>
          </p:nvSpPr>
          <p:spPr>
            <a:xfrm>
              <a:off x="986188" y="775435"/>
              <a:ext cx="22995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P. Schweitzer++   [arXiv</a:t>
              </a:r>
              <a:r>
                <a:rPr lang="en-US" sz="1000" b="1" dirty="0"/>
                <a:t>:</a:t>
              </a:r>
              <a:r>
                <a:rPr lang="en-US" sz="1000" b="1" dirty="0" smtClean="0"/>
                <a:t>1003.2190]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155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161" y="1491144"/>
            <a:ext cx="5502923" cy="1770610"/>
            <a:chOff x="1270000" y="1522849"/>
            <a:chExt cx="6366566" cy="1929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454" y="1588115"/>
              <a:ext cx="5795819" cy="170465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01" y="3151910"/>
              <a:ext cx="5911274" cy="300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70000" y="1522849"/>
              <a:ext cx="6366566" cy="49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Wan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92" y="1510485"/>
            <a:ext cx="3419808" cy="35634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47156" y="-77788"/>
            <a:ext cx="43373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Medium modification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52400" y="653480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In terms of the QCD, there are several contributions to P</a:t>
            </a:r>
            <a:r>
              <a:rPr lang="en-US" sz="1400" baseline="-25000" dirty="0"/>
              <a:t>T</a:t>
            </a:r>
            <a:r>
              <a:rPr lang="en-US" sz="1400" dirty="0"/>
              <a:t> distribution of hadrons produced in </a:t>
            </a:r>
            <a:r>
              <a:rPr lang="en-US" sz="1400" dirty="0" smtClean="0"/>
              <a:t>SIDIS</a:t>
            </a:r>
            <a:r>
              <a:rPr lang="en-US" sz="1400" dirty="0"/>
              <a:t>:</a:t>
            </a:r>
          </a:p>
          <a:p>
            <a:pPr>
              <a:buFont typeface="Arial" charset="0"/>
              <a:buChar char="•"/>
            </a:pPr>
            <a:r>
              <a:rPr lang="en-US" sz="1400" dirty="0" smtClean="0"/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primordial </a:t>
            </a:r>
            <a:r>
              <a:rPr lang="en-US" sz="1400" dirty="0">
                <a:solidFill>
                  <a:srgbClr val="0000FF"/>
                </a:solidFill>
              </a:rPr>
              <a:t>transverse </a:t>
            </a:r>
            <a:r>
              <a:rPr lang="en-US" sz="1400" dirty="0" smtClean="0">
                <a:solidFill>
                  <a:srgbClr val="0000FF"/>
                </a:solidFill>
              </a:rPr>
              <a:t>momentum + gluon </a:t>
            </a:r>
            <a:r>
              <a:rPr lang="en-US" sz="1400" dirty="0">
                <a:solidFill>
                  <a:srgbClr val="0000FF"/>
                </a:solidFill>
              </a:rPr>
              <a:t>radiation of the struck </a:t>
            </a:r>
            <a:r>
              <a:rPr lang="en-US" sz="1400" dirty="0" smtClean="0">
                <a:solidFill>
                  <a:srgbClr val="0000FF"/>
                </a:solidFill>
              </a:rPr>
              <a:t>quark</a:t>
            </a:r>
            <a:endParaRPr lang="en-US" sz="1400" dirty="0">
              <a:solidFill>
                <a:srgbClr val="0000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 smtClean="0"/>
              <a:t>  the </a:t>
            </a:r>
            <a:r>
              <a:rPr lang="en-US" sz="1400" dirty="0"/>
              <a:t>formation and soft multiple interactions of the </a:t>
            </a:r>
            <a:r>
              <a:rPr lang="ja-JP" altLang="en-US" sz="1400" dirty="0"/>
              <a:t>“</a:t>
            </a:r>
            <a:r>
              <a:rPr lang="en-US" altLang="ja-JP" sz="1400" dirty="0"/>
              <a:t>pre-hadron</a:t>
            </a:r>
            <a:r>
              <a:rPr lang="ja-JP" altLang="en-US" sz="1400" dirty="0"/>
              <a:t>”</a:t>
            </a:r>
            <a:endParaRPr lang="en-US" altLang="ja-JP" sz="1400" dirty="0"/>
          </a:p>
          <a:p>
            <a:pPr>
              <a:buFont typeface="Arial" charset="0"/>
              <a:buChar char="•"/>
            </a:pPr>
            <a:r>
              <a:rPr lang="en-US" sz="1400" dirty="0" smtClean="0"/>
              <a:t>  the </a:t>
            </a:r>
            <a:r>
              <a:rPr lang="en-US" sz="1400" dirty="0"/>
              <a:t>interaction of the formed hadrons with the surrounding </a:t>
            </a:r>
            <a:r>
              <a:rPr lang="en-US" sz="1400" dirty="0" err="1"/>
              <a:t>hadronic</a:t>
            </a:r>
            <a:r>
              <a:rPr lang="en-US" sz="1400" dirty="0"/>
              <a:t> medium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075410" y="1314367"/>
            <a:ext cx="1900503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0906.2478]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05675" y="5438150"/>
            <a:ext cx="3319104" cy="1131800"/>
            <a:chOff x="390844" y="4452182"/>
            <a:chExt cx="4172088" cy="1404374"/>
          </a:xfrm>
        </p:grpSpPr>
        <p:pic>
          <p:nvPicPr>
            <p:cNvPr id="34" name="Picture 33" descr="cosphi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44" y="4924217"/>
              <a:ext cx="3560646" cy="932339"/>
            </a:xfrm>
            <a:prstGeom prst="rect">
              <a:avLst/>
            </a:prstGeom>
          </p:spPr>
        </p:pic>
        <p:pic>
          <p:nvPicPr>
            <p:cNvPr id="35" name="Picture 34" descr="D2F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78" y="4452182"/>
              <a:ext cx="500932" cy="375699"/>
            </a:xfrm>
            <a:prstGeom prst="rect">
              <a:avLst/>
            </a:prstGeom>
          </p:spPr>
        </p:pic>
        <p:pic>
          <p:nvPicPr>
            <p:cNvPr id="36" name="Picture 35" descr="D2F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08" y="4452182"/>
              <a:ext cx="1736564" cy="37569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032017" y="516845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</a:t>
              </a:r>
              <a:r>
                <a:rPr lang="en-US" dirty="0" err="1" smtClean="0"/>
                <a:t>f</a:t>
              </a:r>
              <a:r>
                <a:rPr lang="en-US" baseline="-25000" dirty="0" err="1" smtClean="0"/>
                <a:t>s</a:t>
              </a:r>
              <a:endParaRPr lang="en-US" baseline="-250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44382" y="5059849"/>
            <a:ext cx="2151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N-B Chang ++  [arXiv:1402.3042]</a:t>
            </a:r>
            <a:endParaRPr lang="en-US" sz="1000" b="1" dirty="0"/>
          </a:p>
        </p:txBody>
      </p:sp>
      <p:sp>
        <p:nvSpPr>
          <p:cNvPr id="8" name="Rectangle 7"/>
          <p:cNvSpPr/>
          <p:nvPr/>
        </p:nvSpPr>
        <p:spPr>
          <a:xfrm>
            <a:off x="5405675" y="5334000"/>
            <a:ext cx="3487473" cy="11957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655212" y="3557519"/>
            <a:ext cx="1648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12-06-117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311" y="3865776"/>
            <a:ext cx="5218209" cy="2137458"/>
            <a:chOff x="215954" y="3915471"/>
            <a:chExt cx="5218209" cy="2137458"/>
          </a:xfrm>
        </p:grpSpPr>
        <p:grpSp>
          <p:nvGrpSpPr>
            <p:cNvPr id="38" name="Group 37"/>
            <p:cNvGrpSpPr/>
            <p:nvPr/>
          </p:nvGrpSpPr>
          <p:grpSpPr>
            <a:xfrm>
              <a:off x="215954" y="3915471"/>
              <a:ext cx="5189720" cy="2137458"/>
              <a:chOff x="235829" y="969089"/>
              <a:chExt cx="5189720" cy="2137458"/>
            </a:xfrm>
          </p:grpSpPr>
          <p:pic>
            <p:nvPicPr>
              <p:cNvPr id="40" name="Picture 39" descr="JLAB12_medium_5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846" y="969089"/>
                <a:ext cx="5185703" cy="2137458"/>
              </a:xfrm>
              <a:prstGeom prst="rect">
                <a:avLst/>
              </a:prstGeom>
            </p:spPr>
          </p:pic>
          <p:pic>
            <p:nvPicPr>
              <p:cNvPr id="41" name="Picture 40" descr="JLAB12_medium_2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531" y="1120343"/>
                <a:ext cx="1606411" cy="1534150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77126" y="2613852"/>
                <a:ext cx="16313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0                         1 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27269" y="2478796"/>
                <a:ext cx="4342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0.5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7269" y="969089"/>
                <a:ext cx="4342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1.0</a:t>
                </a:r>
                <a:endParaRPr lang="en-US" sz="14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5829" y="1670129"/>
                <a:ext cx="5340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0.75</a:t>
                </a:r>
                <a:endParaRPr lang="en-US" sz="14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4963" y="1273909"/>
                <a:ext cx="479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</a:t>
                </a:r>
                <a:r>
                  <a:rPr lang="en-US" baseline="-25000" dirty="0" smtClean="0"/>
                  <a:t>M</a:t>
                </a:r>
                <a:endParaRPr lang="en-US" baseline="-25000" dirty="0"/>
              </a:p>
            </p:txBody>
          </p:sp>
        </p:grpSp>
        <p:pic>
          <p:nvPicPr>
            <p:cNvPr id="4" name="Picture 3" descr="Will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320" y="4067070"/>
              <a:ext cx="1541251" cy="1533805"/>
            </a:xfrm>
            <a:prstGeom prst="rect">
              <a:avLst/>
            </a:prstGeom>
          </p:spPr>
        </p:pic>
        <p:pic>
          <p:nvPicPr>
            <p:cNvPr id="7" name="Picture 6" descr="Will2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74" y="4067046"/>
              <a:ext cx="1500746" cy="153017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268320" y="5541992"/>
              <a:ext cx="1631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0                         1 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02774" y="5547314"/>
              <a:ext cx="1631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0                         1 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8966" y="563390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</p:grp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avu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543"/>
            <a:ext cx="9144000" cy="6060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0449" y="-76200"/>
            <a:ext cx="29170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QCD View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9440" y="4210149"/>
            <a:ext cx="983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chemeClr val="bg1"/>
                </a:solidFill>
              </a:rPr>
              <a:t>pQCD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9474" y="1950720"/>
            <a:ext cx="310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Non  </a:t>
            </a:r>
            <a:r>
              <a:rPr lang="en-US" b="1" dirty="0" err="1" smtClean="0">
                <a:solidFill>
                  <a:schemeClr val="bg1"/>
                </a:solidFill>
              </a:rPr>
              <a:t>Perturbative</a:t>
            </a:r>
            <a:r>
              <a:rPr lang="en-US" b="1" dirty="0" smtClean="0">
                <a:solidFill>
                  <a:schemeClr val="bg1"/>
                </a:solidFill>
              </a:rPr>
              <a:t>  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33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ler_R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4" y="3416319"/>
            <a:ext cx="3488136" cy="32167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14806" y="1660728"/>
            <a:ext cx="5531686" cy="4982935"/>
            <a:chOff x="76634" y="1660728"/>
            <a:chExt cx="5531686" cy="4982935"/>
          </a:xfrm>
        </p:grpSpPr>
        <p:pic>
          <p:nvPicPr>
            <p:cNvPr id="36" name="Picture 35" descr="multA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4" y="1660860"/>
              <a:ext cx="5390672" cy="498280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928168" y="1660728"/>
              <a:ext cx="2680152" cy="4967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385517" y="6049466"/>
            <a:ext cx="1036324" cy="26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47156" y="-77788"/>
            <a:ext cx="43373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Medium modification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q0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0" y="1008088"/>
            <a:ext cx="2609528" cy="279281"/>
          </a:xfrm>
          <a:prstGeom prst="rect">
            <a:avLst/>
          </a:prstGeom>
        </p:spPr>
      </p:pic>
      <p:pic>
        <p:nvPicPr>
          <p:cNvPr id="12" name="Picture 11" descr="sPbP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92" y="5908984"/>
            <a:ext cx="1389059" cy="221601"/>
          </a:xfrm>
          <a:prstGeom prst="rect">
            <a:avLst/>
          </a:prstGeom>
        </p:spPr>
      </p:pic>
      <p:pic>
        <p:nvPicPr>
          <p:cNvPr id="14" name="Picture 13" descr="q0PbP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66" y="5533696"/>
            <a:ext cx="2191495" cy="2796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5367" y="630451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9306" y="517261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2875" y="5822884"/>
            <a:ext cx="80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Pb+Pb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58056" y="1363840"/>
            <a:ext cx="2187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N-B Chang ++   [arXiv:1401.5109]</a:t>
            </a:r>
            <a:endParaRPr lang="en-US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557389" y="4013731"/>
            <a:ext cx="1959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JET Coll.     [arXiv:1312.5003]</a:t>
            </a:r>
            <a:endParaRPr lang="en-US" sz="1000" b="1" dirty="0"/>
          </a:p>
        </p:txBody>
      </p:sp>
      <p:sp>
        <p:nvSpPr>
          <p:cNvPr id="47" name="Rectangle 46"/>
          <p:cNvSpPr/>
          <p:nvPr/>
        </p:nvSpPr>
        <p:spPr>
          <a:xfrm>
            <a:off x="5646616" y="914399"/>
            <a:ext cx="312615" cy="85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Jet_angul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654509"/>
            <a:ext cx="3541401" cy="2761810"/>
          </a:xfrm>
          <a:prstGeom prst="rect">
            <a:avLst/>
          </a:prstGeom>
        </p:spPr>
      </p:pic>
      <p:pic>
        <p:nvPicPr>
          <p:cNvPr id="31" name="Picture 30" descr="Jet_labe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9" y="685283"/>
            <a:ext cx="344985" cy="165332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046609" y="2000056"/>
            <a:ext cx="2563759" cy="1039291"/>
            <a:chOff x="3763024" y="607415"/>
            <a:chExt cx="2563759" cy="1039291"/>
          </a:xfrm>
        </p:grpSpPr>
        <p:sp>
          <p:nvSpPr>
            <p:cNvPr id="42" name="TextBox 41"/>
            <p:cNvSpPr txBox="1"/>
            <p:nvPr/>
          </p:nvSpPr>
          <p:spPr>
            <a:xfrm>
              <a:off x="4507599" y="607415"/>
              <a:ext cx="748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RHIC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763024" y="914399"/>
              <a:ext cx="2563759" cy="732307"/>
              <a:chOff x="3763024" y="914399"/>
              <a:chExt cx="2563759" cy="732307"/>
            </a:xfrm>
          </p:grpSpPr>
          <p:pic>
            <p:nvPicPr>
              <p:cNvPr id="44" name="Picture 43" descr="sAA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6557" y="1363854"/>
                <a:ext cx="1540226" cy="246207"/>
              </a:xfrm>
              <a:prstGeom prst="rect">
                <a:avLst/>
              </a:prstGeom>
            </p:spPr>
          </p:pic>
          <p:pic>
            <p:nvPicPr>
              <p:cNvPr id="46" name="Picture 45" descr="q0AA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290" y="984998"/>
                <a:ext cx="2427493" cy="28719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3763024" y="1308152"/>
                <a:ext cx="8064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Au+Au</a:t>
                </a:r>
                <a:endParaRPr lang="en-US" sz="16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646616" y="914399"/>
                <a:ext cx="312615" cy="8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7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90497" y="-76200"/>
            <a:ext cx="28169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Low-x Physics</a:t>
            </a:r>
          </a:p>
        </p:txBody>
      </p:sp>
      <p:pic>
        <p:nvPicPr>
          <p:cNvPr id="2" name="Picture 1" descr="HERA_ch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" y="1881908"/>
            <a:ext cx="4023859" cy="3405909"/>
          </a:xfrm>
          <a:prstGeom prst="rect">
            <a:avLst/>
          </a:prstGeom>
        </p:spPr>
      </p:pic>
      <p:pic>
        <p:nvPicPr>
          <p:cNvPr id="3" name="Picture 2" descr="HERA_PDF2.0_N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78" y="994257"/>
            <a:ext cx="4751059" cy="46399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78800" y="1457037"/>
            <a:ext cx="150238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[V. </a:t>
            </a:r>
            <a:r>
              <a:rPr lang="en-US" sz="1000" b="1" dirty="0" err="1" smtClean="0"/>
              <a:t>Radescu</a:t>
            </a:r>
            <a:r>
              <a:rPr lang="en-US" sz="1000" b="1" dirty="0" smtClean="0"/>
              <a:t> @ DIS14]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474188" y="5899727"/>
            <a:ext cx="587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Interplay of the data cut at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and impact on gluon at low x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520545" y="53571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44156" y="3094185"/>
            <a:ext cx="2081295" cy="496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17451" y="2828637"/>
            <a:ext cx="600360" cy="891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40901" y="2648530"/>
            <a:ext cx="369464" cy="891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1" y="3095261"/>
            <a:ext cx="3706789" cy="14888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97863" y="-76200"/>
            <a:ext cx="40021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QCD Phase Diagram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QCDph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90" y="891673"/>
            <a:ext cx="4706537" cy="3692422"/>
          </a:xfrm>
          <a:prstGeom prst="rect">
            <a:avLst/>
          </a:prstGeom>
        </p:spPr>
      </p:pic>
      <p:pic>
        <p:nvPicPr>
          <p:cNvPr id="6" name="Picture 5" descr="low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3" y="1033913"/>
            <a:ext cx="2409834" cy="1787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8416" y="5011549"/>
            <a:ext cx="677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BFKL must be the correct theory  of low-x QCD </a:t>
            </a:r>
          </a:p>
          <a:p>
            <a:endParaRPr lang="en-US" sz="1600" dirty="0"/>
          </a:p>
          <a:p>
            <a:r>
              <a:rPr lang="en-US" sz="1600" dirty="0" smtClean="0"/>
              <a:t>It naturally incorporates </a:t>
            </a:r>
            <a:r>
              <a:rPr lang="en-US" sz="1600" dirty="0" err="1" smtClean="0"/>
              <a:t>k</a:t>
            </a:r>
            <a:r>
              <a:rPr lang="en-US" sz="1600" baseline="-25000" dirty="0" err="1" smtClean="0"/>
              <a:t>T</a:t>
            </a:r>
            <a:r>
              <a:rPr lang="en-US" sz="1600" dirty="0" err="1" smtClean="0"/>
              <a:t>-unintegrated</a:t>
            </a:r>
            <a:r>
              <a:rPr lang="en-US" sz="1600" dirty="0" smtClean="0"/>
              <a:t> PDFs</a:t>
            </a:r>
          </a:p>
          <a:p>
            <a:endParaRPr lang="en-US" sz="1600" dirty="0"/>
          </a:p>
          <a:p>
            <a:r>
              <a:rPr lang="en-US" sz="1600" dirty="0" err="1" smtClean="0"/>
              <a:t>Mechelen</a:t>
            </a:r>
            <a:r>
              <a:rPr lang="en-US" sz="1600" dirty="0" smtClean="0"/>
              <a:t> at DIS2014: no </a:t>
            </a:r>
            <a:r>
              <a:rPr lang="en-US" sz="1600" dirty="0"/>
              <a:t>clear evidence of BFKL in experimental </a:t>
            </a:r>
            <a:r>
              <a:rPr lang="en-US" sz="1600" dirty="0" smtClean="0"/>
              <a:t>data</a:t>
            </a:r>
            <a:endParaRPr lang="en-US" sz="1000" b="1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2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549"/>
            <a:ext cx="9144000" cy="4098558"/>
          </a:xfrm>
          <a:prstGeom prst="rect">
            <a:avLst/>
          </a:prstGeom>
        </p:spPr>
      </p:pic>
      <p:pic>
        <p:nvPicPr>
          <p:cNvPr id="4" name="Picture 3" descr="gluonTM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7" y="1383253"/>
            <a:ext cx="7008091" cy="440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637" y="969822"/>
            <a:ext cx="3374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Starting distribution for gluons at q</a:t>
            </a:r>
            <a:r>
              <a:rPr lang="en-US" sz="1600" baseline="-25000" dirty="0" smtClean="0"/>
              <a:t>0</a:t>
            </a:r>
            <a:endParaRPr lang="en-US" sz="1600" baseline="-25000" dirty="0"/>
          </a:p>
        </p:txBody>
      </p:sp>
      <p:sp>
        <p:nvSpPr>
          <p:cNvPr id="11" name="Oval Callout 10"/>
          <p:cNvSpPr/>
          <p:nvPr/>
        </p:nvSpPr>
        <p:spPr>
          <a:xfrm>
            <a:off x="7666182" y="1985651"/>
            <a:ext cx="1327727" cy="338554"/>
          </a:xfrm>
          <a:prstGeom prst="wedgeEllipseCallout">
            <a:avLst>
              <a:gd name="adj1" fmla="val -44675"/>
              <a:gd name="adj2" fmla="val -12822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9637" y="1939470"/>
            <a:ext cx="465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CCFM (BFKL like) evolution  + </a:t>
            </a:r>
            <a:r>
              <a:rPr lang="en-US" sz="1600" dirty="0" err="1"/>
              <a:t>H</a:t>
            </a:r>
            <a:r>
              <a:rPr lang="en-US" sz="1600" dirty="0" err="1" smtClean="0"/>
              <a:t>erafitter</a:t>
            </a:r>
            <a:r>
              <a:rPr lang="en-US" sz="1600" dirty="0" smtClean="0"/>
              <a:t> package</a:t>
            </a:r>
            <a:endParaRPr lang="en-US" sz="16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496633"/>
              </p:ext>
            </p:extLst>
          </p:nvPr>
        </p:nvGraphicFramePr>
        <p:xfrm>
          <a:off x="7880350" y="2009775"/>
          <a:ext cx="83343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096" name="Equation" r:id="rId6" imgW="685800" imgH="241300" progId="Equation.3">
                  <p:embed/>
                </p:oleObj>
              </mc:Choice>
              <mc:Fallback>
                <p:oleObj name="Equation" r:id="rId6" imgW="68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80350" y="2009775"/>
                        <a:ext cx="833438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3225186" y="-76200"/>
            <a:ext cx="25475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 TMDs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3268" y="2717369"/>
            <a:ext cx="2653212" cy="3644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72728" y="2412549"/>
            <a:ext cx="4123112" cy="384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37198" y="2686889"/>
            <a:ext cx="706962" cy="3822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Tjet_lead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27" y="2756525"/>
            <a:ext cx="4235097" cy="3818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1643" y="2494301"/>
            <a:ext cx="211628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S. </a:t>
            </a:r>
            <a:r>
              <a:rPr lang="en-US" sz="1000" b="1" dirty="0" err="1" smtClean="0"/>
              <a:t>Dooling</a:t>
            </a:r>
            <a:r>
              <a:rPr lang="en-US" sz="1000" b="1" dirty="0" smtClean="0"/>
              <a:t> ++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1406.2994]</a:t>
            </a:r>
            <a:endParaRPr lang="en-US" sz="1000" dirty="0"/>
          </a:p>
        </p:txBody>
      </p:sp>
      <p:sp>
        <p:nvSpPr>
          <p:cNvPr id="22" name="Rectangle 21"/>
          <p:cNvSpPr/>
          <p:nvPr/>
        </p:nvSpPr>
        <p:spPr>
          <a:xfrm>
            <a:off x="6731602" y="2713309"/>
            <a:ext cx="2301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 smtClean="0"/>
              <a:t>                  CMS   [arXiv</a:t>
            </a:r>
            <a:r>
              <a:rPr lang="en-US" sz="1000" b="1" dirty="0"/>
              <a:t>:</a:t>
            </a:r>
            <a:r>
              <a:rPr lang="en-US" sz="1000" b="1" dirty="0" smtClean="0"/>
              <a:t>1406.7533]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60595" y="3780706"/>
            <a:ext cx="121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+ n jets</a:t>
            </a:r>
            <a:endParaRPr lang="en-US" dirty="0"/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62452" y="-76200"/>
            <a:ext cx="38730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Polarization</a:t>
            </a:r>
          </a:p>
        </p:txBody>
      </p:sp>
      <p:pic>
        <p:nvPicPr>
          <p:cNvPr id="2" name="Picture 1" descr="School-of-Fish-Bonaire-1024x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788"/>
            <a:ext cx="9144001" cy="6033792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5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 Box 39"/>
          <p:cNvSpPr txBox="1">
            <a:spLocks noChangeArrowheads="1"/>
          </p:cNvSpPr>
          <p:nvPr/>
        </p:nvSpPr>
        <p:spPr bwMode="auto">
          <a:xfrm>
            <a:off x="1374784" y="250585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3" name="Text Box 40"/>
          <p:cNvSpPr txBox="1">
            <a:spLocks noChangeArrowheads="1"/>
          </p:cNvSpPr>
          <p:nvPr/>
        </p:nvSpPr>
        <p:spPr bwMode="auto">
          <a:xfrm rot="16200000">
            <a:off x="-199634" y="358856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3688479" y="-76200"/>
            <a:ext cx="1620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61091"/>
              </p:ext>
            </p:extLst>
          </p:nvPr>
        </p:nvGraphicFramePr>
        <p:xfrm>
          <a:off x="988358" y="5280886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5" name="Text Box 40"/>
          <p:cNvSpPr txBox="1">
            <a:spLocks noChangeArrowheads="1"/>
          </p:cNvSpPr>
          <p:nvPr/>
        </p:nvSpPr>
        <p:spPr bwMode="auto">
          <a:xfrm rot="16200000">
            <a:off x="-241842" y="532579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6" name="Text Box 39"/>
          <p:cNvSpPr txBox="1">
            <a:spLocks noChangeArrowheads="1"/>
          </p:cNvSpPr>
          <p:nvPr/>
        </p:nvSpPr>
        <p:spPr bwMode="auto">
          <a:xfrm>
            <a:off x="1475556" y="492239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118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135666"/>
              </p:ext>
            </p:extLst>
          </p:nvPr>
        </p:nvGraphicFramePr>
        <p:xfrm>
          <a:off x="1738042" y="5661038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1" name="Equation" r:id="rId4" imgW="203200" imgH="228600" progId="Equation.3">
                  <p:embed/>
                </p:oleObj>
              </mc:Choice>
              <mc:Fallback>
                <p:oleObj name="Equation" r:id="rId4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042" y="5661038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902504"/>
              </p:ext>
            </p:extLst>
          </p:nvPr>
        </p:nvGraphicFramePr>
        <p:xfrm>
          <a:off x="3120755" y="5680088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2" name="Equation" r:id="rId6" imgW="241300" imgH="228600" progId="Equation.3">
                  <p:embed/>
                </p:oleObj>
              </mc:Choice>
              <mc:Fallback>
                <p:oleObj name="Equation" r:id="rId6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755" y="5680088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534409"/>
              </p:ext>
            </p:extLst>
          </p:nvPr>
        </p:nvGraphicFramePr>
        <p:xfrm>
          <a:off x="990298" y="2875507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005703"/>
              </p:ext>
            </p:extLst>
          </p:nvPr>
        </p:nvGraphicFramePr>
        <p:xfrm>
          <a:off x="1727729" y="3266571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3" name="Equation" r:id="rId8" imgW="203200" imgH="228600" progId="Equation.3">
                  <p:embed/>
                </p:oleObj>
              </mc:Choice>
              <mc:Fallback>
                <p:oleObj name="Equation" r:id="rId8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729" y="3266571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926659"/>
              </p:ext>
            </p:extLst>
          </p:nvPr>
        </p:nvGraphicFramePr>
        <p:xfrm>
          <a:off x="2468824" y="3723824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4" name="Equation" r:id="rId10" imgW="165100" imgH="228600" progId="Equation.3">
                  <p:embed/>
                </p:oleObj>
              </mc:Choice>
              <mc:Fallback>
                <p:oleObj name="Equation" r:id="rId10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824" y="3723824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712575"/>
              </p:ext>
            </p:extLst>
          </p:nvPr>
        </p:nvGraphicFramePr>
        <p:xfrm>
          <a:off x="2466299" y="4247835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5" name="Equation" r:id="rId12" imgW="228600" imgH="228600" progId="Equation.3">
                  <p:embed/>
                </p:oleObj>
              </mc:Choice>
              <mc:Fallback>
                <p:oleObj name="Equation" r:id="rId12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299" y="4247835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173"/>
              </p:ext>
            </p:extLst>
          </p:nvPr>
        </p:nvGraphicFramePr>
        <p:xfrm>
          <a:off x="3136235" y="3722425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6" name="Equation" r:id="rId14" imgW="228600" imgH="266400" progId="Equation.3">
                  <p:embed/>
                </p:oleObj>
              </mc:Choice>
              <mc:Fallback>
                <p:oleObj name="Equation" r:id="rId14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5" y="3722425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526699"/>
              </p:ext>
            </p:extLst>
          </p:nvPr>
        </p:nvGraphicFramePr>
        <p:xfrm>
          <a:off x="3033983" y="4202448"/>
          <a:ext cx="534988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7" name="Equation" r:id="rId16" imgW="381000" imgH="228600" progId="Equation.3">
                  <p:embed/>
                </p:oleObj>
              </mc:Choice>
              <mc:Fallback>
                <p:oleObj name="Equation" r:id="rId16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983" y="4202448"/>
                        <a:ext cx="534988" cy="325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394524"/>
              </p:ext>
            </p:extLst>
          </p:nvPr>
        </p:nvGraphicFramePr>
        <p:xfrm>
          <a:off x="3136236" y="3231279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8" name="Equation" r:id="rId18" imgW="203040" imgH="266400" progId="Equation.3">
                  <p:embed/>
                </p:oleObj>
              </mc:Choice>
              <mc:Fallback>
                <p:oleObj name="Equation" r:id="rId18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6" y="3231279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498816"/>
              </p:ext>
            </p:extLst>
          </p:nvPr>
        </p:nvGraphicFramePr>
        <p:xfrm>
          <a:off x="1733141" y="4202030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49" name="Equation" r:id="rId20" imgW="215900" imgH="228600" progId="Equation.3">
                  <p:embed/>
                </p:oleObj>
              </mc:Choice>
              <mc:Fallback>
                <p:oleObj name="Equation" r:id="rId20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141" y="4202030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4"/>
          <p:cNvSpPr>
            <a:spLocks/>
          </p:cNvSpPr>
          <p:nvPr/>
        </p:nvSpPr>
        <p:spPr bwMode="auto">
          <a:xfrm>
            <a:off x="-19850" y="763370"/>
            <a:ext cx="4485854" cy="1628288"/>
          </a:xfrm>
          <a:prstGeom prst="rect">
            <a:avLst/>
          </a:prstGeom>
          <a:gradFill rotWithShape="0">
            <a:gsLst>
              <a:gs pos="0">
                <a:schemeClr val="bg1">
                  <a:alpha val="25000"/>
                </a:schemeClr>
              </a:gs>
              <a:gs pos="100000">
                <a:srgbClr val="008000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1953" y="1373761"/>
            <a:ext cx="1688534" cy="901806"/>
            <a:chOff x="224568" y="1017837"/>
            <a:chExt cx="2226748" cy="1156403"/>
          </a:xfrm>
        </p:grpSpPr>
        <p:sp>
          <p:nvSpPr>
            <p:cNvPr id="27" name="Oval 26"/>
            <p:cNvSpPr/>
            <p:nvPr/>
          </p:nvSpPr>
          <p:spPr>
            <a:xfrm>
              <a:off x="690880" y="1523334"/>
              <a:ext cx="1270000" cy="386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835973" y="1127944"/>
              <a:ext cx="98629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1672624" y="1107532"/>
              <a:ext cx="79172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96622" y="1818640"/>
              <a:ext cx="471957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882825" y="1818640"/>
              <a:ext cx="521741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24568" y="1604822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49771" y="1592876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3780" y="1094742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85681" y="1095843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290319" y="1017837"/>
              <a:ext cx="0" cy="1156403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077052" y="1335159"/>
            <a:ext cx="304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472804" y="1414329"/>
            <a:ext cx="1688534" cy="841832"/>
            <a:chOff x="224568" y="1094742"/>
            <a:chExt cx="2226748" cy="1079498"/>
          </a:xfrm>
        </p:grpSpPr>
        <p:sp>
          <p:nvSpPr>
            <p:cNvPr id="39" name="Oval 38"/>
            <p:cNvSpPr/>
            <p:nvPr/>
          </p:nvSpPr>
          <p:spPr>
            <a:xfrm>
              <a:off x="690880" y="1523334"/>
              <a:ext cx="1270000" cy="386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835973" y="1127944"/>
              <a:ext cx="98629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672624" y="1107532"/>
              <a:ext cx="79172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96622" y="1818640"/>
              <a:ext cx="471957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882825" y="1818640"/>
              <a:ext cx="521741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24568" y="1604822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49771" y="1592876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3780" y="1094742"/>
              <a:ext cx="344898" cy="47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85681" y="1095843"/>
              <a:ext cx="344898" cy="47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290319" y="1094742"/>
              <a:ext cx="0" cy="1079498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4"/>
          <p:cNvSpPr>
            <a:spLocks/>
          </p:cNvSpPr>
          <p:nvPr/>
        </p:nvSpPr>
        <p:spPr bwMode="auto">
          <a:xfrm>
            <a:off x="2204093" y="3680137"/>
            <a:ext cx="681232" cy="51282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52" name="Rectangle 4"/>
          <p:cNvSpPr>
            <a:spLocks/>
          </p:cNvSpPr>
          <p:nvPr/>
        </p:nvSpPr>
        <p:spPr bwMode="auto">
          <a:xfrm>
            <a:off x="1530044" y="5604620"/>
            <a:ext cx="681232" cy="51282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35811" y="1416739"/>
            <a:ext cx="3033480" cy="2809055"/>
            <a:chOff x="4931235" y="1581515"/>
            <a:chExt cx="3033480" cy="2809055"/>
          </a:xfrm>
        </p:grpSpPr>
        <p:pic>
          <p:nvPicPr>
            <p:cNvPr id="5" name="Picture 4" descr="DealtaSea_Sasso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235" y="1581515"/>
              <a:ext cx="3033480" cy="2809055"/>
            </a:xfrm>
            <a:prstGeom prst="rect">
              <a:avLst/>
            </a:prstGeom>
          </p:spPr>
        </p:pic>
        <p:pic>
          <p:nvPicPr>
            <p:cNvPr id="2" name="Picture 1" descr="Deltaval_scale_Sassot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010" y="2896751"/>
              <a:ext cx="174063" cy="1378297"/>
            </a:xfrm>
            <a:prstGeom prst="rect">
              <a:avLst/>
            </a:prstGeom>
          </p:spPr>
        </p:pic>
        <p:pic>
          <p:nvPicPr>
            <p:cNvPr id="4" name="Picture 3" descr="Deltaval_Sasso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056" y="2875507"/>
              <a:ext cx="1267372" cy="1456983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6672076" y="1215400"/>
            <a:ext cx="22661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D. De Florian++   [arXiv</a:t>
            </a:r>
            <a:r>
              <a:rPr lang="en-US" sz="1000" b="1" dirty="0"/>
              <a:t>:</a:t>
            </a:r>
            <a:r>
              <a:rPr lang="en-US" sz="1000" b="1" dirty="0" smtClean="0"/>
              <a:t>1112.0904]</a:t>
            </a:r>
            <a:endParaRPr lang="en-US" sz="1000" dirty="0"/>
          </a:p>
        </p:txBody>
      </p:sp>
      <p:pic>
        <p:nvPicPr>
          <p:cNvPr id="7" name="Picture 6" descr="DealtG_greater0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11" y="4341734"/>
            <a:ext cx="2289635" cy="2253609"/>
          </a:xfrm>
          <a:prstGeom prst="rect">
            <a:avLst/>
          </a:prstGeom>
        </p:spPr>
      </p:pic>
      <p:sp>
        <p:nvSpPr>
          <p:cNvPr id="5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68330" y="4179259"/>
            <a:ext cx="2315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D. De Florian++   [arXiv</a:t>
            </a:r>
            <a:r>
              <a:rPr lang="en-US" sz="1000" b="1" dirty="0"/>
              <a:t>:</a:t>
            </a:r>
            <a:r>
              <a:rPr lang="en-US" sz="1000" b="1" dirty="0" smtClean="0"/>
              <a:t>1404.4293]</a:t>
            </a:r>
            <a:endParaRPr lang="en-US" sz="1000" dirty="0"/>
          </a:p>
        </p:txBody>
      </p:sp>
      <p:sp>
        <p:nvSpPr>
          <p:cNvPr id="61" name="Rounded Rectangle 60"/>
          <p:cNvSpPr/>
          <p:nvPr/>
        </p:nvSpPr>
        <p:spPr>
          <a:xfrm>
            <a:off x="177868" y="677208"/>
            <a:ext cx="1605280" cy="507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278359"/>
              </p:ext>
            </p:extLst>
          </p:nvPr>
        </p:nvGraphicFramePr>
        <p:xfrm>
          <a:off x="284163" y="744538"/>
          <a:ext cx="141922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50" name="Equation" r:id="rId26" imgW="825500" imgH="228600" progId="Equation.3">
                  <p:embed/>
                </p:oleObj>
              </mc:Choice>
              <mc:Fallback>
                <p:oleObj name="Equation" r:id="rId26" imgW="825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744538"/>
                        <a:ext cx="1419225" cy="3921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753691" y="677208"/>
            <a:ext cx="2743869" cy="69655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856500"/>
              </p:ext>
            </p:extLst>
          </p:nvPr>
        </p:nvGraphicFramePr>
        <p:xfrm>
          <a:off x="3789443" y="738324"/>
          <a:ext cx="2661937" cy="59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651" name="Equation" r:id="rId28" imgW="2095200" imgH="469800" progId="Equation.3">
                  <p:embed/>
                </p:oleObj>
              </mc:Choice>
              <mc:Fallback>
                <p:oleObj name="Equation" r:id="rId28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443" y="738324"/>
                        <a:ext cx="2661937" cy="5968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563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squ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59" y="4528073"/>
            <a:ext cx="3129977" cy="211251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152092" y="6475449"/>
            <a:ext cx="1825551" cy="217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ubar_db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10" y="561358"/>
            <a:ext cx="3172491" cy="397423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233506" y="857460"/>
            <a:ext cx="454271" cy="513358"/>
            <a:chOff x="7305040" y="648454"/>
            <a:chExt cx="454271" cy="513358"/>
          </a:xfrm>
        </p:grpSpPr>
        <p:sp>
          <p:nvSpPr>
            <p:cNvPr id="57" name="TextBox 56"/>
            <p:cNvSpPr txBox="1"/>
            <p:nvPr/>
          </p:nvSpPr>
          <p:spPr>
            <a:xfrm>
              <a:off x="7305040" y="792480"/>
              <a:ext cx="45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solidFill>
                    <a:srgbClr val="FF0000"/>
                  </a:solidFill>
                </a:rPr>
                <a:t>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57136" y="648454"/>
              <a:ext cx="2786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</a:rPr>
                <a:t>-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253826" y="2727760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16082" y="2543094"/>
            <a:ext cx="278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-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253826" y="4683191"/>
            <a:ext cx="44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2678989" y="-76200"/>
            <a:ext cx="36399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77868" y="677208"/>
            <a:ext cx="1605280" cy="507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66640"/>
              </p:ext>
            </p:extLst>
          </p:nvPr>
        </p:nvGraphicFramePr>
        <p:xfrm>
          <a:off x="284163" y="744538"/>
          <a:ext cx="141922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66" name="Equation" r:id="rId6" imgW="825500" imgH="228600" progId="Equation.3">
                  <p:embed/>
                </p:oleObj>
              </mc:Choice>
              <mc:Fallback>
                <p:oleObj name="Equation" r:id="rId6" imgW="825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744538"/>
                        <a:ext cx="1419225" cy="3921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4131126" y="1155856"/>
            <a:ext cx="166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12-07-107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66" name="Picture 65" descr="Deltaq_high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8" y="1256743"/>
            <a:ext cx="3808580" cy="2671690"/>
          </a:xfrm>
          <a:prstGeom prst="rect">
            <a:avLst/>
          </a:prstGeom>
        </p:spPr>
      </p:pic>
      <p:pic>
        <p:nvPicPr>
          <p:cNvPr id="67" name="Picture 66" descr="Deltaq12_highx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96" y="4045320"/>
            <a:ext cx="3649606" cy="2583260"/>
          </a:xfrm>
          <a:prstGeom prst="rect">
            <a:avLst/>
          </a:prstGeom>
        </p:spPr>
      </p:pic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2985713" y="3888120"/>
            <a:ext cx="238302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H. </a:t>
            </a:r>
            <a:r>
              <a:rPr lang="en-US" sz="1000" b="1" dirty="0" err="1" smtClean="0"/>
              <a:t>Avakian</a:t>
            </a:r>
            <a:r>
              <a:rPr lang="en-US" sz="1000" b="1" dirty="0" smtClean="0">
                <a:solidFill>
                  <a:srgbClr val="000000"/>
                </a:solidFill>
              </a:rPr>
              <a:t> ++   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0705.1553]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1898" y="4702369"/>
            <a:ext cx="5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</a:t>
            </a:r>
            <a:r>
              <a:rPr lang="en-US" sz="1400" baseline="-25000" dirty="0" err="1" smtClean="0"/>
              <a:t>z</a:t>
            </a:r>
            <a:r>
              <a:rPr lang="en-US" sz="1400" dirty="0" smtClean="0"/>
              <a:t>=1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41529" y="5050827"/>
            <a:ext cx="55033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794558" y="708677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</a:t>
            </a:r>
            <a:r>
              <a:rPr lang="en-US" sz="1400" dirty="0" smtClean="0">
                <a:solidFill>
                  <a:srgbClr val="0000FF"/>
                </a:solidFill>
              </a:rPr>
              <a:t>-d E12-09-007 Hall-B</a:t>
            </a:r>
          </a:p>
          <a:p>
            <a:r>
              <a:rPr lang="en-US" sz="1400" baseline="30000" dirty="0" smtClean="0">
                <a:solidFill>
                  <a:srgbClr val="0000FF"/>
                </a:solidFill>
              </a:rPr>
              <a:t>3</a:t>
            </a:r>
            <a:r>
              <a:rPr lang="en-US" sz="1400" dirty="0" smtClean="0">
                <a:solidFill>
                  <a:srgbClr val="0000FF"/>
                </a:solidFill>
              </a:rPr>
              <a:t>He E12-11-007 Hall-A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8418" y="2349500"/>
            <a:ext cx="279174" cy="152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536214" y="3361041"/>
            <a:ext cx="285857" cy="174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2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 Box 39"/>
          <p:cNvSpPr txBox="1">
            <a:spLocks noChangeArrowheads="1"/>
          </p:cNvSpPr>
          <p:nvPr/>
        </p:nvSpPr>
        <p:spPr bwMode="auto">
          <a:xfrm>
            <a:off x="1374784" y="250585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3" name="Text Box 40"/>
          <p:cNvSpPr txBox="1">
            <a:spLocks noChangeArrowheads="1"/>
          </p:cNvSpPr>
          <p:nvPr/>
        </p:nvSpPr>
        <p:spPr bwMode="auto">
          <a:xfrm rot="16200000">
            <a:off x="-199634" y="358856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3233226" y="-76200"/>
            <a:ext cx="25314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8048"/>
              </p:ext>
            </p:extLst>
          </p:nvPr>
        </p:nvGraphicFramePr>
        <p:xfrm>
          <a:off x="988358" y="5280886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5" name="Text Box 40"/>
          <p:cNvSpPr txBox="1">
            <a:spLocks noChangeArrowheads="1"/>
          </p:cNvSpPr>
          <p:nvPr/>
        </p:nvSpPr>
        <p:spPr bwMode="auto">
          <a:xfrm rot="16200000">
            <a:off x="-241842" y="532579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6" name="Text Box 39"/>
          <p:cNvSpPr txBox="1">
            <a:spLocks noChangeArrowheads="1"/>
          </p:cNvSpPr>
          <p:nvPr/>
        </p:nvSpPr>
        <p:spPr bwMode="auto">
          <a:xfrm>
            <a:off x="1475556" y="492239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118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324979"/>
              </p:ext>
            </p:extLst>
          </p:nvPr>
        </p:nvGraphicFramePr>
        <p:xfrm>
          <a:off x="1738042" y="5661038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1" name="Equation" r:id="rId4" imgW="203200" imgH="228600" progId="Equation.3">
                  <p:embed/>
                </p:oleObj>
              </mc:Choice>
              <mc:Fallback>
                <p:oleObj name="Equation" r:id="rId4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042" y="5661038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410980"/>
              </p:ext>
            </p:extLst>
          </p:nvPr>
        </p:nvGraphicFramePr>
        <p:xfrm>
          <a:off x="3120755" y="5680088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2" name="Equation" r:id="rId6" imgW="241300" imgH="228600" progId="Equation.3">
                  <p:embed/>
                </p:oleObj>
              </mc:Choice>
              <mc:Fallback>
                <p:oleObj name="Equation" r:id="rId6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755" y="5680088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03221"/>
              </p:ext>
            </p:extLst>
          </p:nvPr>
        </p:nvGraphicFramePr>
        <p:xfrm>
          <a:off x="990298" y="2875507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25857"/>
              </p:ext>
            </p:extLst>
          </p:nvPr>
        </p:nvGraphicFramePr>
        <p:xfrm>
          <a:off x="1727729" y="3266571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3" name="Equation" r:id="rId8" imgW="203200" imgH="228600" progId="Equation.3">
                  <p:embed/>
                </p:oleObj>
              </mc:Choice>
              <mc:Fallback>
                <p:oleObj name="Equation" r:id="rId8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729" y="3266571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986765"/>
              </p:ext>
            </p:extLst>
          </p:nvPr>
        </p:nvGraphicFramePr>
        <p:xfrm>
          <a:off x="2468824" y="3723824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4" name="Equation" r:id="rId10" imgW="165100" imgH="228600" progId="Equation.3">
                  <p:embed/>
                </p:oleObj>
              </mc:Choice>
              <mc:Fallback>
                <p:oleObj name="Equation" r:id="rId10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824" y="3723824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902919"/>
              </p:ext>
            </p:extLst>
          </p:nvPr>
        </p:nvGraphicFramePr>
        <p:xfrm>
          <a:off x="2466299" y="4247835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5" name="Equation" r:id="rId12" imgW="228600" imgH="228600" progId="Equation.3">
                  <p:embed/>
                </p:oleObj>
              </mc:Choice>
              <mc:Fallback>
                <p:oleObj name="Equation" r:id="rId12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299" y="4247835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877458"/>
              </p:ext>
            </p:extLst>
          </p:nvPr>
        </p:nvGraphicFramePr>
        <p:xfrm>
          <a:off x="3136235" y="3722425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6" name="Equation" r:id="rId14" imgW="228600" imgH="266400" progId="Equation.3">
                  <p:embed/>
                </p:oleObj>
              </mc:Choice>
              <mc:Fallback>
                <p:oleObj name="Equation" r:id="rId14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5" y="3722425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570063"/>
              </p:ext>
            </p:extLst>
          </p:nvPr>
        </p:nvGraphicFramePr>
        <p:xfrm>
          <a:off x="3033983" y="4202448"/>
          <a:ext cx="534988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7" name="Equation" r:id="rId16" imgW="381000" imgH="228600" progId="Equation.3">
                  <p:embed/>
                </p:oleObj>
              </mc:Choice>
              <mc:Fallback>
                <p:oleObj name="Equation" r:id="rId16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983" y="4202448"/>
                        <a:ext cx="534988" cy="325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582929"/>
              </p:ext>
            </p:extLst>
          </p:nvPr>
        </p:nvGraphicFramePr>
        <p:xfrm>
          <a:off x="3136236" y="3231279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8" name="Equation" r:id="rId18" imgW="203040" imgH="266400" progId="Equation.3">
                  <p:embed/>
                </p:oleObj>
              </mc:Choice>
              <mc:Fallback>
                <p:oleObj name="Equation" r:id="rId18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6" y="3231279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405335"/>
              </p:ext>
            </p:extLst>
          </p:nvPr>
        </p:nvGraphicFramePr>
        <p:xfrm>
          <a:off x="1733141" y="4202030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49" name="Equation" r:id="rId20" imgW="215900" imgH="228600" progId="Equation.3">
                  <p:embed/>
                </p:oleObj>
              </mc:Choice>
              <mc:Fallback>
                <p:oleObj name="Equation" r:id="rId20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141" y="4202030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4"/>
          <p:cNvSpPr>
            <a:spLocks/>
          </p:cNvSpPr>
          <p:nvPr/>
        </p:nvSpPr>
        <p:spPr bwMode="auto">
          <a:xfrm>
            <a:off x="223181" y="604759"/>
            <a:ext cx="8842001" cy="1873884"/>
          </a:xfrm>
          <a:prstGeom prst="rect">
            <a:avLst/>
          </a:prstGeom>
          <a:gradFill rotWithShape="0">
            <a:gsLst>
              <a:gs pos="0">
                <a:schemeClr val="bg1">
                  <a:alpha val="25000"/>
                </a:schemeClr>
              </a:gs>
              <a:gs pos="100000">
                <a:schemeClr val="accent6">
                  <a:lumMod val="75000"/>
                  <a:alpha val="25000"/>
                </a:scheme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14880" y="1307021"/>
            <a:ext cx="1598446" cy="891561"/>
            <a:chOff x="568120" y="3283495"/>
            <a:chExt cx="1598446" cy="891561"/>
          </a:xfrm>
        </p:grpSpPr>
        <p:grpSp>
          <p:nvGrpSpPr>
            <p:cNvPr id="27" name="Group 26"/>
            <p:cNvGrpSpPr/>
            <p:nvPr/>
          </p:nvGrpSpPr>
          <p:grpSpPr>
            <a:xfrm>
              <a:off x="568120" y="3283495"/>
              <a:ext cx="1598446" cy="891561"/>
              <a:chOff x="296622" y="1030974"/>
              <a:chExt cx="2107944" cy="114326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90880" y="1523334"/>
                <a:ext cx="1270000" cy="38608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835973" y="1127944"/>
                <a:ext cx="98629" cy="466694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1672624" y="1107532"/>
                <a:ext cx="79172" cy="466694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296622" y="1818640"/>
                <a:ext cx="471957" cy="27872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1882825" y="1818640"/>
                <a:ext cx="521741" cy="27872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290319" y="1030974"/>
                <a:ext cx="0" cy="1143266"/>
              </a:xfrm>
              <a:prstGeom prst="line">
                <a:avLst/>
              </a:prstGeom>
              <a:ln w="254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686003" y="3864442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719753" y="3466718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071324" y="3876660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944384" y="3466718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435445" y="1354489"/>
            <a:ext cx="1598446" cy="860949"/>
            <a:chOff x="568120" y="3314106"/>
            <a:chExt cx="1598446" cy="860949"/>
          </a:xfrm>
        </p:grpSpPr>
        <p:grpSp>
          <p:nvGrpSpPr>
            <p:cNvPr id="39" name="Group 38"/>
            <p:cNvGrpSpPr/>
            <p:nvPr/>
          </p:nvGrpSpPr>
          <p:grpSpPr>
            <a:xfrm>
              <a:off x="568120" y="3314106"/>
              <a:ext cx="1598446" cy="860949"/>
              <a:chOff x="296622" y="1070228"/>
              <a:chExt cx="2107944" cy="110401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90880" y="1523334"/>
                <a:ext cx="1270000" cy="38608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835973" y="1127944"/>
                <a:ext cx="98629" cy="466694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1672624" y="1107532"/>
                <a:ext cx="79172" cy="466694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296622" y="1818640"/>
                <a:ext cx="471957" cy="27872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1882825" y="1818640"/>
                <a:ext cx="521741" cy="27872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290319" y="1070228"/>
                <a:ext cx="0" cy="1104012"/>
              </a:xfrm>
              <a:prstGeom prst="line">
                <a:avLst/>
              </a:prstGeom>
              <a:ln w="254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/>
            <p:cNvCxnSpPr/>
            <p:nvPr/>
          </p:nvCxnSpPr>
          <p:spPr>
            <a:xfrm flipV="1">
              <a:off x="686003" y="3864442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071324" y="3876660"/>
              <a:ext cx="0" cy="1214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943387" y="3470060"/>
              <a:ext cx="997" cy="1180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732401" y="1354490"/>
            <a:ext cx="321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-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5814841" y="1554381"/>
            <a:ext cx="367477" cy="2732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6949743" y="1220550"/>
            <a:ext cx="1653084" cy="1020238"/>
            <a:chOff x="224568" y="865969"/>
            <a:chExt cx="2179998" cy="1308271"/>
          </a:xfrm>
        </p:grpSpPr>
        <p:sp>
          <p:nvSpPr>
            <p:cNvPr id="52" name="Oval 51"/>
            <p:cNvSpPr/>
            <p:nvPr/>
          </p:nvSpPr>
          <p:spPr>
            <a:xfrm>
              <a:off x="690880" y="1523334"/>
              <a:ext cx="1270000" cy="386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835973" y="1127944"/>
              <a:ext cx="98629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672624" y="1107532"/>
              <a:ext cx="79172" cy="4666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934604" y="1127944"/>
              <a:ext cx="73802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296622" y="1818640"/>
              <a:ext cx="471957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1882825" y="1818640"/>
              <a:ext cx="521741" cy="2787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529978" y="865969"/>
              <a:ext cx="403083" cy="251723"/>
            </a:xfrm>
            <a:custGeom>
              <a:avLst/>
              <a:gdLst>
                <a:gd name="connsiteX0" fmla="*/ 0 w 403083"/>
                <a:gd name="connsiteY0" fmla="*/ 52268 h 251723"/>
                <a:gd name="connsiteX1" fmla="*/ 121920 w 403083"/>
                <a:gd name="connsiteY1" fmla="*/ 1468 h 251723"/>
                <a:gd name="connsiteX2" fmla="*/ 111760 w 403083"/>
                <a:gd name="connsiteY2" fmla="*/ 103068 h 251723"/>
                <a:gd name="connsiteX3" fmla="*/ 223520 w 403083"/>
                <a:gd name="connsiteY3" fmla="*/ 72588 h 251723"/>
                <a:gd name="connsiteX4" fmla="*/ 233680 w 403083"/>
                <a:gd name="connsiteY4" fmla="*/ 184348 h 251723"/>
                <a:gd name="connsiteX5" fmla="*/ 325120 w 403083"/>
                <a:gd name="connsiteY5" fmla="*/ 164028 h 251723"/>
                <a:gd name="connsiteX6" fmla="*/ 325120 w 403083"/>
                <a:gd name="connsiteY6" fmla="*/ 245308 h 251723"/>
                <a:gd name="connsiteX7" fmla="*/ 396240 w 403083"/>
                <a:gd name="connsiteY7" fmla="*/ 245308 h 251723"/>
                <a:gd name="connsiteX8" fmla="*/ 396240 w 403083"/>
                <a:gd name="connsiteY8" fmla="*/ 235148 h 25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3083" h="251723">
                  <a:moveTo>
                    <a:pt x="0" y="52268"/>
                  </a:moveTo>
                  <a:cubicBezTo>
                    <a:pt x="51646" y="22634"/>
                    <a:pt x="103293" y="-6999"/>
                    <a:pt x="121920" y="1468"/>
                  </a:cubicBezTo>
                  <a:cubicBezTo>
                    <a:pt x="140547" y="9935"/>
                    <a:pt x="94827" y="91215"/>
                    <a:pt x="111760" y="103068"/>
                  </a:cubicBezTo>
                  <a:cubicBezTo>
                    <a:pt x="128693" y="114921"/>
                    <a:pt x="203200" y="59041"/>
                    <a:pt x="223520" y="72588"/>
                  </a:cubicBezTo>
                  <a:cubicBezTo>
                    <a:pt x="243840" y="86135"/>
                    <a:pt x="216747" y="169108"/>
                    <a:pt x="233680" y="184348"/>
                  </a:cubicBezTo>
                  <a:cubicBezTo>
                    <a:pt x="250613" y="199588"/>
                    <a:pt x="309880" y="153868"/>
                    <a:pt x="325120" y="164028"/>
                  </a:cubicBezTo>
                  <a:cubicBezTo>
                    <a:pt x="340360" y="174188"/>
                    <a:pt x="313267" y="231761"/>
                    <a:pt x="325120" y="245308"/>
                  </a:cubicBezTo>
                  <a:cubicBezTo>
                    <a:pt x="336973" y="258855"/>
                    <a:pt x="384387" y="247001"/>
                    <a:pt x="396240" y="245308"/>
                  </a:cubicBezTo>
                  <a:cubicBezTo>
                    <a:pt x="408093" y="243615"/>
                    <a:pt x="402166" y="239381"/>
                    <a:pt x="396240" y="235148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1640527" y="865969"/>
              <a:ext cx="403083" cy="251723"/>
            </a:xfrm>
            <a:custGeom>
              <a:avLst/>
              <a:gdLst>
                <a:gd name="connsiteX0" fmla="*/ 0 w 403083"/>
                <a:gd name="connsiteY0" fmla="*/ 52268 h 251723"/>
                <a:gd name="connsiteX1" fmla="*/ 121920 w 403083"/>
                <a:gd name="connsiteY1" fmla="*/ 1468 h 251723"/>
                <a:gd name="connsiteX2" fmla="*/ 111760 w 403083"/>
                <a:gd name="connsiteY2" fmla="*/ 103068 h 251723"/>
                <a:gd name="connsiteX3" fmla="*/ 223520 w 403083"/>
                <a:gd name="connsiteY3" fmla="*/ 72588 h 251723"/>
                <a:gd name="connsiteX4" fmla="*/ 233680 w 403083"/>
                <a:gd name="connsiteY4" fmla="*/ 184348 h 251723"/>
                <a:gd name="connsiteX5" fmla="*/ 325120 w 403083"/>
                <a:gd name="connsiteY5" fmla="*/ 164028 h 251723"/>
                <a:gd name="connsiteX6" fmla="*/ 325120 w 403083"/>
                <a:gd name="connsiteY6" fmla="*/ 245308 h 251723"/>
                <a:gd name="connsiteX7" fmla="*/ 396240 w 403083"/>
                <a:gd name="connsiteY7" fmla="*/ 245308 h 251723"/>
                <a:gd name="connsiteX8" fmla="*/ 396240 w 403083"/>
                <a:gd name="connsiteY8" fmla="*/ 235148 h 25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3083" h="251723">
                  <a:moveTo>
                    <a:pt x="0" y="52268"/>
                  </a:moveTo>
                  <a:cubicBezTo>
                    <a:pt x="51646" y="22634"/>
                    <a:pt x="103293" y="-6999"/>
                    <a:pt x="121920" y="1468"/>
                  </a:cubicBezTo>
                  <a:cubicBezTo>
                    <a:pt x="140547" y="9935"/>
                    <a:pt x="94827" y="91215"/>
                    <a:pt x="111760" y="103068"/>
                  </a:cubicBezTo>
                  <a:cubicBezTo>
                    <a:pt x="128693" y="114921"/>
                    <a:pt x="203200" y="59041"/>
                    <a:pt x="223520" y="72588"/>
                  </a:cubicBezTo>
                  <a:cubicBezTo>
                    <a:pt x="243840" y="86135"/>
                    <a:pt x="216747" y="169108"/>
                    <a:pt x="233680" y="184348"/>
                  </a:cubicBezTo>
                  <a:cubicBezTo>
                    <a:pt x="250613" y="199588"/>
                    <a:pt x="309880" y="153868"/>
                    <a:pt x="325120" y="164028"/>
                  </a:cubicBezTo>
                  <a:cubicBezTo>
                    <a:pt x="340360" y="174188"/>
                    <a:pt x="313267" y="231761"/>
                    <a:pt x="325120" y="245308"/>
                  </a:cubicBezTo>
                  <a:cubicBezTo>
                    <a:pt x="336973" y="258855"/>
                    <a:pt x="384387" y="247001"/>
                    <a:pt x="396240" y="245308"/>
                  </a:cubicBezTo>
                  <a:cubicBezTo>
                    <a:pt x="408093" y="243615"/>
                    <a:pt x="402166" y="239381"/>
                    <a:pt x="396240" y="235148"/>
                  </a:cubicBezTo>
                </a:path>
              </a:pathLst>
            </a:cu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4568" y="1604822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49771" y="1566819"/>
              <a:ext cx="344898" cy="47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3780" y="1094742"/>
              <a:ext cx="401545" cy="43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99079" y="1069786"/>
              <a:ext cx="344898" cy="47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290320" y="865969"/>
              <a:ext cx="0" cy="1308271"/>
            </a:xfrm>
            <a:prstGeom prst="line">
              <a:avLst/>
            </a:prstGeom>
            <a:ln w="254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521753"/>
              </p:ext>
            </p:extLst>
          </p:nvPr>
        </p:nvGraphicFramePr>
        <p:xfrm>
          <a:off x="5287647" y="947272"/>
          <a:ext cx="1396103" cy="45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50" name="Equation" r:id="rId22" imgW="1282700" imgH="419100" progId="Equation.3">
                  <p:embed/>
                </p:oleObj>
              </mc:Choice>
              <mc:Fallback>
                <p:oleObj name="Equation" r:id="rId22" imgW="1282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647" y="947272"/>
                        <a:ext cx="1396103" cy="4526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7151258" y="643913"/>
            <a:ext cx="1231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Chirally</a:t>
            </a:r>
            <a:r>
              <a:rPr lang="en-US" sz="1400" b="1" dirty="0" smtClean="0">
                <a:solidFill>
                  <a:srgbClr val="FF0000"/>
                </a:solidFill>
              </a:rPr>
              <a:t>-odd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4601287" y="1517134"/>
            <a:ext cx="997" cy="11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4"/>
          <p:cNvSpPr>
            <a:spLocks/>
          </p:cNvSpPr>
          <p:nvPr/>
        </p:nvSpPr>
        <p:spPr bwMode="auto">
          <a:xfrm>
            <a:off x="2904112" y="4114925"/>
            <a:ext cx="370674" cy="656645"/>
          </a:xfrm>
          <a:prstGeom prst="rect">
            <a:avLst/>
          </a:prstGeom>
          <a:gradFill rotWithShape="0">
            <a:gsLst>
              <a:gs pos="0">
                <a:schemeClr val="accent6">
                  <a:lumMod val="75000"/>
                  <a:alpha val="25000"/>
                </a:scheme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4"/>
          <p:cNvSpPr>
            <a:spLocks/>
          </p:cNvSpPr>
          <p:nvPr/>
        </p:nvSpPr>
        <p:spPr bwMode="auto">
          <a:xfrm>
            <a:off x="2904916" y="5624754"/>
            <a:ext cx="760566" cy="512822"/>
          </a:xfrm>
          <a:prstGeom prst="rect">
            <a:avLst/>
          </a:prstGeom>
          <a:gradFill rotWithShape="0">
            <a:gsLst>
              <a:gs pos="0">
                <a:schemeClr val="accent6">
                  <a:lumMod val="75000"/>
                  <a:alpha val="25000"/>
                </a:scheme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303" y="2762933"/>
            <a:ext cx="383684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Transversity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ifferent from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distribution as </a:t>
            </a:r>
          </a:p>
          <a:p>
            <a:r>
              <a:rPr lang="en-US" sz="1400" dirty="0" smtClean="0"/>
              <a:t>rotation and boost do not commute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-  sensitive to the relativistic effects</a:t>
            </a:r>
            <a:endParaRPr lang="en-US" sz="1400" dirty="0"/>
          </a:p>
          <a:p>
            <a:r>
              <a:rPr lang="en-US" sz="1400" dirty="0" smtClean="0"/>
              <a:t>    -  related to the tensor charge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 non-singlet type evolution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 </a:t>
            </a:r>
            <a:r>
              <a:rPr lang="en-US" sz="1400" dirty="0" err="1"/>
              <a:t>chirally</a:t>
            </a:r>
            <a:r>
              <a:rPr lang="en-US" sz="1400" dirty="0"/>
              <a:t>-</a:t>
            </a:r>
            <a:r>
              <a:rPr lang="en-US" sz="1400" dirty="0" smtClean="0"/>
              <a:t>odd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it requires a </a:t>
            </a:r>
            <a:r>
              <a:rPr lang="en-US" sz="1400" dirty="0" err="1" smtClean="0"/>
              <a:t>chirally</a:t>
            </a:r>
            <a:r>
              <a:rPr lang="en-US" sz="1400" dirty="0" smtClean="0"/>
              <a:t>-odd fragmentation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Collins function:</a:t>
            </a:r>
          </a:p>
          <a:p>
            <a:r>
              <a:rPr lang="en-US" sz="1400" dirty="0" smtClean="0"/>
              <a:t>a spin-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in fragmentation</a:t>
            </a:r>
            <a:endParaRPr lang="en-US" sz="1400" dirty="0"/>
          </a:p>
        </p:txBody>
      </p:sp>
      <p:pic>
        <p:nvPicPr>
          <p:cNvPr id="3" name="Picture 2" descr="Giordano_Collins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57" y="5064943"/>
            <a:ext cx="2412581" cy="1324169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568082" y="1259031"/>
            <a:ext cx="413979" cy="237567"/>
            <a:chOff x="4073072" y="2548452"/>
            <a:chExt cx="580571" cy="420986"/>
          </a:xfrm>
        </p:grpSpPr>
        <p:cxnSp>
          <p:nvCxnSpPr>
            <p:cNvPr id="76" name="Straight Connector 75"/>
            <p:cNvCxnSpPr/>
            <p:nvPr/>
          </p:nvCxnSpPr>
          <p:spPr>
            <a:xfrm flipH="1" flipV="1">
              <a:off x="4073072" y="2566594"/>
              <a:ext cx="253004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4425177" y="2548452"/>
              <a:ext cx="228466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4154714" y="2739570"/>
              <a:ext cx="399143" cy="2298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53474" y="684275"/>
            <a:ext cx="2004766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543098"/>
              </p:ext>
            </p:extLst>
          </p:nvPr>
        </p:nvGraphicFramePr>
        <p:xfrm>
          <a:off x="391328" y="740103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551" name="Equation" r:id="rId25" imgW="1143000" imgH="241300" progId="Equation.3">
                  <p:embed/>
                </p:oleObj>
              </mc:Choice>
              <mc:Fallback>
                <p:oleObj name="Equation" r:id="rId25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28" y="740103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7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10" y="797204"/>
            <a:ext cx="2536084" cy="16684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623" y="747257"/>
            <a:ext cx="2669720" cy="1803866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772112" y="731117"/>
            <a:ext cx="2155988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017670" y="731117"/>
            <a:ext cx="2004766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5922" y="-76200"/>
            <a:ext cx="6326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&amp;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Collins Evidences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8006" y="4541855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77182" y="4620327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30634" y="3490341"/>
            <a:ext cx="3146698" cy="2909670"/>
            <a:chOff x="211618" y="750974"/>
            <a:chExt cx="3265714" cy="2989872"/>
          </a:xfrm>
        </p:grpSpPr>
        <p:pic>
          <p:nvPicPr>
            <p:cNvPr id="47" name="Picture 46" descr="COMPASS_Collinsxaxi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57" y="3299277"/>
              <a:ext cx="2987475" cy="441569"/>
            </a:xfrm>
            <a:prstGeom prst="rect">
              <a:avLst/>
            </a:prstGeom>
          </p:spPr>
        </p:pic>
        <p:pic>
          <p:nvPicPr>
            <p:cNvPr id="48" name="Picture 47" descr="COMPASS_Collin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18" y="750974"/>
              <a:ext cx="3265714" cy="2548303"/>
            </a:xfrm>
            <a:prstGeom prst="rect">
              <a:avLst/>
            </a:prstGeom>
          </p:spPr>
        </p:pic>
      </p:grpSp>
      <p:pic>
        <p:nvPicPr>
          <p:cNvPr id="20" name="Picture 19" descr="Collins_Bab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9" y="3490341"/>
            <a:ext cx="4467678" cy="2820465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70400" y="343770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1309.5278]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578982" y="3192705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BESIII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1507.06824]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570400" y="293135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[talk at DIS2014]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157761" y="263318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0408013]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57761" y="3092924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1005.5609]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57761" y="333792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1408.4405]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57761" y="2858256"/>
            <a:ext cx="26501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0906.3918]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3863" y="1261189"/>
            <a:ext cx="134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110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2820310" y="1270477"/>
            <a:ext cx="1314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5-7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180698"/>
              </p:ext>
            </p:extLst>
          </p:nvPr>
        </p:nvGraphicFramePr>
        <p:xfrm>
          <a:off x="2055524" y="786945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712" name="Equation" r:id="rId9" imgW="1143000" imgH="241300" progId="Equation.3">
                  <p:embed/>
                </p:oleObj>
              </mc:Choice>
              <mc:Fallback>
                <p:oleObj name="Equation" r:id="rId9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524" y="786945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709319"/>
              </p:ext>
            </p:extLst>
          </p:nvPr>
        </p:nvGraphicFramePr>
        <p:xfrm>
          <a:off x="6808788" y="798513"/>
          <a:ext cx="21193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713" name="Equation" r:id="rId11" imgW="1231900" imgH="241300" progId="Equation.3">
                  <p:embed/>
                </p:oleObj>
              </mc:Choice>
              <mc:Fallback>
                <p:oleObj name="Equation" r:id="rId11" imgW="1231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798513"/>
                        <a:ext cx="21193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49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LE_Coll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09" y="3875879"/>
            <a:ext cx="4210014" cy="2752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6091" y="-76200"/>
            <a:ext cx="76657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Functions @ B-factories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42112" y="705140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1506.05864]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176" y="1148889"/>
            <a:ext cx="29289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Crucial to seek un-integrated FFs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t </a:t>
            </a:r>
            <a:r>
              <a:rPr lang="en-US" sz="1400" dirty="0" err="1" smtClean="0"/>
              <a:t>e</a:t>
            </a:r>
            <a:r>
              <a:rPr lang="en-US" sz="1400" baseline="30000" dirty="0" err="1" smtClean="0"/>
              <a:t>+</a:t>
            </a:r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machines for</a:t>
            </a:r>
          </a:p>
          <a:p>
            <a:r>
              <a:rPr lang="en-US" sz="1400" dirty="0" smtClean="0"/>
              <a:t>       - evolution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- flavor separation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The Collins fragmentation analysis 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rovides a benchmark</a:t>
            </a:r>
          </a:p>
          <a:p>
            <a:endParaRPr lang="en-US" sz="1400" dirty="0"/>
          </a:p>
        </p:txBody>
      </p:sp>
      <p:pic>
        <p:nvPicPr>
          <p:cNvPr id="5" name="Picture 4" descr="BELLE_Collins-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7" y="3757747"/>
            <a:ext cx="4249751" cy="2753360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169452" y="357824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F. Giordano          </a:t>
            </a:r>
            <a:r>
              <a:rPr lang="en-US" sz="1000" b="1" dirty="0" smtClean="0">
                <a:solidFill>
                  <a:srgbClr val="000000"/>
                </a:solidFill>
              </a:rPr>
              <a:t>[talk at DIS2014]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759595" y="3697240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BESIII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1507.06824]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6496" y="4009898"/>
            <a:ext cx="125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13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2890549" y="5781604"/>
            <a:ext cx="134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110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02693" y="895589"/>
            <a:ext cx="4138724" cy="2658876"/>
            <a:chOff x="4702693" y="1034129"/>
            <a:chExt cx="4138724" cy="2658876"/>
          </a:xfrm>
        </p:grpSpPr>
        <p:pic>
          <p:nvPicPr>
            <p:cNvPr id="6" name="Picture 5" descr="Babar_Collins_kaon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693" y="1034129"/>
              <a:ext cx="4138724" cy="265887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95784" y="1170966"/>
              <a:ext cx="13407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Q</a:t>
              </a:r>
              <a:r>
                <a:rPr lang="en-US" sz="1400" baseline="30000" dirty="0" smtClean="0"/>
                <a:t>2 </a:t>
              </a:r>
              <a:r>
                <a:rPr lang="en-US" sz="1400" dirty="0" smtClean="0"/>
                <a:t>~ 110 GeV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09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ucleon_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90" y="1463764"/>
            <a:ext cx="3617267" cy="43688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710931" y="790079"/>
            <a:ext cx="3165155" cy="193653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9218" y="790079"/>
            <a:ext cx="3165155" cy="2146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44008" y="-76200"/>
            <a:ext cx="71098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Strong-Force Confined-Universe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828" y="1134845"/>
            <a:ext cx="2378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Dynamic Spin</a:t>
            </a:r>
          </a:p>
          <a:p>
            <a:r>
              <a:rPr lang="en-US" dirty="0"/>
              <a:t> </a:t>
            </a:r>
            <a:r>
              <a:rPr lang="en-US" dirty="0" smtClean="0"/>
              <a:t> - Parton polarization</a:t>
            </a:r>
          </a:p>
          <a:p>
            <a:r>
              <a:rPr lang="en-US" dirty="0" smtClean="0"/>
              <a:t>  - Orbital motion  </a:t>
            </a:r>
          </a:p>
          <a:p>
            <a:r>
              <a:rPr lang="en-US" dirty="0" smtClean="0"/>
              <a:t>  - Form Factors</a:t>
            </a:r>
          </a:p>
          <a:p>
            <a:r>
              <a:rPr lang="en-US" dirty="0" smtClean="0"/>
              <a:t>  - Magnetic Moment</a:t>
            </a:r>
          </a:p>
        </p:txBody>
      </p:sp>
      <p:sp>
        <p:nvSpPr>
          <p:cNvPr id="14" name="Oval 13"/>
          <p:cNvSpPr/>
          <p:nvPr/>
        </p:nvSpPr>
        <p:spPr>
          <a:xfrm>
            <a:off x="5710931" y="4149150"/>
            <a:ext cx="3359356" cy="21812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4175" y="4571275"/>
            <a:ext cx="2712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Color charge density</a:t>
            </a:r>
          </a:p>
          <a:p>
            <a:r>
              <a:rPr lang="en-US" dirty="0"/>
              <a:t> </a:t>
            </a:r>
            <a:r>
              <a:rPr lang="en-US" dirty="0" smtClean="0"/>
              <a:t>  -  Nucleon tomography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0000"/>
                </a:solidFill>
              </a:rPr>
              <a:t> - 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iffractive physics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Gluon saturation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-  Color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538" y="4216400"/>
            <a:ext cx="3210560" cy="21655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9421" y="4661990"/>
            <a:ext cx="23903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Hadronization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pin</a:t>
            </a:r>
            <a:r>
              <a:rPr lang="en-US" dirty="0"/>
              <a:t>-orbit </a:t>
            </a:r>
            <a:r>
              <a:rPr lang="en-US" dirty="0" smtClean="0"/>
              <a:t>effects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US" dirty="0" smtClean="0"/>
              <a:t>arton energy loss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  Jet </a:t>
            </a:r>
            <a:r>
              <a:rPr lang="en-US" dirty="0">
                <a:solidFill>
                  <a:srgbClr val="000000"/>
                </a:solidFill>
              </a:rPr>
              <a:t>quenching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360157" y="1134845"/>
            <a:ext cx="21733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Parton Correlations</a:t>
            </a:r>
          </a:p>
          <a:p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dirty="0" err="1" smtClean="0"/>
              <a:t>dPDFs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Short range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00"/>
                </a:solidFill>
              </a:rPr>
              <a:t> - MPI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17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7469" y="-76200"/>
            <a:ext cx="3822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Di-Hadron Channel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8006" y="4541855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77182" y="4620327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70400" y="333379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1104.2425]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57761" y="3092924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1212.6150]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57761" y="333792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1401.7873]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57761" y="2858256"/>
            <a:ext cx="26501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0803.2367]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BELLE_IFF_ang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01" y="747257"/>
            <a:ext cx="2931411" cy="19461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27109" y="3642540"/>
            <a:ext cx="4241090" cy="2605271"/>
            <a:chOff x="4525918" y="3723794"/>
            <a:chExt cx="4241090" cy="2605271"/>
          </a:xfrm>
        </p:grpSpPr>
        <p:pic>
          <p:nvPicPr>
            <p:cNvPr id="2" name="Picture 1" descr="BELLE_a12_zz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918" y="3844639"/>
              <a:ext cx="4241090" cy="248442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37727" y="3723794"/>
              <a:ext cx="3629281" cy="143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682532" y="6149104"/>
            <a:ext cx="38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1</a:t>
            </a:r>
            <a:endParaRPr lang="en-US" b="1" baseline="-25000" dirty="0"/>
          </a:p>
        </p:txBody>
      </p:sp>
      <p:pic>
        <p:nvPicPr>
          <p:cNvPr id="9" name="Picture 8" descr="HERMES_IF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5" y="3682570"/>
            <a:ext cx="4433454" cy="2854342"/>
          </a:xfrm>
          <a:prstGeom prst="rect">
            <a:avLst/>
          </a:prstGeom>
        </p:spPr>
      </p:pic>
      <p:grpSp>
        <p:nvGrpSpPr>
          <p:cNvPr id="35" name="Group 5"/>
          <p:cNvGrpSpPr>
            <a:grpSpLocks/>
          </p:cNvGrpSpPr>
          <p:nvPr/>
        </p:nvGrpSpPr>
        <p:grpSpPr bwMode="auto">
          <a:xfrm>
            <a:off x="947493" y="809859"/>
            <a:ext cx="2708067" cy="1837383"/>
            <a:chOff x="0" y="0"/>
            <a:chExt cx="2699" cy="1737"/>
          </a:xfrm>
        </p:grpSpPr>
        <p:pic>
          <p:nvPicPr>
            <p:cNvPr id="37" name="Picture 3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9" cy="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4"/>
            <p:cNvSpPr>
              <a:spLocks/>
            </p:cNvSpPr>
            <p:nvPr/>
          </p:nvSpPr>
          <p:spPr bwMode="auto">
            <a:xfrm>
              <a:off x="132" y="1536"/>
              <a:ext cx="1120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196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7469" y="-76200"/>
            <a:ext cx="3822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Di-Hadron Channel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COMPASS_IFF_val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75" y="778340"/>
            <a:ext cx="6633408" cy="2783552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511654" y="65261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1401.7873]</a:t>
            </a:r>
          </a:p>
        </p:txBody>
      </p:sp>
      <p:pic>
        <p:nvPicPr>
          <p:cNvPr id="8" name="Picture 7" descr="STAR_rea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9" y="3261637"/>
            <a:ext cx="1642918" cy="294373"/>
          </a:xfrm>
          <a:prstGeom prst="rect">
            <a:avLst/>
          </a:prstGeom>
        </p:spPr>
      </p:pic>
      <p:pic>
        <p:nvPicPr>
          <p:cNvPr id="9" name="Picture 8" descr="STAR_IFF_fit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3" y="3869398"/>
            <a:ext cx="4270908" cy="2625769"/>
          </a:xfrm>
          <a:prstGeom prst="rect">
            <a:avLst/>
          </a:prstGeom>
        </p:spPr>
      </p:pic>
      <p:pic>
        <p:nvPicPr>
          <p:cNvPr id="10" name="Picture 9" descr="STAR_IFF_fit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81" y="3764845"/>
            <a:ext cx="4153348" cy="2811034"/>
          </a:xfrm>
          <a:prstGeom prst="rect">
            <a:avLst/>
          </a:prstGeom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403777" y="352979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STAR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1504.00415]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651668" y="3758159"/>
            <a:ext cx="2978053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M. </a:t>
            </a:r>
            <a:r>
              <a:rPr lang="en-US" sz="1000" b="1" dirty="0" err="1" smtClean="0"/>
              <a:t>Radici</a:t>
            </a:r>
            <a:r>
              <a:rPr lang="en-US" sz="1000" b="1" dirty="0" smtClean="0"/>
              <a:t> and S. Pisano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1511.03220]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3077213" y="658494"/>
            <a:ext cx="226058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M. </a:t>
            </a:r>
            <a:r>
              <a:rPr lang="en-US" sz="1000" b="1" dirty="0" err="1" smtClean="0"/>
              <a:t>Radici</a:t>
            </a:r>
            <a:r>
              <a:rPr lang="en-US" sz="1000" b="1" dirty="0" smtClean="0"/>
              <a:t>++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1503.03495]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728" y="956130"/>
            <a:ext cx="1791419" cy="307777"/>
            <a:chOff x="146200" y="1970295"/>
            <a:chExt cx="1791419" cy="307777"/>
          </a:xfrm>
        </p:grpSpPr>
        <p:pic>
          <p:nvPicPr>
            <p:cNvPr id="37" name="Picture 36" descr="STAR_re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01" y="1970855"/>
              <a:ext cx="1642918" cy="2943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rot="1142981">
              <a:off x="146200" y="2023648"/>
              <a:ext cx="287727" cy="19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295" y="1970295"/>
              <a:ext cx="333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Lucida Calligraphy"/>
                  <a:cs typeface="Lucida Calligraphy"/>
                </a:rPr>
                <a:t>e</a:t>
              </a:r>
              <a:endParaRPr lang="en-US" sz="1400" dirty="0">
                <a:latin typeface="Lucida Calligraphy"/>
                <a:cs typeface="Lucida Calligraphy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2364" y="927158"/>
            <a:ext cx="2068968" cy="37748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2342" y="3186545"/>
            <a:ext cx="2068968" cy="40074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2628282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47437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1" y="2980444"/>
            <a:ext cx="2895883" cy="2858959"/>
          </a:xfrm>
          <a:prstGeom prst="rect">
            <a:avLst/>
          </a:prstGeom>
        </p:spPr>
      </p:pic>
      <p:sp>
        <p:nvSpPr>
          <p:cNvPr id="150" name="Rettangolo arrotondato 32"/>
          <p:cNvSpPr/>
          <p:nvPr/>
        </p:nvSpPr>
        <p:spPr bwMode="auto">
          <a:xfrm>
            <a:off x="4050376" y="2712420"/>
            <a:ext cx="5093624" cy="345313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6732048" y="1190500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rot="1140000">
            <a:off x="6856131" y="1742847"/>
            <a:ext cx="324084" cy="8612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280221" y="2781047"/>
            <a:ext cx="21514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en-US" sz="1500" b="1" dirty="0" smtClean="0"/>
              <a:t>Collinear extraction !</a:t>
            </a:r>
            <a:endParaRPr lang="en-US" sz="1500" b="1" dirty="0"/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514851" y="1129138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598050"/>
              </p:ext>
            </p:extLst>
          </p:nvPr>
        </p:nvGraphicFramePr>
        <p:xfrm>
          <a:off x="452989" y="1171272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274" name="Equation" r:id="rId5" imgW="1562100" imgH="254000" progId="Equation.3">
                  <p:embed/>
                </p:oleObj>
              </mc:Choice>
              <mc:Fallback>
                <p:oleObj name="Equation" r:id="rId5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171272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Line 47"/>
          <p:cNvSpPr>
            <a:spLocks noChangeShapeType="1"/>
          </p:cNvSpPr>
          <p:nvPr/>
        </p:nvSpPr>
        <p:spPr bwMode="auto">
          <a:xfrm rot="1140000">
            <a:off x="1648750" y="1754394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1171220" y="3183715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451384" y="3363492"/>
            <a:ext cx="207605" cy="1877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400221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216253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2567200" y="1775671"/>
            <a:ext cx="3514328" cy="94290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2778061" y="1906240"/>
            <a:ext cx="3030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Cross-check of the TMD formalism</a:t>
            </a:r>
          </a:p>
          <a:p>
            <a:pPr algn="ctr"/>
            <a:r>
              <a:rPr lang="en-US" sz="1400" dirty="0" smtClean="0"/>
              <a:t>Evolution from colliders to </a:t>
            </a:r>
          </a:p>
          <a:p>
            <a:pPr algn="ctr"/>
            <a:r>
              <a:rPr lang="en-US" sz="1400" dirty="0" smtClean="0"/>
              <a:t>fixed-target experiments</a:t>
            </a: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177776"/>
              </p:ext>
            </p:extLst>
          </p:nvPr>
        </p:nvGraphicFramePr>
        <p:xfrm>
          <a:off x="5102663" y="1235075"/>
          <a:ext cx="29432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275" name="Equation" r:id="rId7" imgW="1879600" imgH="254000" progId="Equation.3">
                  <p:embed/>
                </p:oleObj>
              </mc:Choice>
              <mc:Fallback>
                <p:oleObj name="Equation" r:id="rId7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2663" y="1235075"/>
                        <a:ext cx="29432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5905" y="3316830"/>
            <a:ext cx="4899864" cy="1980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0231" y="500081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8652339" y="507701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53" name="Rectangle 52"/>
          <p:cNvSpPr/>
          <p:nvPr/>
        </p:nvSpPr>
        <p:spPr>
          <a:xfrm>
            <a:off x="913464" y="6263042"/>
            <a:ext cx="23182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Anselmino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1303.3822]</a:t>
            </a:r>
            <a:endParaRPr lang="en-US" sz="1000" dirty="0"/>
          </a:p>
        </p:txBody>
      </p:sp>
      <p:sp>
        <p:nvSpPr>
          <p:cNvPr id="54" name="Rectangle 53"/>
          <p:cNvSpPr/>
          <p:nvPr/>
        </p:nvSpPr>
        <p:spPr>
          <a:xfrm>
            <a:off x="5713231" y="6255913"/>
            <a:ext cx="2266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A. </a:t>
            </a:r>
            <a:r>
              <a:rPr lang="en-US" sz="1000" b="1" dirty="0" err="1" smtClean="0"/>
              <a:t>Bacchetta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1206.1836]</a:t>
            </a:r>
            <a:endParaRPr lang="en-US" sz="1000" dirty="0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1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8989" y="6509520"/>
            <a:ext cx="506082" cy="119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87455" y="5993522"/>
            <a:ext cx="4079553" cy="450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606" y="1971133"/>
            <a:ext cx="4251402" cy="38735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595269" y="-76200"/>
            <a:ext cx="58073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Tensor Charge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8165" y="735213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Distributions: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5942" y="810684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8455" y="6039702"/>
            <a:ext cx="104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Symbol" charset="2"/>
                <a:cs typeface="Symbol" charset="2"/>
              </a:rPr>
              <a:t>D</a:t>
            </a:r>
            <a:r>
              <a:rPr lang="en-US" sz="1400" b="1" dirty="0" smtClean="0"/>
              <a:t>u = 0.787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346407" y="6039702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Symbol" charset="2"/>
                <a:cs typeface="Symbol" charset="2"/>
              </a:rPr>
              <a:t>D</a:t>
            </a:r>
            <a:r>
              <a:rPr lang="en-US" sz="1400" b="1" dirty="0" err="1"/>
              <a:t>d</a:t>
            </a:r>
            <a:r>
              <a:rPr lang="en-US" sz="1400" b="1" dirty="0" smtClean="0"/>
              <a:t> = -0.319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9061" y="360136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186646" y="174813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Anselmino</a:t>
            </a:r>
            <a:r>
              <a:rPr lang="en-US" sz="1000" b="1" dirty="0" smtClean="0"/>
              <a:t>++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1303.3822]</a:t>
            </a:r>
          </a:p>
        </p:txBody>
      </p:sp>
      <p:pic>
        <p:nvPicPr>
          <p:cNvPr id="22" name="Picture 21" descr="K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3" y="1196014"/>
            <a:ext cx="3267043" cy="2405347"/>
          </a:xfrm>
          <a:prstGeom prst="rect">
            <a:avLst/>
          </a:prstGeom>
        </p:spPr>
      </p:pic>
      <p:pic>
        <p:nvPicPr>
          <p:cNvPr id="6" name="Picture 5" descr="Pavi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165080" cy="2118360"/>
          </a:xfrm>
          <a:prstGeom prst="rect">
            <a:avLst/>
          </a:prstGeom>
        </p:spPr>
      </p:pic>
      <p:pic>
        <p:nvPicPr>
          <p:cNvPr id="9" name="Picture 8" descr="Pavia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61" y="4295650"/>
            <a:ext cx="1232015" cy="1635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080" y="6233588"/>
            <a:ext cx="356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How well is </a:t>
            </a:r>
            <a:r>
              <a:rPr lang="en-US" sz="1400" dirty="0" err="1" smtClean="0"/>
              <a:t>Soffer</a:t>
            </a:r>
            <a:r>
              <a:rPr lang="en-US" sz="1400" dirty="0" smtClean="0"/>
              <a:t> bound know at large x ?</a:t>
            </a:r>
            <a:endParaRPr lang="en-US" sz="1400" dirty="0"/>
          </a:p>
        </p:txBody>
      </p:sp>
      <p:pic>
        <p:nvPicPr>
          <p:cNvPr id="4" name="Picture 3" descr="Tensor_ch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33" y="1196014"/>
            <a:ext cx="3270415" cy="429588"/>
          </a:xfrm>
          <a:prstGeom prst="rect">
            <a:avLst/>
          </a:prstGeom>
        </p:spPr>
      </p:pic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73" y="736423"/>
            <a:ext cx="3635073" cy="28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77178" y="-76200"/>
            <a:ext cx="44435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88729" y="922848"/>
            <a:ext cx="5423336" cy="5736212"/>
            <a:chOff x="-212436" y="712457"/>
            <a:chExt cx="5423336" cy="5736212"/>
          </a:xfrm>
        </p:grpSpPr>
        <p:pic>
          <p:nvPicPr>
            <p:cNvPr id="2" name="Picture 1" descr="clas12proj-collins_hermes_compass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1025333"/>
              <a:ext cx="5423336" cy="542333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815846" y="712457"/>
              <a:ext cx="16814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E12-09-018 Hall-A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E12-11-108 Hall-A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C12-11-111  Hall-B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4341" y="1358969"/>
            <a:ext cx="2169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Single hadron channel: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7680" y="751466"/>
            <a:ext cx="1981144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163700"/>
              </p:ext>
            </p:extLst>
          </p:nvPr>
        </p:nvGraphicFramePr>
        <p:xfrm>
          <a:off x="496888" y="801688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510" name="Equation" r:id="rId6" imgW="1143000" imgH="241300" progId="Equation.3">
                  <p:embed/>
                </p:oleObj>
              </mc:Choice>
              <mc:Fallback>
                <p:oleObj name="Equation" r:id="rId6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801688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" descr="Screen shot 2012-06-07 at 6.43.14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63" y="3980390"/>
            <a:ext cx="3706963" cy="25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560874" y="644031"/>
            <a:ext cx="148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Neutron (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</a:rPr>
              <a:t>He) 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0874" y="3672613"/>
            <a:ext cx="18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Di-hadron channel: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2661" y="659448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12-10-006  Hall-A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7321" y="3677253"/>
            <a:ext cx="166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12-12-109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3593592" y="763721"/>
            <a:ext cx="5550408" cy="5056632"/>
            <a:chOff x="27432" y="804672"/>
            <a:chExt cx="5550408" cy="5056632"/>
          </a:xfrm>
        </p:grpSpPr>
        <p:pic>
          <p:nvPicPr>
            <p:cNvPr id="65" name="Picture 64" descr="CollinsZ.v4.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" y="804672"/>
              <a:ext cx="5550408" cy="505663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49341" y="5328185"/>
              <a:ext cx="1663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arXiv:1501.01220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77178" y="-76200"/>
            <a:ext cx="44435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341" y="1358969"/>
            <a:ext cx="2069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Hadron in jet </a:t>
            </a:r>
            <a:r>
              <a:rPr lang="en-US" sz="1400" b="1" dirty="0" smtClean="0">
                <a:solidFill>
                  <a:srgbClr val="FF0000"/>
                </a:solidFill>
              </a:rPr>
              <a:t>channel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7680" y="751466"/>
            <a:ext cx="1981144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430508"/>
              </p:ext>
            </p:extLst>
          </p:nvPr>
        </p:nvGraphicFramePr>
        <p:xfrm>
          <a:off x="496888" y="801688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165" name="Equation" r:id="rId5" imgW="1143000" imgH="241300" progId="Equation.3">
                  <p:embed/>
                </p:oleObj>
              </mc:Choice>
              <mc:Fallback>
                <p:oleObj name="Equation" r:id="rId5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801688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2060177"/>
            <a:ext cx="3821279" cy="3452144"/>
            <a:chOff x="3011515" y="4114800"/>
            <a:chExt cx="5114894" cy="4546601"/>
          </a:xfrm>
        </p:grpSpPr>
        <p:sp>
          <p:nvSpPr>
            <p:cNvPr id="33" name="Oval 2"/>
            <p:cNvSpPr>
              <a:spLocks/>
            </p:cNvSpPr>
            <p:nvPr/>
          </p:nvSpPr>
          <p:spPr bwMode="auto">
            <a:xfrm flipH="1">
              <a:off x="6716280" y="4495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AutoShape 3"/>
            <p:cNvSpPr>
              <a:spLocks/>
            </p:cNvSpPr>
            <p:nvPr/>
          </p:nvSpPr>
          <p:spPr bwMode="auto">
            <a:xfrm rot="21442665" flipH="1">
              <a:off x="3011515" y="4557713"/>
              <a:ext cx="5033907" cy="4103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8774" y="2585"/>
                  </a:lnTo>
                  <a:lnTo>
                    <a:pt x="21600" y="21600"/>
                  </a:lnTo>
                  <a:lnTo>
                    <a:pt x="5104" y="1536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191919">
                    <a:alpha val="60999"/>
                  </a:srgbClr>
                </a:gs>
                <a:gs pos="100000">
                  <a:srgbClr val="CCCCCC">
                    <a:alpha val="60999"/>
                  </a:srgbClr>
                </a:gs>
              </a:gsLst>
              <a:lin ang="2082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"/>
            <p:cNvSpPr>
              <a:spLocks noChangeShapeType="1"/>
            </p:cNvSpPr>
            <p:nvPr/>
          </p:nvSpPr>
          <p:spPr bwMode="auto">
            <a:xfrm flipH="1">
              <a:off x="3832502" y="6210300"/>
              <a:ext cx="4293907" cy="238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5"/>
            <p:cNvSpPr>
              <a:spLocks noChangeShapeType="1"/>
            </p:cNvSpPr>
            <p:nvPr/>
          </p:nvSpPr>
          <p:spPr bwMode="auto">
            <a:xfrm flipH="1">
              <a:off x="5001258" y="4724400"/>
              <a:ext cx="1981803" cy="33512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6"/>
            <p:cNvSpPr>
              <a:spLocks/>
            </p:cNvSpPr>
            <p:nvPr/>
          </p:nvSpPr>
          <p:spPr bwMode="auto">
            <a:xfrm flipH="1">
              <a:off x="6144606" y="5867400"/>
              <a:ext cx="317597" cy="241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7280" y="0"/>
                  </a:lnTo>
                  <a:lnTo>
                    <a:pt x="12960" y="2274"/>
                  </a:lnTo>
                  <a:lnTo>
                    <a:pt x="8640" y="5684"/>
                  </a:lnTo>
                  <a:lnTo>
                    <a:pt x="4320" y="10232"/>
                  </a:lnTo>
                  <a:lnTo>
                    <a:pt x="1728" y="15916"/>
                  </a:lnTo>
                  <a:lnTo>
                    <a:pt x="0" y="21600"/>
                  </a:lnTo>
                </a:path>
              </a:pathLst>
            </a:custGeom>
            <a:noFill/>
            <a:ln w="762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AutoShape 7"/>
            <p:cNvSpPr>
              <a:spLocks/>
            </p:cNvSpPr>
            <p:nvPr/>
          </p:nvSpPr>
          <p:spPr bwMode="auto">
            <a:xfrm flipH="1">
              <a:off x="5852417" y="5803900"/>
              <a:ext cx="1600687" cy="1968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171" y="4877"/>
                  </a:lnTo>
                  <a:lnTo>
                    <a:pt x="21600" y="21600"/>
                  </a:lnTo>
                  <a:lnTo>
                    <a:pt x="6962" y="1766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00">
                    <a:alpha val="84999"/>
                  </a:srgbClr>
                </a:gs>
                <a:gs pos="100000">
                  <a:srgbClr val="B3B3B3">
                    <a:alpha val="84999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8"/>
            <p:cNvSpPr>
              <a:spLocks noChangeShapeType="1"/>
            </p:cNvSpPr>
            <p:nvPr/>
          </p:nvSpPr>
          <p:spPr bwMode="auto">
            <a:xfrm flipH="1">
              <a:off x="4632846" y="5727700"/>
              <a:ext cx="3048928" cy="9763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9"/>
            <p:cNvSpPr>
              <a:spLocks/>
            </p:cNvSpPr>
            <p:nvPr/>
          </p:nvSpPr>
          <p:spPr bwMode="auto">
            <a:xfrm rot="5400000" flipH="1">
              <a:off x="5534994" y="5486352"/>
              <a:ext cx="1143000" cy="317597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0"/>
            <p:cNvSpPr>
              <a:spLocks noChangeShapeType="1"/>
            </p:cNvSpPr>
            <p:nvPr/>
          </p:nvSpPr>
          <p:spPr bwMode="auto">
            <a:xfrm rot="10800000" flipH="1">
              <a:off x="6576537" y="4724400"/>
              <a:ext cx="406524" cy="6985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H="1">
              <a:off x="5001258" y="7340600"/>
              <a:ext cx="431931" cy="736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2"/>
            <p:cNvSpPr>
              <a:spLocks/>
            </p:cNvSpPr>
            <p:nvPr/>
          </p:nvSpPr>
          <p:spPr bwMode="auto">
            <a:xfrm flipH="1">
              <a:off x="4645550" y="7924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AutoShape 13"/>
            <p:cNvSpPr>
              <a:spLocks/>
            </p:cNvSpPr>
            <p:nvPr/>
          </p:nvSpPr>
          <p:spPr bwMode="auto">
            <a:xfrm flipH="1">
              <a:off x="5903233" y="5422900"/>
              <a:ext cx="1003605" cy="2159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590" y="8357"/>
                  </a:moveTo>
                  <a:lnTo>
                    <a:pt x="21600" y="21600"/>
                  </a:lnTo>
                  <a:lnTo>
                    <a:pt x="4101" y="14104"/>
                  </a:lnTo>
                  <a:lnTo>
                    <a:pt x="0" y="0"/>
                  </a:lnTo>
                  <a:lnTo>
                    <a:pt x="17590" y="8357"/>
                  </a:lnTo>
                  <a:close/>
                  <a:moveTo>
                    <a:pt x="17590" y="8357"/>
                  </a:moveTo>
                </a:path>
              </a:pathLst>
            </a:custGeom>
            <a:gradFill rotWithShape="0">
              <a:gsLst>
                <a:gs pos="0">
                  <a:srgbClr val="0000FF">
                    <a:alpha val="73000"/>
                  </a:srgbClr>
                </a:gs>
                <a:gs pos="100000">
                  <a:srgbClr val="66FFFF">
                    <a:alpha val="73000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>
              <a:off x="6004863" y="6019800"/>
              <a:ext cx="88927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6004863" y="6172200"/>
              <a:ext cx="0" cy="20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rot="10800000" flipH="1">
              <a:off x="5788898" y="7213600"/>
              <a:ext cx="152446" cy="965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rot="10800000" flipH="1">
              <a:off x="5839713" y="6235700"/>
              <a:ext cx="266781" cy="1625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rot="10800000">
              <a:off x="6119198" y="6223000"/>
              <a:ext cx="508155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 rot="10800000">
              <a:off x="6424091" y="6553200"/>
              <a:ext cx="317597" cy="31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AutoShape 20"/>
            <p:cNvSpPr>
              <a:spLocks/>
            </p:cNvSpPr>
            <p:nvPr/>
          </p:nvSpPr>
          <p:spPr bwMode="auto">
            <a:xfrm rot="20482482" flipH="1">
              <a:off x="6462203" y="7112000"/>
              <a:ext cx="63519" cy="279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9257" y="2979"/>
                  </a:lnTo>
                  <a:lnTo>
                    <a:pt x="3086" y="6703"/>
                  </a:lnTo>
                  <a:lnTo>
                    <a:pt x="0" y="11172"/>
                  </a:lnTo>
                  <a:lnTo>
                    <a:pt x="0" y="14897"/>
                  </a:lnTo>
                  <a:lnTo>
                    <a:pt x="6171" y="216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1"/>
            <p:cNvSpPr>
              <a:spLocks noChangeShapeType="1"/>
            </p:cNvSpPr>
            <p:nvPr/>
          </p:nvSpPr>
          <p:spPr bwMode="auto">
            <a:xfrm flipH="1">
              <a:off x="5865121" y="7366000"/>
              <a:ext cx="762232" cy="2667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2"/>
            <p:cNvSpPr>
              <a:spLocks/>
            </p:cNvSpPr>
            <p:nvPr/>
          </p:nvSpPr>
          <p:spPr bwMode="auto">
            <a:xfrm>
              <a:off x="6190658" y="7099300"/>
              <a:ext cx="360472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900" i="1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1900" i="1" baseline="-6000">
                  <a:solidFill>
                    <a:srgbClr val="FFFFFF"/>
                  </a:solidFill>
                  <a:ea typeface="Gill Sans" charset="0"/>
                  <a:cs typeface="Gill Sans" charset="0"/>
                </a:rPr>
                <a:t>h</a:t>
              </a:r>
            </a:p>
          </p:txBody>
        </p:sp>
        <p:sp>
          <p:nvSpPr>
            <p:cNvPr id="55" name="Rectangle 23"/>
            <p:cNvSpPr>
              <a:spLocks/>
            </p:cNvSpPr>
            <p:nvPr/>
          </p:nvSpPr>
          <p:spPr bwMode="auto">
            <a:xfrm>
              <a:off x="4329541" y="7416800"/>
              <a:ext cx="855923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–</a:t>
              </a:r>
              <a:r>
                <a:rPr lang="en-US" sz="21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2100" baseline="-60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  <a:endParaRPr lang="en-US" sz="2100" baseline="-6000" dirty="0">
                <a:solidFill>
                  <a:srgbClr val="FFFF00"/>
                </a:solidFill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56" name="Rectangle 24"/>
            <p:cNvSpPr>
              <a:spLocks/>
            </p:cNvSpPr>
            <p:nvPr/>
          </p:nvSpPr>
          <p:spPr bwMode="auto">
            <a:xfrm>
              <a:off x="6754392" y="5080000"/>
              <a:ext cx="706653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2100" baseline="-6000" dirty="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</a:p>
          </p:txBody>
        </p:sp>
        <p:sp>
          <p:nvSpPr>
            <p:cNvPr id="57" name="Rectangle 25"/>
            <p:cNvSpPr>
              <a:spLocks/>
            </p:cNvSpPr>
            <p:nvPr/>
          </p:nvSpPr>
          <p:spPr bwMode="auto">
            <a:xfrm>
              <a:off x="5615808" y="5276850"/>
              <a:ext cx="425580" cy="4064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</a:t>
              </a:r>
              <a:r>
                <a:rPr lang="en-US" sz="2100" baseline="-6000">
                  <a:solidFill>
                    <a:srgbClr val="0000FF"/>
                  </a:solidFill>
                  <a:latin typeface="Arial Italic" charset="0"/>
                  <a:ea typeface="Apple Symbols" charset="2"/>
                  <a:cs typeface="Apple Symbols" charset="2"/>
                  <a:sym typeface="Arial Italic" charset="0"/>
                </a:rPr>
                <a:t>⊥</a:t>
              </a:r>
            </a:p>
          </p:txBody>
        </p:sp>
        <p:sp>
          <p:nvSpPr>
            <p:cNvPr id="58" name="Rectangle 26"/>
            <p:cNvSpPr>
              <a:spLocks/>
            </p:cNvSpPr>
            <p:nvPr/>
          </p:nvSpPr>
          <p:spPr bwMode="auto">
            <a:xfrm>
              <a:off x="6344692" y="6197600"/>
              <a:ext cx="382704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21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π</a:t>
              </a:r>
            </a:p>
          </p:txBody>
        </p:sp>
        <p:sp>
          <p:nvSpPr>
            <p:cNvPr id="59" name="Rectangle 27"/>
            <p:cNvSpPr>
              <a:spLocks/>
            </p:cNvSpPr>
            <p:nvPr/>
          </p:nvSpPr>
          <p:spPr bwMode="auto">
            <a:xfrm>
              <a:off x="5457009" y="8178800"/>
              <a:ext cx="608198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2100" baseline="-60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JET</a:t>
              </a:r>
            </a:p>
          </p:txBody>
        </p:sp>
        <p:sp>
          <p:nvSpPr>
            <p:cNvPr id="60" name="Line 28"/>
            <p:cNvSpPr>
              <a:spLocks noChangeShapeType="1"/>
            </p:cNvSpPr>
            <p:nvPr/>
          </p:nvSpPr>
          <p:spPr bwMode="auto">
            <a:xfrm flipH="1">
              <a:off x="5890529" y="6781800"/>
              <a:ext cx="851159" cy="81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9"/>
            <p:cNvSpPr>
              <a:spLocks/>
            </p:cNvSpPr>
            <p:nvPr/>
          </p:nvSpPr>
          <p:spPr bwMode="auto">
            <a:xfrm>
              <a:off x="6114434" y="6743700"/>
              <a:ext cx="282661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</a:t>
              </a:r>
              <a:r>
                <a:rPr lang="en-US" sz="21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T</a:t>
              </a:r>
            </a:p>
          </p:txBody>
        </p:sp>
        <p:sp>
          <p:nvSpPr>
            <p:cNvPr id="62" name="Rectangle 61"/>
            <p:cNvSpPr>
              <a:spLocks/>
            </p:cNvSpPr>
            <p:nvPr/>
          </p:nvSpPr>
          <p:spPr bwMode="auto">
            <a:xfrm>
              <a:off x="6154134" y="5340350"/>
              <a:ext cx="535150" cy="5588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3000" b="1" i="1" dirty="0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3000" b="1" i="1" baseline="-6000" dirty="0">
                  <a:solidFill>
                    <a:srgbClr val="FFFFFF"/>
                  </a:solidFill>
                  <a:ea typeface="Gill Sans" charset="0"/>
                  <a:cs typeface="Gill Sans" charset="0"/>
                </a:rPr>
                <a:t>S</a:t>
              </a:r>
            </a:p>
          </p:txBody>
        </p:sp>
        <p:sp>
          <p:nvSpPr>
            <p:cNvPr id="63" name="AutoShape 9"/>
            <p:cNvSpPr>
              <a:spLocks/>
            </p:cNvSpPr>
            <p:nvPr/>
          </p:nvSpPr>
          <p:spPr bwMode="auto">
            <a:xfrm rot="5400000" flipH="1">
              <a:off x="6769100" y="4152900"/>
              <a:ext cx="457200" cy="381000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rgbClr val="FF12B7"/>
            </a:solidFill>
            <a:ln w="25400">
              <a:solidFill>
                <a:srgbClr val="FF12B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97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35347" y="-76200"/>
            <a:ext cx="35272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Spin-Orbit Effects</a:t>
            </a:r>
          </a:p>
        </p:txBody>
      </p:sp>
      <p:pic>
        <p:nvPicPr>
          <p:cNvPr id="5" name="Picture 4" descr="hurrica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131"/>
            <a:ext cx="9144000" cy="6057900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7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ivers_d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7" y="4312419"/>
            <a:ext cx="2227729" cy="20593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2286"/>
              </p:ext>
            </p:extLst>
          </p:nvPr>
        </p:nvGraphicFramePr>
        <p:xfrm>
          <a:off x="854410" y="1007321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238233" y="69445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350614" y="177078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903795"/>
              </p:ext>
            </p:extLst>
          </p:nvPr>
        </p:nvGraphicFramePr>
        <p:xfrm>
          <a:off x="2332936" y="238104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28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238104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151424"/>
              </p:ext>
            </p:extLst>
          </p:nvPr>
        </p:nvGraphicFramePr>
        <p:xfrm>
          <a:off x="3002872" y="1855638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29" name="Equation" r:id="rId7" imgW="228600" imgH="266400" progId="Equation.3">
                  <p:embed/>
                </p:oleObj>
              </mc:Choice>
              <mc:Fallback>
                <p:oleObj name="Equation" r:id="rId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2" y="1855638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22370"/>
              </p:ext>
            </p:extLst>
          </p:nvPr>
        </p:nvGraphicFramePr>
        <p:xfrm>
          <a:off x="2925239" y="2335243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0" name="Equation" r:id="rId9" imgW="342900" imgH="228600" progId="Equation.3">
                  <p:embed/>
                </p:oleObj>
              </mc:Choice>
              <mc:Fallback>
                <p:oleObj name="Equation" r:id="rId9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239" y="2335243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299712"/>
              </p:ext>
            </p:extLst>
          </p:nvPr>
        </p:nvGraphicFramePr>
        <p:xfrm>
          <a:off x="1591841" y="1398385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1" name="Equation" r:id="rId11" imgW="203200" imgH="228600" progId="Equation.3">
                  <p:embed/>
                </p:oleObj>
              </mc:Choice>
              <mc:Fallback>
                <p:oleObj name="Equation" r:id="rId11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841" y="1398385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704879"/>
              </p:ext>
            </p:extLst>
          </p:nvPr>
        </p:nvGraphicFramePr>
        <p:xfrm>
          <a:off x="3002873" y="1364492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2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3" y="1364492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949075"/>
              </p:ext>
            </p:extLst>
          </p:nvPr>
        </p:nvGraphicFramePr>
        <p:xfrm>
          <a:off x="1599778" y="2335243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3"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78" y="2335243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237908"/>
              </p:ext>
            </p:extLst>
          </p:nvPr>
        </p:nvGraphicFramePr>
        <p:xfrm>
          <a:off x="2332936" y="1855638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4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1855638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78370" y="3172933"/>
            <a:ext cx="380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testing QCD at the amplitude level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958354" y="288285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Off-diagonal </a:t>
            </a:r>
            <a:r>
              <a:rPr lang="en-US" sz="1400" b="1" dirty="0">
                <a:solidFill>
                  <a:srgbClr val="0000FF"/>
                </a:solidFill>
              </a:rPr>
              <a:t>elements: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10909" y="3775799"/>
            <a:ext cx="156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T-odd elements: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5047178" y="4145662"/>
            <a:ext cx="3960126" cy="4924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-111" charset="0"/>
              </a:rPr>
              <a:t>           </a:t>
            </a:r>
            <a:r>
              <a:rPr lang="en-US" sz="1200" dirty="0">
                <a:latin typeface="Arial" pitchFamily="-111" charset="0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ign </a:t>
            </a:r>
            <a:r>
              <a:rPr lang="en-US" sz="1200" b="0" dirty="0">
                <a:solidFill>
                  <a:schemeClr val="tx1"/>
                </a:solidFill>
                <a:latin typeface="Arial" pitchFamily="-111" charset="0"/>
              </a:rPr>
              <a:t>change between DY and 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SIDIS</a:t>
            </a:r>
          </a:p>
          <a:p>
            <a:r>
              <a:rPr lang="en-US" sz="1200" dirty="0">
                <a:latin typeface="Arial" pitchFamily="-111" charset="0"/>
              </a:rPr>
              <a:t> </a:t>
            </a:r>
            <a:r>
              <a:rPr lang="en-US" sz="1200" dirty="0" smtClean="0">
                <a:latin typeface="Arial" pitchFamily="-111" charset="0"/>
              </a:rPr>
              <a:t>            </a:t>
            </a:r>
            <a:r>
              <a:rPr lang="en-US" sz="1200" dirty="0">
                <a:latin typeface="Arial" pitchFamily="-111" charset="0"/>
              </a:rPr>
              <a:t>G</a:t>
            </a:r>
            <a:r>
              <a:rPr lang="en-US" sz="1200" dirty="0" smtClean="0">
                <a:latin typeface="Arial" pitchFamily="-111" charset="0"/>
              </a:rPr>
              <a:t>eneralized universality of TMDs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 </a:t>
            </a:r>
            <a:endParaRPr lang="en-US" sz="1200" b="0" dirty="0">
              <a:latin typeface="Arial" pitchFamily="-111" charset="0"/>
            </a:endParaRPr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252180" y="4337202"/>
            <a:ext cx="164635" cy="13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79" y="3634598"/>
            <a:ext cx="2049398" cy="1874191"/>
          </a:xfrm>
          <a:prstGeom prst="rect">
            <a:avLst/>
          </a:prstGeom>
        </p:spPr>
      </p:pic>
      <p:sp>
        <p:nvSpPr>
          <p:cNvPr id="60" name="Rectangle 4"/>
          <p:cNvSpPr>
            <a:spLocks/>
          </p:cNvSpPr>
          <p:nvPr/>
        </p:nvSpPr>
        <p:spPr bwMode="auto">
          <a:xfrm>
            <a:off x="2788180" y="1338268"/>
            <a:ext cx="747451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1" name="Rectangle 4"/>
          <p:cNvSpPr>
            <a:spLocks/>
          </p:cNvSpPr>
          <p:nvPr/>
        </p:nvSpPr>
        <p:spPr bwMode="auto">
          <a:xfrm>
            <a:off x="1406421" y="2264021"/>
            <a:ext cx="659856" cy="51282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39434" y="4816906"/>
            <a:ext cx="3383427" cy="14662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184335" y="4816906"/>
            <a:ext cx="30288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Parton Spin-Orbit effects: may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  explain 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 SSA &amp; DY Lam-Tung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>
                <a:solidFill>
                  <a:srgbClr val="FF0000"/>
                </a:solidFill>
              </a:rPr>
              <a:t>Parton </a:t>
            </a:r>
            <a:r>
              <a:rPr lang="en-US" sz="1400" dirty="0" smtClean="0">
                <a:solidFill>
                  <a:srgbClr val="FF0000"/>
                </a:solidFill>
              </a:rPr>
              <a:t>Orbital motion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298810"/>
              </p:ext>
            </p:extLst>
          </p:nvPr>
        </p:nvGraphicFramePr>
        <p:xfrm>
          <a:off x="5805116" y="153569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 rot="16200000">
            <a:off x="4574916" y="158060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6292314" y="117720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13821"/>
              </p:ext>
            </p:extLst>
          </p:nvPr>
        </p:nvGraphicFramePr>
        <p:xfrm>
          <a:off x="6554800" y="191584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5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800" y="191584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085647"/>
              </p:ext>
            </p:extLst>
          </p:nvPr>
        </p:nvGraphicFramePr>
        <p:xfrm>
          <a:off x="7937513" y="193489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6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13" y="193489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"/>
          <p:cNvSpPr>
            <a:spLocks/>
          </p:cNvSpPr>
          <p:nvPr/>
        </p:nvSpPr>
        <p:spPr bwMode="auto">
          <a:xfrm>
            <a:off x="6351290" y="1860441"/>
            <a:ext cx="687718" cy="47480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49" name="Rectangle 4"/>
          <p:cNvSpPr>
            <a:spLocks/>
          </p:cNvSpPr>
          <p:nvPr/>
        </p:nvSpPr>
        <p:spPr bwMode="auto">
          <a:xfrm>
            <a:off x="7690574" y="1873599"/>
            <a:ext cx="795764" cy="461644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95539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937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8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ivers_d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7" y="4312419"/>
            <a:ext cx="2227729" cy="20593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88989"/>
              </p:ext>
            </p:extLst>
          </p:nvPr>
        </p:nvGraphicFramePr>
        <p:xfrm>
          <a:off x="854410" y="1007321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238233" y="69445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350614" y="177078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738163"/>
              </p:ext>
            </p:extLst>
          </p:nvPr>
        </p:nvGraphicFramePr>
        <p:xfrm>
          <a:off x="2332936" y="238104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76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238104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47074"/>
              </p:ext>
            </p:extLst>
          </p:nvPr>
        </p:nvGraphicFramePr>
        <p:xfrm>
          <a:off x="3002872" y="1855638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77" name="Equation" r:id="rId7" imgW="228600" imgH="266400" progId="Equation.3">
                  <p:embed/>
                </p:oleObj>
              </mc:Choice>
              <mc:Fallback>
                <p:oleObj name="Equation" r:id="rId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2" y="1855638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472973"/>
              </p:ext>
            </p:extLst>
          </p:nvPr>
        </p:nvGraphicFramePr>
        <p:xfrm>
          <a:off x="2925239" y="2335243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78" name="Equation" r:id="rId9" imgW="342900" imgH="228600" progId="Equation.3">
                  <p:embed/>
                </p:oleObj>
              </mc:Choice>
              <mc:Fallback>
                <p:oleObj name="Equation" r:id="rId9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239" y="2335243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584820"/>
              </p:ext>
            </p:extLst>
          </p:nvPr>
        </p:nvGraphicFramePr>
        <p:xfrm>
          <a:off x="1591841" y="1398385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79" name="Equation" r:id="rId11" imgW="203200" imgH="228600" progId="Equation.3">
                  <p:embed/>
                </p:oleObj>
              </mc:Choice>
              <mc:Fallback>
                <p:oleObj name="Equation" r:id="rId11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841" y="1398385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264719"/>
              </p:ext>
            </p:extLst>
          </p:nvPr>
        </p:nvGraphicFramePr>
        <p:xfrm>
          <a:off x="3002873" y="1364492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0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3" y="1364492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121488"/>
              </p:ext>
            </p:extLst>
          </p:nvPr>
        </p:nvGraphicFramePr>
        <p:xfrm>
          <a:off x="1599778" y="2335243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1"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78" y="2335243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980194"/>
              </p:ext>
            </p:extLst>
          </p:nvPr>
        </p:nvGraphicFramePr>
        <p:xfrm>
          <a:off x="2332936" y="1855638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2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1855638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78370" y="3172933"/>
            <a:ext cx="380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testing QCD at the amplitude level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958354" y="288285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Off-diagonal </a:t>
            </a:r>
            <a:r>
              <a:rPr lang="en-US" sz="1400" b="1" dirty="0">
                <a:solidFill>
                  <a:srgbClr val="0000FF"/>
                </a:solidFill>
              </a:rPr>
              <a:t>elements: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10909" y="3775799"/>
            <a:ext cx="156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T-odd elements: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5047178" y="4145662"/>
            <a:ext cx="3960126" cy="4924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-111" charset="0"/>
              </a:rPr>
              <a:t>           </a:t>
            </a:r>
            <a:r>
              <a:rPr lang="en-US" sz="1200" dirty="0">
                <a:latin typeface="Arial" pitchFamily="-111" charset="0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ign </a:t>
            </a:r>
            <a:r>
              <a:rPr lang="en-US" sz="1200" b="0" dirty="0">
                <a:solidFill>
                  <a:schemeClr val="tx1"/>
                </a:solidFill>
                <a:latin typeface="Arial" pitchFamily="-111" charset="0"/>
              </a:rPr>
              <a:t>change between DY and 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SIDIS</a:t>
            </a:r>
          </a:p>
          <a:p>
            <a:r>
              <a:rPr lang="en-US" sz="1200" dirty="0">
                <a:latin typeface="Arial" pitchFamily="-111" charset="0"/>
              </a:rPr>
              <a:t> </a:t>
            </a:r>
            <a:r>
              <a:rPr lang="en-US" sz="1200" dirty="0" smtClean="0">
                <a:latin typeface="Arial" pitchFamily="-111" charset="0"/>
              </a:rPr>
              <a:t>            </a:t>
            </a:r>
            <a:r>
              <a:rPr lang="en-US" sz="1200" dirty="0">
                <a:latin typeface="Arial" pitchFamily="-111" charset="0"/>
              </a:rPr>
              <a:t>G</a:t>
            </a:r>
            <a:r>
              <a:rPr lang="en-US" sz="1200" dirty="0" smtClean="0">
                <a:latin typeface="Arial" pitchFamily="-111" charset="0"/>
              </a:rPr>
              <a:t>eneralized universality of TMDs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 </a:t>
            </a:r>
            <a:endParaRPr lang="en-US" sz="1200" b="0" dirty="0">
              <a:latin typeface="Arial" pitchFamily="-111" charset="0"/>
            </a:endParaRPr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252180" y="4337202"/>
            <a:ext cx="164635" cy="13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79" y="3634598"/>
            <a:ext cx="2049398" cy="1874191"/>
          </a:xfrm>
          <a:prstGeom prst="rect">
            <a:avLst/>
          </a:prstGeom>
        </p:spPr>
      </p:pic>
      <p:sp>
        <p:nvSpPr>
          <p:cNvPr id="60" name="Rectangle 4"/>
          <p:cNvSpPr>
            <a:spLocks/>
          </p:cNvSpPr>
          <p:nvPr/>
        </p:nvSpPr>
        <p:spPr bwMode="auto">
          <a:xfrm>
            <a:off x="2788180" y="1338268"/>
            <a:ext cx="747451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39434" y="4816906"/>
            <a:ext cx="3383427" cy="14662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184335" y="4816906"/>
            <a:ext cx="30288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Parton Spin-Orbit effects: may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  explain 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 SSA &amp; DY Lam-Tung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>
                <a:solidFill>
                  <a:srgbClr val="FF0000"/>
                </a:solidFill>
              </a:rPr>
              <a:t>Parton </a:t>
            </a:r>
            <a:r>
              <a:rPr lang="en-US" sz="1400" dirty="0" smtClean="0">
                <a:solidFill>
                  <a:srgbClr val="FF0000"/>
                </a:solidFill>
              </a:rPr>
              <a:t>Orbital motion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39703"/>
              </p:ext>
            </p:extLst>
          </p:nvPr>
        </p:nvGraphicFramePr>
        <p:xfrm>
          <a:off x="5805116" y="153569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 rot="16200000">
            <a:off x="4574916" y="158060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6292314" y="117720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832948"/>
              </p:ext>
            </p:extLst>
          </p:nvPr>
        </p:nvGraphicFramePr>
        <p:xfrm>
          <a:off x="6554800" y="191584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3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800" y="191584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70317"/>
              </p:ext>
            </p:extLst>
          </p:nvPr>
        </p:nvGraphicFramePr>
        <p:xfrm>
          <a:off x="7937513" y="193489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4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13" y="193489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"/>
          <p:cNvSpPr>
            <a:spLocks/>
          </p:cNvSpPr>
          <p:nvPr/>
        </p:nvSpPr>
        <p:spPr bwMode="auto">
          <a:xfrm>
            <a:off x="7690574" y="1873599"/>
            <a:ext cx="795764" cy="461644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294980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885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4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6531686" y="1738795"/>
            <a:ext cx="2286000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05308" y="3739693"/>
            <a:ext cx="2477611" cy="2882323"/>
            <a:chOff x="2585405" y="3728115"/>
            <a:chExt cx="2477611" cy="2882323"/>
          </a:xfrm>
        </p:grpSpPr>
        <p:grpSp>
          <p:nvGrpSpPr>
            <p:cNvPr id="15" name="Group 14"/>
            <p:cNvGrpSpPr/>
            <p:nvPr/>
          </p:nvGrpSpPr>
          <p:grpSpPr>
            <a:xfrm>
              <a:off x="2941114" y="3728115"/>
              <a:ext cx="2121902" cy="2882323"/>
              <a:chOff x="2218239" y="3728115"/>
              <a:chExt cx="2121902" cy="2882323"/>
            </a:xfrm>
          </p:grpSpPr>
          <p:pic>
            <p:nvPicPr>
              <p:cNvPr id="2" name="Picture 1" descr="HBM_all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8239" y="4101382"/>
                <a:ext cx="2121902" cy="2509056"/>
              </a:xfrm>
              <a:prstGeom prst="rect">
                <a:avLst/>
              </a:prstGeom>
            </p:spPr>
          </p:pic>
          <p:pic>
            <p:nvPicPr>
              <p:cNvPr id="10" name="Picture 9" descr="momUU_all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567704" y="3476823"/>
                <a:ext cx="354765" cy="857350"/>
              </a:xfrm>
              <a:prstGeom prst="rect">
                <a:avLst/>
              </a:prstGeom>
            </p:spPr>
          </p:pic>
          <p:pic>
            <p:nvPicPr>
              <p:cNvPr id="12" name="Picture 11" descr="hadron_all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6560" y="4209428"/>
                <a:ext cx="936024" cy="372547"/>
              </a:xfrm>
              <a:prstGeom prst="rect">
                <a:avLst/>
              </a:prstGeom>
            </p:spPr>
          </p:pic>
        </p:grpSp>
        <p:pic>
          <p:nvPicPr>
            <p:cNvPr id="14" name="Picture 13" descr="AUherme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405" y="4141106"/>
              <a:ext cx="322292" cy="1926634"/>
            </a:xfrm>
            <a:prstGeom prst="rect">
              <a:avLst/>
            </a:prstGeom>
          </p:spPr>
        </p:pic>
        <p:pic>
          <p:nvPicPr>
            <p:cNvPr id="9" name="Picture 8" descr="h-_al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728" y="5591053"/>
              <a:ext cx="269036" cy="285508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110" y="797204"/>
            <a:ext cx="2536084" cy="1668476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3141304" y="1719374"/>
            <a:ext cx="2286000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141304" y="755875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149780" y="1046758"/>
            <a:ext cx="1271990" cy="369332"/>
            <a:chOff x="4677182" y="1117810"/>
            <a:chExt cx="1271990" cy="369332"/>
          </a:xfrm>
        </p:grpSpPr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373637" y="-76200"/>
            <a:ext cx="42506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Boer-Mulders Signals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7032" y="2580988"/>
            <a:ext cx="3012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May explain the Lam-Tung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 smtClean="0">
                <a:solidFill>
                  <a:srgbClr val="FF0000"/>
                </a:solidFill>
              </a:rPr>
              <a:t>elation violation in </a:t>
            </a:r>
            <a:r>
              <a:rPr lang="en-US" sz="1600" b="1" dirty="0" err="1" smtClean="0">
                <a:solidFill>
                  <a:srgbClr val="FF0000"/>
                </a:solidFill>
              </a:rPr>
              <a:t>Drell</a:t>
            </a:r>
            <a:r>
              <a:rPr lang="en-US" sz="1600" b="1" dirty="0" smtClean="0">
                <a:solidFill>
                  <a:srgbClr val="FF0000"/>
                </a:solidFill>
              </a:rPr>
              <a:t>-Yan</a:t>
            </a:r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428669"/>
              </p:ext>
            </p:extLst>
          </p:nvPr>
        </p:nvGraphicFramePr>
        <p:xfrm>
          <a:off x="3261485" y="1790336"/>
          <a:ext cx="1979612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540" name="Equation" r:id="rId10" imgW="1092200" imgH="241300" progId="Equation.3">
                  <p:embed/>
                </p:oleObj>
              </mc:Choice>
              <mc:Fallback>
                <p:oleObj name="Equation" r:id="rId10" imgW="1092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1485" y="1790336"/>
                        <a:ext cx="1979612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nip Single Corner Rectangle 4"/>
          <p:cNvSpPr/>
          <p:nvPr/>
        </p:nvSpPr>
        <p:spPr>
          <a:xfrm rot="10800000">
            <a:off x="1544320" y="839099"/>
            <a:ext cx="528320" cy="632378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428390">
            <a:off x="1483360" y="804596"/>
            <a:ext cx="640080" cy="6148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11"/>
          <p:cNvGrpSpPr>
            <a:grpSpLocks/>
          </p:cNvGrpSpPr>
          <p:nvPr/>
        </p:nvGrpSpPr>
        <p:grpSpPr bwMode="auto">
          <a:xfrm>
            <a:off x="5059605" y="3392049"/>
            <a:ext cx="3855795" cy="3084224"/>
            <a:chOff x="2566" y="516"/>
            <a:chExt cx="1973" cy="1384"/>
          </a:xfrm>
        </p:grpSpPr>
        <p:pic>
          <p:nvPicPr>
            <p:cNvPr id="43" name="Picture 12" descr="BoerMulders_D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516"/>
              <a:ext cx="1973" cy="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4169" y="1046"/>
              <a:ext cx="3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333FF"/>
                  </a:solidFill>
                  <a:latin typeface="Arial" charset="0"/>
                </a:rPr>
                <a:t>NA10</a:t>
              </a:r>
              <a:endParaRPr lang="it-IT" sz="1000" dirty="0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4149" y="13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  <a:latin typeface="Arial" charset="0"/>
                </a:rPr>
                <a:t>E866</a:t>
              </a:r>
              <a:endParaRPr lang="it-IT" sz="1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6" name="Text Box 15"/>
            <p:cNvSpPr txBox="1">
              <a:spLocks noChangeArrowheads="1"/>
            </p:cNvSpPr>
            <p:nvPr/>
          </p:nvSpPr>
          <p:spPr bwMode="auto">
            <a:xfrm>
              <a:off x="4129" y="6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  <a:latin typeface="Arial" charset="0"/>
                </a:rPr>
                <a:t>E615</a:t>
              </a:r>
              <a:endParaRPr lang="it-IT" sz="100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3" name="Left-Right Arrow 2"/>
          <p:cNvSpPr/>
          <p:nvPr/>
        </p:nvSpPr>
        <p:spPr>
          <a:xfrm>
            <a:off x="4073389" y="2993407"/>
            <a:ext cx="1179136" cy="50300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33418" y="282413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Unpol</a:t>
            </a:r>
            <a:r>
              <a:rPr lang="en-US" sz="1600" b="1" dirty="0" smtClean="0">
                <a:solidFill>
                  <a:srgbClr val="FF0000"/>
                </a:solidFill>
              </a:rPr>
              <a:t>. SIDIS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549" y="2311275"/>
            <a:ext cx="2340088" cy="3279778"/>
            <a:chOff x="279935" y="2311275"/>
            <a:chExt cx="2340088" cy="3279778"/>
          </a:xfrm>
        </p:grpSpPr>
        <p:pic>
          <p:nvPicPr>
            <p:cNvPr id="7" name="Picture 6" descr="BM_all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12" y="2680769"/>
              <a:ext cx="2002711" cy="2910284"/>
            </a:xfrm>
            <a:prstGeom prst="rect">
              <a:avLst/>
            </a:prstGeom>
          </p:spPr>
        </p:pic>
        <p:pic>
          <p:nvPicPr>
            <p:cNvPr id="8" name="Picture 7" descr="hh_all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84" y="2922279"/>
              <a:ext cx="376465" cy="527051"/>
            </a:xfrm>
            <a:prstGeom prst="rect">
              <a:avLst/>
            </a:prstGeom>
          </p:spPr>
        </p:pic>
        <p:pic>
          <p:nvPicPr>
            <p:cNvPr id="11" name="Picture 10" descr="AUUcos_al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5992" y="2172595"/>
              <a:ext cx="512855" cy="790216"/>
            </a:xfrm>
            <a:prstGeom prst="rect">
              <a:avLst/>
            </a:prstGeom>
          </p:spPr>
        </p:pic>
        <p:pic>
          <p:nvPicPr>
            <p:cNvPr id="13" name="Picture 12" descr="AUcompass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5" y="2824129"/>
              <a:ext cx="300638" cy="2391941"/>
            </a:xfrm>
            <a:prstGeom prst="rect">
              <a:avLst/>
            </a:prstGeom>
          </p:spPr>
        </p:pic>
      </p:grp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169223" y="6204281"/>
            <a:ext cx="200800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HERMES   </a:t>
            </a:r>
            <a:r>
              <a:rPr lang="en-US" sz="1000" b="1" dirty="0" smtClean="0"/>
              <a:t>[arXiv:1204.4161]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69223" y="5935460"/>
            <a:ext cx="200800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COMPASS </a:t>
            </a:r>
            <a:r>
              <a:rPr lang="en-US" sz="1000" b="1" dirty="0" smtClean="0"/>
              <a:t>[arXiv:1401.6284]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72765" y="860401"/>
            <a:ext cx="119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-Yan: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6881241" y="1151284"/>
            <a:ext cx="1703561" cy="369332"/>
            <a:chOff x="4677182" y="1117810"/>
            <a:chExt cx="1703561" cy="369332"/>
          </a:xfrm>
        </p:grpSpPr>
        <p:sp>
          <p:nvSpPr>
            <p:cNvPr id="55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703561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p</a:t>
              </a:r>
              <a:r>
                <a:rPr lang="en-US" dirty="0" err="1" smtClean="0">
                  <a:latin typeface="Arial" pitchFamily="-111" charset="0"/>
                </a:rPr>
                <a:t>,pp</a:t>
              </a:r>
              <a:r>
                <a:rPr lang="en-US" dirty="0" smtClean="0"/>
                <a:t>       </a:t>
              </a:r>
              <a:r>
                <a:rPr lang="en-US" dirty="0" err="1" smtClean="0">
                  <a:latin typeface="Arial"/>
                </a:rPr>
                <a:t>e+e-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5293967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473170"/>
              </p:ext>
            </p:extLst>
          </p:nvPr>
        </p:nvGraphicFramePr>
        <p:xfrm>
          <a:off x="6651625" y="1830388"/>
          <a:ext cx="1887538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541" name="Equation" r:id="rId17" imgW="1041400" imgH="241300" progId="Equation.3">
                  <p:embed/>
                </p:oleObj>
              </mc:Choice>
              <mc:Fallback>
                <p:oleObj name="Equation" r:id="rId17" imgW="1041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25" y="1830388"/>
                        <a:ext cx="1887538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5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12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46031" y="-76200"/>
            <a:ext cx="51058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Nucleon Structure</a:t>
            </a:r>
          </a:p>
        </p:txBody>
      </p:sp>
      <p:sp>
        <p:nvSpPr>
          <p:cNvPr id="2" name="Right Triangle 1"/>
          <p:cNvSpPr/>
          <p:nvPr/>
        </p:nvSpPr>
        <p:spPr>
          <a:xfrm>
            <a:off x="2237910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2070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14273" y="2920992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1166">
            <a:off x="6412667" y="5510268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59740" y="2041498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66605" y="2920992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911933" y="2079879"/>
            <a:ext cx="436247" cy="369332"/>
            <a:chOff x="6026548" y="1194323"/>
            <a:chExt cx="436247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36418" y="3008011"/>
            <a:ext cx="449209" cy="369332"/>
            <a:chOff x="6026548" y="1194323"/>
            <a:chExt cx="449209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599644" y="1733721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05359" y="3259093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71270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695773"/>
              </p:ext>
            </p:extLst>
          </p:nvPr>
        </p:nvGraphicFramePr>
        <p:xfrm>
          <a:off x="1457470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84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7470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56731"/>
              </p:ext>
            </p:extLst>
          </p:nvPr>
        </p:nvGraphicFramePr>
        <p:xfrm>
          <a:off x="406471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85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471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030854"/>
              </p:ext>
            </p:extLst>
          </p:nvPr>
        </p:nvGraphicFramePr>
        <p:xfrm>
          <a:off x="2340693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86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0693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983508"/>
              </p:ext>
            </p:extLst>
          </p:nvPr>
        </p:nvGraphicFramePr>
        <p:xfrm>
          <a:off x="1649168" y="2806188"/>
          <a:ext cx="5937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87" name="Equation" r:id="rId11" imgW="393700" imgH="254000" progId="Equation.3">
                  <p:embed/>
                </p:oleObj>
              </mc:Choice>
              <mc:Fallback>
                <p:oleObj name="Equation" r:id="rId11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49168" y="2806188"/>
                        <a:ext cx="5937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3971" y="83034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Confinement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5979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551024">
            <a:off x="7377524" y="4328134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016170" y="4173699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4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37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270" y="954514"/>
            <a:ext cx="3813729" cy="259038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9479" y="-76200"/>
            <a:ext cx="6094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Azimuthal Modulations of F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2979" y="648234"/>
            <a:ext cx="1720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JLab12: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0634" y="1910080"/>
            <a:ext cx="4302326" cy="3347330"/>
            <a:chOff x="4303417" y="641251"/>
            <a:chExt cx="4715663" cy="3198449"/>
          </a:xfrm>
        </p:grpSpPr>
        <p:pic>
          <p:nvPicPr>
            <p:cNvPr id="18" name="Picture 17" descr="EPJA_B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17" y="641251"/>
              <a:ext cx="4715663" cy="3198449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910652" y="2611120"/>
              <a:ext cx="4019988" cy="0"/>
            </a:xfrm>
            <a:prstGeom prst="line">
              <a:avLst/>
            </a:prstGeom>
            <a:ln w="12700"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10652" y="1296463"/>
              <a:ext cx="4019988" cy="0"/>
            </a:xfrm>
            <a:prstGeom prst="line">
              <a:avLst/>
            </a:prstGeom>
            <a:ln w="12700"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2392" y="848641"/>
            <a:ext cx="3462373" cy="948137"/>
            <a:chOff x="280952" y="6050561"/>
            <a:chExt cx="3462373" cy="948137"/>
          </a:xfrm>
        </p:grpSpPr>
        <p:sp>
          <p:nvSpPr>
            <p:cNvPr id="31" name="Rounded Rectangle 30"/>
            <p:cNvSpPr/>
            <p:nvPr/>
          </p:nvSpPr>
          <p:spPr>
            <a:xfrm>
              <a:off x="280952" y="6050561"/>
              <a:ext cx="2604487" cy="41938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4102101"/>
                </p:ext>
              </p:extLst>
            </p:nvPr>
          </p:nvGraphicFramePr>
          <p:xfrm>
            <a:off x="419891" y="6051233"/>
            <a:ext cx="2257425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5450" name="Equation" r:id="rId6" imgW="1295400" imgH="241300" progId="Equation.3">
                    <p:embed/>
                  </p:oleObj>
                </mc:Choice>
                <mc:Fallback>
                  <p:oleObj name="Equation" r:id="rId6" imgW="12954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891" y="6051233"/>
                          <a:ext cx="2257425" cy="4191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600056" y="6690921"/>
              <a:ext cx="31432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Tahoma" pitchFamily="-65" charset="0"/>
                </a:rPr>
                <a:t>Intrinsic </a:t>
              </a:r>
              <a:r>
                <a:rPr lang="en-US" sz="1400" dirty="0" err="1" smtClean="0">
                  <a:latin typeface="Tahoma" pitchFamily="-65" charset="0"/>
                </a:rPr>
                <a:t>k</a:t>
              </a:r>
              <a:r>
                <a:rPr lang="en-US" sz="1400" baseline="-25000" dirty="0" err="1" smtClean="0">
                  <a:latin typeface="Tahoma" pitchFamily="-65" charset="0"/>
                </a:rPr>
                <a:t>T</a:t>
              </a:r>
              <a:r>
                <a:rPr lang="en-US" sz="1400" dirty="0" smtClean="0">
                  <a:latin typeface="Tahoma" pitchFamily="-65" charset="0"/>
                </a:rPr>
                <a:t> Cahn kinematical effect</a:t>
              </a:r>
              <a:endParaRPr lang="en-US" sz="1400" dirty="0">
                <a:latin typeface="Calibri" pitchFamily="-65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1331" y="5440383"/>
            <a:ext cx="3557118" cy="944357"/>
            <a:chOff x="380316" y="932096"/>
            <a:chExt cx="3557118" cy="944357"/>
          </a:xfrm>
        </p:grpSpPr>
        <p:sp>
          <p:nvSpPr>
            <p:cNvPr id="37" name="Rounded Rectangle 36"/>
            <p:cNvSpPr/>
            <p:nvPr/>
          </p:nvSpPr>
          <p:spPr>
            <a:xfrm>
              <a:off x="380316" y="932096"/>
              <a:ext cx="3323434" cy="4082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794165" y="1568676"/>
              <a:ext cx="31432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Tahoma" pitchFamily="-65" charset="0"/>
                </a:rPr>
                <a:t>Boer-</a:t>
              </a:r>
              <a:r>
                <a:rPr lang="en-US" sz="1400" dirty="0" err="1" smtClean="0">
                  <a:latin typeface="Tahoma" pitchFamily="-65" charset="0"/>
                </a:rPr>
                <a:t>Mulders</a:t>
              </a:r>
              <a:r>
                <a:rPr lang="en-US" sz="1400" dirty="0" smtClean="0">
                  <a:latin typeface="Tahoma" pitchFamily="-65" charset="0"/>
                </a:rPr>
                <a:t> spin-orbit effect</a:t>
              </a:r>
              <a:endParaRPr lang="en-US" sz="1400" dirty="0">
                <a:latin typeface="Calibri" pitchFamily="-65" charset="0"/>
              </a:endParaRPr>
            </a:p>
          </p:txBody>
        </p:sp>
        <p:graphicFrame>
          <p:nvGraphicFramePr>
            <p:cNvPr id="4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432120"/>
                </p:ext>
              </p:extLst>
            </p:nvPr>
          </p:nvGraphicFramePr>
          <p:xfrm>
            <a:off x="430874" y="932096"/>
            <a:ext cx="3187152" cy="408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5451" name="Equation" r:id="rId8" imgW="1879600" imgH="241300" progId="Equation.3">
                    <p:embed/>
                  </p:oleObj>
                </mc:Choice>
                <mc:Fallback>
                  <p:oleObj name="Equation" r:id="rId8" imgW="1879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874" y="932096"/>
                          <a:ext cx="3187152" cy="40820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 descr="COMPASS_cosph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16" y="3880499"/>
            <a:ext cx="3240617" cy="26928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72979" y="3610384"/>
            <a:ext cx="137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COMPASS-II:</a:t>
            </a:r>
            <a:endParaRPr lang="en-US" sz="1200" dirty="0"/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9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02587" y="-76200"/>
            <a:ext cx="55927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 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Drell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-Yan Ongoing Studies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SeaQuest_mass_spectr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7" y="746990"/>
            <a:ext cx="3557667" cy="2381828"/>
          </a:xfrm>
          <a:prstGeom prst="rect">
            <a:avLst/>
          </a:prstGeom>
        </p:spPr>
      </p:pic>
      <p:pic>
        <p:nvPicPr>
          <p:cNvPr id="8" name="Picture 7" descr="SeaQuest_sigma_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4" y="746990"/>
            <a:ext cx="4040908" cy="26547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548" y="1408546"/>
            <a:ext cx="1211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pp</a:t>
            </a:r>
            <a:r>
              <a:rPr lang="en-US" baseline="-25000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pd</a:t>
            </a:r>
            <a:r>
              <a:rPr lang="en-US" baseline="-25000" dirty="0" smtClean="0"/>
              <a:t> </a:t>
            </a:r>
            <a:r>
              <a:rPr lang="en-US" dirty="0" smtClean="0"/>
              <a:t>at</a:t>
            </a:r>
          </a:p>
          <a:p>
            <a:r>
              <a:rPr lang="en-US" dirty="0" smtClean="0"/>
              <a:t> </a:t>
            </a:r>
          </a:p>
          <a:p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8728" y="4343401"/>
            <a:ext cx="1321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p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at </a:t>
            </a:r>
          </a:p>
          <a:p>
            <a:endParaRPr lang="en-US" dirty="0" smtClean="0"/>
          </a:p>
          <a:p>
            <a:r>
              <a:rPr lang="en-US" dirty="0" smtClean="0"/>
              <a:t>COMPASS</a:t>
            </a:r>
            <a:endParaRPr lang="en-US" dirty="0"/>
          </a:p>
        </p:txBody>
      </p:sp>
      <p:pic>
        <p:nvPicPr>
          <p:cNvPr id="10" name="Picture 9" descr="COMPASS_DY_B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03" y="3823986"/>
            <a:ext cx="3890818" cy="2804594"/>
          </a:xfrm>
          <a:prstGeom prst="rect">
            <a:avLst/>
          </a:prstGeom>
        </p:spPr>
      </p:pic>
      <p:pic>
        <p:nvPicPr>
          <p:cNvPr id="14" name="Picture 13" descr="COMPASS_DY_targe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7" y="3673067"/>
            <a:ext cx="3844636" cy="2838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3091" y="5414818"/>
            <a:ext cx="510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NH</a:t>
            </a:r>
            <a:r>
              <a:rPr lang="en-US" sz="1400" baseline="-25000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1400" y="5414818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4449618" y="4189512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27239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ivers_d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7" y="4312419"/>
            <a:ext cx="2227729" cy="20593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63956"/>
              </p:ext>
            </p:extLst>
          </p:nvPr>
        </p:nvGraphicFramePr>
        <p:xfrm>
          <a:off x="854410" y="1007321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238233" y="69445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350614" y="177078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79744"/>
              </p:ext>
            </p:extLst>
          </p:nvPr>
        </p:nvGraphicFramePr>
        <p:xfrm>
          <a:off x="2332936" y="238104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0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238104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876039"/>
              </p:ext>
            </p:extLst>
          </p:nvPr>
        </p:nvGraphicFramePr>
        <p:xfrm>
          <a:off x="3002872" y="1855638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1" name="Equation" r:id="rId7" imgW="228600" imgH="266400" progId="Equation.3">
                  <p:embed/>
                </p:oleObj>
              </mc:Choice>
              <mc:Fallback>
                <p:oleObj name="Equation" r:id="rId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2" y="1855638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059527"/>
              </p:ext>
            </p:extLst>
          </p:nvPr>
        </p:nvGraphicFramePr>
        <p:xfrm>
          <a:off x="2925239" y="2335243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2" name="Equation" r:id="rId9" imgW="342900" imgH="228600" progId="Equation.3">
                  <p:embed/>
                </p:oleObj>
              </mc:Choice>
              <mc:Fallback>
                <p:oleObj name="Equation" r:id="rId9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239" y="2335243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46659"/>
              </p:ext>
            </p:extLst>
          </p:nvPr>
        </p:nvGraphicFramePr>
        <p:xfrm>
          <a:off x="1591841" y="1398385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3" name="Equation" r:id="rId11" imgW="203200" imgH="228600" progId="Equation.3">
                  <p:embed/>
                </p:oleObj>
              </mc:Choice>
              <mc:Fallback>
                <p:oleObj name="Equation" r:id="rId11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841" y="1398385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029348"/>
              </p:ext>
            </p:extLst>
          </p:nvPr>
        </p:nvGraphicFramePr>
        <p:xfrm>
          <a:off x="3002873" y="1364492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4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3" y="1364492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161405"/>
              </p:ext>
            </p:extLst>
          </p:nvPr>
        </p:nvGraphicFramePr>
        <p:xfrm>
          <a:off x="1599778" y="2335243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5"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78" y="2335243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486830"/>
              </p:ext>
            </p:extLst>
          </p:nvPr>
        </p:nvGraphicFramePr>
        <p:xfrm>
          <a:off x="2332936" y="1855638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6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1855638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78370" y="3172933"/>
            <a:ext cx="380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testing QCD at the amplitude level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958354" y="288285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Off-diagonal </a:t>
            </a:r>
            <a:r>
              <a:rPr lang="en-US" sz="1400" b="1" dirty="0">
                <a:solidFill>
                  <a:srgbClr val="0000FF"/>
                </a:solidFill>
              </a:rPr>
              <a:t>elements: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10909" y="3775799"/>
            <a:ext cx="156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T-odd elements: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5047178" y="4145662"/>
            <a:ext cx="3960126" cy="4924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-111" charset="0"/>
              </a:rPr>
              <a:t>           </a:t>
            </a:r>
            <a:r>
              <a:rPr lang="en-US" sz="1200" dirty="0">
                <a:latin typeface="Arial" pitchFamily="-111" charset="0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ign </a:t>
            </a:r>
            <a:r>
              <a:rPr lang="en-US" sz="1200" b="0" dirty="0">
                <a:solidFill>
                  <a:schemeClr val="tx1"/>
                </a:solidFill>
                <a:latin typeface="Arial" pitchFamily="-111" charset="0"/>
              </a:rPr>
              <a:t>change between DY and 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SIDIS</a:t>
            </a:r>
          </a:p>
          <a:p>
            <a:r>
              <a:rPr lang="en-US" sz="1200" dirty="0">
                <a:latin typeface="Arial" pitchFamily="-111" charset="0"/>
              </a:rPr>
              <a:t> </a:t>
            </a:r>
            <a:r>
              <a:rPr lang="en-US" sz="1200" dirty="0" smtClean="0">
                <a:latin typeface="Arial" pitchFamily="-111" charset="0"/>
              </a:rPr>
              <a:t>            </a:t>
            </a:r>
            <a:r>
              <a:rPr lang="en-US" sz="1200" dirty="0">
                <a:latin typeface="Arial" pitchFamily="-111" charset="0"/>
              </a:rPr>
              <a:t>G</a:t>
            </a:r>
            <a:r>
              <a:rPr lang="en-US" sz="1200" dirty="0" smtClean="0">
                <a:latin typeface="Arial" pitchFamily="-111" charset="0"/>
              </a:rPr>
              <a:t>eneralized universality of TMDs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 </a:t>
            </a:r>
            <a:endParaRPr lang="en-US" sz="1200" b="0" dirty="0">
              <a:latin typeface="Arial" pitchFamily="-111" charset="0"/>
            </a:endParaRPr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252180" y="4337202"/>
            <a:ext cx="164635" cy="13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79" y="3634598"/>
            <a:ext cx="2049398" cy="1874191"/>
          </a:xfrm>
          <a:prstGeom prst="rect">
            <a:avLst/>
          </a:prstGeom>
        </p:spPr>
      </p:pic>
      <p:sp>
        <p:nvSpPr>
          <p:cNvPr id="71" name="Rectangle 4"/>
          <p:cNvSpPr>
            <a:spLocks/>
          </p:cNvSpPr>
          <p:nvPr/>
        </p:nvSpPr>
        <p:spPr bwMode="auto">
          <a:xfrm>
            <a:off x="1406421" y="2264021"/>
            <a:ext cx="659856" cy="51282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39434" y="4816906"/>
            <a:ext cx="3383427" cy="14662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184335" y="4816906"/>
            <a:ext cx="30288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Parton Spin-Orbit effects: may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  explain 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 SSA &amp; DY Lam-Tung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>
                <a:solidFill>
                  <a:srgbClr val="FF0000"/>
                </a:solidFill>
              </a:rPr>
              <a:t>Parton </a:t>
            </a:r>
            <a:r>
              <a:rPr lang="en-US" sz="1400" dirty="0" smtClean="0">
                <a:solidFill>
                  <a:srgbClr val="FF0000"/>
                </a:solidFill>
              </a:rPr>
              <a:t>Orbital motion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8838"/>
              </p:ext>
            </p:extLst>
          </p:nvPr>
        </p:nvGraphicFramePr>
        <p:xfrm>
          <a:off x="5805116" y="153569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 rot="16200000">
            <a:off x="4574916" y="158060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6292314" y="117720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968733"/>
              </p:ext>
            </p:extLst>
          </p:nvPr>
        </p:nvGraphicFramePr>
        <p:xfrm>
          <a:off x="6554800" y="191584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7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800" y="191584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872671"/>
              </p:ext>
            </p:extLst>
          </p:nvPr>
        </p:nvGraphicFramePr>
        <p:xfrm>
          <a:off x="7937513" y="193489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8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13" y="193489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"/>
          <p:cNvSpPr>
            <a:spLocks/>
          </p:cNvSpPr>
          <p:nvPr/>
        </p:nvSpPr>
        <p:spPr bwMode="auto">
          <a:xfrm>
            <a:off x="6351290" y="1860441"/>
            <a:ext cx="687718" cy="47480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896286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909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sc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6" y="6391510"/>
            <a:ext cx="2893784" cy="4393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30" y="1479262"/>
            <a:ext cx="2536084" cy="1668476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127220" y="-76200"/>
            <a:ext cx="27434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129" y="3252725"/>
            <a:ext cx="400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May generate the </a:t>
            </a:r>
            <a:r>
              <a:rPr lang="en-US" sz="1400" b="1" dirty="0" err="1" smtClean="0">
                <a:solidFill>
                  <a:srgbClr val="FF0000"/>
                </a:solidFill>
              </a:rPr>
              <a:t>misterious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hadronic</a:t>
            </a:r>
            <a:r>
              <a:rPr lang="en-US" sz="1400" b="1" dirty="0" smtClean="0">
                <a:solidFill>
                  <a:srgbClr val="FF0000"/>
                </a:solidFill>
              </a:rPr>
              <a:t> SSA</a:t>
            </a:r>
          </a:p>
          <a:p>
            <a:endParaRPr lang="en-US" sz="600" dirty="0" smtClean="0"/>
          </a:p>
        </p:txBody>
      </p:sp>
      <p:pic>
        <p:nvPicPr>
          <p:cNvPr id="6" name="Picture 5" descr="Sivers_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4005003"/>
            <a:ext cx="3467844" cy="240595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8168" y="3215459"/>
            <a:ext cx="2889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</a:rPr>
              <a:t>Sivers</a:t>
            </a:r>
            <a:r>
              <a:rPr lang="en-US" sz="1400" b="1" dirty="0" smtClean="0">
                <a:solidFill>
                  <a:srgbClr val="FF0000"/>
                </a:solidFill>
              </a:rPr>
              <a:t> from polarized SIDIS</a:t>
            </a:r>
          </a:p>
        </p:txBody>
      </p:sp>
      <p:sp>
        <p:nvSpPr>
          <p:cNvPr id="44" name="Left-Right Arrow 43"/>
          <p:cNvSpPr/>
          <p:nvPr/>
        </p:nvSpPr>
        <p:spPr>
          <a:xfrm>
            <a:off x="3704595" y="3273409"/>
            <a:ext cx="810322" cy="22151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1463694" y="365283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000" b="1" dirty="0" smtClean="0"/>
              <a:t>[arXiv:0906.3918]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483049" y="3865710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COMPASS           </a:t>
            </a:r>
            <a:r>
              <a:rPr lang="en-US" sz="1000" b="1" dirty="0" smtClean="0"/>
              <a:t>[arXiv:1205.5122]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9645" y="4150577"/>
            <a:ext cx="886808" cy="2931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46190" y="4308487"/>
            <a:ext cx="852023" cy="300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8518" y="4157674"/>
            <a:ext cx="2577345" cy="22210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766724" y="664651"/>
            <a:ext cx="3720898" cy="2041556"/>
            <a:chOff x="4714524" y="4500168"/>
            <a:chExt cx="3720898" cy="204155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4524" y="4500168"/>
              <a:ext cx="3720898" cy="204155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675902" y="4562125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L</a:t>
              </a:r>
              <a:r>
                <a:rPr lang="en-US" sz="1200" baseline="-25000" dirty="0" smtClean="0">
                  <a:latin typeface="+mj-lt"/>
                </a:rPr>
                <a:t>QCD</a:t>
              </a:r>
              <a:r>
                <a:rPr lang="en-US" sz="1200" dirty="0" smtClean="0">
                  <a:latin typeface="+mj-lt"/>
                </a:rPr>
                <a:t>&lt;&lt;</a:t>
              </a:r>
              <a:r>
                <a:rPr lang="en-US" sz="1200" dirty="0" err="1" smtClean="0">
                  <a:latin typeface="+mj-lt"/>
                </a:rPr>
                <a:t>q</a:t>
              </a:r>
              <a:r>
                <a:rPr lang="en-US" sz="1200" baseline="-25000" dirty="0" err="1" smtClean="0">
                  <a:latin typeface="+mj-lt"/>
                </a:rPr>
                <a:t>T</a:t>
              </a:r>
              <a:r>
                <a:rPr lang="en-US" sz="1200" dirty="0" smtClean="0">
                  <a:latin typeface="+mj-lt"/>
                </a:rPr>
                <a:t>&lt;&lt;Q     same physics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7882372" y="1425925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689922" y="1431609"/>
            <a:ext cx="629233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916754" y="1451521"/>
            <a:ext cx="367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</a:t>
            </a:r>
            <a:r>
              <a:rPr lang="en-US" sz="1400" baseline="-25000" dirty="0"/>
              <a:t>F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674286" y="1459289"/>
            <a:ext cx="68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Sivers</a:t>
            </a:r>
            <a:endParaRPr lang="en-US" sz="1400" dirty="0"/>
          </a:p>
        </p:txBody>
      </p:sp>
      <p:sp>
        <p:nvSpPr>
          <p:cNvPr id="58" name="Rectangle 57"/>
          <p:cNvSpPr/>
          <p:nvPr/>
        </p:nvSpPr>
        <p:spPr>
          <a:xfrm>
            <a:off x="4702742" y="1894250"/>
            <a:ext cx="545088" cy="445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4595" y="61433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70654" y="2501964"/>
            <a:ext cx="1875949" cy="240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SiversT3_relati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4" y="2643643"/>
            <a:ext cx="4201261" cy="569235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29920" y="734064"/>
            <a:ext cx="2103755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727006"/>
              </p:ext>
            </p:extLst>
          </p:nvPr>
        </p:nvGraphicFramePr>
        <p:xfrm>
          <a:off x="768350" y="779463"/>
          <a:ext cx="196532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966" name="Equation" r:id="rId9" imgW="1143000" imgH="241300" progId="Equation.3">
                  <p:embed/>
                </p:oleObj>
              </mc:Choice>
              <mc:Fallback>
                <p:oleObj name="Equation" r:id="rId9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779463"/>
                        <a:ext cx="1965325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1" name="Picture 40" descr="Sivers_A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4" y="3887628"/>
            <a:ext cx="4870287" cy="267764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066859" y="3687132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 p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 smtClean="0">
                <a:sym typeface="Wingdings"/>
              </a:rPr>
              <a:t>X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6427578" y="3797462"/>
            <a:ext cx="2417975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Anselmino</a:t>
            </a:r>
            <a:r>
              <a:rPr lang="en-US" sz="1000" b="1" dirty="0" smtClean="0"/>
              <a:t> et al.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1304.7691]</a:t>
            </a:r>
            <a:endParaRPr lang="en-US" sz="1000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303070" y="3668966"/>
            <a:ext cx="0" cy="191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9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4504" y="1093720"/>
            <a:ext cx="8667751" cy="5559591"/>
            <a:chOff x="194504" y="1012905"/>
            <a:chExt cx="8667751" cy="5559591"/>
          </a:xfrm>
        </p:grpSpPr>
        <p:pic>
          <p:nvPicPr>
            <p:cNvPr id="3" name="Picture 2" descr="COMPASS_Sivers_3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05" y="1012905"/>
              <a:ext cx="8667750" cy="54116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4504" y="6356047"/>
              <a:ext cx="2956306" cy="149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26190" y="6301615"/>
              <a:ext cx="1397000" cy="149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96962" y="6242372"/>
              <a:ext cx="1091220" cy="208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51657" y="6389961"/>
              <a:ext cx="272706" cy="182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88019" y="6348551"/>
              <a:ext cx="1432496" cy="212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2847" y="6288553"/>
              <a:ext cx="1020204" cy="212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4504" y="6268554"/>
              <a:ext cx="821496" cy="149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7220" y="-76200"/>
            <a:ext cx="27434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90" y="785943"/>
            <a:ext cx="2080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Toward </a:t>
            </a:r>
            <a:r>
              <a:rPr lang="en-US" sz="1400" dirty="0" err="1" smtClean="0"/>
              <a:t>multiD</a:t>
            </a:r>
            <a:r>
              <a:rPr lang="en-US" sz="1400" dirty="0" smtClean="0"/>
              <a:t> analyses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258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2549149" y="-76200"/>
            <a:ext cx="38996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Function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Bolgione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91" y="1367262"/>
            <a:ext cx="4926445" cy="4807183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477019" y="1253079"/>
            <a:ext cx="2642787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E. </a:t>
            </a:r>
            <a:r>
              <a:rPr lang="en-US" sz="1000" b="1" dirty="0" err="1" smtClean="0"/>
              <a:t>Boglione</a:t>
            </a:r>
            <a:r>
              <a:rPr lang="en-US" sz="1000" b="1" dirty="0" smtClean="0"/>
              <a:t>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smtClean="0">
                <a:solidFill>
                  <a:srgbClr val="000000"/>
                </a:solidFill>
              </a:rPr>
              <a:t>talk at </a:t>
            </a:r>
            <a:r>
              <a:rPr lang="en-US" sz="1000" b="1" dirty="0" smtClean="0">
                <a:solidFill>
                  <a:srgbClr val="000000"/>
                </a:solidFill>
              </a:rPr>
              <a:t>QCD-N16</a:t>
            </a:r>
            <a:r>
              <a:rPr lang="en-US" sz="1000" b="1" dirty="0" smtClean="0">
                <a:solidFill>
                  <a:srgbClr val="000000"/>
                </a:solidFill>
              </a:rPr>
              <a:t>]</a:t>
            </a:r>
            <a:endParaRPr lang="en-US" sz="1000" b="1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 descr="HallA_Siv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6" y="4144817"/>
            <a:ext cx="4541875" cy="2135909"/>
          </a:xfrm>
          <a:prstGeom prst="rect">
            <a:avLst/>
          </a:prstGeom>
        </p:spPr>
      </p:pic>
      <p:pic>
        <p:nvPicPr>
          <p:cNvPr id="8" name="Picture 7" descr="Sivers_HvsC_ev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" y="1119791"/>
            <a:ext cx="4147280" cy="2681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280" y="4144826"/>
            <a:ext cx="120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Neutron  (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He)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062182" y="865909"/>
            <a:ext cx="219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Evolution may play a role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174428" y="812014"/>
            <a:ext cx="1641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</a:t>
            </a:r>
            <a:r>
              <a:rPr lang="en-US" sz="1400" dirty="0"/>
              <a:t>R</a:t>
            </a:r>
            <a:r>
              <a:rPr lang="en-US" sz="1400" dirty="0" smtClean="0"/>
              <a:t>ole of the sea ? 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212817" y="3768777"/>
            <a:ext cx="1990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Flavor decomposition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420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912" y="-76200"/>
            <a:ext cx="40441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 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 the Sea ?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4" name="Picture 3" descr="Phenix_ANpi0_large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31" y="987957"/>
            <a:ext cx="4293883" cy="3172275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628" y="675296"/>
            <a:ext cx="609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</a:rPr>
              <a:t> @ RICH:    mid rapidity (</a:t>
            </a:r>
            <a:r>
              <a:rPr lang="en-US" sz="1400" b="1" dirty="0" err="1" smtClean="0">
                <a:solidFill>
                  <a:srgbClr val="FF0000"/>
                </a:solidFill>
              </a:rPr>
              <a:t>gluon+sea</a:t>
            </a:r>
            <a:r>
              <a:rPr lang="en-US" sz="1400" b="1" dirty="0" smtClean="0">
                <a:solidFill>
                  <a:srgbClr val="FF0000"/>
                </a:solidFill>
              </a:rPr>
              <a:t>) and Forward (valence) rapidity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PHENIX_AN_pi0_mide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1" y="1045682"/>
            <a:ext cx="4103125" cy="2763737"/>
          </a:xfrm>
          <a:prstGeom prst="rect">
            <a:avLst/>
          </a:prstGeom>
        </p:spPr>
      </p:pic>
      <p:pic>
        <p:nvPicPr>
          <p:cNvPr id="8" name="Picture 7" descr="PHENIX_s_200G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77815"/>
            <a:ext cx="1039226" cy="251114"/>
          </a:xfrm>
          <a:prstGeom prst="rect">
            <a:avLst/>
          </a:prstGeom>
        </p:spPr>
      </p:pic>
      <p:pic>
        <p:nvPicPr>
          <p:cNvPr id="5" name="Picture 4" descr="Phenix_ANpi0_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68" y="3023304"/>
            <a:ext cx="1335314" cy="570467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361885" y="754647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PHENIX          </a:t>
            </a:r>
            <a:r>
              <a:rPr lang="en-US" sz="1000" b="1" dirty="0" smtClean="0"/>
              <a:t>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: 1312.1995]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16178"/>
            <a:ext cx="43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</a:t>
            </a:r>
            <a:r>
              <a:rPr lang="en-US" sz="1600" b="1" baseline="-25000" dirty="0" smtClean="0"/>
              <a:t>N</a:t>
            </a:r>
            <a:endParaRPr lang="en-US" sz="1600" b="1" baseline="-25000" dirty="0"/>
          </a:p>
        </p:txBody>
      </p:sp>
      <p:pic>
        <p:nvPicPr>
          <p:cNvPr id="10" name="Picture 9" descr="PHENIX_AN_sca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2" y="3784868"/>
            <a:ext cx="4022368" cy="5819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5038" y="3842593"/>
            <a:ext cx="1210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</a:t>
            </a:r>
            <a:r>
              <a:rPr lang="en-US" sz="1600" b="1" baseline="-25000" dirty="0" err="1" smtClean="0"/>
              <a:t>T</a:t>
            </a:r>
            <a:r>
              <a:rPr lang="en-US" sz="1600" b="1" dirty="0" smtClean="0"/>
              <a:t> (GeV/c)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1751796" y="4079417"/>
            <a:ext cx="1203840" cy="4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0634" y="4343718"/>
            <a:ext cx="596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PGF @ COMPASS:   gluon </a:t>
            </a:r>
            <a:r>
              <a:rPr lang="en-US" sz="1400" b="1" dirty="0" err="1" smtClean="0">
                <a:solidFill>
                  <a:srgbClr val="FF0000"/>
                </a:solidFill>
              </a:rPr>
              <a:t>Sivers</a:t>
            </a:r>
            <a:r>
              <a:rPr lang="en-US" sz="1400" b="1" dirty="0" smtClean="0">
                <a:solidFill>
                  <a:srgbClr val="FF0000"/>
                </a:solidFill>
              </a:rPr>
              <a:t> from deuterium and proton targets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COMPASS_Sivers_gluon_prot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60" y="4805951"/>
            <a:ext cx="4644200" cy="1388212"/>
          </a:xfrm>
          <a:prstGeom prst="rect">
            <a:avLst/>
          </a:prstGeom>
        </p:spPr>
      </p:pic>
      <p:pic>
        <p:nvPicPr>
          <p:cNvPr id="17" name="Picture 16" descr="COMPASS_Sivers_glu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5" y="4862151"/>
            <a:ext cx="4886720" cy="13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8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tice_signch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" y="4090318"/>
            <a:ext cx="3236672" cy="2517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175" y="3782439"/>
            <a:ext cx="713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Lattice</a:t>
            </a:r>
            <a:endParaRPr lang="en-US" sz="1400" dirty="0"/>
          </a:p>
        </p:txBody>
      </p:sp>
      <p:graphicFrame>
        <p:nvGraphicFramePr>
          <p:cNvPr id="28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167824"/>
              </p:ext>
            </p:extLst>
          </p:nvPr>
        </p:nvGraphicFramePr>
        <p:xfrm>
          <a:off x="1412447" y="3792599"/>
          <a:ext cx="3921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701" name="Equation" r:id="rId5" imgW="304800" imgH="241300" progId="Equation.3">
                  <p:embed/>
                </p:oleObj>
              </mc:Choice>
              <mc:Fallback>
                <p:oleObj name="Equation" r:id="rId5" imgW="304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447" y="3792599"/>
                        <a:ext cx="392112" cy="323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3153409" y="-76200"/>
            <a:ext cx="31266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Mapping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19" descr="4dim-clas12proj-pi+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71" y="639578"/>
            <a:ext cx="5871529" cy="587152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5299261" y="3433578"/>
            <a:ext cx="2216849" cy="12571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50094" y="2550527"/>
            <a:ext cx="449167" cy="8830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533" y="4306705"/>
            <a:ext cx="924559" cy="177799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974474" y="802857"/>
            <a:ext cx="2224012" cy="852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913712" y="799772"/>
            <a:ext cx="23698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Stat. error for a 4D analysis </a:t>
            </a:r>
          </a:p>
          <a:p>
            <a:r>
              <a:rPr lang="en-US" sz="1400" dirty="0" smtClean="0"/>
              <a:t>of the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</a:t>
            </a:r>
            <a:r>
              <a:rPr lang="en-US" sz="1400" dirty="0" err="1" smtClean="0"/>
              <a:t>Sivers</a:t>
            </a:r>
            <a:r>
              <a:rPr lang="en-US" sz="1400" dirty="0" smtClean="0"/>
              <a:t> asymmetry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n proton target (JLab12)</a:t>
            </a:r>
            <a:endParaRPr lang="en-US" sz="1400" dirty="0"/>
          </a:p>
        </p:txBody>
      </p:sp>
      <p:sp>
        <p:nvSpPr>
          <p:cNvPr id="35" name="Rounded Rectangle 34"/>
          <p:cNvSpPr/>
          <p:nvPr/>
        </p:nvSpPr>
        <p:spPr>
          <a:xfrm>
            <a:off x="629920" y="734064"/>
            <a:ext cx="2103755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3504"/>
              </p:ext>
            </p:extLst>
          </p:nvPr>
        </p:nvGraphicFramePr>
        <p:xfrm>
          <a:off x="768350" y="779463"/>
          <a:ext cx="196532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702" name="Equation" r:id="rId9" imgW="1143000" imgH="241300" progId="Equation.3">
                  <p:embed/>
                </p:oleObj>
              </mc:Choice>
              <mc:Fallback>
                <p:oleObj name="Equation" r:id="rId9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779463"/>
                        <a:ext cx="1965325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EPJA_Siver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" y="1338701"/>
            <a:ext cx="3325696" cy="23856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979" y="4106288"/>
            <a:ext cx="1334552" cy="1220459"/>
          </a:xfrm>
          <a:prstGeom prst="rect">
            <a:avLst/>
          </a:prstGeom>
        </p:spPr>
      </p:pic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0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28281" y="-76200"/>
            <a:ext cx="37413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 Change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7" name="Picture 16" descr="New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405172"/>
            <a:ext cx="6760464" cy="37490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4847" y="5201334"/>
            <a:ext cx="84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Solid line: assumption of sign change for </a:t>
            </a:r>
            <a:r>
              <a:rPr lang="en-US" sz="1400" b="1" dirty="0" err="1" smtClean="0"/>
              <a:t>Sivers</a:t>
            </a:r>
            <a:endParaRPr lang="en-US" sz="1400" b="1" dirty="0" smtClean="0"/>
          </a:p>
          <a:p>
            <a:r>
              <a:rPr lang="en-US" sz="1400" b="1" dirty="0" smtClean="0"/>
              <a:t>Dashed line: assumption of no sign change for </a:t>
            </a:r>
            <a:r>
              <a:rPr lang="en-US" sz="1400" b="1" dirty="0" err="1" smtClean="0"/>
              <a:t>Sivers</a:t>
            </a:r>
            <a:endParaRPr lang="en-US" sz="1400" b="1" dirty="0" smtClean="0"/>
          </a:p>
          <a:p>
            <a:r>
              <a:rPr lang="en-US" sz="1400" b="1" dirty="0" smtClean="0"/>
              <a:t>KQ prediction </a:t>
            </a:r>
            <a:r>
              <a:rPr lang="en-US" sz="1400" b="1" dirty="0" smtClean="0">
                <a:solidFill>
                  <a:srgbClr val="0000FF"/>
                </a:solidFill>
              </a:rPr>
              <a:t>(</a:t>
            </a:r>
            <a:r>
              <a:rPr lang="en-US" sz="1400" b="1" dirty="0" err="1" smtClean="0">
                <a:solidFill>
                  <a:srgbClr val="0000FF"/>
                </a:solidFill>
              </a:rPr>
              <a:t>unevolved</a:t>
            </a:r>
            <a:r>
              <a:rPr lang="en-US" sz="1400" b="1" dirty="0" smtClean="0">
                <a:solidFill>
                  <a:srgbClr val="0000FF"/>
                </a:solidFill>
              </a:rPr>
              <a:t>)                                                  </a:t>
            </a:r>
            <a:r>
              <a:rPr lang="en-US" sz="1200" dirty="0" smtClean="0">
                <a:solidFill>
                  <a:srgbClr val="000000"/>
                </a:solidFill>
              </a:rPr>
              <a:t>Kang and </a:t>
            </a:r>
            <a:r>
              <a:rPr lang="en-US" sz="1200" dirty="0" err="1" smtClean="0">
                <a:solidFill>
                  <a:srgbClr val="000000"/>
                </a:solidFill>
              </a:rPr>
              <a:t>Qiu</a:t>
            </a:r>
            <a:r>
              <a:rPr lang="en-US" sz="1200" dirty="0" smtClean="0">
                <a:solidFill>
                  <a:srgbClr val="000000"/>
                </a:solidFill>
              </a:rPr>
              <a:t>, [PRL 103 (2009) 172001]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EIKV </a:t>
            </a:r>
            <a:r>
              <a:rPr lang="en-US" sz="1400" b="1" dirty="0">
                <a:solidFill>
                  <a:srgbClr val="008000"/>
                </a:solidFill>
              </a:rPr>
              <a:t>prediction </a:t>
            </a:r>
            <a:r>
              <a:rPr lang="en-US" sz="1400" b="1" dirty="0">
                <a:solidFill>
                  <a:srgbClr val="0000FF"/>
                </a:solidFill>
              </a:rPr>
              <a:t>(largest predicted evolution effect</a:t>
            </a:r>
            <a:r>
              <a:rPr lang="en-US" sz="1400" b="1" dirty="0" smtClean="0">
                <a:solidFill>
                  <a:srgbClr val="0000FF"/>
                </a:solidFill>
              </a:rPr>
              <a:t>)        </a:t>
            </a:r>
            <a:r>
              <a:rPr lang="en-US" sz="1200" dirty="0" err="1" smtClean="0">
                <a:solidFill>
                  <a:srgbClr val="000000"/>
                </a:solidFill>
              </a:rPr>
              <a:t>Echevarria</a:t>
            </a:r>
            <a:r>
              <a:rPr lang="en-US" sz="1200" dirty="0" smtClean="0">
                <a:solidFill>
                  <a:srgbClr val="000000"/>
                </a:solidFill>
              </a:rPr>
              <a:t>++, [PRD 89 (2014) 074013]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715" y="813191"/>
            <a:ext cx="480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boson production p p  </a:t>
            </a:r>
            <a:r>
              <a:rPr lang="en-US" dirty="0" smtClean="0">
                <a:sym typeface="Wingdings"/>
              </a:rPr>
              <a:t> WX  @ STAR</a:t>
            </a:r>
            <a:endParaRPr lang="en-US" dirty="0"/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415519" y="1239422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STAR              </a:t>
            </a:r>
            <a:r>
              <a:rPr lang="en-US" sz="1000" b="1" dirty="0" smtClean="0"/>
              <a:t>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: 1511.06003]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162645"/>
              </p:ext>
            </p:extLst>
          </p:nvPr>
        </p:nvGraphicFramePr>
        <p:xfrm>
          <a:off x="1671627" y="2317536"/>
          <a:ext cx="160338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40" name="Equation" r:id="rId5" imgW="139700" imgH="203200" progId="Equation.3">
                  <p:embed/>
                </p:oleObj>
              </mc:Choice>
              <mc:Fallback>
                <p:oleObj name="Equation" r:id="rId5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1627" y="2317536"/>
                        <a:ext cx="160338" cy="23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7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SS_DY_por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53" y="3755566"/>
            <a:ext cx="3682756" cy="28125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28280" y="-76200"/>
            <a:ext cx="37413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 Change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9" name="Picture 8" descr="COMPASS_DY_scatter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50" y="1036953"/>
            <a:ext cx="4015710" cy="2581528"/>
          </a:xfrm>
          <a:prstGeom prst="rect">
            <a:avLst/>
          </a:prstGeom>
        </p:spPr>
      </p:pic>
      <p:pic>
        <p:nvPicPr>
          <p:cNvPr id="12" name="Picture 11" descr="COMPASS_DY_Mspectr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5" y="1100453"/>
            <a:ext cx="3445493" cy="2518027"/>
          </a:xfrm>
          <a:prstGeom prst="rect">
            <a:avLst/>
          </a:prstGeom>
        </p:spPr>
      </p:pic>
      <p:pic>
        <p:nvPicPr>
          <p:cNvPr id="13" name="Picture 12" descr="COMPASS_DY_fun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7" y="4599209"/>
            <a:ext cx="4464293" cy="1589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3616" y="4021875"/>
            <a:ext cx="278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 beam on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454074" y="5116280"/>
            <a:ext cx="630180" cy="19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46316" y="695775"/>
            <a:ext cx="481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-Yan reaction  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eeX</a:t>
            </a:r>
            <a:r>
              <a:rPr lang="en-US" dirty="0" smtClean="0">
                <a:sym typeface="Wingdings"/>
              </a:rPr>
              <a:t> at COMPASS</a:t>
            </a:r>
            <a:endParaRPr lang="en-US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2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21777" y="890001"/>
            <a:ext cx="6874995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In our exploration of the QCD micro-world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1870403" y="1375740"/>
            <a:ext cx="522539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spin </a:t>
            </a:r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8759" y="1974850"/>
            <a:ext cx="5524831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Two questions in </a:t>
            </a:r>
            <a:r>
              <a:rPr lang="en-US" dirty="0" err="1">
                <a:latin typeface="Arial" pitchFamily="-108" charset="0"/>
              </a:rPr>
              <a:t>H</a:t>
            </a:r>
            <a:r>
              <a:rPr lang="en-US" dirty="0" err="1" smtClean="0">
                <a:latin typeface="Arial" pitchFamily="-108" charset="0"/>
              </a:rPr>
              <a:t>adronic</a:t>
            </a:r>
            <a:r>
              <a:rPr lang="en-US" dirty="0" smtClean="0">
                <a:latin typeface="Arial" pitchFamily="-108" charset="0"/>
              </a:rPr>
              <a:t> Physics </a:t>
            </a:r>
          </a:p>
          <a:p>
            <a:pPr algn="ctr"/>
            <a:r>
              <a:rPr lang="en-US" dirty="0">
                <a:latin typeface="Arial" pitchFamily="-108" charset="0"/>
              </a:rPr>
              <a:t>a</a:t>
            </a:r>
            <a:r>
              <a:rPr lang="en-US" dirty="0" smtClean="0">
                <a:latin typeface="Arial" pitchFamily="-108" charset="0"/>
              </a:rPr>
              <a:t>wait explanation since too long  </a:t>
            </a:r>
            <a:endParaRPr lang="it-IT" dirty="0">
              <a:latin typeface="Arial" pitchFamily="-10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499385"/>
              </p:ext>
            </p:extLst>
          </p:nvPr>
        </p:nvGraphicFramePr>
        <p:xfrm>
          <a:off x="330634" y="5523232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77" name="Equation" r:id="rId4" imgW="2095200" imgH="469800" progId="Equation.3">
                  <p:embed/>
                </p:oleObj>
              </mc:Choice>
              <mc:Fallback>
                <p:oleObj name="Equation" r:id="rId4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5523232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3" descr="delt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8" y="3364232"/>
            <a:ext cx="25003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AN_E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5939" y="3496826"/>
            <a:ext cx="3420791" cy="2837221"/>
          </a:xfrm>
          <a:prstGeom prst="rect">
            <a:avLst/>
          </a:prstGeom>
          <a:noFill/>
        </p:spPr>
      </p:pic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972282" y="4102652"/>
            <a:ext cx="1616681" cy="4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dirty="0" err="1">
                <a:solidFill>
                  <a:srgbClr val="0066FF"/>
                </a:solidFill>
              </a:rPr>
              <a:t>p</a:t>
            </a:r>
            <a:r>
              <a:rPr lang="en-US" sz="1200" b="0" baseline="-25000" dirty="0" err="1">
                <a:solidFill>
                  <a:srgbClr val="0066FF"/>
                </a:solidFill>
              </a:rPr>
              <a:t>T</a:t>
            </a:r>
            <a:r>
              <a:rPr lang="en-US" sz="1200" b="0" dirty="0">
                <a:solidFill>
                  <a:srgbClr val="0066FF"/>
                </a:solidFill>
              </a:rPr>
              <a:t>&lt; 2 </a:t>
            </a:r>
            <a:r>
              <a:rPr lang="en-US" sz="1200" b="0" dirty="0" err="1">
                <a:solidFill>
                  <a:srgbClr val="0066FF"/>
                </a:solidFill>
              </a:rPr>
              <a:t>GeV/c</a:t>
            </a:r>
            <a:endParaRPr lang="en-US" sz="1200" b="0" dirty="0">
              <a:solidFill>
                <a:srgbClr val="0066FF"/>
              </a:solidFill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970924" y="3902893"/>
            <a:ext cx="1588891" cy="3689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200" b="0" dirty="0">
                <a:solidFill>
                  <a:srgbClr val="008000"/>
                </a:solidFill>
                <a:ea typeface="Arial" pitchFamily="-108" charset="0"/>
                <a:cs typeface="Arial" pitchFamily="-108" charset="0"/>
              </a:rPr>
              <a:t>√s = 20 GeV 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124684" y="6003431"/>
            <a:ext cx="561346" cy="553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it-IT" baseline="-25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9436" y="4765677"/>
            <a:ext cx="521375" cy="541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3375" y="3411857"/>
            <a:ext cx="3272656" cy="336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612623" y="3380107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599498" y="2845765"/>
            <a:ext cx="287395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5413374" y="2837799"/>
            <a:ext cx="3730626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1033" y="3675734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4534" y="3382218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 smtClean="0">
                <a:sym typeface="Wingdings"/>
              </a:rPr>
              <a:t>X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33408" y="3404063"/>
            <a:ext cx="0" cy="1855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2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69843" y="2599615"/>
            <a:ext cx="745141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Constrain models in the valence region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factorization, universality and evolution 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	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Study higher twist effects 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Investigate non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to </a:t>
            </a:r>
            <a:r>
              <a:rPr lang="en-US" sz="1600" dirty="0" err="1" smtClean="0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transition (along P</a:t>
            </a:r>
            <a:r>
              <a:rPr lang="en-US" sz="1600" baseline="-25000" dirty="0" smtClean="0">
                <a:solidFill>
                  <a:srgbClr val="0000FF"/>
                </a:solidFill>
                <a:latin typeface="Arial" pitchFamily="-108" charset="0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) </a:t>
            </a:r>
          </a:p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Flavor </a:t>
            </a:r>
            <a:r>
              <a:rPr lang="en-US" sz="1600" dirty="0">
                <a:solidFill>
                  <a:srgbClr val="0000FF"/>
                </a:solidFill>
              </a:rPr>
              <a:t>separation via proton and deuteron </a:t>
            </a:r>
            <a:r>
              <a:rPr lang="en-US" sz="1600" dirty="0" smtClean="0">
                <a:solidFill>
                  <a:srgbClr val="0000FF"/>
                </a:solidFill>
              </a:rPr>
              <a:t>targets and hadron ID</a:t>
            </a: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of Lattice QCD calculations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70485" y="-76200"/>
            <a:ext cx="2456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Conclusions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2487" y="1693355"/>
            <a:ext cx="7487786" cy="44591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180" y="5793581"/>
            <a:ext cx="8861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A c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omprehensive study </a:t>
            </a:r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provides access to the peculiar dynamics of the QCD confined world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290" y="1758388"/>
            <a:ext cx="7620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-108" charset="0"/>
              </a:rPr>
              <a:t>Next step: Moving from phenomenology to rigorous treatment (predictive power)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78637" y="2389919"/>
            <a:ext cx="6778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New data coming from SIDIS, DY, </a:t>
            </a:r>
            <a:r>
              <a:rPr lang="en-US" sz="1600" dirty="0" err="1" smtClean="0">
                <a:latin typeface="Arial"/>
                <a:cs typeface="Arial"/>
              </a:rPr>
              <a:t>e+e</a:t>
            </a:r>
            <a:r>
              <a:rPr lang="en-US" sz="1600" dirty="0" smtClean="0">
                <a:latin typeface="Arial"/>
                <a:cs typeface="Arial"/>
              </a:rPr>
              <a:t>- and </a:t>
            </a:r>
            <a:r>
              <a:rPr lang="en-US" sz="1600" dirty="0" err="1" smtClean="0">
                <a:latin typeface="Arial"/>
                <a:cs typeface="Arial"/>
              </a:rPr>
              <a:t>pp</a:t>
            </a:r>
            <a:r>
              <a:rPr lang="en-US" sz="1600" dirty="0" smtClean="0">
                <a:latin typeface="Arial"/>
                <a:cs typeface="Arial"/>
              </a:rPr>
              <a:t> reactions should allow to: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290" y="866382"/>
            <a:ext cx="770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/>
                <a:cs typeface="Times"/>
              </a:rPr>
              <a:t>T</a:t>
            </a:r>
            <a:r>
              <a:rPr lang="en-US" dirty="0" smtClean="0">
                <a:latin typeface="Times"/>
                <a:cs typeface="Times"/>
              </a:rPr>
              <a:t>he last decade provided many evidences that correlation </a:t>
            </a:r>
            <a:r>
              <a:rPr lang="en-US" dirty="0">
                <a:latin typeface="Times"/>
                <a:cs typeface="Times"/>
              </a:rPr>
              <a:t>of </a:t>
            </a:r>
            <a:r>
              <a:rPr lang="en-US" dirty="0" err="1" smtClean="0">
                <a:latin typeface="Times"/>
                <a:cs typeface="Times"/>
              </a:rPr>
              <a:t>partonic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transverse degrees of freedom </a:t>
            </a:r>
            <a:r>
              <a:rPr lang="en-US" dirty="0" smtClean="0">
                <a:latin typeface="Times"/>
                <a:cs typeface="Times"/>
              </a:rPr>
              <a:t>in the nucleon do </a:t>
            </a:r>
            <a:r>
              <a:rPr lang="en-US" dirty="0">
                <a:latin typeface="Times"/>
                <a:cs typeface="Times"/>
              </a:rPr>
              <a:t>exist </a:t>
            </a:r>
            <a:r>
              <a:rPr lang="en-US" dirty="0" smtClean="0">
                <a:latin typeface="Times"/>
                <a:cs typeface="Times"/>
              </a:rPr>
              <a:t>and </a:t>
            </a:r>
            <a:r>
              <a:rPr lang="en-US" dirty="0">
                <a:latin typeface="Times"/>
                <a:cs typeface="Times"/>
              </a:rPr>
              <a:t>manifest in </a:t>
            </a:r>
            <a:r>
              <a:rPr lang="en-US" dirty="0" err="1">
                <a:latin typeface="Times"/>
                <a:cs typeface="Times"/>
              </a:rPr>
              <a:t>hadronic</a:t>
            </a:r>
            <a:r>
              <a:rPr lang="en-US" dirty="0">
                <a:latin typeface="Times"/>
                <a:cs typeface="Times"/>
              </a:rPr>
              <a:t> interactions</a:t>
            </a: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4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AS_AL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" y="3761610"/>
            <a:ext cx="8813366" cy="288813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346949" y="-76200"/>
            <a:ext cx="2739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Higher-twists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14"/>
              <p:cNvSpPr/>
              <p:nvPr/>
            </p:nvSpPr>
            <p:spPr>
              <a:xfrm>
                <a:off x="122386" y="648291"/>
                <a:ext cx="659812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=""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it-IT" sz="1600" b="0" i="1" smtClean="0">
                            <a:latin typeface="Cambria Math"/>
                          </a:rPr>
                          <m:t>𝐿𝑈</m:t>
                        </m:r>
                      </m:sub>
                    </m:sSub>
                  </m:oMath>
                </a14:m>
                <a:r>
                  <a:rPr lang="en-US" sz="1600" dirty="0" smtClean="0"/>
                  <a:t> is proportional to the structure function</a:t>
                </a:r>
              </a:p>
              <a:p>
                <a:endParaRPr lang="en-US" sz="1600" dirty="0" smtClean="0"/>
              </a:p>
              <a:p>
                <a:endParaRPr lang="en-US" sz="1600" dirty="0"/>
              </a:p>
              <a:p>
                <a:endParaRPr lang="en-US" sz="1600" dirty="0" smtClean="0"/>
              </a:p>
            </p:txBody>
          </p:sp>
        </mc:Choice>
        <mc:Fallback xmlns="">
          <p:sp>
            <p:nvSpPr>
              <p:cNvPr id="27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86" y="648291"/>
                <a:ext cx="6598129" cy="1077218"/>
              </a:xfrm>
              <a:prstGeom prst="rect">
                <a:avLst/>
              </a:prstGeom>
              <a:blipFill rotWithShape="1">
                <a:blip r:embed="rId4"/>
                <a:stretch>
                  <a:fillRect b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6" y="1125151"/>
            <a:ext cx="6001016" cy="4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1"/>
          <p:cNvSpPr/>
          <p:nvPr/>
        </p:nvSpPr>
        <p:spPr>
          <a:xfrm>
            <a:off x="5692150" y="2225874"/>
            <a:ext cx="2787886" cy="9848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ym typeface="Symbol"/>
              </a:rPr>
              <a:t> </a:t>
            </a:r>
            <a:r>
              <a:rPr lang="en-US" sz="1400" b="1" dirty="0"/>
              <a:t>Entire structure function is twist-3, so in commonly used </a:t>
            </a:r>
            <a:r>
              <a:rPr lang="en-US" sz="1400" b="1" dirty="0" err="1"/>
              <a:t>Wandzura-Wilczek</a:t>
            </a:r>
            <a:r>
              <a:rPr lang="en-US" sz="1400" b="1" dirty="0"/>
              <a:t> </a:t>
            </a:r>
            <a:r>
              <a:rPr lang="it-IT" sz="1400" b="1" dirty="0" err="1"/>
              <a:t>approximation</a:t>
            </a:r>
            <a:r>
              <a:rPr lang="it-IT" sz="1400" b="1" dirty="0"/>
              <a:t> </a:t>
            </a:r>
            <a:r>
              <a:rPr lang="it-IT" sz="1400" b="1" dirty="0" err="1"/>
              <a:t>entire</a:t>
            </a:r>
            <a:r>
              <a:rPr lang="it-IT" sz="1400" b="1" dirty="0"/>
              <a:t> </a:t>
            </a:r>
            <a:r>
              <a:rPr lang="it-IT" sz="1400" b="1" dirty="0" err="1"/>
              <a:t>asymmetry</a:t>
            </a:r>
            <a:r>
              <a:rPr lang="it-IT" sz="1400" b="1" dirty="0"/>
              <a:t> = </a:t>
            </a:r>
            <a:r>
              <a:rPr lang="it-IT" sz="1400" b="1" dirty="0" smtClean="0"/>
              <a:t>0</a:t>
            </a:r>
            <a:endParaRPr lang="en-US" sz="1400" b="1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9" y="1725509"/>
            <a:ext cx="4692294" cy="210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sellaDiTesto 17"/>
          <p:cNvSpPr txBox="1"/>
          <p:nvPr/>
        </p:nvSpPr>
        <p:spPr>
          <a:xfrm>
            <a:off x="5252120" y="1743798"/>
            <a:ext cx="3553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W. </a:t>
            </a:r>
            <a:r>
              <a:rPr lang="it-IT" sz="1200" dirty="0" err="1" smtClean="0"/>
              <a:t>Gohn</a:t>
            </a:r>
            <a:r>
              <a:rPr lang="it-IT" sz="1200" dirty="0" smtClean="0"/>
              <a:t> </a:t>
            </a:r>
            <a:r>
              <a:rPr lang="it-IT" sz="1200" i="1" dirty="0" smtClean="0"/>
              <a:t>et al.</a:t>
            </a:r>
            <a:r>
              <a:rPr lang="it-IT" sz="1200" dirty="0" smtClean="0"/>
              <a:t>, PRD89, 072011 (2014)@5.5 GeV</a:t>
            </a:r>
            <a:endParaRPr lang="it-IT" sz="12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36" y="2718317"/>
            <a:ext cx="694244" cy="36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2804" y="755819"/>
            <a:ext cx="22696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(x): twist-3 PDF sensitive </a:t>
            </a:r>
          </a:p>
          <a:p>
            <a:r>
              <a:rPr lang="en-US" sz="1400" dirty="0" smtClean="0"/>
              <a:t>to </a:t>
            </a:r>
            <a:r>
              <a:rPr lang="en-US" sz="1400" dirty="0" err="1" smtClean="0"/>
              <a:t>qGq</a:t>
            </a:r>
            <a:r>
              <a:rPr lang="en-US" sz="1400" dirty="0"/>
              <a:t> </a:t>
            </a:r>
            <a:r>
              <a:rPr lang="en-US" sz="1400" dirty="0" smtClean="0"/>
              <a:t>correlations</a:t>
            </a:r>
          </a:p>
          <a:p>
            <a:r>
              <a:rPr lang="en-US" sz="1400" dirty="0" smtClean="0">
                <a:sym typeface="Wingdings"/>
              </a:rPr>
              <a:t>“transverse force”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43552" y="669457"/>
            <a:ext cx="671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68081" y="701206"/>
            <a:ext cx="496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  <a:r>
              <a:rPr lang="en-US" sz="1600" baseline="-25000" dirty="0" smtClean="0"/>
              <a:t>LU</a:t>
            </a:r>
            <a:endParaRPr lang="en-US" sz="1600" baseline="-25000" dirty="0"/>
          </a:p>
        </p:txBody>
      </p:sp>
      <p:sp>
        <p:nvSpPr>
          <p:cNvPr id="6" name="Oval 5"/>
          <p:cNvSpPr/>
          <p:nvPr/>
        </p:nvSpPr>
        <p:spPr>
          <a:xfrm>
            <a:off x="2133600" y="1125151"/>
            <a:ext cx="579120" cy="494323"/>
          </a:xfrm>
          <a:prstGeom prst="ellipse">
            <a:avLst/>
          </a:prstGeom>
          <a:solidFill>
            <a:schemeClr val="tx2">
              <a:lumMod val="60000"/>
              <a:lumOff val="40000"/>
              <a:alpha val="33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95285" y="3607721"/>
            <a:ext cx="1648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12-06-112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val 70"/>
          <p:cNvSpPr>
            <a:spLocks noChangeArrowheads="1"/>
          </p:cNvSpPr>
          <p:nvPr/>
        </p:nvSpPr>
        <p:spPr bwMode="auto">
          <a:xfrm>
            <a:off x="6608790" y="551591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5" name="Oval 70"/>
          <p:cNvSpPr>
            <a:spLocks noChangeArrowheads="1"/>
          </p:cNvSpPr>
          <p:nvPr/>
        </p:nvSpPr>
        <p:spPr bwMode="auto">
          <a:xfrm>
            <a:off x="6902745" y="4071298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4" name="Oval 70"/>
          <p:cNvSpPr>
            <a:spLocks noChangeArrowheads="1"/>
          </p:cNvSpPr>
          <p:nvPr/>
        </p:nvSpPr>
        <p:spPr bwMode="auto">
          <a:xfrm>
            <a:off x="5658090" y="293987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6316453" y="1355452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959"/>
              </p:ext>
            </p:extLst>
          </p:nvPr>
        </p:nvGraphicFramePr>
        <p:xfrm>
          <a:off x="4277600" y="1321528"/>
          <a:ext cx="3154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903" name="Equation" r:id="rId4" imgW="1752600" imgH="393700" progId="Equation.3">
                  <p:embed/>
                </p:oleObj>
              </mc:Choice>
              <mc:Fallback>
                <p:oleObj name="Equation" r:id="rId4" imgW="175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600" y="1321528"/>
                        <a:ext cx="3154363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964388"/>
              </p:ext>
            </p:extLst>
          </p:nvPr>
        </p:nvGraphicFramePr>
        <p:xfrm>
          <a:off x="4018832" y="5464267"/>
          <a:ext cx="36337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904" name="Equation" r:id="rId6" imgW="2019300" imgH="393700" progId="Equation.3">
                  <p:embed/>
                </p:oleObj>
              </mc:Choice>
              <mc:Fallback>
                <p:oleObj name="Equation" r:id="rId6" imgW="2019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832" y="5464267"/>
                        <a:ext cx="3633788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395855"/>
              </p:ext>
            </p:extLst>
          </p:nvPr>
        </p:nvGraphicFramePr>
        <p:xfrm>
          <a:off x="4243388" y="4024313"/>
          <a:ext cx="3403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905" name="Equation" r:id="rId8" imgW="1892300" imgH="393700" progId="Equation.3">
                  <p:embed/>
                </p:oleObj>
              </mc:Choice>
              <mc:Fallback>
                <p:oleObj name="Equation" r:id="rId8" imgW="1892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4024313"/>
                        <a:ext cx="340360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Oval 69"/>
          <p:cNvSpPr>
            <a:spLocks noChangeArrowheads="1"/>
          </p:cNvSpPr>
          <p:nvPr/>
        </p:nvSpPr>
        <p:spPr bwMode="auto">
          <a:xfrm>
            <a:off x="7643745" y="5537826"/>
            <a:ext cx="396746" cy="31450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76914" y="-76200"/>
            <a:ext cx="34440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Physics reactions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60419" y="63244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58906" name="Equation" r:id="rId11" imgW="266400" imgH="164880" progId="Equation.3">
                      <p:embed/>
                    </p:oleObj>
                  </mc:Choice>
                  <mc:Fallback>
                    <p:oleObj name="Equation" r:id="rId11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58907" name="Equation" r:id="rId13" imgW="152280" imgH="139680" progId="Equation.3">
                      <p:embed/>
                    </p:oleObj>
                  </mc:Choice>
                  <mc:Fallback>
                    <p:oleObj name="Equation" r:id="rId13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58908" name="Equation" r:id="rId15" imgW="253800" imgH="164880" progId="Equation.3">
                      <p:embed/>
                    </p:oleObj>
                  </mc:Choice>
                  <mc:Fallback>
                    <p:oleObj name="Equation" r:id="rId15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629" y="4638765"/>
            <a:ext cx="2168076" cy="186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853" y="2878679"/>
            <a:ext cx="2279584" cy="1569455"/>
          </a:xfrm>
          <a:prstGeom prst="rect">
            <a:avLst/>
          </a:prstGeom>
        </p:spPr>
      </p:pic>
      <p:sp>
        <p:nvSpPr>
          <p:cNvPr id="120" name="Rectangle 16"/>
          <p:cNvSpPr>
            <a:spLocks noChangeArrowheads="1"/>
          </p:cNvSpPr>
          <p:nvPr/>
        </p:nvSpPr>
        <p:spPr bwMode="auto">
          <a:xfrm>
            <a:off x="273787" y="2629607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6"/>
          <p:cNvSpPr>
            <a:spLocks noChangeArrowheads="1"/>
          </p:cNvSpPr>
          <p:nvPr/>
        </p:nvSpPr>
        <p:spPr bwMode="auto">
          <a:xfrm>
            <a:off x="277193" y="4626223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6638" y="1410915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3040755" y="2913462"/>
            <a:ext cx="58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graphicFrame>
        <p:nvGraphicFramePr>
          <p:cNvPr id="1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292207"/>
              </p:ext>
            </p:extLst>
          </p:nvPr>
        </p:nvGraphicFramePr>
        <p:xfrm>
          <a:off x="4217391" y="2904104"/>
          <a:ext cx="31305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909" name="Equation" r:id="rId19" imgW="1739900" imgH="393700" progId="Equation.3">
                  <p:embed/>
                </p:oleObj>
              </mc:Choice>
              <mc:Fallback>
                <p:oleObj name="Equation" r:id="rId19" imgW="173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391" y="2904104"/>
                        <a:ext cx="313055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/>
          <p:cNvSpPr txBox="1"/>
          <p:nvPr/>
        </p:nvSpPr>
        <p:spPr>
          <a:xfrm>
            <a:off x="3040755" y="4027574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</a:t>
            </a:r>
            <a:endParaRPr lang="en-US" baseline="30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037147" y="553647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</a:t>
            </a:r>
            <a:endParaRPr lang="en-US" baseline="30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95728" y="4097512"/>
            <a:ext cx="450115" cy="338566"/>
            <a:chOff x="5919257" y="4133629"/>
            <a:chExt cx="450115" cy="338566"/>
          </a:xfrm>
        </p:grpSpPr>
        <p:sp>
          <p:nvSpPr>
            <p:cNvPr id="14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37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41" name="Text Box 85"/>
          <p:cNvSpPr txBox="1">
            <a:spLocks noChangeArrowheads="1"/>
          </p:cNvSpPr>
          <p:nvPr/>
        </p:nvSpPr>
        <p:spPr bwMode="auto">
          <a:xfrm>
            <a:off x="7620760" y="5513765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0000FF"/>
                </a:solidFill>
                <a:latin typeface="Arial" charset="0"/>
              </a:rPr>
              <a:t>F</a:t>
            </a: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305247" y="1388195"/>
            <a:ext cx="450115" cy="338566"/>
            <a:chOff x="6392379" y="4118227"/>
            <a:chExt cx="450115" cy="338566"/>
          </a:xfrm>
        </p:grpSpPr>
        <p:sp>
          <p:nvSpPr>
            <p:cNvPr id="152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11340" y="1389958"/>
            <a:ext cx="450115" cy="338566"/>
            <a:chOff x="5919257" y="4133629"/>
            <a:chExt cx="450115" cy="338566"/>
          </a:xfrm>
        </p:grpSpPr>
        <p:sp>
          <p:nvSpPr>
            <p:cNvPr id="155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311473" y="2956412"/>
            <a:ext cx="450115" cy="338566"/>
            <a:chOff x="6392379" y="4118227"/>
            <a:chExt cx="450115" cy="338566"/>
          </a:xfrm>
        </p:grpSpPr>
        <p:sp>
          <p:nvSpPr>
            <p:cNvPr id="159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5316541" y="5532167"/>
            <a:ext cx="450115" cy="338566"/>
            <a:chOff x="5919257" y="4127722"/>
            <a:chExt cx="450115" cy="338566"/>
          </a:xfrm>
        </p:grpSpPr>
        <p:sp>
          <p:nvSpPr>
            <p:cNvPr id="16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Text Box 85"/>
            <p:cNvSpPr txBox="1">
              <a:spLocks noChangeArrowheads="1"/>
            </p:cNvSpPr>
            <p:nvPr/>
          </p:nvSpPr>
          <p:spPr bwMode="auto">
            <a:xfrm>
              <a:off x="5919257" y="4127722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5959917" y="5530564"/>
            <a:ext cx="450115" cy="338566"/>
            <a:chOff x="5919257" y="4133629"/>
            <a:chExt cx="450115" cy="338566"/>
          </a:xfrm>
        </p:grpSpPr>
        <p:sp>
          <p:nvSpPr>
            <p:cNvPr id="170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1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6240499" y="4093931"/>
            <a:ext cx="450115" cy="338566"/>
            <a:chOff x="5919257" y="4133629"/>
            <a:chExt cx="450115" cy="338566"/>
          </a:xfrm>
        </p:grpSpPr>
        <p:sp>
          <p:nvSpPr>
            <p:cNvPr id="173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637219" y="2960269"/>
            <a:ext cx="450115" cy="338566"/>
            <a:chOff x="6392379" y="4118227"/>
            <a:chExt cx="450115" cy="338566"/>
          </a:xfrm>
        </p:grpSpPr>
        <p:sp>
          <p:nvSpPr>
            <p:cNvPr id="176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2986638" y="775927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54896" y="777556"/>
            <a:ext cx="473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SIDIS: rich phenomenology, the most explored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so far</a:t>
            </a:r>
            <a:endParaRPr lang="en-US" sz="1600" dirty="0">
              <a:latin typeface="+mn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984254" y="2443295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2993932" y="3615304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74736" y="5005529"/>
            <a:ext cx="5111578" cy="3401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041242" y="2453350"/>
            <a:ext cx="497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e</a:t>
            </a:r>
            <a:r>
              <a:rPr lang="en-US" sz="1600" baseline="30000" dirty="0" err="1" smtClean="0">
                <a:latin typeface="+mn-lt"/>
              </a:rPr>
              <a:t>+</a:t>
            </a:r>
            <a:r>
              <a:rPr lang="en-US" sz="1600" dirty="0" err="1" smtClean="0">
                <a:latin typeface="+mn-lt"/>
              </a:rPr>
              <a:t>e</a:t>
            </a:r>
            <a:r>
              <a:rPr lang="en-US" sz="1600" baseline="30000" dirty="0" smtClean="0">
                <a:latin typeface="+mn-lt"/>
              </a:rPr>
              <a:t>-</a:t>
            </a:r>
            <a:r>
              <a:rPr lang="en-US" sz="1600" dirty="0" smtClean="0">
                <a:latin typeface="+mn-lt"/>
              </a:rPr>
              <a:t> colliders: powerful fragmentation laboratories</a:t>
            </a:r>
            <a:endParaRPr lang="en-US" sz="1600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71782" y="3616934"/>
            <a:ext cx="489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DY: challenging for experiments (only </a:t>
            </a:r>
            <a:r>
              <a:rPr lang="en-US" sz="1600" dirty="0" err="1" smtClean="0">
                <a:latin typeface="+mn-lt"/>
              </a:rPr>
              <a:t>unpolarized</a:t>
            </a:r>
            <a:r>
              <a:rPr lang="en-US" sz="1600" dirty="0" smtClean="0">
                <a:latin typeface="+mn-lt"/>
              </a:rPr>
              <a:t> so far)</a:t>
            </a:r>
            <a:endParaRPr lang="en-US" sz="1600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50991" y="5007159"/>
            <a:ext cx="483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Hadron reactions: challenging for theory (ISI + FSI)</a:t>
            </a:r>
            <a:endParaRPr lang="en-US" sz="1600" dirty="0">
              <a:latin typeface="+mn-lt"/>
            </a:endParaRPr>
          </a:p>
        </p:txBody>
      </p:sp>
      <p:pic>
        <p:nvPicPr>
          <p:cNvPr id="78" name="Picture 77" descr="BABARTM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96" y="2588954"/>
            <a:ext cx="452010" cy="664178"/>
          </a:xfrm>
          <a:prstGeom prst="rect">
            <a:avLst/>
          </a:prstGeom>
        </p:spPr>
      </p:pic>
      <p:pic>
        <p:nvPicPr>
          <p:cNvPr id="82" name="Picture 81" descr="B-logo-small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83" y="2735402"/>
            <a:ext cx="524541" cy="475998"/>
          </a:xfrm>
          <a:prstGeom prst="rect">
            <a:avLst/>
          </a:prstGeom>
        </p:spPr>
      </p:pic>
      <p:pic>
        <p:nvPicPr>
          <p:cNvPr id="83" name="Picture 3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8577180" y="1284378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3" descr="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7968554" y="1183550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46" descr="BNLlog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172294" y="4806355"/>
            <a:ext cx="900481" cy="3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5" descr="JLab_logo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6376" y="1769223"/>
            <a:ext cx="963731" cy="301969"/>
          </a:xfrm>
          <a:prstGeom prst="rect">
            <a:avLst/>
          </a:prstGeom>
        </p:spPr>
      </p:pic>
      <p:pic>
        <p:nvPicPr>
          <p:cNvPr id="87" name="Picture 86" descr="`fermilab_logo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09379" y="4456325"/>
            <a:ext cx="913543" cy="288054"/>
          </a:xfrm>
          <a:prstGeom prst="rect">
            <a:avLst/>
          </a:prstGeom>
        </p:spPr>
      </p:pic>
      <p:pic>
        <p:nvPicPr>
          <p:cNvPr id="88" name="Picture 87" descr="cern_logo.gif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65486" y="3851625"/>
            <a:ext cx="475578" cy="475578"/>
          </a:xfrm>
          <a:prstGeom prst="rect">
            <a:avLst/>
          </a:prstGeom>
        </p:spPr>
      </p:pic>
      <p:pic>
        <p:nvPicPr>
          <p:cNvPr id="2" name="Picture 1" descr="BES3_logo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36" y="3253132"/>
            <a:ext cx="631072" cy="295805"/>
          </a:xfrm>
          <a:prstGeom prst="rect">
            <a:avLst/>
          </a:prstGeom>
        </p:spPr>
      </p:pic>
      <p:pic>
        <p:nvPicPr>
          <p:cNvPr id="3" name="Picture 2" descr="jparc-logo.gi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82" y="5189821"/>
            <a:ext cx="949084" cy="373882"/>
          </a:xfrm>
          <a:prstGeom prst="rect">
            <a:avLst/>
          </a:prstGeom>
        </p:spPr>
      </p:pic>
      <p:pic>
        <p:nvPicPr>
          <p:cNvPr id="4" name="Picture 3" descr="nica-logo-white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42" y="6161327"/>
            <a:ext cx="842815" cy="421408"/>
          </a:xfrm>
          <a:prstGeom prst="rect">
            <a:avLst/>
          </a:prstGeom>
        </p:spPr>
      </p:pic>
      <p:pic>
        <p:nvPicPr>
          <p:cNvPr id="8" name="Picture 7" descr="FAIR_Logo_rgb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35" y="5702587"/>
            <a:ext cx="452662" cy="377218"/>
          </a:xfrm>
          <a:prstGeom prst="rect">
            <a:avLst/>
          </a:prstGeom>
        </p:spPr>
      </p:pic>
      <p:sp>
        <p:nvSpPr>
          <p:cNvPr id="9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810"/>
            <a:ext cx="9144000" cy="5567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7926" y="-76200"/>
            <a:ext cx="48220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World-wide Challenge 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634" y="5443617"/>
            <a:ext cx="20860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Babar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 </a:t>
            </a:r>
            <a:r>
              <a:rPr lang="en-US" sz="1400" dirty="0" smtClean="0"/>
              <a:t>&lt; 2007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BELLE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</a:t>
            </a:r>
            <a:r>
              <a:rPr lang="en-US" sz="1400" dirty="0" smtClean="0">
                <a:solidFill>
                  <a:srgbClr val="000000"/>
                </a:solidFill>
              </a:rPr>
              <a:t>&lt;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2010 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BELLEII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</a:t>
            </a:r>
            <a:r>
              <a:rPr lang="en-US" sz="1400" dirty="0" smtClean="0"/>
              <a:t>2017++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2717" y="5433794"/>
            <a:ext cx="26362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SeaQuest</a:t>
            </a:r>
            <a:r>
              <a:rPr lang="en-US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 </a:t>
            </a:r>
            <a:r>
              <a:rPr lang="en-US" sz="1400" dirty="0" smtClean="0"/>
              <a:t>2012 - 2016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RHIC (</a:t>
            </a:r>
            <a:r>
              <a:rPr lang="en-US" sz="1400" dirty="0" err="1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):         </a:t>
            </a:r>
            <a:r>
              <a:rPr lang="en-US" sz="1400" dirty="0"/>
              <a:t> 2011,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2017++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COMPASS (</a:t>
            </a:r>
            <a:r>
              <a:rPr lang="en-US" sz="1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err="1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): </a:t>
            </a:r>
            <a:r>
              <a:rPr lang="en-US" sz="1400" dirty="0" smtClean="0">
                <a:solidFill>
                  <a:srgbClr val="000000"/>
                </a:solidFill>
              </a:rPr>
              <a:t>2016 – 2017</a:t>
            </a:r>
            <a:r>
              <a:rPr lang="en-US" sz="1400" dirty="0" smtClean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51329" y="5435939"/>
            <a:ext cx="1980994" cy="1169551"/>
            <a:chOff x="5251329" y="5435939"/>
            <a:chExt cx="1980994" cy="1169551"/>
          </a:xfrm>
        </p:grpSpPr>
        <p:sp>
          <p:nvSpPr>
            <p:cNvPr id="13" name="TextBox 12"/>
            <p:cNvSpPr txBox="1"/>
            <p:nvPr/>
          </p:nvSpPr>
          <p:spPr>
            <a:xfrm>
              <a:off x="5251329" y="5435939"/>
              <a:ext cx="198099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JPARC(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</a:t>
              </a:r>
              <a:r>
                <a:rPr lang="en-US" sz="1400" dirty="0" smtClean="0"/>
                <a:t>2018+</a:t>
              </a:r>
              <a:r>
                <a:rPr lang="en-US" sz="1400" dirty="0"/>
                <a:t>+</a:t>
              </a:r>
            </a:p>
            <a:p>
              <a:endParaRPr lang="en-US" sz="1400" dirty="0" smtClean="0"/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FAIR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   </a:t>
              </a:r>
              <a:r>
                <a:rPr lang="en-US" sz="1400" dirty="0" smtClean="0"/>
                <a:t>2018+</a:t>
              </a:r>
              <a:r>
                <a:rPr lang="en-US" sz="1400" dirty="0"/>
                <a:t>+</a:t>
              </a:r>
            </a:p>
            <a:p>
              <a:endParaRPr lang="en-US" sz="1400" dirty="0" smtClean="0"/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NICA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  </a:t>
              </a:r>
              <a:r>
                <a:rPr lang="en-US" sz="1400" dirty="0" smtClean="0"/>
                <a:t>2018++   </a:t>
              </a:r>
              <a:endParaRPr lang="en-US" sz="14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78540" y="5727629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43139" y="6083353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AFTER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</a:t>
            </a:r>
            <a:r>
              <a:rPr lang="en-US" sz="1400" dirty="0" smtClean="0"/>
              <a:t>2020++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4968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599"/>
            <a:ext cx="9144000" cy="512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4400" y="402491"/>
            <a:ext cx="4361009" cy="4098943"/>
            <a:chOff x="4724400" y="1813560"/>
            <a:chExt cx="4361009" cy="4098943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661243"/>
              <a:ext cx="4361009" cy="302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724400" y="1813560"/>
              <a:ext cx="3896552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9848" y="2288736"/>
              <a:ext cx="2496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Different Q</a:t>
              </a:r>
              <a:r>
                <a:rPr lang="en-US" sz="1400" baseline="30000" dirty="0" smtClean="0"/>
                <a:t>2 </a:t>
              </a:r>
              <a:r>
                <a:rPr lang="en-US" sz="1400" dirty="0" smtClean="0"/>
                <a:t>for same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 range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0" y="5512393"/>
              <a:ext cx="3463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A019FF"/>
                  </a:solidFill>
                </a:rPr>
                <a:t>Complementary experiments</a:t>
              </a:r>
              <a:endParaRPr lang="en-US" sz="2000" dirty="0">
                <a:solidFill>
                  <a:srgbClr val="A019FF"/>
                </a:solidFill>
              </a:endParaRPr>
            </a:p>
          </p:txBody>
        </p:sp>
      </p:grpSp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9090" y="-76200"/>
            <a:ext cx="4079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Landscape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7215943">
            <a:off x="3251117" y="3802091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4724399" y="4197844"/>
            <a:ext cx="4072783" cy="1816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4382532"/>
            <a:ext cx="33393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HERMES:      </a:t>
            </a:r>
            <a:r>
              <a:rPr lang="en-US" sz="1400" dirty="0" smtClean="0"/>
              <a:t>&lt; 2007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COMPASS:    </a:t>
            </a:r>
            <a:r>
              <a:rPr lang="en-US" sz="1400" dirty="0" smtClean="0">
                <a:solidFill>
                  <a:srgbClr val="000000"/>
                </a:solidFill>
              </a:rPr>
              <a:t>&lt;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2017   (2021++)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JLab6 </a:t>
            </a:r>
            <a:r>
              <a:rPr lang="en-US" sz="1400" dirty="0" smtClean="0"/>
              <a:t>            &lt; 2012</a:t>
            </a:r>
            <a:endParaRPr lang="en-US" sz="1400" dirty="0"/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JLab12:          </a:t>
            </a:r>
            <a:r>
              <a:rPr lang="en-US" sz="1400" dirty="0" smtClean="0"/>
              <a:t>2017++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EIC:</a:t>
            </a:r>
            <a:r>
              <a:rPr lang="en-US" sz="1400" dirty="0" smtClean="0"/>
              <a:t>                2025++    R. Yoshida talk</a:t>
            </a:r>
            <a:endParaRPr lang="en-US" sz="1400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8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359482"/>
              </p:ext>
            </p:extLst>
          </p:nvPr>
        </p:nvGraphicFramePr>
        <p:xfrm>
          <a:off x="639008" y="728205"/>
          <a:ext cx="8128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001" name="Equation" r:id="rId4" imgW="5397500" imgH="1409700" progId="Equation.3">
                  <p:embed/>
                </p:oleObj>
              </mc:Choice>
              <mc:Fallback>
                <p:oleObj name="Equation" r:id="rId4" imgW="5397500" imgH="140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08" y="728205"/>
                        <a:ext cx="8128000" cy="2132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542131" y="4511185"/>
            <a:ext cx="1584501" cy="4678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>
            <a:endCxn id="63" idx="7"/>
          </p:cNvCxnSpPr>
          <p:nvPr/>
        </p:nvCxnSpPr>
        <p:spPr>
          <a:xfrm flipV="1">
            <a:off x="3723155" y="3942089"/>
            <a:ext cx="112593" cy="65549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4726947" y="3949862"/>
            <a:ext cx="138824" cy="6229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" idx="3"/>
            <a:endCxn id="63" idx="7"/>
          </p:cNvCxnSpPr>
          <p:nvPr/>
        </p:nvCxnSpPr>
        <p:spPr>
          <a:xfrm flipH="1">
            <a:off x="3835748" y="3545398"/>
            <a:ext cx="304077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050240" y="4869015"/>
            <a:ext cx="588832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5029248" y="4869015"/>
            <a:ext cx="650944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3341384" y="3644843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4726947" y="3644843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050240" y="4680706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257855" y="4686892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3425093" y="4195053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4874720" y="4196385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758815" y="-76200"/>
            <a:ext cx="54802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SIDIS Cross-Section &amp; TMDs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7869" y="4058151"/>
            <a:ext cx="6946267" cy="151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999730" y="3158075"/>
            <a:ext cx="580571" cy="420986"/>
            <a:chOff x="4073072" y="2548452"/>
            <a:chExt cx="580571" cy="420986"/>
          </a:xfrm>
        </p:grpSpPr>
        <p:cxnSp>
          <p:nvCxnSpPr>
            <p:cNvPr id="31" name="Straight Connector 30"/>
            <p:cNvCxnSpPr/>
            <p:nvPr/>
          </p:nvCxnSpPr>
          <p:spPr>
            <a:xfrm flipH="1" flipV="1">
              <a:off x="4073072" y="2566594"/>
              <a:ext cx="253004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425177" y="2548452"/>
              <a:ext cx="228466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4154714" y="2739570"/>
              <a:ext cx="399143" cy="2298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/>
          <p:cNvCxnSpPr>
            <a:stCxn id="4" idx="5"/>
          </p:cNvCxnSpPr>
          <p:nvPr/>
        </p:nvCxnSpPr>
        <p:spPr>
          <a:xfrm>
            <a:off x="4422062" y="3545398"/>
            <a:ext cx="304885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84886" y="3720358"/>
            <a:ext cx="800871" cy="139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4290016" y="3026565"/>
            <a:ext cx="0" cy="2273340"/>
          </a:xfrm>
          <a:prstGeom prst="line">
            <a:avLst/>
          </a:prstGeom>
          <a:ln w="254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447917" y="3929163"/>
            <a:ext cx="2028805" cy="6112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633408" y="3987965"/>
            <a:ext cx="165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 Factorization</a:t>
            </a:r>
          </a:p>
          <a:p>
            <a:r>
              <a:rPr lang="en-US" sz="1400" dirty="0"/>
              <a:t>h</a:t>
            </a:r>
            <a:r>
              <a:rPr lang="en-US" sz="1400" dirty="0" smtClean="0"/>
              <a:t>olds for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&lt;&lt;Q 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466560" y="4923654"/>
            <a:ext cx="215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parton distribution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6547840" y="3408059"/>
            <a:ext cx="182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fragmentation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3509" y="5597794"/>
            <a:ext cx="8773584" cy="911726"/>
            <a:chOff x="105833" y="707518"/>
            <a:chExt cx="8773584" cy="911726"/>
          </a:xfrm>
        </p:grpSpPr>
        <p:sp>
          <p:nvSpPr>
            <p:cNvPr id="8" name="Rectangle 7"/>
            <p:cNvSpPr/>
            <p:nvPr/>
          </p:nvSpPr>
          <p:spPr>
            <a:xfrm>
              <a:off x="105833" y="707518"/>
              <a:ext cx="8773584" cy="91172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0539389"/>
                </p:ext>
              </p:extLst>
            </p:nvPr>
          </p:nvGraphicFramePr>
          <p:xfrm>
            <a:off x="357188" y="1119182"/>
            <a:ext cx="8383587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2002" name="Equation" r:id="rId6" imgW="5130800" imgH="304800" progId="Equation.3">
                    <p:embed/>
                  </p:oleObj>
                </mc:Choice>
                <mc:Fallback>
                  <p:oleObj name="Equation" r:id="rId6" imgW="51308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88" y="1119182"/>
                          <a:ext cx="8383587" cy="50006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30634" y="707518"/>
              <a:ext cx="580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Wide kinematic coverage is needed to resolve the convolution</a:t>
              </a:r>
              <a:endParaRPr lang="en-US" sz="16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93509" y="702622"/>
            <a:ext cx="8773584" cy="224377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14" y="3408059"/>
            <a:ext cx="2536084" cy="1668476"/>
          </a:xfrm>
          <a:prstGeom prst="rect">
            <a:avLst/>
          </a:prstGeom>
        </p:spPr>
      </p:pic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MENU2016, 30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2016, Kyoto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9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135495</TotalTime>
  <Words>3573</Words>
  <Application>Microsoft Macintosh PowerPoint</Application>
  <PresentationFormat>On-screen Show (4:3)</PresentationFormat>
  <Paragraphs>914</Paragraphs>
  <Slides>51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2243</cp:revision>
  <cp:lastPrinted>2010-12-08T08:29:55Z</cp:lastPrinted>
  <dcterms:created xsi:type="dcterms:W3CDTF">2010-04-14T08:22:41Z</dcterms:created>
  <dcterms:modified xsi:type="dcterms:W3CDTF">2016-07-30T01:35:50Z</dcterms:modified>
</cp:coreProperties>
</file>