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embeddings/Microsoft___1.bin" ContentType="application/vnd.openxmlformats-officedocument.oleObject"/>
  <Override PartName="/ppt/embeddings/Microsoft___2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.xml" ContentType="application/vnd.openxmlformats-officedocument.presentationml.notesSlide+xml"/>
  <Override PartName="/ppt/embeddings/oleObject11.bin" ContentType="application/vnd.openxmlformats-officedocument.oleObject"/>
  <Override PartName="/ppt/notesSlides/notesSlide3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4.xml" ContentType="application/vnd.openxmlformats-officedocument.presentationml.notesSlide+xml"/>
  <Override PartName="/ppt/embeddings/oleObject29.bin" ContentType="application/vnd.openxmlformats-officedocument.oleObject"/>
  <Override PartName="/ppt/notesSlides/notesSlide5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notesSlides/notesSlide6.xml" ContentType="application/vnd.openxmlformats-officedocument.presentationml.notesSlide+xml"/>
  <Override PartName="/ppt/embeddings/oleObject34.bin" ContentType="application/vnd.openxmlformats-officedocument.oleObject"/>
  <Override PartName="/ppt/notesSlides/notesSlide7.xml" ContentType="application/vnd.openxmlformats-officedocument.presentationml.notesSlide+xml"/>
  <Override PartName="/ppt/embeddings/oleObject35.bin" ContentType="application/vnd.openxmlformats-officedocument.oleObject"/>
  <Override PartName="/ppt/notesSlides/notesSlide8.xml" ContentType="application/vnd.openxmlformats-officedocument.presentationml.notesSlide+xml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notesSlides/notesSlide9.xml" ContentType="application/vnd.openxmlformats-officedocument.presentationml.notesSlide+xml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262" r:id="rId3"/>
    <p:sldId id="266" r:id="rId4"/>
    <p:sldId id="267" r:id="rId5"/>
    <p:sldId id="281" r:id="rId6"/>
    <p:sldId id="312" r:id="rId7"/>
    <p:sldId id="343" r:id="rId8"/>
    <p:sldId id="321" r:id="rId9"/>
    <p:sldId id="322" r:id="rId10"/>
    <p:sldId id="323" r:id="rId11"/>
    <p:sldId id="344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62" r:id="rId27"/>
    <p:sldId id="313" r:id="rId28"/>
    <p:sldId id="314" r:id="rId29"/>
    <p:sldId id="315" r:id="rId30"/>
    <p:sldId id="318" r:id="rId31"/>
    <p:sldId id="364" r:id="rId32"/>
    <p:sldId id="319" r:id="rId33"/>
    <p:sldId id="341" r:id="rId34"/>
    <p:sldId id="261" r:id="rId35"/>
    <p:sldId id="257" r:id="rId36"/>
    <p:sldId id="265" r:id="rId37"/>
    <p:sldId id="260" r:id="rId38"/>
    <p:sldId id="269" r:id="rId39"/>
    <p:sldId id="270" r:id="rId40"/>
    <p:sldId id="272" r:id="rId41"/>
    <p:sldId id="274" r:id="rId42"/>
    <p:sldId id="275" r:id="rId43"/>
    <p:sldId id="276" r:id="rId44"/>
    <p:sldId id="309" r:id="rId45"/>
    <p:sldId id="263" r:id="rId46"/>
    <p:sldId id="345" r:id="rId47"/>
    <p:sldId id="346" r:id="rId48"/>
    <p:sldId id="347" r:id="rId49"/>
    <p:sldId id="348" r:id="rId50"/>
    <p:sldId id="349" r:id="rId51"/>
    <p:sldId id="350" r:id="rId52"/>
    <p:sldId id="351" r:id="rId53"/>
    <p:sldId id="354" r:id="rId54"/>
    <p:sldId id="355" r:id="rId55"/>
    <p:sldId id="356" r:id="rId56"/>
    <p:sldId id="357" r:id="rId57"/>
    <p:sldId id="358" r:id="rId58"/>
    <p:sldId id="359" r:id="rId59"/>
    <p:sldId id="360" r:id="rId60"/>
    <p:sldId id="361" r:id="rId61"/>
    <p:sldId id="316" r:id="rId62"/>
    <p:sldId id="310" r:id="rId63"/>
    <p:sldId id="311" r:id="rId64"/>
    <p:sldId id="342" r:id="rId65"/>
    <p:sldId id="317" r:id="rId66"/>
    <p:sldId id="363" r:id="rId6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中間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EB72BF-055A-064A-B829-B105A4C4FC76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E3D90518-E215-F34F-BC8E-65B473FAFFC9}">
      <dgm:prSet phldrT="[テキスト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kumimoji="1" lang="ja-JP" altLang="en-US" dirty="0"/>
        </a:p>
      </dgm:t>
    </dgm:pt>
    <dgm:pt modelId="{1F54E997-4BC0-1647-A87D-D19E875525EF}" type="parTrans" cxnId="{3044245A-01E9-D14C-B30E-E4F89D8BA89B}">
      <dgm:prSet/>
      <dgm:spPr/>
      <dgm:t>
        <a:bodyPr/>
        <a:lstStyle/>
        <a:p>
          <a:endParaRPr kumimoji="1" lang="ja-JP" altLang="en-US"/>
        </a:p>
      </dgm:t>
    </dgm:pt>
    <dgm:pt modelId="{7AC7AB72-F2BB-9E40-A1BB-9DFB678052B1}" type="sibTrans" cxnId="{3044245A-01E9-D14C-B30E-E4F89D8BA89B}">
      <dgm:prSet/>
      <dgm:spPr/>
      <dgm:t>
        <a:bodyPr/>
        <a:lstStyle/>
        <a:p>
          <a:endParaRPr kumimoji="1" lang="ja-JP" altLang="en-US"/>
        </a:p>
      </dgm:t>
    </dgm:pt>
    <dgm:pt modelId="{F2F6142C-469F-0048-B848-8D961F20B117}">
      <dgm:prSet phldrT="[テキスト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kumimoji="1" lang="ja-JP" altLang="en-US" dirty="0"/>
        </a:p>
      </dgm:t>
    </dgm:pt>
    <dgm:pt modelId="{9A953446-E35F-044F-95C8-FA65725FFC9E}" type="parTrans" cxnId="{915D6333-6365-7443-84E6-3359A238B5CC}">
      <dgm:prSet/>
      <dgm:spPr/>
      <dgm:t>
        <a:bodyPr/>
        <a:lstStyle/>
        <a:p>
          <a:endParaRPr kumimoji="1" lang="ja-JP" altLang="en-US"/>
        </a:p>
      </dgm:t>
    </dgm:pt>
    <dgm:pt modelId="{8391F0DF-ECC1-B340-BF85-DA0B7ACEFFB3}" type="sibTrans" cxnId="{915D6333-6365-7443-84E6-3359A238B5CC}">
      <dgm:prSet/>
      <dgm:spPr/>
      <dgm:t>
        <a:bodyPr/>
        <a:lstStyle/>
        <a:p>
          <a:endParaRPr kumimoji="1" lang="ja-JP" altLang="en-US"/>
        </a:p>
      </dgm:t>
    </dgm:pt>
    <dgm:pt modelId="{B1B90703-7C4C-4D40-9259-31625E001EB7}">
      <dgm:prSet phldrT="[テキスト]" custT="1"/>
      <dgm:spPr/>
      <dgm:t>
        <a:bodyPr/>
        <a:lstStyle/>
        <a:p>
          <a:r>
            <a:rPr kumimoji="1" lang="en-US" altLang="ja-JP" sz="3200" b="1" dirty="0" smtClean="0">
              <a:solidFill>
                <a:srgbClr val="FF0000"/>
              </a:solidFill>
              <a:latin typeface="Comic Sans MS"/>
              <a:cs typeface="Comic Sans MS"/>
            </a:rPr>
            <a:t>Collins Effect +higher twist</a:t>
          </a:r>
          <a:endParaRPr kumimoji="1" lang="ja-JP" altLang="en-US" sz="2200" dirty="0">
            <a:latin typeface="Comic Sans MS"/>
            <a:cs typeface="Comic Sans MS"/>
          </a:endParaRPr>
        </a:p>
      </dgm:t>
    </dgm:pt>
    <dgm:pt modelId="{7C33AD1D-04E0-744A-989F-7F2EADBC60DE}" type="parTrans" cxnId="{8CC70D53-021C-274B-8229-F89AF7109681}">
      <dgm:prSet/>
      <dgm:spPr/>
      <dgm:t>
        <a:bodyPr/>
        <a:lstStyle/>
        <a:p>
          <a:endParaRPr kumimoji="1" lang="ja-JP" altLang="en-US"/>
        </a:p>
      </dgm:t>
    </dgm:pt>
    <dgm:pt modelId="{D6B198E4-D7B8-224A-B546-FF4E1D53571F}" type="sibTrans" cxnId="{8CC70D53-021C-274B-8229-F89AF7109681}">
      <dgm:prSet/>
      <dgm:spPr/>
      <dgm:t>
        <a:bodyPr/>
        <a:lstStyle/>
        <a:p>
          <a:endParaRPr kumimoji="1" lang="ja-JP" altLang="en-US"/>
        </a:p>
      </dgm:t>
    </dgm:pt>
    <dgm:pt modelId="{95A59C01-841F-A248-8973-9E350428045F}">
      <dgm:prSet phldrT="[テキスト]" custT="1"/>
      <dgm:spPr/>
      <dgm:t>
        <a:bodyPr/>
        <a:lstStyle/>
        <a:p>
          <a:r>
            <a:rPr kumimoji="1" lang="en-US" altLang="ja-JP" sz="3200" b="1" dirty="0" err="1" smtClean="0">
              <a:solidFill>
                <a:srgbClr val="FF0000"/>
              </a:solidFill>
              <a:latin typeface="Comic Sans MS"/>
              <a:cs typeface="Comic Sans MS"/>
            </a:rPr>
            <a:t>Sivers</a:t>
          </a:r>
          <a:r>
            <a:rPr kumimoji="1" lang="en-US" altLang="ja-JP" sz="3200" b="1" dirty="0" smtClean="0">
              <a:solidFill>
                <a:srgbClr val="FF0000"/>
              </a:solidFill>
              <a:latin typeface="Comic Sans MS"/>
              <a:cs typeface="Comic Sans MS"/>
            </a:rPr>
            <a:t> Effect +higher twist</a:t>
          </a:r>
          <a:endParaRPr kumimoji="1" lang="ja-JP" altLang="en-US" sz="2200" b="1" dirty="0">
            <a:solidFill>
              <a:srgbClr val="FF0000"/>
            </a:solidFill>
            <a:latin typeface="Comic Sans MS"/>
            <a:cs typeface="Comic Sans MS"/>
          </a:endParaRPr>
        </a:p>
      </dgm:t>
    </dgm:pt>
    <dgm:pt modelId="{25912D54-3F20-4E4D-A8FC-8A4282BAA258}" type="sibTrans" cxnId="{648DC8EE-C316-2B42-8E83-F48A402A4676}">
      <dgm:prSet/>
      <dgm:spPr/>
      <dgm:t>
        <a:bodyPr/>
        <a:lstStyle/>
        <a:p>
          <a:endParaRPr kumimoji="1" lang="ja-JP" altLang="en-US"/>
        </a:p>
      </dgm:t>
    </dgm:pt>
    <dgm:pt modelId="{5F6BD11E-5F60-1440-BE66-EE31BC7F4AE7}" type="parTrans" cxnId="{648DC8EE-C316-2B42-8E83-F48A402A4676}">
      <dgm:prSet/>
      <dgm:spPr/>
      <dgm:t>
        <a:bodyPr/>
        <a:lstStyle/>
        <a:p>
          <a:endParaRPr kumimoji="1" lang="ja-JP" altLang="en-US"/>
        </a:p>
      </dgm:t>
    </dgm:pt>
    <dgm:pt modelId="{59412927-2036-ED42-AA23-550E90F3A007}">
      <dgm:prSet phldrT="[テキスト]" custT="1"/>
      <dgm:spPr/>
      <dgm:t>
        <a:bodyPr/>
        <a:lstStyle/>
        <a:p>
          <a:r>
            <a:rPr lang="en-US" altLang="ja-JP" sz="2200" dirty="0" smtClean="0">
              <a:latin typeface="Comic Sans MS"/>
              <a:cs typeface="Comic Sans MS"/>
            </a:rPr>
            <a:t>correlation between transversely-polarized nucleon and transversely polarized </a:t>
          </a:r>
          <a:r>
            <a:rPr lang="en-US" altLang="ja-JP" sz="2200" dirty="0" err="1" smtClean="0">
              <a:latin typeface="Comic Sans MS"/>
              <a:cs typeface="Comic Sans MS"/>
            </a:rPr>
            <a:t>partons</a:t>
          </a:r>
          <a:r>
            <a:rPr lang="en-US" altLang="ja-JP" sz="2200" dirty="0" smtClean="0">
              <a:latin typeface="Comic Sans MS"/>
              <a:cs typeface="Comic Sans MS"/>
            </a:rPr>
            <a:t> inside </a:t>
          </a:r>
          <a:endParaRPr kumimoji="1" lang="ja-JP" altLang="en-US" sz="2200" dirty="0">
            <a:latin typeface="Comic Sans MS"/>
            <a:cs typeface="Comic Sans MS"/>
          </a:endParaRPr>
        </a:p>
      </dgm:t>
    </dgm:pt>
    <dgm:pt modelId="{484A83B9-CD9C-BB46-9DA9-3EC25B72F3FD}" type="parTrans" cxnId="{A33F360B-3E65-4242-B3F4-40E8FE8C8340}">
      <dgm:prSet/>
      <dgm:spPr/>
      <dgm:t>
        <a:bodyPr/>
        <a:lstStyle/>
        <a:p>
          <a:endParaRPr kumimoji="1" lang="ja-JP" altLang="en-US"/>
        </a:p>
      </dgm:t>
    </dgm:pt>
    <dgm:pt modelId="{EEF1E6F0-DAE8-8F4A-8771-BB02EAB3DE2D}" type="sibTrans" cxnId="{A33F360B-3E65-4242-B3F4-40E8FE8C8340}">
      <dgm:prSet/>
      <dgm:spPr/>
      <dgm:t>
        <a:bodyPr/>
        <a:lstStyle/>
        <a:p>
          <a:endParaRPr kumimoji="1" lang="ja-JP" altLang="en-US"/>
        </a:p>
      </dgm:t>
    </dgm:pt>
    <dgm:pt modelId="{DF9A3B01-5E13-4147-AE83-8ADD1E786C03}">
      <dgm:prSet phldrT="[テキスト]" custT="1"/>
      <dgm:spPr/>
      <dgm:t>
        <a:bodyPr/>
        <a:lstStyle/>
        <a:p>
          <a:r>
            <a:rPr lang="en-US" altLang="ja-JP" sz="2200" dirty="0" smtClean="0">
              <a:latin typeface="Comic Sans MS"/>
              <a:cs typeface="Comic Sans MS"/>
            </a:rPr>
            <a:t>Collins</a:t>
          </a:r>
          <a:r>
            <a:rPr lang="ja-JP" altLang="en-US" sz="2200" dirty="0" smtClean="0">
              <a:latin typeface="Comic Sans MS"/>
              <a:cs typeface="Comic Sans MS"/>
            </a:rPr>
            <a:t> </a:t>
          </a:r>
          <a:r>
            <a:rPr lang="en-US" altLang="ja-JP" sz="2200" dirty="0" smtClean="0">
              <a:latin typeface="Comic Sans MS"/>
              <a:cs typeface="Comic Sans MS"/>
            </a:rPr>
            <a:t>fragmentation function</a:t>
          </a:r>
          <a:endParaRPr kumimoji="1" lang="ja-JP" altLang="en-US" sz="2200" dirty="0">
            <a:latin typeface="Comic Sans MS"/>
            <a:cs typeface="Comic Sans MS"/>
          </a:endParaRPr>
        </a:p>
      </dgm:t>
    </dgm:pt>
    <dgm:pt modelId="{AD405058-1141-6248-99EC-FF72A3A30FD5}" type="parTrans" cxnId="{E4057E2B-E52C-074D-AA4B-8BEAD9250F29}">
      <dgm:prSet/>
      <dgm:spPr/>
      <dgm:t>
        <a:bodyPr/>
        <a:lstStyle/>
        <a:p>
          <a:endParaRPr kumimoji="1" lang="ja-JP" altLang="en-US"/>
        </a:p>
      </dgm:t>
    </dgm:pt>
    <dgm:pt modelId="{F59FF83B-3CB4-7B4B-B26D-76D958F11FB6}" type="sibTrans" cxnId="{E4057E2B-E52C-074D-AA4B-8BEAD9250F29}">
      <dgm:prSet/>
      <dgm:spPr/>
      <dgm:t>
        <a:bodyPr/>
        <a:lstStyle/>
        <a:p>
          <a:endParaRPr kumimoji="1" lang="ja-JP" altLang="en-US"/>
        </a:p>
      </dgm:t>
    </dgm:pt>
    <dgm:pt modelId="{525B729C-D7A1-FE40-98EE-5A4E5877E2AD}">
      <dgm:prSet phldrT="[テキスト]" custT="1"/>
      <dgm:spPr/>
      <dgm:t>
        <a:bodyPr/>
        <a:lstStyle/>
        <a:p>
          <a:r>
            <a:rPr lang="en-US" altLang="ja-JP" sz="2000" dirty="0" smtClean="0">
              <a:latin typeface="Comic Sans MS"/>
              <a:cs typeface="Comic Sans MS"/>
            </a:rPr>
            <a:t>transverse-momentum dependence of </a:t>
          </a:r>
          <a:r>
            <a:rPr lang="en-US" altLang="ja-JP" sz="2000" dirty="0" err="1" smtClean="0">
              <a:latin typeface="Comic Sans MS"/>
              <a:cs typeface="Comic Sans MS"/>
            </a:rPr>
            <a:t>partons</a:t>
          </a:r>
          <a:r>
            <a:rPr lang="en-US" altLang="ja-JP" sz="2000" dirty="0" smtClean="0">
              <a:latin typeface="Comic Sans MS"/>
              <a:cs typeface="Comic Sans MS"/>
            </a:rPr>
            <a:t> inside the transversely-polarized nucleon</a:t>
          </a:r>
          <a:endParaRPr kumimoji="1" lang="ja-JP" altLang="en-US" sz="2200" b="1" dirty="0">
            <a:solidFill>
              <a:srgbClr val="FF0000"/>
            </a:solidFill>
            <a:latin typeface="Comic Sans MS"/>
            <a:cs typeface="Comic Sans MS"/>
          </a:endParaRPr>
        </a:p>
      </dgm:t>
    </dgm:pt>
    <dgm:pt modelId="{7CB2D71A-AF5E-E144-BFC8-B000991FE9E3}" type="parTrans" cxnId="{B8095539-4708-2244-8F56-8638623D705C}">
      <dgm:prSet/>
      <dgm:spPr/>
      <dgm:t>
        <a:bodyPr/>
        <a:lstStyle/>
        <a:p>
          <a:endParaRPr kumimoji="1" lang="ja-JP" altLang="en-US"/>
        </a:p>
      </dgm:t>
    </dgm:pt>
    <dgm:pt modelId="{04BD4F9F-F684-A14A-A62A-3BBEA8E4BCA8}" type="sibTrans" cxnId="{B8095539-4708-2244-8F56-8638623D705C}">
      <dgm:prSet/>
      <dgm:spPr/>
      <dgm:t>
        <a:bodyPr/>
        <a:lstStyle/>
        <a:p>
          <a:endParaRPr kumimoji="1" lang="ja-JP" altLang="en-US"/>
        </a:p>
      </dgm:t>
    </dgm:pt>
    <dgm:pt modelId="{58E34916-4BF4-0242-A384-844E52FCABD0}" type="pres">
      <dgm:prSet presAssocID="{14EB72BF-055A-064A-B829-B105A4C4FC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15905792-7F54-7D41-904C-A97822CE9E0C}" type="pres">
      <dgm:prSet presAssocID="{E3D90518-E215-F34F-BC8E-65B473FAFFC9}" presName="linNode" presStyleCnt="0"/>
      <dgm:spPr/>
    </dgm:pt>
    <dgm:pt modelId="{CFB62370-3A40-C04D-9991-DE3FB09CD725}" type="pres">
      <dgm:prSet presAssocID="{E3D90518-E215-F34F-BC8E-65B473FAFFC9}" presName="parentText" presStyleLbl="node1" presStyleIdx="0" presStyleCnt="2" custScaleX="14570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A97D2A5-6B05-0C42-A613-77A86CC854CD}" type="pres">
      <dgm:prSet presAssocID="{E3D90518-E215-F34F-BC8E-65B473FAFFC9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2B3E451-0392-8C45-B1A9-A6D9780341C0}" type="pres">
      <dgm:prSet presAssocID="{7AC7AB72-F2BB-9E40-A1BB-9DFB678052B1}" presName="sp" presStyleCnt="0"/>
      <dgm:spPr/>
    </dgm:pt>
    <dgm:pt modelId="{75182190-F17C-1740-9939-F2AABB3AD407}" type="pres">
      <dgm:prSet presAssocID="{F2F6142C-469F-0048-B848-8D961F20B117}" presName="linNode" presStyleCnt="0"/>
      <dgm:spPr/>
    </dgm:pt>
    <dgm:pt modelId="{8B28D75C-D05C-7C4C-A938-0D0EEC971ACE}" type="pres">
      <dgm:prSet presAssocID="{F2F6142C-469F-0048-B848-8D961F20B117}" presName="parentText" presStyleLbl="node1" presStyleIdx="1" presStyleCnt="2" custScaleX="144931" custScaleY="70870" custLinFactNeighborX="-319" custLinFactNeighborY="4611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32789B7-3D59-A447-B87D-BA3A719C1110}" type="pres">
      <dgm:prSet presAssocID="{F2F6142C-469F-0048-B848-8D961F20B11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F30EBFD3-C531-4F43-8104-A3851FB52660}" type="presOf" srcId="{525B729C-D7A1-FE40-98EE-5A4E5877E2AD}" destId="{FA97D2A5-6B05-0C42-A613-77A86CC854CD}" srcOrd="0" destOrd="1" presId="urn:microsoft.com/office/officeart/2005/8/layout/vList5"/>
    <dgm:cxn modelId="{E4057E2B-E52C-074D-AA4B-8BEAD9250F29}" srcId="{F2F6142C-469F-0048-B848-8D961F20B117}" destId="{DF9A3B01-5E13-4147-AE83-8ADD1E786C03}" srcOrd="2" destOrd="0" parTransId="{AD405058-1141-6248-99EC-FF72A3A30FD5}" sibTransId="{F59FF83B-3CB4-7B4B-B26D-76D958F11FB6}"/>
    <dgm:cxn modelId="{915D6333-6365-7443-84E6-3359A238B5CC}" srcId="{14EB72BF-055A-064A-B829-B105A4C4FC76}" destId="{F2F6142C-469F-0048-B848-8D961F20B117}" srcOrd="1" destOrd="0" parTransId="{9A953446-E35F-044F-95C8-FA65725FFC9E}" sibTransId="{8391F0DF-ECC1-B340-BF85-DA0B7ACEFFB3}"/>
    <dgm:cxn modelId="{A33F360B-3E65-4242-B3F4-40E8FE8C8340}" srcId="{F2F6142C-469F-0048-B848-8D961F20B117}" destId="{59412927-2036-ED42-AA23-550E90F3A007}" srcOrd="1" destOrd="0" parTransId="{484A83B9-CD9C-BB46-9DA9-3EC25B72F3FD}" sibTransId="{EEF1E6F0-DAE8-8F4A-8771-BB02EAB3DE2D}"/>
    <dgm:cxn modelId="{EED3F96D-85CE-4E48-9558-256F4522ABEB}" type="presOf" srcId="{DF9A3B01-5E13-4147-AE83-8ADD1E786C03}" destId="{732789B7-3D59-A447-B87D-BA3A719C1110}" srcOrd="0" destOrd="2" presId="urn:microsoft.com/office/officeart/2005/8/layout/vList5"/>
    <dgm:cxn modelId="{D6615000-3533-B644-B93C-ABD333EB95C8}" type="presOf" srcId="{E3D90518-E215-F34F-BC8E-65B473FAFFC9}" destId="{CFB62370-3A40-C04D-9991-DE3FB09CD725}" srcOrd="0" destOrd="0" presId="urn:microsoft.com/office/officeart/2005/8/layout/vList5"/>
    <dgm:cxn modelId="{A99970FF-6F15-3946-A797-A95E39E1FF1A}" type="presOf" srcId="{F2F6142C-469F-0048-B848-8D961F20B117}" destId="{8B28D75C-D05C-7C4C-A938-0D0EEC971ACE}" srcOrd="0" destOrd="0" presId="urn:microsoft.com/office/officeart/2005/8/layout/vList5"/>
    <dgm:cxn modelId="{FA5DFB30-E225-9144-9B51-D50191C816F2}" type="presOf" srcId="{59412927-2036-ED42-AA23-550E90F3A007}" destId="{732789B7-3D59-A447-B87D-BA3A719C1110}" srcOrd="0" destOrd="1" presId="urn:microsoft.com/office/officeart/2005/8/layout/vList5"/>
    <dgm:cxn modelId="{6FDFBC38-B32C-6942-894F-486AE82AC069}" type="presOf" srcId="{14EB72BF-055A-064A-B829-B105A4C4FC76}" destId="{58E34916-4BF4-0242-A384-844E52FCABD0}" srcOrd="0" destOrd="0" presId="urn:microsoft.com/office/officeart/2005/8/layout/vList5"/>
    <dgm:cxn modelId="{648DC8EE-C316-2B42-8E83-F48A402A4676}" srcId="{E3D90518-E215-F34F-BC8E-65B473FAFFC9}" destId="{95A59C01-841F-A248-8973-9E350428045F}" srcOrd="0" destOrd="0" parTransId="{5F6BD11E-5F60-1440-BE66-EE31BC7F4AE7}" sibTransId="{25912D54-3F20-4E4D-A8FC-8A4282BAA258}"/>
    <dgm:cxn modelId="{8CC70D53-021C-274B-8229-F89AF7109681}" srcId="{F2F6142C-469F-0048-B848-8D961F20B117}" destId="{B1B90703-7C4C-4D40-9259-31625E001EB7}" srcOrd="0" destOrd="0" parTransId="{7C33AD1D-04E0-744A-989F-7F2EADBC60DE}" sibTransId="{D6B198E4-D7B8-224A-B546-FF4E1D53571F}"/>
    <dgm:cxn modelId="{53717100-C197-C045-84C6-0F8C12282E4A}" type="presOf" srcId="{B1B90703-7C4C-4D40-9259-31625E001EB7}" destId="{732789B7-3D59-A447-B87D-BA3A719C1110}" srcOrd="0" destOrd="0" presId="urn:microsoft.com/office/officeart/2005/8/layout/vList5"/>
    <dgm:cxn modelId="{3044245A-01E9-D14C-B30E-E4F89D8BA89B}" srcId="{14EB72BF-055A-064A-B829-B105A4C4FC76}" destId="{E3D90518-E215-F34F-BC8E-65B473FAFFC9}" srcOrd="0" destOrd="0" parTransId="{1F54E997-4BC0-1647-A87D-D19E875525EF}" sibTransId="{7AC7AB72-F2BB-9E40-A1BB-9DFB678052B1}"/>
    <dgm:cxn modelId="{3662DB85-21EC-DF4D-9A8C-5700DAA95ED9}" type="presOf" srcId="{95A59C01-841F-A248-8973-9E350428045F}" destId="{FA97D2A5-6B05-0C42-A613-77A86CC854CD}" srcOrd="0" destOrd="0" presId="urn:microsoft.com/office/officeart/2005/8/layout/vList5"/>
    <dgm:cxn modelId="{B8095539-4708-2244-8F56-8638623D705C}" srcId="{E3D90518-E215-F34F-BC8E-65B473FAFFC9}" destId="{525B729C-D7A1-FE40-98EE-5A4E5877E2AD}" srcOrd="1" destOrd="0" parTransId="{7CB2D71A-AF5E-E144-BFC8-B000991FE9E3}" sibTransId="{04BD4F9F-F684-A14A-A62A-3BBEA8E4BCA8}"/>
    <dgm:cxn modelId="{C1B714DE-742C-FF45-A6B4-BE97F1931FC5}" type="presParOf" srcId="{58E34916-4BF4-0242-A384-844E52FCABD0}" destId="{15905792-7F54-7D41-904C-A97822CE9E0C}" srcOrd="0" destOrd="0" presId="urn:microsoft.com/office/officeart/2005/8/layout/vList5"/>
    <dgm:cxn modelId="{430D92BE-B580-BE42-BE12-D3AE734686C3}" type="presParOf" srcId="{15905792-7F54-7D41-904C-A97822CE9E0C}" destId="{CFB62370-3A40-C04D-9991-DE3FB09CD725}" srcOrd="0" destOrd="0" presId="urn:microsoft.com/office/officeart/2005/8/layout/vList5"/>
    <dgm:cxn modelId="{C826C335-CD24-354F-8C96-5DE6358830C9}" type="presParOf" srcId="{15905792-7F54-7D41-904C-A97822CE9E0C}" destId="{FA97D2A5-6B05-0C42-A613-77A86CC854CD}" srcOrd="1" destOrd="0" presId="urn:microsoft.com/office/officeart/2005/8/layout/vList5"/>
    <dgm:cxn modelId="{C408B41A-C936-1E4F-99D8-5E534DA5DE6F}" type="presParOf" srcId="{58E34916-4BF4-0242-A384-844E52FCABD0}" destId="{E2B3E451-0392-8C45-B1A9-A6D9780341C0}" srcOrd="1" destOrd="0" presId="urn:microsoft.com/office/officeart/2005/8/layout/vList5"/>
    <dgm:cxn modelId="{5DD9902F-B9BE-E441-BF1F-9DE6DD15377D}" type="presParOf" srcId="{58E34916-4BF4-0242-A384-844E52FCABD0}" destId="{75182190-F17C-1740-9939-F2AABB3AD407}" srcOrd="2" destOrd="0" presId="urn:microsoft.com/office/officeart/2005/8/layout/vList5"/>
    <dgm:cxn modelId="{45DEECAF-2028-FE46-947F-1E55C414A940}" type="presParOf" srcId="{75182190-F17C-1740-9939-F2AABB3AD407}" destId="{8B28D75C-D05C-7C4C-A938-0D0EEC971ACE}" srcOrd="0" destOrd="0" presId="urn:microsoft.com/office/officeart/2005/8/layout/vList5"/>
    <dgm:cxn modelId="{AF173C5C-3AAF-E144-991B-B5633C14CFA6}" type="presParOf" srcId="{75182190-F17C-1740-9939-F2AABB3AD407}" destId="{732789B7-3D59-A447-B87D-BA3A719C111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E11B6B-B354-BB4E-813F-C4FF14D1F77A}" type="doc">
      <dgm:prSet loTypeId="urn:microsoft.com/office/officeart/2005/8/layout/funne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DCDE251C-EF67-644A-B1D1-306217384AF4}">
      <dgm:prSet phldrT="[テキスト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kumimoji="1" lang="en-US" altLang="ja-JP" dirty="0" err="1" smtClean="0"/>
            <a:t>pp</a:t>
          </a:r>
          <a:endParaRPr kumimoji="1" lang="ja-JP" altLang="en-US" dirty="0"/>
        </a:p>
      </dgm:t>
    </dgm:pt>
    <dgm:pt modelId="{B54B0AEE-A92E-5346-900A-C7D63AB21641}" type="parTrans" cxnId="{818E41C9-9BA7-6C4A-B0D1-F112F5268BB8}">
      <dgm:prSet/>
      <dgm:spPr/>
      <dgm:t>
        <a:bodyPr/>
        <a:lstStyle/>
        <a:p>
          <a:endParaRPr kumimoji="1" lang="ja-JP" altLang="en-US"/>
        </a:p>
      </dgm:t>
    </dgm:pt>
    <dgm:pt modelId="{A04DA46F-0C0E-AC45-8738-54FE4B68A892}" type="sibTrans" cxnId="{818E41C9-9BA7-6C4A-B0D1-F112F5268BB8}">
      <dgm:prSet/>
      <dgm:spPr/>
      <dgm:t>
        <a:bodyPr/>
        <a:lstStyle/>
        <a:p>
          <a:endParaRPr kumimoji="1" lang="ja-JP" altLang="en-US"/>
        </a:p>
      </dgm:t>
    </dgm:pt>
    <dgm:pt modelId="{2A1AA0B6-1A34-5B45-A789-EE1AA5FBEE0C}">
      <dgm:prSet phldrT="[テキスト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kumimoji="1" lang="en-US" altLang="ja-JP" dirty="0" smtClean="0"/>
            <a:t>DIS</a:t>
          </a:r>
          <a:endParaRPr kumimoji="1" lang="ja-JP" altLang="en-US" dirty="0"/>
        </a:p>
      </dgm:t>
    </dgm:pt>
    <dgm:pt modelId="{3778341A-9A47-E148-914C-A5D40D615D3B}" type="parTrans" cxnId="{14097BFB-8276-7A42-A506-881EE5E71319}">
      <dgm:prSet/>
      <dgm:spPr/>
      <dgm:t>
        <a:bodyPr/>
        <a:lstStyle/>
        <a:p>
          <a:endParaRPr kumimoji="1" lang="ja-JP" altLang="en-US"/>
        </a:p>
      </dgm:t>
    </dgm:pt>
    <dgm:pt modelId="{C0D4E80D-BF60-A348-A406-9CBB926AA2C7}" type="sibTrans" cxnId="{14097BFB-8276-7A42-A506-881EE5E71319}">
      <dgm:prSet/>
      <dgm:spPr/>
      <dgm:t>
        <a:bodyPr/>
        <a:lstStyle/>
        <a:p>
          <a:endParaRPr kumimoji="1" lang="ja-JP" altLang="en-US"/>
        </a:p>
      </dgm:t>
    </dgm:pt>
    <dgm:pt modelId="{D7648266-1C4B-2041-8C2E-4635DA34556F}">
      <dgm:prSet phldrT="[テキスト]"/>
      <dgm:spPr/>
      <dgm:t>
        <a:bodyPr/>
        <a:lstStyle/>
        <a:p>
          <a:r>
            <a:rPr kumimoji="1" lang="en-US" altLang="ja-JP" dirty="0" smtClean="0"/>
            <a:t>SIDIS</a:t>
          </a:r>
          <a:endParaRPr kumimoji="1" lang="ja-JP" altLang="en-US" dirty="0"/>
        </a:p>
      </dgm:t>
    </dgm:pt>
    <dgm:pt modelId="{84D8B847-FEBE-E240-91B4-6CEF28D8EF91}" type="parTrans" cxnId="{FB1F995C-28D9-C444-980B-7D8ADE586A07}">
      <dgm:prSet/>
      <dgm:spPr/>
      <dgm:t>
        <a:bodyPr/>
        <a:lstStyle/>
        <a:p>
          <a:endParaRPr kumimoji="1" lang="ja-JP" altLang="en-US"/>
        </a:p>
      </dgm:t>
    </dgm:pt>
    <dgm:pt modelId="{E9ADCECF-99B5-4D4E-A39B-A5BE29BA1F56}" type="sibTrans" cxnId="{FB1F995C-28D9-C444-980B-7D8ADE586A07}">
      <dgm:prSet/>
      <dgm:spPr/>
      <dgm:t>
        <a:bodyPr/>
        <a:lstStyle/>
        <a:p>
          <a:endParaRPr kumimoji="1" lang="ja-JP" altLang="en-US"/>
        </a:p>
      </dgm:t>
    </dgm:pt>
    <dgm:pt modelId="{78BC411C-BDE0-D248-AEF7-13D6B2C9AF36}">
      <dgm:prSet phldrT="[テキスト]"/>
      <dgm:spPr/>
      <dgm:t>
        <a:bodyPr/>
        <a:lstStyle/>
        <a:p>
          <a:r>
            <a:rPr kumimoji="1" lang="en-US" altLang="ja-JP" dirty="0" err="1" smtClean="0">
              <a:latin typeface="Symbol" charset="2"/>
              <a:cs typeface="Symbol" charset="2"/>
            </a:rPr>
            <a:t>D</a:t>
          </a:r>
          <a:r>
            <a:rPr kumimoji="1" lang="en-US" altLang="ja-JP" dirty="0" err="1" smtClean="0"/>
            <a:t>q</a:t>
          </a:r>
          <a:r>
            <a:rPr kumimoji="1" lang="en-US" altLang="ja-JP" dirty="0" smtClean="0"/>
            <a:t>(x), </a:t>
          </a:r>
          <a:r>
            <a:rPr kumimoji="1" lang="en-US" altLang="ja-JP" dirty="0" err="1" smtClean="0">
              <a:latin typeface="Symbol" charset="2"/>
              <a:cs typeface="Symbol" charset="2"/>
            </a:rPr>
            <a:t>D</a:t>
          </a:r>
          <a:r>
            <a:rPr kumimoji="1" lang="en-US" altLang="ja-JP" dirty="0" err="1" smtClean="0"/>
            <a:t>q</a:t>
          </a:r>
          <a:r>
            <a:rPr kumimoji="1" lang="en-US" altLang="ja-JP" dirty="0" smtClean="0"/>
            <a:t>(x), </a:t>
          </a:r>
          <a:r>
            <a:rPr kumimoji="1" lang="en-US" altLang="ja-JP" dirty="0" smtClean="0">
              <a:latin typeface="Symbol" charset="2"/>
              <a:cs typeface="Symbol" charset="2"/>
            </a:rPr>
            <a:t>D</a:t>
          </a:r>
          <a:r>
            <a:rPr kumimoji="1" lang="en-US" altLang="ja-JP" dirty="0" smtClean="0"/>
            <a:t>g(x)</a:t>
          </a:r>
          <a:endParaRPr kumimoji="1" lang="ja-JP" altLang="en-US" dirty="0"/>
        </a:p>
      </dgm:t>
    </dgm:pt>
    <dgm:pt modelId="{6D1B6C15-FB19-664E-802A-95401A47B981}" type="parTrans" cxnId="{272FE6C2-7F26-154A-9DBA-E39B2D649165}">
      <dgm:prSet/>
      <dgm:spPr/>
      <dgm:t>
        <a:bodyPr/>
        <a:lstStyle/>
        <a:p>
          <a:endParaRPr kumimoji="1" lang="ja-JP" altLang="en-US"/>
        </a:p>
      </dgm:t>
    </dgm:pt>
    <dgm:pt modelId="{AD2E1F85-A670-7447-88AC-CAA8D406A89D}" type="sibTrans" cxnId="{272FE6C2-7F26-154A-9DBA-E39B2D649165}">
      <dgm:prSet/>
      <dgm:spPr/>
      <dgm:t>
        <a:bodyPr/>
        <a:lstStyle/>
        <a:p>
          <a:endParaRPr kumimoji="1" lang="ja-JP" altLang="en-US"/>
        </a:p>
      </dgm:t>
    </dgm:pt>
    <dgm:pt modelId="{B31C33B5-B2DD-3B4A-8C58-B196D0E765B6}" type="pres">
      <dgm:prSet presAssocID="{A7E11B6B-B354-BB4E-813F-C4FF14D1F77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95210857-88D0-5D41-8FCA-1C8BDE0F4CD3}" type="pres">
      <dgm:prSet presAssocID="{A7E11B6B-B354-BB4E-813F-C4FF14D1F77A}" presName="ellipse" presStyleLbl="trBgShp" presStyleIdx="0" presStyleCnt="1"/>
      <dgm:spPr/>
    </dgm:pt>
    <dgm:pt modelId="{D9D960E4-1668-FD4F-9BE1-BC1E358F964F}" type="pres">
      <dgm:prSet presAssocID="{A7E11B6B-B354-BB4E-813F-C4FF14D1F77A}" presName="arrow1" presStyleLbl="fgShp" presStyleIdx="0" presStyleCnt="1"/>
      <dgm:spPr/>
    </dgm:pt>
    <dgm:pt modelId="{0D61CD8E-DF84-154E-B068-702764C060FE}" type="pres">
      <dgm:prSet presAssocID="{A7E11B6B-B354-BB4E-813F-C4FF14D1F77A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76158C6-6203-6844-B368-4D8CF73945D8}" type="pres">
      <dgm:prSet presAssocID="{2A1AA0B6-1A34-5B45-A789-EE1AA5FBEE0C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7A46030-9263-0945-93D9-B5EE2B79A828}" type="pres">
      <dgm:prSet presAssocID="{D7648266-1C4B-2041-8C2E-4635DA34556F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F86B220-AA25-0E45-A755-97EF2E14260C}" type="pres">
      <dgm:prSet presAssocID="{78BC411C-BDE0-D248-AEF7-13D6B2C9AF36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F697C68-74E7-AA4A-BBF3-B5494C316D0C}" type="pres">
      <dgm:prSet presAssocID="{A7E11B6B-B354-BB4E-813F-C4FF14D1F77A}" presName="funnel" presStyleLbl="trAlignAcc1" presStyleIdx="0" presStyleCnt="1"/>
      <dgm:spPr/>
      <dgm:t>
        <a:bodyPr/>
        <a:lstStyle/>
        <a:p>
          <a:endParaRPr kumimoji="1" lang="ja-JP" altLang="en-US"/>
        </a:p>
      </dgm:t>
    </dgm:pt>
  </dgm:ptLst>
  <dgm:cxnLst>
    <dgm:cxn modelId="{14097BFB-8276-7A42-A506-881EE5E71319}" srcId="{A7E11B6B-B354-BB4E-813F-C4FF14D1F77A}" destId="{2A1AA0B6-1A34-5B45-A789-EE1AA5FBEE0C}" srcOrd="1" destOrd="0" parTransId="{3778341A-9A47-E148-914C-A5D40D615D3B}" sibTransId="{C0D4E80D-BF60-A348-A406-9CBB926AA2C7}"/>
    <dgm:cxn modelId="{3D874B2C-95AE-7047-A1DE-7242C4BB8454}" type="presOf" srcId="{78BC411C-BDE0-D248-AEF7-13D6B2C9AF36}" destId="{0D61CD8E-DF84-154E-B068-702764C060FE}" srcOrd="0" destOrd="0" presId="urn:microsoft.com/office/officeart/2005/8/layout/funnel1"/>
    <dgm:cxn modelId="{818E41C9-9BA7-6C4A-B0D1-F112F5268BB8}" srcId="{A7E11B6B-B354-BB4E-813F-C4FF14D1F77A}" destId="{DCDE251C-EF67-644A-B1D1-306217384AF4}" srcOrd="0" destOrd="0" parTransId="{B54B0AEE-A92E-5346-900A-C7D63AB21641}" sibTransId="{A04DA46F-0C0E-AC45-8738-54FE4B68A892}"/>
    <dgm:cxn modelId="{272FE6C2-7F26-154A-9DBA-E39B2D649165}" srcId="{A7E11B6B-B354-BB4E-813F-C4FF14D1F77A}" destId="{78BC411C-BDE0-D248-AEF7-13D6B2C9AF36}" srcOrd="3" destOrd="0" parTransId="{6D1B6C15-FB19-664E-802A-95401A47B981}" sibTransId="{AD2E1F85-A670-7447-88AC-CAA8D406A89D}"/>
    <dgm:cxn modelId="{679D9AE0-0F54-354D-8639-209EEE8ABB62}" type="presOf" srcId="{DCDE251C-EF67-644A-B1D1-306217384AF4}" destId="{7F86B220-AA25-0E45-A755-97EF2E14260C}" srcOrd="0" destOrd="0" presId="urn:microsoft.com/office/officeart/2005/8/layout/funnel1"/>
    <dgm:cxn modelId="{FB1F995C-28D9-C444-980B-7D8ADE586A07}" srcId="{A7E11B6B-B354-BB4E-813F-C4FF14D1F77A}" destId="{D7648266-1C4B-2041-8C2E-4635DA34556F}" srcOrd="2" destOrd="0" parTransId="{84D8B847-FEBE-E240-91B4-6CEF28D8EF91}" sibTransId="{E9ADCECF-99B5-4D4E-A39B-A5BE29BA1F56}"/>
    <dgm:cxn modelId="{FF192345-98DB-9C47-ACB6-61B731873CDC}" type="presOf" srcId="{2A1AA0B6-1A34-5B45-A789-EE1AA5FBEE0C}" destId="{C7A46030-9263-0945-93D9-B5EE2B79A828}" srcOrd="0" destOrd="0" presId="urn:microsoft.com/office/officeart/2005/8/layout/funnel1"/>
    <dgm:cxn modelId="{CCF391A3-10AA-DA43-93E8-731770435604}" type="presOf" srcId="{D7648266-1C4B-2041-8C2E-4635DA34556F}" destId="{876158C6-6203-6844-B368-4D8CF73945D8}" srcOrd="0" destOrd="0" presId="urn:microsoft.com/office/officeart/2005/8/layout/funnel1"/>
    <dgm:cxn modelId="{F0596FA5-122F-DA41-A5DC-BF3704AA53D7}" type="presOf" srcId="{A7E11B6B-B354-BB4E-813F-C4FF14D1F77A}" destId="{B31C33B5-B2DD-3B4A-8C58-B196D0E765B6}" srcOrd="0" destOrd="0" presId="urn:microsoft.com/office/officeart/2005/8/layout/funnel1"/>
    <dgm:cxn modelId="{6D6B45D9-B6BB-6247-86B2-A4B5B9F84D8C}" type="presParOf" srcId="{B31C33B5-B2DD-3B4A-8C58-B196D0E765B6}" destId="{95210857-88D0-5D41-8FCA-1C8BDE0F4CD3}" srcOrd="0" destOrd="0" presId="urn:microsoft.com/office/officeart/2005/8/layout/funnel1"/>
    <dgm:cxn modelId="{54E0F46A-A344-7D44-9EC7-C62A6C03AFA1}" type="presParOf" srcId="{B31C33B5-B2DD-3B4A-8C58-B196D0E765B6}" destId="{D9D960E4-1668-FD4F-9BE1-BC1E358F964F}" srcOrd="1" destOrd="0" presId="urn:microsoft.com/office/officeart/2005/8/layout/funnel1"/>
    <dgm:cxn modelId="{4314F7DF-32E2-BA4F-BB53-8495FFC7571A}" type="presParOf" srcId="{B31C33B5-B2DD-3B4A-8C58-B196D0E765B6}" destId="{0D61CD8E-DF84-154E-B068-702764C060FE}" srcOrd="2" destOrd="0" presId="urn:microsoft.com/office/officeart/2005/8/layout/funnel1"/>
    <dgm:cxn modelId="{4AC39781-4496-5643-869D-2FEC3B8E3661}" type="presParOf" srcId="{B31C33B5-B2DD-3B4A-8C58-B196D0E765B6}" destId="{876158C6-6203-6844-B368-4D8CF73945D8}" srcOrd="3" destOrd="0" presId="urn:microsoft.com/office/officeart/2005/8/layout/funnel1"/>
    <dgm:cxn modelId="{F0CE21AD-6951-2740-99A5-6C979AFB2C42}" type="presParOf" srcId="{B31C33B5-B2DD-3B4A-8C58-B196D0E765B6}" destId="{C7A46030-9263-0945-93D9-B5EE2B79A828}" srcOrd="4" destOrd="0" presId="urn:microsoft.com/office/officeart/2005/8/layout/funnel1"/>
    <dgm:cxn modelId="{C41E09A8-77B9-5442-8392-0871D0BED484}" type="presParOf" srcId="{B31C33B5-B2DD-3B4A-8C58-B196D0E765B6}" destId="{7F86B220-AA25-0E45-A755-97EF2E14260C}" srcOrd="5" destOrd="0" presId="urn:microsoft.com/office/officeart/2005/8/layout/funnel1"/>
    <dgm:cxn modelId="{35370359-A2D0-9747-AFF8-0878792CD9CE}" type="presParOf" srcId="{B31C33B5-B2DD-3B4A-8C58-B196D0E765B6}" destId="{1F697C68-74E7-AA4A-BBF3-B5494C316D0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7BAAFB-C786-BD4D-B1C5-0893467528DD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DD5E4808-382E-A841-90DC-2E4D3A2E67D9}">
      <dgm:prSet phldrT="[テキスト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kumimoji="1" lang="en-US" altLang="ja-JP" dirty="0" smtClean="0">
              <a:latin typeface="Comic Sans MS"/>
              <a:cs typeface="Comic Sans MS"/>
            </a:rPr>
            <a:t>Very Forward n</a:t>
          </a:r>
          <a:endParaRPr kumimoji="1" lang="ja-JP" altLang="en-US" dirty="0">
            <a:latin typeface="Comic Sans MS"/>
            <a:cs typeface="Comic Sans MS"/>
          </a:endParaRPr>
        </a:p>
      </dgm:t>
    </dgm:pt>
    <dgm:pt modelId="{79469C34-4019-234A-9872-3CD3A3209F3D}" type="parTrans" cxnId="{425B89C0-C1F1-3D4D-AC15-4A77DD252248}">
      <dgm:prSet/>
      <dgm:spPr/>
      <dgm:t>
        <a:bodyPr/>
        <a:lstStyle/>
        <a:p>
          <a:endParaRPr kumimoji="1" lang="ja-JP" altLang="en-US"/>
        </a:p>
      </dgm:t>
    </dgm:pt>
    <dgm:pt modelId="{17285AB1-F91E-BF4C-8306-B7A8A7236540}" type="sibTrans" cxnId="{425B89C0-C1F1-3D4D-AC15-4A77DD252248}">
      <dgm:prSet/>
      <dgm:spPr/>
      <dgm:t>
        <a:bodyPr/>
        <a:lstStyle/>
        <a:p>
          <a:endParaRPr kumimoji="1" lang="ja-JP" altLang="en-US"/>
        </a:p>
      </dgm:t>
    </dgm:pt>
    <dgm:pt modelId="{4F17A64C-5C1C-4147-ADB8-3D184DE64492}">
      <dgm:prSet phldrT="[テキスト]"/>
      <dgm:spPr/>
      <dgm:t>
        <a:bodyPr/>
        <a:lstStyle/>
        <a:p>
          <a:r>
            <a:rPr kumimoji="1" lang="en-US" altLang="ja-JP" dirty="0" smtClean="0">
              <a:latin typeface="Comic Sans MS"/>
              <a:cs typeface="Comic Sans MS"/>
            </a:rPr>
            <a:t>EM/EM*strong</a:t>
          </a:r>
        </a:p>
        <a:p>
          <a:r>
            <a:rPr kumimoji="1" lang="en-US" altLang="ja-JP" dirty="0" smtClean="0">
              <a:latin typeface="Comic Sans MS"/>
              <a:cs typeface="Comic Sans MS"/>
            </a:rPr>
            <a:t>interference</a:t>
          </a:r>
          <a:endParaRPr kumimoji="1" lang="ja-JP" altLang="en-US" dirty="0">
            <a:latin typeface="Comic Sans MS"/>
            <a:cs typeface="Comic Sans MS"/>
          </a:endParaRPr>
        </a:p>
      </dgm:t>
    </dgm:pt>
    <dgm:pt modelId="{39BE888E-FC72-1E4A-9F42-C9C4C405CE25}" type="parTrans" cxnId="{920CBBBF-ACC4-4446-8CC5-B09F9ECBA5FF}">
      <dgm:prSet/>
      <dgm:spPr/>
      <dgm:t>
        <a:bodyPr/>
        <a:lstStyle/>
        <a:p>
          <a:endParaRPr kumimoji="1" lang="ja-JP" altLang="en-US"/>
        </a:p>
      </dgm:t>
    </dgm:pt>
    <dgm:pt modelId="{1DE408A4-EDDF-DF47-940C-97AB8B99AC79}" type="sibTrans" cxnId="{920CBBBF-ACC4-4446-8CC5-B09F9ECBA5FF}">
      <dgm:prSet/>
      <dgm:spPr/>
      <dgm:t>
        <a:bodyPr/>
        <a:lstStyle/>
        <a:p>
          <a:endParaRPr kumimoji="1" lang="ja-JP" altLang="en-US"/>
        </a:p>
      </dgm:t>
    </dgm:pt>
    <dgm:pt modelId="{17B1B26D-9BA7-114A-B2A6-1E2FBDE23821}">
      <dgm:prSet phldrT="[テキスト]"/>
      <dgm:spPr/>
      <dgm:t>
        <a:bodyPr/>
        <a:lstStyle/>
        <a:p>
          <a:r>
            <a:rPr kumimoji="1" lang="en-US" altLang="ja-JP" dirty="0" smtClean="0">
              <a:latin typeface="Comic Sans MS"/>
              <a:cs typeface="Comic Sans MS"/>
            </a:rPr>
            <a:t>Large + positive A</a:t>
          </a:r>
          <a:r>
            <a:rPr kumimoji="1" lang="en-US" altLang="ja-JP" baseline="-25000" dirty="0" smtClean="0">
              <a:latin typeface="Comic Sans MS"/>
              <a:cs typeface="Comic Sans MS"/>
            </a:rPr>
            <a:t>N</a:t>
          </a:r>
          <a:endParaRPr kumimoji="1" lang="en-US" altLang="ja-JP" dirty="0" smtClean="0">
            <a:latin typeface="Comic Sans MS"/>
            <a:cs typeface="Comic Sans MS"/>
          </a:endParaRPr>
        </a:p>
        <a:p>
          <a:r>
            <a:rPr kumimoji="1" lang="en-US" altLang="ja-JP" dirty="0" smtClean="0">
              <a:solidFill>
                <a:srgbClr val="FF0000"/>
              </a:solidFill>
              <a:latin typeface="Comic Sans MS"/>
              <a:cs typeface="Comic Sans MS"/>
            </a:rPr>
            <a:t>Diffractive?</a:t>
          </a:r>
          <a:endParaRPr kumimoji="1" lang="ja-JP" altLang="en-US" dirty="0">
            <a:solidFill>
              <a:srgbClr val="FF0000"/>
            </a:solidFill>
            <a:latin typeface="Comic Sans MS"/>
            <a:cs typeface="Comic Sans MS"/>
          </a:endParaRPr>
        </a:p>
      </dgm:t>
    </dgm:pt>
    <dgm:pt modelId="{781B74CC-A7A0-514E-88FB-25C1713DD60F}" type="parTrans" cxnId="{C6E3A8FF-C560-DB4D-9E69-25504CB7D6B0}">
      <dgm:prSet/>
      <dgm:spPr/>
      <dgm:t>
        <a:bodyPr/>
        <a:lstStyle/>
        <a:p>
          <a:endParaRPr kumimoji="1" lang="ja-JP" altLang="en-US"/>
        </a:p>
      </dgm:t>
    </dgm:pt>
    <dgm:pt modelId="{054E6382-C8EA-9049-81F7-E7C6A8A352BC}" type="sibTrans" cxnId="{C6E3A8FF-C560-DB4D-9E69-25504CB7D6B0}">
      <dgm:prSet/>
      <dgm:spPr/>
      <dgm:t>
        <a:bodyPr/>
        <a:lstStyle/>
        <a:p>
          <a:endParaRPr kumimoji="1" lang="ja-JP" altLang="en-US"/>
        </a:p>
      </dgm:t>
    </dgm:pt>
    <dgm:pt modelId="{7A5003A7-31EA-5649-A998-05A3EA7FE61D}">
      <dgm:prSet phldrT="[テキスト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kumimoji="1" lang="en-US" altLang="ja-JP" dirty="0" smtClean="0">
              <a:solidFill>
                <a:srgbClr val="000000"/>
              </a:solidFill>
              <a:latin typeface="Comic Sans MS"/>
              <a:cs typeface="Comic Sans MS"/>
            </a:rPr>
            <a:t>Strong</a:t>
          </a:r>
          <a:endParaRPr kumimoji="1" lang="ja-JP" altLang="en-US" dirty="0">
            <a:solidFill>
              <a:srgbClr val="000000"/>
            </a:solidFill>
            <a:latin typeface="Comic Sans MS"/>
            <a:cs typeface="Comic Sans MS"/>
          </a:endParaRPr>
        </a:p>
      </dgm:t>
    </dgm:pt>
    <dgm:pt modelId="{DD1AEF43-0F4F-D64D-BFDD-B38D15196422}" type="parTrans" cxnId="{A2BE6A86-4E19-AF4A-A8C2-5DFB76E92731}">
      <dgm:prSet/>
      <dgm:spPr/>
      <dgm:t>
        <a:bodyPr/>
        <a:lstStyle/>
        <a:p>
          <a:endParaRPr kumimoji="1" lang="ja-JP" altLang="en-US"/>
        </a:p>
      </dgm:t>
    </dgm:pt>
    <dgm:pt modelId="{943D63F1-DE31-164F-8D5E-7A0DA44ECBA9}" type="sibTrans" cxnId="{A2BE6A86-4E19-AF4A-A8C2-5DFB76E92731}">
      <dgm:prSet/>
      <dgm:spPr/>
      <dgm:t>
        <a:bodyPr/>
        <a:lstStyle/>
        <a:p>
          <a:endParaRPr kumimoji="1" lang="ja-JP" altLang="en-US"/>
        </a:p>
      </dgm:t>
    </dgm:pt>
    <dgm:pt modelId="{7740E3D1-5BC9-874F-8C9C-87317C9CB1BB}">
      <dgm:prSet phldrT="[テキスト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kumimoji="1" lang="en-US" altLang="ja-JP" dirty="0" smtClean="0">
              <a:solidFill>
                <a:srgbClr val="000000"/>
              </a:solidFill>
              <a:latin typeface="Comic Sans MS"/>
              <a:cs typeface="Comic Sans MS"/>
            </a:rPr>
            <a:t>Negative + Moderate </a:t>
          </a:r>
        </a:p>
        <a:p>
          <a:r>
            <a:rPr kumimoji="1" lang="en-US" altLang="ja-JP" dirty="0" smtClean="0">
              <a:solidFill>
                <a:srgbClr val="000000"/>
              </a:solidFill>
              <a:latin typeface="Comic Sans MS"/>
              <a:cs typeface="Comic Sans MS"/>
            </a:rPr>
            <a:t>A-dependence</a:t>
          </a:r>
          <a:endParaRPr kumimoji="1" lang="ja-JP" altLang="en-US" dirty="0">
            <a:solidFill>
              <a:srgbClr val="000000"/>
            </a:solidFill>
            <a:latin typeface="Comic Sans MS"/>
            <a:cs typeface="Comic Sans MS"/>
          </a:endParaRPr>
        </a:p>
      </dgm:t>
    </dgm:pt>
    <dgm:pt modelId="{980606E1-A855-9746-874A-622868259109}" type="parTrans" cxnId="{51629668-AEED-7649-AE7D-4C8DB9C9CF8F}">
      <dgm:prSet/>
      <dgm:spPr/>
      <dgm:t>
        <a:bodyPr/>
        <a:lstStyle/>
        <a:p>
          <a:endParaRPr kumimoji="1" lang="ja-JP" altLang="en-US"/>
        </a:p>
      </dgm:t>
    </dgm:pt>
    <dgm:pt modelId="{9D706D4F-9ED9-C644-8E63-AC360C9DAB9E}" type="sibTrans" cxnId="{51629668-AEED-7649-AE7D-4C8DB9C9CF8F}">
      <dgm:prSet/>
      <dgm:spPr/>
      <dgm:t>
        <a:bodyPr/>
        <a:lstStyle/>
        <a:p>
          <a:endParaRPr kumimoji="1" lang="ja-JP" altLang="en-US"/>
        </a:p>
      </dgm:t>
    </dgm:pt>
    <dgm:pt modelId="{15EA6C01-03CF-CB4B-BF85-3C636E055D8C}" type="pres">
      <dgm:prSet presAssocID="{5D7BAAFB-C786-BD4D-B1C5-0893467528D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D4051E09-3CF1-0A41-A425-8E8E6199AC70}" type="pres">
      <dgm:prSet presAssocID="{DD5E4808-382E-A841-90DC-2E4D3A2E67D9}" presName="root1" presStyleCnt="0"/>
      <dgm:spPr/>
    </dgm:pt>
    <dgm:pt modelId="{0485A108-DD14-F04B-9194-2CFD8A5A0BC0}" type="pres">
      <dgm:prSet presAssocID="{DD5E4808-382E-A841-90DC-2E4D3A2E67D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2EB4A21F-C528-9E4E-A3E2-9E5DFAC949ED}" type="pres">
      <dgm:prSet presAssocID="{DD5E4808-382E-A841-90DC-2E4D3A2E67D9}" presName="level2hierChild" presStyleCnt="0"/>
      <dgm:spPr/>
    </dgm:pt>
    <dgm:pt modelId="{242E8F18-5B93-9C4E-917C-477D8DF05617}" type="pres">
      <dgm:prSet presAssocID="{39BE888E-FC72-1E4A-9F42-C9C4C405CE25}" presName="conn2-1" presStyleLbl="parChTrans1D2" presStyleIdx="0" presStyleCnt="2"/>
      <dgm:spPr/>
      <dgm:t>
        <a:bodyPr/>
        <a:lstStyle/>
        <a:p>
          <a:endParaRPr kumimoji="1" lang="ja-JP" altLang="en-US"/>
        </a:p>
      </dgm:t>
    </dgm:pt>
    <dgm:pt modelId="{0D6F2969-9A92-034C-87DB-62A2A8FF3B2E}" type="pres">
      <dgm:prSet presAssocID="{39BE888E-FC72-1E4A-9F42-C9C4C405CE25}" presName="connTx" presStyleLbl="parChTrans1D2" presStyleIdx="0" presStyleCnt="2"/>
      <dgm:spPr/>
      <dgm:t>
        <a:bodyPr/>
        <a:lstStyle/>
        <a:p>
          <a:endParaRPr kumimoji="1" lang="ja-JP" altLang="en-US"/>
        </a:p>
      </dgm:t>
    </dgm:pt>
    <dgm:pt modelId="{4BF17CB3-CA2D-7641-9796-217924EE2020}" type="pres">
      <dgm:prSet presAssocID="{4F17A64C-5C1C-4147-ADB8-3D184DE64492}" presName="root2" presStyleCnt="0"/>
      <dgm:spPr/>
    </dgm:pt>
    <dgm:pt modelId="{4837729D-D611-9B45-B4D8-C6163649FD17}" type="pres">
      <dgm:prSet presAssocID="{4F17A64C-5C1C-4147-ADB8-3D184DE6449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B5796779-06A1-3946-9189-C8F9E6F5A0CB}" type="pres">
      <dgm:prSet presAssocID="{4F17A64C-5C1C-4147-ADB8-3D184DE64492}" presName="level3hierChild" presStyleCnt="0"/>
      <dgm:spPr/>
    </dgm:pt>
    <dgm:pt modelId="{F36EAB90-FF91-3F44-B625-83C3F2CEA957}" type="pres">
      <dgm:prSet presAssocID="{781B74CC-A7A0-514E-88FB-25C1713DD60F}" presName="conn2-1" presStyleLbl="parChTrans1D3" presStyleIdx="0" presStyleCnt="2"/>
      <dgm:spPr/>
      <dgm:t>
        <a:bodyPr/>
        <a:lstStyle/>
        <a:p>
          <a:endParaRPr kumimoji="1" lang="ja-JP" altLang="en-US"/>
        </a:p>
      </dgm:t>
    </dgm:pt>
    <dgm:pt modelId="{9345E852-AC73-BB41-B4D9-E42F0F0538B7}" type="pres">
      <dgm:prSet presAssocID="{781B74CC-A7A0-514E-88FB-25C1713DD60F}" presName="connTx" presStyleLbl="parChTrans1D3" presStyleIdx="0" presStyleCnt="2"/>
      <dgm:spPr/>
      <dgm:t>
        <a:bodyPr/>
        <a:lstStyle/>
        <a:p>
          <a:endParaRPr kumimoji="1" lang="ja-JP" altLang="en-US"/>
        </a:p>
      </dgm:t>
    </dgm:pt>
    <dgm:pt modelId="{739A6668-5F88-7447-BE2E-0C69BE052F63}" type="pres">
      <dgm:prSet presAssocID="{17B1B26D-9BA7-114A-B2A6-1E2FBDE23821}" presName="root2" presStyleCnt="0"/>
      <dgm:spPr/>
    </dgm:pt>
    <dgm:pt modelId="{1F8E9614-C404-6449-9A96-4796B85BD459}" type="pres">
      <dgm:prSet presAssocID="{17B1B26D-9BA7-114A-B2A6-1E2FBDE23821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7B70ADF1-84CD-E049-84E2-69B9EE1B7B04}" type="pres">
      <dgm:prSet presAssocID="{17B1B26D-9BA7-114A-B2A6-1E2FBDE23821}" presName="level3hierChild" presStyleCnt="0"/>
      <dgm:spPr/>
    </dgm:pt>
    <dgm:pt modelId="{E13D9687-9F9C-474A-87C0-1C573DE878BA}" type="pres">
      <dgm:prSet presAssocID="{DD1AEF43-0F4F-D64D-BFDD-B38D15196422}" presName="conn2-1" presStyleLbl="parChTrans1D2" presStyleIdx="1" presStyleCnt="2"/>
      <dgm:spPr/>
      <dgm:t>
        <a:bodyPr/>
        <a:lstStyle/>
        <a:p>
          <a:endParaRPr kumimoji="1" lang="ja-JP" altLang="en-US"/>
        </a:p>
      </dgm:t>
    </dgm:pt>
    <dgm:pt modelId="{3016B01B-A3F1-AD45-BC65-9D170DAC3334}" type="pres">
      <dgm:prSet presAssocID="{DD1AEF43-0F4F-D64D-BFDD-B38D15196422}" presName="connTx" presStyleLbl="parChTrans1D2" presStyleIdx="1" presStyleCnt="2"/>
      <dgm:spPr/>
      <dgm:t>
        <a:bodyPr/>
        <a:lstStyle/>
        <a:p>
          <a:endParaRPr kumimoji="1" lang="ja-JP" altLang="en-US"/>
        </a:p>
      </dgm:t>
    </dgm:pt>
    <dgm:pt modelId="{15546454-4E62-C345-AC12-0500FFFC25FC}" type="pres">
      <dgm:prSet presAssocID="{7A5003A7-31EA-5649-A998-05A3EA7FE61D}" presName="root2" presStyleCnt="0"/>
      <dgm:spPr/>
    </dgm:pt>
    <dgm:pt modelId="{407076C7-F72A-1848-8494-97C3834BC33E}" type="pres">
      <dgm:prSet presAssocID="{7A5003A7-31EA-5649-A998-05A3EA7FE61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E4573231-DDD3-A545-B96F-8034609A7F92}" type="pres">
      <dgm:prSet presAssocID="{7A5003A7-31EA-5649-A998-05A3EA7FE61D}" presName="level3hierChild" presStyleCnt="0"/>
      <dgm:spPr/>
    </dgm:pt>
    <dgm:pt modelId="{0BD8DBE8-8EC2-5B4B-B09B-66B51A06883D}" type="pres">
      <dgm:prSet presAssocID="{980606E1-A855-9746-874A-622868259109}" presName="conn2-1" presStyleLbl="parChTrans1D3" presStyleIdx="1" presStyleCnt="2"/>
      <dgm:spPr/>
      <dgm:t>
        <a:bodyPr/>
        <a:lstStyle/>
        <a:p>
          <a:endParaRPr kumimoji="1" lang="ja-JP" altLang="en-US"/>
        </a:p>
      </dgm:t>
    </dgm:pt>
    <dgm:pt modelId="{8A74F5D8-4E1A-EA41-800F-268A37F0A5E6}" type="pres">
      <dgm:prSet presAssocID="{980606E1-A855-9746-874A-622868259109}" presName="connTx" presStyleLbl="parChTrans1D3" presStyleIdx="1" presStyleCnt="2"/>
      <dgm:spPr/>
      <dgm:t>
        <a:bodyPr/>
        <a:lstStyle/>
        <a:p>
          <a:endParaRPr kumimoji="1" lang="ja-JP" altLang="en-US"/>
        </a:p>
      </dgm:t>
    </dgm:pt>
    <dgm:pt modelId="{CDB84B77-5729-824B-8A04-7463E852DAA2}" type="pres">
      <dgm:prSet presAssocID="{7740E3D1-5BC9-874F-8C9C-87317C9CB1BB}" presName="root2" presStyleCnt="0"/>
      <dgm:spPr/>
    </dgm:pt>
    <dgm:pt modelId="{C3507BC0-8986-A94C-ABA1-5F42B0AC4B8D}" type="pres">
      <dgm:prSet presAssocID="{7740E3D1-5BC9-874F-8C9C-87317C9CB1BB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FAC7EEAA-E522-CE4D-9644-FBDD0F5F9546}" type="pres">
      <dgm:prSet presAssocID="{7740E3D1-5BC9-874F-8C9C-87317C9CB1BB}" presName="level3hierChild" presStyleCnt="0"/>
      <dgm:spPr/>
    </dgm:pt>
  </dgm:ptLst>
  <dgm:cxnLst>
    <dgm:cxn modelId="{0B725D26-E183-874E-874F-67C68CA034AA}" type="presOf" srcId="{DD1AEF43-0F4F-D64D-BFDD-B38D15196422}" destId="{3016B01B-A3F1-AD45-BC65-9D170DAC3334}" srcOrd="1" destOrd="0" presId="urn:microsoft.com/office/officeart/2005/8/layout/hierarchy2"/>
    <dgm:cxn modelId="{6F847178-445B-D247-B3A3-9FC77EE946C7}" type="presOf" srcId="{781B74CC-A7A0-514E-88FB-25C1713DD60F}" destId="{9345E852-AC73-BB41-B4D9-E42F0F0538B7}" srcOrd="1" destOrd="0" presId="urn:microsoft.com/office/officeart/2005/8/layout/hierarchy2"/>
    <dgm:cxn modelId="{8FA0203D-6F2D-474B-AE0B-F0F794459C94}" type="presOf" srcId="{781B74CC-A7A0-514E-88FB-25C1713DD60F}" destId="{F36EAB90-FF91-3F44-B625-83C3F2CEA957}" srcOrd="0" destOrd="0" presId="urn:microsoft.com/office/officeart/2005/8/layout/hierarchy2"/>
    <dgm:cxn modelId="{3B473E6B-4BDC-1847-B6EE-DF80E78BABC1}" type="presOf" srcId="{17B1B26D-9BA7-114A-B2A6-1E2FBDE23821}" destId="{1F8E9614-C404-6449-9A96-4796B85BD459}" srcOrd="0" destOrd="0" presId="urn:microsoft.com/office/officeart/2005/8/layout/hierarchy2"/>
    <dgm:cxn modelId="{3C64356E-9644-1144-A2D0-4610CE86140C}" type="presOf" srcId="{980606E1-A855-9746-874A-622868259109}" destId="{0BD8DBE8-8EC2-5B4B-B09B-66B51A06883D}" srcOrd="0" destOrd="0" presId="urn:microsoft.com/office/officeart/2005/8/layout/hierarchy2"/>
    <dgm:cxn modelId="{425B89C0-C1F1-3D4D-AC15-4A77DD252248}" srcId="{5D7BAAFB-C786-BD4D-B1C5-0893467528DD}" destId="{DD5E4808-382E-A841-90DC-2E4D3A2E67D9}" srcOrd="0" destOrd="0" parTransId="{79469C34-4019-234A-9872-3CD3A3209F3D}" sibTransId="{17285AB1-F91E-BF4C-8306-B7A8A7236540}"/>
    <dgm:cxn modelId="{F1FA042F-8EE4-5648-9725-5544B62CBE94}" type="presOf" srcId="{7740E3D1-5BC9-874F-8C9C-87317C9CB1BB}" destId="{C3507BC0-8986-A94C-ABA1-5F42B0AC4B8D}" srcOrd="0" destOrd="0" presId="urn:microsoft.com/office/officeart/2005/8/layout/hierarchy2"/>
    <dgm:cxn modelId="{6B0BD3D9-0C04-E14D-9A70-EE838929CFA7}" type="presOf" srcId="{980606E1-A855-9746-874A-622868259109}" destId="{8A74F5D8-4E1A-EA41-800F-268A37F0A5E6}" srcOrd="1" destOrd="0" presId="urn:microsoft.com/office/officeart/2005/8/layout/hierarchy2"/>
    <dgm:cxn modelId="{AB6D1D10-E24F-924E-9557-335FC0DB82C1}" type="presOf" srcId="{4F17A64C-5C1C-4147-ADB8-3D184DE64492}" destId="{4837729D-D611-9B45-B4D8-C6163649FD17}" srcOrd="0" destOrd="0" presId="urn:microsoft.com/office/officeart/2005/8/layout/hierarchy2"/>
    <dgm:cxn modelId="{E3C956FE-4ADF-FC4A-879A-DE480E2D3E12}" type="presOf" srcId="{39BE888E-FC72-1E4A-9F42-C9C4C405CE25}" destId="{0D6F2969-9A92-034C-87DB-62A2A8FF3B2E}" srcOrd="1" destOrd="0" presId="urn:microsoft.com/office/officeart/2005/8/layout/hierarchy2"/>
    <dgm:cxn modelId="{C6E3A8FF-C560-DB4D-9E69-25504CB7D6B0}" srcId="{4F17A64C-5C1C-4147-ADB8-3D184DE64492}" destId="{17B1B26D-9BA7-114A-B2A6-1E2FBDE23821}" srcOrd="0" destOrd="0" parTransId="{781B74CC-A7A0-514E-88FB-25C1713DD60F}" sibTransId="{054E6382-C8EA-9049-81F7-E7C6A8A352BC}"/>
    <dgm:cxn modelId="{58B1C91E-0566-8441-AFA9-4C43734F06EB}" type="presOf" srcId="{39BE888E-FC72-1E4A-9F42-C9C4C405CE25}" destId="{242E8F18-5B93-9C4E-917C-477D8DF05617}" srcOrd="0" destOrd="0" presId="urn:microsoft.com/office/officeart/2005/8/layout/hierarchy2"/>
    <dgm:cxn modelId="{51629668-AEED-7649-AE7D-4C8DB9C9CF8F}" srcId="{7A5003A7-31EA-5649-A998-05A3EA7FE61D}" destId="{7740E3D1-5BC9-874F-8C9C-87317C9CB1BB}" srcOrd="0" destOrd="0" parTransId="{980606E1-A855-9746-874A-622868259109}" sibTransId="{9D706D4F-9ED9-C644-8E63-AC360C9DAB9E}"/>
    <dgm:cxn modelId="{6BCFFA53-A3D6-A74B-9C04-E36FF48F2FDF}" type="presOf" srcId="{DD1AEF43-0F4F-D64D-BFDD-B38D15196422}" destId="{E13D9687-9F9C-474A-87C0-1C573DE878BA}" srcOrd="0" destOrd="0" presId="urn:microsoft.com/office/officeart/2005/8/layout/hierarchy2"/>
    <dgm:cxn modelId="{2D2383FD-68C9-9D42-92D4-2126865CD255}" type="presOf" srcId="{7A5003A7-31EA-5649-A998-05A3EA7FE61D}" destId="{407076C7-F72A-1848-8494-97C3834BC33E}" srcOrd="0" destOrd="0" presId="urn:microsoft.com/office/officeart/2005/8/layout/hierarchy2"/>
    <dgm:cxn modelId="{920CBBBF-ACC4-4446-8CC5-B09F9ECBA5FF}" srcId="{DD5E4808-382E-A841-90DC-2E4D3A2E67D9}" destId="{4F17A64C-5C1C-4147-ADB8-3D184DE64492}" srcOrd="0" destOrd="0" parTransId="{39BE888E-FC72-1E4A-9F42-C9C4C405CE25}" sibTransId="{1DE408A4-EDDF-DF47-940C-97AB8B99AC79}"/>
    <dgm:cxn modelId="{A2BE6A86-4E19-AF4A-A8C2-5DFB76E92731}" srcId="{DD5E4808-382E-A841-90DC-2E4D3A2E67D9}" destId="{7A5003A7-31EA-5649-A998-05A3EA7FE61D}" srcOrd="1" destOrd="0" parTransId="{DD1AEF43-0F4F-D64D-BFDD-B38D15196422}" sibTransId="{943D63F1-DE31-164F-8D5E-7A0DA44ECBA9}"/>
    <dgm:cxn modelId="{79FC9851-F4EA-444B-8234-52AB8DD73E3D}" type="presOf" srcId="{5D7BAAFB-C786-BD4D-B1C5-0893467528DD}" destId="{15EA6C01-03CF-CB4B-BF85-3C636E055D8C}" srcOrd="0" destOrd="0" presId="urn:microsoft.com/office/officeart/2005/8/layout/hierarchy2"/>
    <dgm:cxn modelId="{B3B393B9-B892-0E46-B3BB-8770E2C21648}" type="presOf" srcId="{DD5E4808-382E-A841-90DC-2E4D3A2E67D9}" destId="{0485A108-DD14-F04B-9194-2CFD8A5A0BC0}" srcOrd="0" destOrd="0" presId="urn:microsoft.com/office/officeart/2005/8/layout/hierarchy2"/>
    <dgm:cxn modelId="{9B1E0665-D7B8-4D44-A00E-B7A7F6378ACE}" type="presParOf" srcId="{15EA6C01-03CF-CB4B-BF85-3C636E055D8C}" destId="{D4051E09-3CF1-0A41-A425-8E8E6199AC70}" srcOrd="0" destOrd="0" presId="urn:microsoft.com/office/officeart/2005/8/layout/hierarchy2"/>
    <dgm:cxn modelId="{1FF70433-BF23-834C-BE26-719EFF53F47B}" type="presParOf" srcId="{D4051E09-3CF1-0A41-A425-8E8E6199AC70}" destId="{0485A108-DD14-F04B-9194-2CFD8A5A0BC0}" srcOrd="0" destOrd="0" presId="urn:microsoft.com/office/officeart/2005/8/layout/hierarchy2"/>
    <dgm:cxn modelId="{30D790DC-EF93-6A46-B114-C84A67EB91AA}" type="presParOf" srcId="{D4051E09-3CF1-0A41-A425-8E8E6199AC70}" destId="{2EB4A21F-C528-9E4E-A3E2-9E5DFAC949ED}" srcOrd="1" destOrd="0" presId="urn:microsoft.com/office/officeart/2005/8/layout/hierarchy2"/>
    <dgm:cxn modelId="{323B6B47-F989-F240-BE7A-D9BFC4006234}" type="presParOf" srcId="{2EB4A21F-C528-9E4E-A3E2-9E5DFAC949ED}" destId="{242E8F18-5B93-9C4E-917C-477D8DF05617}" srcOrd="0" destOrd="0" presId="urn:microsoft.com/office/officeart/2005/8/layout/hierarchy2"/>
    <dgm:cxn modelId="{CD6CD1A0-2D5E-D443-82D0-822668C33A6D}" type="presParOf" srcId="{242E8F18-5B93-9C4E-917C-477D8DF05617}" destId="{0D6F2969-9A92-034C-87DB-62A2A8FF3B2E}" srcOrd="0" destOrd="0" presId="urn:microsoft.com/office/officeart/2005/8/layout/hierarchy2"/>
    <dgm:cxn modelId="{3CC0ACFE-D825-2347-A939-A424FC722D3A}" type="presParOf" srcId="{2EB4A21F-C528-9E4E-A3E2-9E5DFAC949ED}" destId="{4BF17CB3-CA2D-7641-9796-217924EE2020}" srcOrd="1" destOrd="0" presId="urn:microsoft.com/office/officeart/2005/8/layout/hierarchy2"/>
    <dgm:cxn modelId="{F9750EFD-8453-4043-8D88-DCE7A2FAA0B9}" type="presParOf" srcId="{4BF17CB3-CA2D-7641-9796-217924EE2020}" destId="{4837729D-D611-9B45-B4D8-C6163649FD17}" srcOrd="0" destOrd="0" presId="urn:microsoft.com/office/officeart/2005/8/layout/hierarchy2"/>
    <dgm:cxn modelId="{B2FB7FF1-EE26-B045-9F02-2EF77CCE14AF}" type="presParOf" srcId="{4BF17CB3-CA2D-7641-9796-217924EE2020}" destId="{B5796779-06A1-3946-9189-C8F9E6F5A0CB}" srcOrd="1" destOrd="0" presId="urn:microsoft.com/office/officeart/2005/8/layout/hierarchy2"/>
    <dgm:cxn modelId="{C9DEAE4B-4BC6-EF41-BF9C-401395BA2196}" type="presParOf" srcId="{B5796779-06A1-3946-9189-C8F9E6F5A0CB}" destId="{F36EAB90-FF91-3F44-B625-83C3F2CEA957}" srcOrd="0" destOrd="0" presId="urn:microsoft.com/office/officeart/2005/8/layout/hierarchy2"/>
    <dgm:cxn modelId="{BFFAFBBA-D4ED-6F42-9204-7F8C0DF1D2B0}" type="presParOf" srcId="{F36EAB90-FF91-3F44-B625-83C3F2CEA957}" destId="{9345E852-AC73-BB41-B4D9-E42F0F0538B7}" srcOrd="0" destOrd="0" presId="urn:microsoft.com/office/officeart/2005/8/layout/hierarchy2"/>
    <dgm:cxn modelId="{E7668AFC-03EC-0449-B6BC-35EF70530A8B}" type="presParOf" srcId="{B5796779-06A1-3946-9189-C8F9E6F5A0CB}" destId="{739A6668-5F88-7447-BE2E-0C69BE052F63}" srcOrd="1" destOrd="0" presId="urn:microsoft.com/office/officeart/2005/8/layout/hierarchy2"/>
    <dgm:cxn modelId="{DC8EAC3A-E94C-8645-950E-3838BAFA652C}" type="presParOf" srcId="{739A6668-5F88-7447-BE2E-0C69BE052F63}" destId="{1F8E9614-C404-6449-9A96-4796B85BD459}" srcOrd="0" destOrd="0" presId="urn:microsoft.com/office/officeart/2005/8/layout/hierarchy2"/>
    <dgm:cxn modelId="{1C7A7ED5-34E5-0D45-8F83-AF12064EF8D8}" type="presParOf" srcId="{739A6668-5F88-7447-BE2E-0C69BE052F63}" destId="{7B70ADF1-84CD-E049-84E2-69B9EE1B7B04}" srcOrd="1" destOrd="0" presId="urn:microsoft.com/office/officeart/2005/8/layout/hierarchy2"/>
    <dgm:cxn modelId="{FC89B872-77A7-1B42-A647-C6FEB4AECF2B}" type="presParOf" srcId="{2EB4A21F-C528-9E4E-A3E2-9E5DFAC949ED}" destId="{E13D9687-9F9C-474A-87C0-1C573DE878BA}" srcOrd="2" destOrd="0" presId="urn:microsoft.com/office/officeart/2005/8/layout/hierarchy2"/>
    <dgm:cxn modelId="{58B748F4-FA1C-1446-BD85-C7747AC42564}" type="presParOf" srcId="{E13D9687-9F9C-474A-87C0-1C573DE878BA}" destId="{3016B01B-A3F1-AD45-BC65-9D170DAC3334}" srcOrd="0" destOrd="0" presId="urn:microsoft.com/office/officeart/2005/8/layout/hierarchy2"/>
    <dgm:cxn modelId="{68B220C2-15EC-B34F-B905-7FC7392CC400}" type="presParOf" srcId="{2EB4A21F-C528-9E4E-A3E2-9E5DFAC949ED}" destId="{15546454-4E62-C345-AC12-0500FFFC25FC}" srcOrd="3" destOrd="0" presId="urn:microsoft.com/office/officeart/2005/8/layout/hierarchy2"/>
    <dgm:cxn modelId="{7B17F8FD-7AFF-6041-A215-CD1C85F14720}" type="presParOf" srcId="{15546454-4E62-C345-AC12-0500FFFC25FC}" destId="{407076C7-F72A-1848-8494-97C3834BC33E}" srcOrd="0" destOrd="0" presId="urn:microsoft.com/office/officeart/2005/8/layout/hierarchy2"/>
    <dgm:cxn modelId="{1276281A-BD7F-FC4B-B572-7CE45FA48B83}" type="presParOf" srcId="{15546454-4E62-C345-AC12-0500FFFC25FC}" destId="{E4573231-DDD3-A545-B96F-8034609A7F92}" srcOrd="1" destOrd="0" presId="urn:microsoft.com/office/officeart/2005/8/layout/hierarchy2"/>
    <dgm:cxn modelId="{338C1520-DAF0-9842-B3D7-5F520EB648EB}" type="presParOf" srcId="{E4573231-DDD3-A545-B96F-8034609A7F92}" destId="{0BD8DBE8-8EC2-5B4B-B09B-66B51A06883D}" srcOrd="0" destOrd="0" presId="urn:microsoft.com/office/officeart/2005/8/layout/hierarchy2"/>
    <dgm:cxn modelId="{75E7670B-F71F-C247-9601-23604EE6CA26}" type="presParOf" srcId="{0BD8DBE8-8EC2-5B4B-B09B-66B51A06883D}" destId="{8A74F5D8-4E1A-EA41-800F-268A37F0A5E6}" srcOrd="0" destOrd="0" presId="urn:microsoft.com/office/officeart/2005/8/layout/hierarchy2"/>
    <dgm:cxn modelId="{A62FDAB1-B4A5-864E-B7BF-9BFBDAC5334D}" type="presParOf" srcId="{E4573231-DDD3-A545-B96F-8034609A7F92}" destId="{CDB84B77-5729-824B-8A04-7463E852DAA2}" srcOrd="1" destOrd="0" presId="urn:microsoft.com/office/officeart/2005/8/layout/hierarchy2"/>
    <dgm:cxn modelId="{3E8AF175-BB58-EC42-8155-D827B2665000}" type="presParOf" srcId="{CDB84B77-5729-824B-8A04-7463E852DAA2}" destId="{C3507BC0-8986-A94C-ABA1-5F42B0AC4B8D}" srcOrd="0" destOrd="0" presId="urn:microsoft.com/office/officeart/2005/8/layout/hierarchy2"/>
    <dgm:cxn modelId="{CE90006E-7350-414B-B8E0-1623472ED855}" type="presParOf" srcId="{CDB84B77-5729-824B-8A04-7463E852DAA2}" destId="{FAC7EEAA-E522-CE4D-9644-FBDD0F5F954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0D546C-3D1A-ED42-BA44-4A1481112612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707D9E62-6580-0843-9E60-2AC0EA8A5842}">
      <dgm:prSet phldrT="[テキスト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altLang="ja-JP" dirty="0" smtClean="0">
              <a:latin typeface="Comic Sans MS"/>
              <a:cs typeface="Comic Sans MS"/>
            </a:rPr>
            <a:t>Forward p</a:t>
          </a:r>
          <a:endParaRPr kumimoji="1" lang="ja-JP" altLang="en-US" dirty="0">
            <a:latin typeface="Comic Sans MS"/>
            <a:cs typeface="Comic Sans MS"/>
          </a:endParaRPr>
        </a:p>
      </dgm:t>
    </dgm:pt>
    <dgm:pt modelId="{E5EF5286-C9C3-1C4D-AEA3-83AA850A4F68}" type="parTrans" cxnId="{ABD5A77D-5DCD-6F41-863F-1F0D952E1EBA}">
      <dgm:prSet/>
      <dgm:spPr/>
      <dgm:t>
        <a:bodyPr/>
        <a:lstStyle/>
        <a:p>
          <a:endParaRPr kumimoji="1" lang="ja-JP" altLang="en-US"/>
        </a:p>
      </dgm:t>
    </dgm:pt>
    <dgm:pt modelId="{E3605A69-1C66-8348-9FB7-041A2D9E7545}" type="sibTrans" cxnId="{ABD5A77D-5DCD-6F41-863F-1F0D952E1EBA}">
      <dgm:prSet/>
      <dgm:spPr/>
      <dgm:t>
        <a:bodyPr/>
        <a:lstStyle/>
        <a:p>
          <a:endParaRPr kumimoji="1" lang="ja-JP" altLang="en-US"/>
        </a:p>
      </dgm:t>
    </dgm:pt>
    <dgm:pt modelId="{9138B746-C1BB-714E-B579-D53EECCB8459}">
      <dgm:prSet phldrT="[テキスト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altLang="ja-JP" dirty="0" smtClean="0">
              <a:latin typeface="Comic Sans MS"/>
              <a:cs typeface="Comic Sans MS"/>
            </a:rPr>
            <a:t>Strong</a:t>
          </a:r>
          <a:endParaRPr kumimoji="1" lang="ja-JP" altLang="en-US" dirty="0">
            <a:latin typeface="Comic Sans MS"/>
            <a:cs typeface="Comic Sans MS"/>
          </a:endParaRPr>
        </a:p>
      </dgm:t>
    </dgm:pt>
    <dgm:pt modelId="{086C6887-ECA9-E843-83A6-4D30FA9C3DF1}" type="parTrans" cxnId="{D36D982C-FCAE-B549-8EBF-6D45D30A0673}">
      <dgm:prSet/>
      <dgm:spPr/>
      <dgm:t>
        <a:bodyPr/>
        <a:lstStyle/>
        <a:p>
          <a:endParaRPr kumimoji="1" lang="ja-JP" altLang="en-US"/>
        </a:p>
      </dgm:t>
    </dgm:pt>
    <dgm:pt modelId="{96543065-FA33-304E-8EAB-CB4BCF45AD87}" type="sibTrans" cxnId="{D36D982C-FCAE-B549-8EBF-6D45D30A0673}">
      <dgm:prSet/>
      <dgm:spPr/>
      <dgm:t>
        <a:bodyPr/>
        <a:lstStyle/>
        <a:p>
          <a:endParaRPr kumimoji="1" lang="ja-JP" altLang="en-US"/>
        </a:p>
      </dgm:t>
    </dgm:pt>
    <dgm:pt modelId="{6E575A23-205A-C243-9119-F5F0FEE2EE47}">
      <dgm:prSet phldrT="[テキスト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altLang="ja-JP" dirty="0" smtClean="0">
              <a:latin typeface="Comic Sans MS"/>
              <a:cs typeface="Comic Sans MS"/>
            </a:rPr>
            <a:t>Hard</a:t>
          </a:r>
          <a:r>
            <a:rPr kumimoji="1" lang="en-US" altLang="ja-JP" baseline="0" dirty="0" smtClean="0">
              <a:latin typeface="Comic Sans MS"/>
              <a:cs typeface="Comic Sans MS"/>
            </a:rPr>
            <a:t> process?</a:t>
          </a:r>
          <a:endParaRPr kumimoji="1" lang="ja-JP" altLang="en-US" dirty="0">
            <a:latin typeface="Comic Sans MS"/>
            <a:cs typeface="Comic Sans MS"/>
          </a:endParaRPr>
        </a:p>
      </dgm:t>
    </dgm:pt>
    <dgm:pt modelId="{50461228-2974-3142-98C8-5042C68AE24B}" type="parTrans" cxnId="{BD419D63-EDA6-C740-9FE2-C8315DE5E110}">
      <dgm:prSet/>
      <dgm:spPr/>
      <dgm:t>
        <a:bodyPr/>
        <a:lstStyle/>
        <a:p>
          <a:endParaRPr kumimoji="1" lang="ja-JP" altLang="en-US"/>
        </a:p>
      </dgm:t>
    </dgm:pt>
    <dgm:pt modelId="{1CE8449A-E0FB-D245-8AEE-266AD0C77B95}" type="sibTrans" cxnId="{BD419D63-EDA6-C740-9FE2-C8315DE5E110}">
      <dgm:prSet/>
      <dgm:spPr/>
      <dgm:t>
        <a:bodyPr/>
        <a:lstStyle/>
        <a:p>
          <a:endParaRPr kumimoji="1" lang="ja-JP" altLang="en-US"/>
        </a:p>
      </dgm:t>
    </dgm:pt>
    <dgm:pt modelId="{665B3488-F5A9-7745-B64B-E0554E380B56}">
      <dgm:prSet phldrT="[テキスト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1" lang="en-US" altLang="ja-JP" dirty="0" smtClean="0">
              <a:solidFill>
                <a:srgbClr val="FF0000"/>
              </a:solidFill>
              <a:latin typeface="Comic Sans MS"/>
              <a:cs typeface="Comic Sans MS"/>
            </a:rPr>
            <a:t>Diffractive?</a:t>
          </a:r>
          <a:endParaRPr kumimoji="1" lang="ja-JP" altLang="en-US" dirty="0">
            <a:solidFill>
              <a:srgbClr val="FF0000"/>
            </a:solidFill>
            <a:latin typeface="Comic Sans MS"/>
            <a:cs typeface="Comic Sans MS"/>
          </a:endParaRPr>
        </a:p>
      </dgm:t>
    </dgm:pt>
    <dgm:pt modelId="{BA1A414D-0A01-6441-A2F0-A0694096EC3E}" type="parTrans" cxnId="{F78D8BC4-E085-F441-BD75-845984CAFF75}">
      <dgm:prSet/>
      <dgm:spPr/>
      <dgm:t>
        <a:bodyPr/>
        <a:lstStyle/>
        <a:p>
          <a:endParaRPr kumimoji="1" lang="ja-JP" altLang="en-US"/>
        </a:p>
      </dgm:t>
    </dgm:pt>
    <dgm:pt modelId="{CCFBE9E5-5CA3-6741-B794-40AF59E23864}" type="sibTrans" cxnId="{F78D8BC4-E085-F441-BD75-845984CAFF75}">
      <dgm:prSet/>
      <dgm:spPr/>
      <dgm:t>
        <a:bodyPr/>
        <a:lstStyle/>
        <a:p>
          <a:endParaRPr kumimoji="1" lang="ja-JP" altLang="en-US"/>
        </a:p>
      </dgm:t>
    </dgm:pt>
    <dgm:pt modelId="{F6105A8B-0BAB-AA4D-B33F-B311901D5DDB}" type="pres">
      <dgm:prSet presAssocID="{5B0D546C-3D1A-ED42-BA44-4A148111261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58C8DB6D-6FA4-3F4D-81B4-2DFBB98DA6E7}" type="pres">
      <dgm:prSet presAssocID="{707D9E62-6580-0843-9E60-2AC0EA8A5842}" presName="root1" presStyleCnt="0"/>
      <dgm:spPr/>
    </dgm:pt>
    <dgm:pt modelId="{4C405B7D-566F-F84F-BE5F-C55230B26A1A}" type="pres">
      <dgm:prSet presAssocID="{707D9E62-6580-0843-9E60-2AC0EA8A584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3F5D1A77-C336-FC4A-90C9-BFDE98E191FD}" type="pres">
      <dgm:prSet presAssocID="{707D9E62-6580-0843-9E60-2AC0EA8A5842}" presName="level2hierChild" presStyleCnt="0"/>
      <dgm:spPr/>
    </dgm:pt>
    <dgm:pt modelId="{3013B443-D39C-8040-8A88-1C8A869652F1}" type="pres">
      <dgm:prSet presAssocID="{086C6887-ECA9-E843-83A6-4D30FA9C3DF1}" presName="conn2-1" presStyleLbl="parChTrans1D2" presStyleIdx="0" presStyleCnt="1"/>
      <dgm:spPr/>
      <dgm:t>
        <a:bodyPr/>
        <a:lstStyle/>
        <a:p>
          <a:endParaRPr kumimoji="1" lang="ja-JP" altLang="en-US"/>
        </a:p>
      </dgm:t>
    </dgm:pt>
    <dgm:pt modelId="{9E05B796-EA05-2743-8604-CEAA2D4CB277}" type="pres">
      <dgm:prSet presAssocID="{086C6887-ECA9-E843-83A6-4D30FA9C3DF1}" presName="connTx" presStyleLbl="parChTrans1D2" presStyleIdx="0" presStyleCnt="1"/>
      <dgm:spPr/>
      <dgm:t>
        <a:bodyPr/>
        <a:lstStyle/>
        <a:p>
          <a:endParaRPr kumimoji="1" lang="ja-JP" altLang="en-US"/>
        </a:p>
      </dgm:t>
    </dgm:pt>
    <dgm:pt modelId="{F27E6896-FCB1-5046-821A-4477D57CEA66}" type="pres">
      <dgm:prSet presAssocID="{9138B746-C1BB-714E-B579-D53EECCB8459}" presName="root2" presStyleCnt="0"/>
      <dgm:spPr/>
    </dgm:pt>
    <dgm:pt modelId="{EA88AB6E-17FD-1142-A43E-4F26BC84F3C2}" type="pres">
      <dgm:prSet presAssocID="{9138B746-C1BB-714E-B579-D53EECCB8459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ADA4CD4A-D12E-BA4C-851E-CD096D8C8155}" type="pres">
      <dgm:prSet presAssocID="{9138B746-C1BB-714E-B579-D53EECCB8459}" presName="level3hierChild" presStyleCnt="0"/>
      <dgm:spPr/>
    </dgm:pt>
    <dgm:pt modelId="{4BCAD8D9-9BBD-4A4D-9A14-9A18ECF733DC}" type="pres">
      <dgm:prSet presAssocID="{50461228-2974-3142-98C8-5042C68AE24B}" presName="conn2-1" presStyleLbl="parChTrans1D3" presStyleIdx="0" presStyleCnt="2"/>
      <dgm:spPr/>
      <dgm:t>
        <a:bodyPr/>
        <a:lstStyle/>
        <a:p>
          <a:endParaRPr kumimoji="1" lang="ja-JP" altLang="en-US"/>
        </a:p>
      </dgm:t>
    </dgm:pt>
    <dgm:pt modelId="{B574E9D9-E5DE-5444-9C7E-9B4DBAE5AD29}" type="pres">
      <dgm:prSet presAssocID="{50461228-2974-3142-98C8-5042C68AE24B}" presName="connTx" presStyleLbl="parChTrans1D3" presStyleIdx="0" presStyleCnt="2"/>
      <dgm:spPr/>
      <dgm:t>
        <a:bodyPr/>
        <a:lstStyle/>
        <a:p>
          <a:endParaRPr kumimoji="1" lang="ja-JP" altLang="en-US"/>
        </a:p>
      </dgm:t>
    </dgm:pt>
    <dgm:pt modelId="{4259D993-1FDC-9346-8855-29829B477694}" type="pres">
      <dgm:prSet presAssocID="{6E575A23-205A-C243-9119-F5F0FEE2EE47}" presName="root2" presStyleCnt="0"/>
      <dgm:spPr/>
    </dgm:pt>
    <dgm:pt modelId="{3E2E0EF2-8DB2-B645-8CA6-DF7FEAB79573}" type="pres">
      <dgm:prSet presAssocID="{6E575A23-205A-C243-9119-F5F0FEE2EE47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7E6F1C5C-9B1A-D242-8DE0-559F6F0024DE}" type="pres">
      <dgm:prSet presAssocID="{6E575A23-205A-C243-9119-F5F0FEE2EE47}" presName="level3hierChild" presStyleCnt="0"/>
      <dgm:spPr/>
    </dgm:pt>
    <dgm:pt modelId="{6FCC5ABE-0EBD-8C4F-9D47-35C1E8E5F498}" type="pres">
      <dgm:prSet presAssocID="{BA1A414D-0A01-6441-A2F0-A0694096EC3E}" presName="conn2-1" presStyleLbl="parChTrans1D3" presStyleIdx="1" presStyleCnt="2"/>
      <dgm:spPr/>
      <dgm:t>
        <a:bodyPr/>
        <a:lstStyle/>
        <a:p>
          <a:endParaRPr kumimoji="1" lang="ja-JP" altLang="en-US"/>
        </a:p>
      </dgm:t>
    </dgm:pt>
    <dgm:pt modelId="{BD28B732-60EB-6E4F-A168-C103E9B3ABE3}" type="pres">
      <dgm:prSet presAssocID="{BA1A414D-0A01-6441-A2F0-A0694096EC3E}" presName="connTx" presStyleLbl="parChTrans1D3" presStyleIdx="1" presStyleCnt="2"/>
      <dgm:spPr/>
      <dgm:t>
        <a:bodyPr/>
        <a:lstStyle/>
        <a:p>
          <a:endParaRPr kumimoji="1" lang="ja-JP" altLang="en-US"/>
        </a:p>
      </dgm:t>
    </dgm:pt>
    <dgm:pt modelId="{A522CC13-71D5-D84F-BAB5-B89DEB71BD67}" type="pres">
      <dgm:prSet presAssocID="{665B3488-F5A9-7745-B64B-E0554E380B56}" presName="root2" presStyleCnt="0"/>
      <dgm:spPr/>
    </dgm:pt>
    <dgm:pt modelId="{618A5652-B0A8-624F-A886-4A955C5A3A12}" type="pres">
      <dgm:prSet presAssocID="{665B3488-F5A9-7745-B64B-E0554E380B56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54FE682E-90F9-2749-A92F-F38775A1C7FC}" type="pres">
      <dgm:prSet presAssocID="{665B3488-F5A9-7745-B64B-E0554E380B56}" presName="level3hierChild" presStyleCnt="0"/>
      <dgm:spPr/>
    </dgm:pt>
  </dgm:ptLst>
  <dgm:cxnLst>
    <dgm:cxn modelId="{8CF5823C-1210-9941-A23D-8A5ECA4A1556}" type="presOf" srcId="{086C6887-ECA9-E843-83A6-4D30FA9C3DF1}" destId="{3013B443-D39C-8040-8A88-1C8A869652F1}" srcOrd="0" destOrd="0" presId="urn:microsoft.com/office/officeart/2005/8/layout/hierarchy2"/>
    <dgm:cxn modelId="{1D9C7AF3-D358-6845-BFFD-1BF80730129F}" type="presOf" srcId="{5B0D546C-3D1A-ED42-BA44-4A1481112612}" destId="{F6105A8B-0BAB-AA4D-B33F-B311901D5DDB}" srcOrd="0" destOrd="0" presId="urn:microsoft.com/office/officeart/2005/8/layout/hierarchy2"/>
    <dgm:cxn modelId="{8CE06B38-3776-D44A-869D-481122AE4A36}" type="presOf" srcId="{50461228-2974-3142-98C8-5042C68AE24B}" destId="{B574E9D9-E5DE-5444-9C7E-9B4DBAE5AD29}" srcOrd="1" destOrd="0" presId="urn:microsoft.com/office/officeart/2005/8/layout/hierarchy2"/>
    <dgm:cxn modelId="{ABD5A77D-5DCD-6F41-863F-1F0D952E1EBA}" srcId="{5B0D546C-3D1A-ED42-BA44-4A1481112612}" destId="{707D9E62-6580-0843-9E60-2AC0EA8A5842}" srcOrd="0" destOrd="0" parTransId="{E5EF5286-C9C3-1C4D-AEA3-83AA850A4F68}" sibTransId="{E3605A69-1C66-8348-9FB7-041A2D9E7545}"/>
    <dgm:cxn modelId="{BAE10961-C498-D548-A19D-B64C75091F25}" type="presOf" srcId="{BA1A414D-0A01-6441-A2F0-A0694096EC3E}" destId="{BD28B732-60EB-6E4F-A168-C103E9B3ABE3}" srcOrd="1" destOrd="0" presId="urn:microsoft.com/office/officeart/2005/8/layout/hierarchy2"/>
    <dgm:cxn modelId="{20F8537E-C0C5-1C4D-A0C1-1470BB852D68}" type="presOf" srcId="{086C6887-ECA9-E843-83A6-4D30FA9C3DF1}" destId="{9E05B796-EA05-2743-8604-CEAA2D4CB277}" srcOrd="1" destOrd="0" presId="urn:microsoft.com/office/officeart/2005/8/layout/hierarchy2"/>
    <dgm:cxn modelId="{F78D8BC4-E085-F441-BD75-845984CAFF75}" srcId="{9138B746-C1BB-714E-B579-D53EECCB8459}" destId="{665B3488-F5A9-7745-B64B-E0554E380B56}" srcOrd="1" destOrd="0" parTransId="{BA1A414D-0A01-6441-A2F0-A0694096EC3E}" sibTransId="{CCFBE9E5-5CA3-6741-B794-40AF59E23864}"/>
    <dgm:cxn modelId="{26D4C77E-BCCE-6048-8316-D1A35D9DC8B3}" type="presOf" srcId="{9138B746-C1BB-714E-B579-D53EECCB8459}" destId="{EA88AB6E-17FD-1142-A43E-4F26BC84F3C2}" srcOrd="0" destOrd="0" presId="urn:microsoft.com/office/officeart/2005/8/layout/hierarchy2"/>
    <dgm:cxn modelId="{79F10E5E-67B8-0E40-8347-B02912F37658}" type="presOf" srcId="{6E575A23-205A-C243-9119-F5F0FEE2EE47}" destId="{3E2E0EF2-8DB2-B645-8CA6-DF7FEAB79573}" srcOrd="0" destOrd="0" presId="urn:microsoft.com/office/officeart/2005/8/layout/hierarchy2"/>
    <dgm:cxn modelId="{50AA7E3F-D26C-E243-93AE-2305C88AAA4E}" type="presOf" srcId="{50461228-2974-3142-98C8-5042C68AE24B}" destId="{4BCAD8D9-9BBD-4A4D-9A14-9A18ECF733DC}" srcOrd="0" destOrd="0" presId="urn:microsoft.com/office/officeart/2005/8/layout/hierarchy2"/>
    <dgm:cxn modelId="{37B127E5-344C-2E45-8ED1-EA3A3FDDCCC7}" type="presOf" srcId="{BA1A414D-0A01-6441-A2F0-A0694096EC3E}" destId="{6FCC5ABE-0EBD-8C4F-9D47-35C1E8E5F498}" srcOrd="0" destOrd="0" presId="urn:microsoft.com/office/officeart/2005/8/layout/hierarchy2"/>
    <dgm:cxn modelId="{BD4BE5F1-3244-024D-A21C-41626215A032}" type="presOf" srcId="{665B3488-F5A9-7745-B64B-E0554E380B56}" destId="{618A5652-B0A8-624F-A886-4A955C5A3A12}" srcOrd="0" destOrd="0" presId="urn:microsoft.com/office/officeart/2005/8/layout/hierarchy2"/>
    <dgm:cxn modelId="{48F840B2-6286-0846-B35E-D02CA9908451}" type="presOf" srcId="{707D9E62-6580-0843-9E60-2AC0EA8A5842}" destId="{4C405B7D-566F-F84F-BE5F-C55230B26A1A}" srcOrd="0" destOrd="0" presId="urn:microsoft.com/office/officeart/2005/8/layout/hierarchy2"/>
    <dgm:cxn modelId="{D36D982C-FCAE-B549-8EBF-6D45D30A0673}" srcId="{707D9E62-6580-0843-9E60-2AC0EA8A5842}" destId="{9138B746-C1BB-714E-B579-D53EECCB8459}" srcOrd="0" destOrd="0" parTransId="{086C6887-ECA9-E843-83A6-4D30FA9C3DF1}" sibTransId="{96543065-FA33-304E-8EAB-CB4BCF45AD87}"/>
    <dgm:cxn modelId="{BD419D63-EDA6-C740-9FE2-C8315DE5E110}" srcId="{9138B746-C1BB-714E-B579-D53EECCB8459}" destId="{6E575A23-205A-C243-9119-F5F0FEE2EE47}" srcOrd="0" destOrd="0" parTransId="{50461228-2974-3142-98C8-5042C68AE24B}" sibTransId="{1CE8449A-E0FB-D245-8AEE-266AD0C77B95}"/>
    <dgm:cxn modelId="{3B9C88FF-4E22-C046-81A4-41275B2F442C}" type="presParOf" srcId="{F6105A8B-0BAB-AA4D-B33F-B311901D5DDB}" destId="{58C8DB6D-6FA4-3F4D-81B4-2DFBB98DA6E7}" srcOrd="0" destOrd="0" presId="urn:microsoft.com/office/officeart/2005/8/layout/hierarchy2"/>
    <dgm:cxn modelId="{3A4C67A0-CE25-3B40-9315-671D74ABC9B4}" type="presParOf" srcId="{58C8DB6D-6FA4-3F4D-81B4-2DFBB98DA6E7}" destId="{4C405B7D-566F-F84F-BE5F-C55230B26A1A}" srcOrd="0" destOrd="0" presId="urn:microsoft.com/office/officeart/2005/8/layout/hierarchy2"/>
    <dgm:cxn modelId="{11EAF4E0-DCEF-0A49-B401-DC54AB70F8CF}" type="presParOf" srcId="{58C8DB6D-6FA4-3F4D-81B4-2DFBB98DA6E7}" destId="{3F5D1A77-C336-FC4A-90C9-BFDE98E191FD}" srcOrd="1" destOrd="0" presId="urn:microsoft.com/office/officeart/2005/8/layout/hierarchy2"/>
    <dgm:cxn modelId="{AFC23E22-233A-F24D-A50E-150DA23F1738}" type="presParOf" srcId="{3F5D1A77-C336-FC4A-90C9-BFDE98E191FD}" destId="{3013B443-D39C-8040-8A88-1C8A869652F1}" srcOrd="0" destOrd="0" presId="urn:microsoft.com/office/officeart/2005/8/layout/hierarchy2"/>
    <dgm:cxn modelId="{66BD7435-84B6-8D45-BD71-FEF446D2B2C1}" type="presParOf" srcId="{3013B443-D39C-8040-8A88-1C8A869652F1}" destId="{9E05B796-EA05-2743-8604-CEAA2D4CB277}" srcOrd="0" destOrd="0" presId="urn:microsoft.com/office/officeart/2005/8/layout/hierarchy2"/>
    <dgm:cxn modelId="{2F49E5F0-ACEB-8E49-AF77-A89B467B027F}" type="presParOf" srcId="{3F5D1A77-C336-FC4A-90C9-BFDE98E191FD}" destId="{F27E6896-FCB1-5046-821A-4477D57CEA66}" srcOrd="1" destOrd="0" presId="urn:microsoft.com/office/officeart/2005/8/layout/hierarchy2"/>
    <dgm:cxn modelId="{BD31F3E4-12E1-1643-90AC-491ECEC60EE1}" type="presParOf" srcId="{F27E6896-FCB1-5046-821A-4477D57CEA66}" destId="{EA88AB6E-17FD-1142-A43E-4F26BC84F3C2}" srcOrd="0" destOrd="0" presId="urn:microsoft.com/office/officeart/2005/8/layout/hierarchy2"/>
    <dgm:cxn modelId="{90C2DE12-6285-9448-BB66-DA1F20024C17}" type="presParOf" srcId="{F27E6896-FCB1-5046-821A-4477D57CEA66}" destId="{ADA4CD4A-D12E-BA4C-851E-CD096D8C8155}" srcOrd="1" destOrd="0" presId="urn:microsoft.com/office/officeart/2005/8/layout/hierarchy2"/>
    <dgm:cxn modelId="{F4383B98-ECFA-3047-9FBD-B3B9288D7475}" type="presParOf" srcId="{ADA4CD4A-D12E-BA4C-851E-CD096D8C8155}" destId="{4BCAD8D9-9BBD-4A4D-9A14-9A18ECF733DC}" srcOrd="0" destOrd="0" presId="urn:microsoft.com/office/officeart/2005/8/layout/hierarchy2"/>
    <dgm:cxn modelId="{C5395B5C-6B55-0F45-BCAA-F955E5021080}" type="presParOf" srcId="{4BCAD8D9-9BBD-4A4D-9A14-9A18ECF733DC}" destId="{B574E9D9-E5DE-5444-9C7E-9B4DBAE5AD29}" srcOrd="0" destOrd="0" presId="urn:microsoft.com/office/officeart/2005/8/layout/hierarchy2"/>
    <dgm:cxn modelId="{C9096AEB-CB4F-4B46-BB85-583C7282229C}" type="presParOf" srcId="{ADA4CD4A-D12E-BA4C-851E-CD096D8C8155}" destId="{4259D993-1FDC-9346-8855-29829B477694}" srcOrd="1" destOrd="0" presId="urn:microsoft.com/office/officeart/2005/8/layout/hierarchy2"/>
    <dgm:cxn modelId="{BFDCE822-AFE5-F84F-A060-EA3925CB2F94}" type="presParOf" srcId="{4259D993-1FDC-9346-8855-29829B477694}" destId="{3E2E0EF2-8DB2-B645-8CA6-DF7FEAB79573}" srcOrd="0" destOrd="0" presId="urn:microsoft.com/office/officeart/2005/8/layout/hierarchy2"/>
    <dgm:cxn modelId="{6DB2D97C-C4DC-684E-9833-00438E39C01A}" type="presParOf" srcId="{4259D993-1FDC-9346-8855-29829B477694}" destId="{7E6F1C5C-9B1A-D242-8DE0-559F6F0024DE}" srcOrd="1" destOrd="0" presId="urn:microsoft.com/office/officeart/2005/8/layout/hierarchy2"/>
    <dgm:cxn modelId="{B600F039-AB61-3A43-8BCC-5CB13BC99F8A}" type="presParOf" srcId="{ADA4CD4A-D12E-BA4C-851E-CD096D8C8155}" destId="{6FCC5ABE-0EBD-8C4F-9D47-35C1E8E5F498}" srcOrd="2" destOrd="0" presId="urn:microsoft.com/office/officeart/2005/8/layout/hierarchy2"/>
    <dgm:cxn modelId="{BFEAA645-7848-D24E-8040-7A9F265D5CA9}" type="presParOf" srcId="{6FCC5ABE-0EBD-8C4F-9D47-35C1E8E5F498}" destId="{BD28B732-60EB-6E4F-A168-C103E9B3ABE3}" srcOrd="0" destOrd="0" presId="urn:microsoft.com/office/officeart/2005/8/layout/hierarchy2"/>
    <dgm:cxn modelId="{6B24A4C7-496F-CC4F-ACFB-150CA0F790AF}" type="presParOf" srcId="{ADA4CD4A-D12E-BA4C-851E-CD096D8C8155}" destId="{A522CC13-71D5-D84F-BAB5-B89DEB71BD67}" srcOrd="3" destOrd="0" presId="urn:microsoft.com/office/officeart/2005/8/layout/hierarchy2"/>
    <dgm:cxn modelId="{91DF03BB-547D-6742-A1B9-0F1BB67B55E8}" type="presParOf" srcId="{A522CC13-71D5-D84F-BAB5-B89DEB71BD67}" destId="{618A5652-B0A8-624F-A886-4A955C5A3A12}" srcOrd="0" destOrd="0" presId="urn:microsoft.com/office/officeart/2005/8/layout/hierarchy2"/>
    <dgm:cxn modelId="{2A9A71A8-536A-2642-BB8C-64422ED2E8F3}" type="presParOf" srcId="{A522CC13-71D5-D84F-BAB5-B89DEB71BD67}" destId="{54FE682E-90F9-2749-A92F-F38775A1C7F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7D2A5-6B05-0C42-A613-77A86CC854CD}">
      <dsp:nvSpPr>
        <dsp:cNvPr id="0" name=""/>
        <dsp:cNvSpPr/>
      </dsp:nvSpPr>
      <dsp:spPr>
        <a:xfrm rot="5400000">
          <a:off x="5119656" y="-875324"/>
          <a:ext cx="2436783" cy="48018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3200" b="1" kern="1200" dirty="0" err="1" smtClean="0">
              <a:solidFill>
                <a:srgbClr val="FF0000"/>
              </a:solidFill>
              <a:latin typeface="Comic Sans MS"/>
              <a:cs typeface="Comic Sans MS"/>
            </a:rPr>
            <a:t>Sivers</a:t>
          </a:r>
          <a:r>
            <a:rPr kumimoji="1" lang="en-US" altLang="ja-JP" sz="3200" b="1" kern="1200" dirty="0" smtClean="0">
              <a:solidFill>
                <a:srgbClr val="FF0000"/>
              </a:solidFill>
              <a:latin typeface="Comic Sans MS"/>
              <a:cs typeface="Comic Sans MS"/>
            </a:rPr>
            <a:t> Effect +higher twist</a:t>
          </a:r>
          <a:endParaRPr kumimoji="1" lang="ja-JP" altLang="en-US" sz="2200" b="1" kern="1200" dirty="0">
            <a:solidFill>
              <a:srgbClr val="FF0000"/>
            </a:solidFill>
            <a:latin typeface="Comic Sans MS"/>
            <a:cs typeface="Comic Sans M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000" kern="1200" dirty="0" smtClean="0">
              <a:latin typeface="Comic Sans MS"/>
              <a:cs typeface="Comic Sans MS"/>
            </a:rPr>
            <a:t>transverse-momentum dependence of </a:t>
          </a:r>
          <a:r>
            <a:rPr lang="en-US" altLang="ja-JP" sz="2000" kern="1200" dirty="0" err="1" smtClean="0">
              <a:latin typeface="Comic Sans MS"/>
              <a:cs typeface="Comic Sans MS"/>
            </a:rPr>
            <a:t>partons</a:t>
          </a:r>
          <a:r>
            <a:rPr lang="en-US" altLang="ja-JP" sz="2000" kern="1200" dirty="0" smtClean="0">
              <a:latin typeface="Comic Sans MS"/>
              <a:cs typeface="Comic Sans MS"/>
            </a:rPr>
            <a:t> inside the transversely-polarized nucleon</a:t>
          </a:r>
          <a:endParaRPr kumimoji="1" lang="ja-JP" altLang="en-US" sz="2200" b="1" kern="1200" dirty="0">
            <a:solidFill>
              <a:srgbClr val="FF0000"/>
            </a:solidFill>
            <a:latin typeface="Comic Sans MS"/>
            <a:cs typeface="Comic Sans MS"/>
          </a:endParaRPr>
        </a:p>
      </dsp:txBody>
      <dsp:txXfrm rot="-5400000">
        <a:off x="3937117" y="426169"/>
        <a:ext cx="4682907" cy="2198875"/>
      </dsp:txXfrm>
    </dsp:sp>
    <dsp:sp modelId="{CFB62370-3A40-C04D-9991-DE3FB09CD725}">
      <dsp:nvSpPr>
        <dsp:cNvPr id="0" name=""/>
        <dsp:cNvSpPr/>
      </dsp:nvSpPr>
      <dsp:spPr>
        <a:xfrm>
          <a:off x="1610" y="2616"/>
          <a:ext cx="3935506" cy="304597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5200" kern="1200" dirty="0"/>
        </a:p>
      </dsp:txBody>
      <dsp:txXfrm>
        <a:off x="150302" y="151308"/>
        <a:ext cx="3638122" cy="2748595"/>
      </dsp:txXfrm>
    </dsp:sp>
    <dsp:sp modelId="{732789B7-3D59-A447-B87D-BA3A719C1110}">
      <dsp:nvSpPr>
        <dsp:cNvPr id="0" name=""/>
        <dsp:cNvSpPr/>
      </dsp:nvSpPr>
      <dsp:spPr>
        <a:xfrm rot="5400000">
          <a:off x="5113173" y="2012892"/>
          <a:ext cx="2436783" cy="481278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3200" b="1" kern="1200" dirty="0" smtClean="0">
              <a:solidFill>
                <a:srgbClr val="FF0000"/>
              </a:solidFill>
              <a:latin typeface="Comic Sans MS"/>
              <a:cs typeface="Comic Sans MS"/>
            </a:rPr>
            <a:t>Collins Effect +higher twist</a:t>
          </a:r>
          <a:endParaRPr kumimoji="1" lang="ja-JP" altLang="en-US" sz="2200" kern="1200" dirty="0">
            <a:latin typeface="Comic Sans MS"/>
            <a:cs typeface="Comic Sans MS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200" kern="1200" dirty="0" smtClean="0">
              <a:latin typeface="Comic Sans MS"/>
              <a:cs typeface="Comic Sans MS"/>
            </a:rPr>
            <a:t>correlation between transversely-polarized nucleon and transversely polarized </a:t>
          </a:r>
          <a:r>
            <a:rPr lang="en-US" altLang="ja-JP" sz="2200" kern="1200" dirty="0" err="1" smtClean="0">
              <a:latin typeface="Comic Sans MS"/>
              <a:cs typeface="Comic Sans MS"/>
            </a:rPr>
            <a:t>partons</a:t>
          </a:r>
          <a:r>
            <a:rPr lang="en-US" altLang="ja-JP" sz="2200" kern="1200" dirty="0" smtClean="0">
              <a:latin typeface="Comic Sans MS"/>
              <a:cs typeface="Comic Sans MS"/>
            </a:rPr>
            <a:t> inside </a:t>
          </a:r>
          <a:endParaRPr kumimoji="1" lang="ja-JP" altLang="en-US" sz="2200" kern="1200" dirty="0">
            <a:latin typeface="Comic Sans MS"/>
            <a:cs typeface="Comic Sans MS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200" kern="1200" dirty="0" smtClean="0">
              <a:latin typeface="Comic Sans MS"/>
              <a:cs typeface="Comic Sans MS"/>
            </a:rPr>
            <a:t>Collins</a:t>
          </a:r>
          <a:r>
            <a:rPr lang="ja-JP" altLang="en-US" sz="2200" kern="1200" dirty="0" smtClean="0">
              <a:latin typeface="Comic Sans MS"/>
              <a:cs typeface="Comic Sans MS"/>
            </a:rPr>
            <a:t> </a:t>
          </a:r>
          <a:r>
            <a:rPr lang="en-US" altLang="ja-JP" sz="2200" kern="1200" dirty="0" smtClean="0">
              <a:latin typeface="Comic Sans MS"/>
              <a:cs typeface="Comic Sans MS"/>
            </a:rPr>
            <a:t>fragmentation function</a:t>
          </a:r>
          <a:endParaRPr kumimoji="1" lang="ja-JP" altLang="en-US" sz="2200" kern="1200" dirty="0">
            <a:latin typeface="Comic Sans MS"/>
            <a:cs typeface="Comic Sans MS"/>
          </a:endParaRPr>
        </a:p>
      </dsp:txBody>
      <dsp:txXfrm rot="-5400000">
        <a:off x="3925172" y="3319847"/>
        <a:ext cx="4693832" cy="2198875"/>
      </dsp:txXfrm>
    </dsp:sp>
    <dsp:sp modelId="{8B28D75C-D05C-7C4C-A938-0D0EEC971ACE}">
      <dsp:nvSpPr>
        <dsp:cNvPr id="0" name=""/>
        <dsp:cNvSpPr/>
      </dsp:nvSpPr>
      <dsp:spPr>
        <a:xfrm>
          <a:off x="0" y="3480393"/>
          <a:ext cx="3923561" cy="215868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5200" kern="1200" dirty="0"/>
        </a:p>
      </dsp:txBody>
      <dsp:txXfrm>
        <a:off x="105378" y="3585771"/>
        <a:ext cx="3712805" cy="1947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210857-88D0-5D41-8FCA-1C8BDE0F4CD3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D960E4-1668-FD4F-9BE1-BC1E358F964F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D61CD8E-DF84-154E-B068-702764C060FE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400" kern="1200" dirty="0" err="1" smtClean="0">
              <a:latin typeface="Symbol" charset="2"/>
              <a:cs typeface="Symbol" charset="2"/>
            </a:rPr>
            <a:t>D</a:t>
          </a:r>
          <a:r>
            <a:rPr kumimoji="1" lang="en-US" altLang="ja-JP" sz="2400" kern="1200" dirty="0" err="1" smtClean="0"/>
            <a:t>q</a:t>
          </a:r>
          <a:r>
            <a:rPr kumimoji="1" lang="en-US" altLang="ja-JP" sz="2400" kern="1200" dirty="0" smtClean="0"/>
            <a:t>(x), </a:t>
          </a:r>
          <a:r>
            <a:rPr kumimoji="1" lang="en-US" altLang="ja-JP" sz="2400" kern="1200" dirty="0" err="1" smtClean="0">
              <a:latin typeface="Symbol" charset="2"/>
              <a:cs typeface="Symbol" charset="2"/>
            </a:rPr>
            <a:t>D</a:t>
          </a:r>
          <a:r>
            <a:rPr kumimoji="1" lang="en-US" altLang="ja-JP" sz="2400" kern="1200" dirty="0" err="1" smtClean="0"/>
            <a:t>q</a:t>
          </a:r>
          <a:r>
            <a:rPr kumimoji="1" lang="en-US" altLang="ja-JP" sz="2400" kern="1200" dirty="0" smtClean="0"/>
            <a:t>(x), </a:t>
          </a:r>
          <a:r>
            <a:rPr kumimoji="1" lang="en-US" altLang="ja-JP" sz="2400" kern="1200" dirty="0" smtClean="0">
              <a:latin typeface="Symbol" charset="2"/>
              <a:cs typeface="Symbol" charset="2"/>
            </a:rPr>
            <a:t>D</a:t>
          </a:r>
          <a:r>
            <a:rPr kumimoji="1" lang="en-US" altLang="ja-JP" sz="2400" kern="1200" dirty="0" smtClean="0"/>
            <a:t>g(x)</a:t>
          </a:r>
          <a:endParaRPr kumimoji="1" lang="ja-JP" altLang="en-US" sz="2400" kern="1200" dirty="0"/>
        </a:p>
      </dsp:txBody>
      <dsp:txXfrm>
        <a:off x="1524000" y="3276600"/>
        <a:ext cx="3048000" cy="762000"/>
      </dsp:txXfrm>
    </dsp:sp>
    <dsp:sp modelId="{876158C6-6203-6844-B368-4D8CF73945D8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200" kern="1200" dirty="0" smtClean="0"/>
            <a:t>SIDIS</a:t>
          </a:r>
          <a:endParaRPr kumimoji="1" lang="ja-JP" altLang="en-US" sz="2200" kern="1200" dirty="0"/>
        </a:p>
      </dsp:txBody>
      <dsp:txXfrm>
        <a:off x="2763268" y="1558292"/>
        <a:ext cx="808224" cy="808224"/>
      </dsp:txXfrm>
    </dsp:sp>
    <dsp:sp modelId="{C7A46030-9263-0945-93D9-B5EE2B79A828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200" kern="1200" dirty="0" smtClean="0"/>
            <a:t>DIS</a:t>
          </a:r>
          <a:endParaRPr kumimoji="1" lang="ja-JP" altLang="en-US" sz="2200" kern="1200" dirty="0"/>
        </a:p>
      </dsp:txBody>
      <dsp:txXfrm>
        <a:off x="1945388" y="700787"/>
        <a:ext cx="808224" cy="808224"/>
      </dsp:txXfrm>
    </dsp:sp>
    <dsp:sp modelId="{7F86B220-AA25-0E45-A755-97EF2E14260C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200" kern="1200" dirty="0" err="1" smtClean="0"/>
            <a:t>pp</a:t>
          </a:r>
          <a:endParaRPr kumimoji="1" lang="ja-JP" altLang="en-US" sz="2200" kern="1200" dirty="0"/>
        </a:p>
      </dsp:txBody>
      <dsp:txXfrm>
        <a:off x="3113788" y="424435"/>
        <a:ext cx="808224" cy="808224"/>
      </dsp:txXfrm>
    </dsp:sp>
    <dsp:sp modelId="{1F697C68-74E7-AA4A-BBF3-B5494C316D0C}">
      <dsp:nvSpPr>
        <dsp:cNvPr id="0" name=""/>
        <dsp:cNvSpPr/>
      </dsp:nvSpPr>
      <dsp:spPr>
        <a:xfrm>
          <a:off x="1270000" y="25399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8.wmf"/><Relationship Id="rId5" Type="http://schemas.openxmlformats.org/officeDocument/2006/relationships/image" Target="../media/image39.wmf"/><Relationship Id="rId1" Type="http://schemas.openxmlformats.org/officeDocument/2006/relationships/image" Target="../media/image35.wmf"/><Relationship Id="rId2" Type="http://schemas.openxmlformats.org/officeDocument/2006/relationships/image" Target="../media/image3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image" Target="../media/image58.emf"/><Relationship Id="rId2" Type="http://schemas.openxmlformats.org/officeDocument/2006/relationships/image" Target="../media/image5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Relationship Id="rId2" Type="http://schemas.openxmlformats.org/officeDocument/2006/relationships/image" Target="../media/image6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1" Type="http://schemas.openxmlformats.org/officeDocument/2006/relationships/image" Target="../media/image88.emf"/><Relationship Id="rId2" Type="http://schemas.openxmlformats.org/officeDocument/2006/relationships/image" Target="../media/image8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5" Type="http://schemas.openxmlformats.org/officeDocument/2006/relationships/image" Target="../media/image102.emf"/><Relationship Id="rId1" Type="http://schemas.openxmlformats.org/officeDocument/2006/relationships/image" Target="../media/image98.emf"/><Relationship Id="rId2" Type="http://schemas.openxmlformats.org/officeDocument/2006/relationships/image" Target="../media/image99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5" Type="http://schemas.openxmlformats.org/officeDocument/2006/relationships/image" Target="../media/image102.emf"/><Relationship Id="rId1" Type="http://schemas.openxmlformats.org/officeDocument/2006/relationships/image" Target="../media/image98.emf"/><Relationship Id="rId2" Type="http://schemas.openxmlformats.org/officeDocument/2006/relationships/image" Target="../media/image9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E4B35-FD40-FD45-A7ED-18938312288C}" type="datetimeFigureOut">
              <a:rPr kumimoji="1" lang="ja-JP" altLang="en-US" smtClean="0"/>
              <a:t>16/08/05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E455B-7764-FC40-8B13-48F92D645D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77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838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This is 5 times smaller than OPE, but can interfere with UPC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713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This is 5 times smaller than OPE, but can interfere with UPC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713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This is 5 times smaller than OPE, but can interfere with UPC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713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E9C094E-7C95-0240-9E9D-9579774125B0}" type="slidenum">
              <a:rPr lang="en-US" altLang="ja-JP"/>
              <a:pPr/>
              <a:t>50</a:t>
            </a:fld>
            <a:endParaRPr lang="en-US" altLang="ja-JP"/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[Boris]</a:t>
            </a:r>
            <a:r>
              <a:rPr lang="en-US" altLang="ja-JP" baseline="0" smtClean="0"/>
              <a:t> </a:t>
            </a:r>
            <a:r>
              <a:rPr lang="en-US" altLang="ja-JP" smtClean="0"/>
              <a:t>In </a:t>
            </a:r>
            <a:r>
              <a:rPr lang="en-US" altLang="ja-JP" dirty="0" smtClean="0"/>
              <a:t>both diagrams the interfering gamma and pion cover the whole rapidity interval between the colliding p and A. The pion exchange is, as I said, strongly suppressed. However the OPE mechanism, responsible for neutron production, pion exchange cover only a small part of the rapidity interval. The main part in inelastic collision </a:t>
            </a:r>
            <a:r>
              <a:rPr lang="en-US" altLang="ja-JP" dirty="0" err="1" smtClean="0"/>
              <a:t>pi+P</a:t>
            </a:r>
            <a:r>
              <a:rPr lang="en-US" altLang="ja-JP" dirty="0" smtClean="0"/>
              <a:t>(A)=&gt;X. The energy of this collision is very high s(1-z). When we square this inelastic amplitude, we get </a:t>
            </a:r>
            <a:r>
              <a:rPr lang="en-US" altLang="ja-JP" dirty="0" err="1" smtClean="0"/>
              <a:t>Pomeron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776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[Boris]</a:t>
            </a:r>
            <a:r>
              <a:rPr lang="en-US" altLang="ja-JP" baseline="0" smtClean="0"/>
              <a:t> </a:t>
            </a:r>
            <a:r>
              <a:rPr lang="en-US" altLang="ja-JP" smtClean="0"/>
              <a:t>In </a:t>
            </a:r>
            <a:r>
              <a:rPr lang="en-US" altLang="ja-JP" dirty="0" smtClean="0"/>
              <a:t>both diagrams the interfering gamma and pion cover the whole rapidity interval between the colliding p and A. The pion exchange is, as I said, strongly suppressed. However the OPE mechanism, responsible for neutron production, pion exchange cover only a small part of the rapidity interval. The main part in inelastic collision </a:t>
            </a:r>
            <a:r>
              <a:rPr lang="en-US" altLang="ja-JP" dirty="0" err="1" smtClean="0"/>
              <a:t>pi+P</a:t>
            </a:r>
            <a:r>
              <a:rPr lang="en-US" altLang="ja-JP" dirty="0" smtClean="0"/>
              <a:t>(A)=&gt;X. The energy of this collision is very high s(1-z). When we square this inelastic amplitude, we get </a:t>
            </a:r>
            <a:r>
              <a:rPr lang="en-US" altLang="ja-JP" dirty="0" err="1" smtClean="0"/>
              <a:t>Pomeron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776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[Boris]</a:t>
            </a:r>
            <a:r>
              <a:rPr lang="en-US" altLang="ja-JP" baseline="0" smtClean="0"/>
              <a:t> </a:t>
            </a:r>
            <a:r>
              <a:rPr lang="en-US" altLang="ja-JP" smtClean="0"/>
              <a:t>In </a:t>
            </a:r>
            <a:r>
              <a:rPr lang="en-US" altLang="ja-JP" dirty="0" smtClean="0"/>
              <a:t>both diagrams the interfering gamma and pion cover the whole rapidity interval between the colliding p and A. The pion exchange is, as I said, strongly suppressed. However the OPE mechanism, responsible for neutron production, pion exchange cover only a small part of the rapidity interval. The main part in inelastic collision </a:t>
            </a:r>
            <a:r>
              <a:rPr lang="en-US" altLang="ja-JP" dirty="0" err="1" smtClean="0"/>
              <a:t>pi+P</a:t>
            </a:r>
            <a:r>
              <a:rPr lang="en-US" altLang="ja-JP" dirty="0" smtClean="0"/>
              <a:t>(A)=&gt;X. The energy of this collision is very high s(1-z). When we square this inelastic amplitude, we get </a:t>
            </a:r>
            <a:r>
              <a:rPr lang="en-US" altLang="ja-JP" dirty="0" err="1" smtClean="0"/>
              <a:t>Pomeron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776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[Boris]</a:t>
            </a:r>
            <a:r>
              <a:rPr lang="en-US" altLang="ja-JP" baseline="0" smtClean="0"/>
              <a:t> </a:t>
            </a:r>
            <a:r>
              <a:rPr lang="en-US" altLang="ja-JP" smtClean="0"/>
              <a:t>In </a:t>
            </a:r>
            <a:r>
              <a:rPr lang="en-US" altLang="ja-JP" dirty="0" smtClean="0"/>
              <a:t>both diagrams the interfering gamma and pion cover the whole rapidity interval between the colliding p and A. The pion exchange is, as I said, strongly suppressed. However the OPE mechanism, responsible for neutron production, pion exchange cover only a small part of the rapidity interval. The main part in inelastic collision </a:t>
            </a:r>
            <a:r>
              <a:rPr lang="en-US" altLang="ja-JP" dirty="0" err="1" smtClean="0"/>
              <a:t>pi+P</a:t>
            </a:r>
            <a:r>
              <a:rPr lang="en-US" altLang="ja-JP" dirty="0" smtClean="0"/>
              <a:t>(A)=&gt;X. The energy of this collision is very high s(1-z). When we square this inelastic amplitude, we get </a:t>
            </a:r>
            <a:r>
              <a:rPr lang="en-US" altLang="ja-JP" dirty="0" err="1" smtClean="0"/>
              <a:t>Pomeron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77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F3CA-7FBD-0F45-A7B6-C6374378A8E7}" type="datetimeFigureOut">
              <a:rPr kumimoji="1" lang="ja-JP" altLang="en-US" smtClean="0"/>
              <a:t>16/08/05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822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F3CA-7FBD-0F45-A7B6-C6374378A8E7}" type="datetimeFigureOut">
              <a:rPr kumimoji="1" lang="ja-JP" altLang="en-US" smtClean="0"/>
              <a:t>16/08/05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397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F3CA-7FBD-0F45-A7B6-C6374378A8E7}" type="datetimeFigureOut">
              <a:rPr kumimoji="1" lang="ja-JP" altLang="en-US" smtClean="0"/>
              <a:t>16/08/05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3948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53400" y="621268"/>
            <a:ext cx="853119" cy="369332"/>
          </a:xfrm>
        </p:spPr>
        <p:txBody>
          <a:bodyPr/>
          <a:lstStyle/>
          <a:p>
            <a:fld id="{C21136B8-3BC0-4736-B3E1-C65387B4D723}" type="datetime1">
              <a:rPr lang="en-US" smtClean="0"/>
              <a:t>16/08/05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6B1D2-9F4A-4487-A4FC-D9A9DF316B4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9385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タイトル、テキスト、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グラフ プレースホルダー 3"/>
          <p:cNvSpPr>
            <a:spLocks noGrp="1"/>
          </p:cNvSpPr>
          <p:nvPr>
            <p:ph type="chart" sz="half" idx="2"/>
          </p:nvPr>
        </p:nvSpPr>
        <p:spPr>
          <a:xfrm>
            <a:off x="4643438" y="1752600"/>
            <a:ext cx="3924300" cy="4267200"/>
          </a:xfrm>
        </p:spPr>
        <p:txBody>
          <a:bodyPr rtlCol="0">
            <a:normAutofit/>
          </a:bodyPr>
          <a:lstStyle/>
          <a:p>
            <a:pPr lvl="0"/>
            <a:endParaRPr lang="ja-JP" altLang="en-US" noProof="0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16/06/27</a:t>
            </a: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Hatsuda Lab Seminar</a:t>
            </a: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4B3AB3EC-1A0C-8144-A2BD-DAEF1DE5982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74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F3CA-7FBD-0F45-A7B6-C6374378A8E7}" type="datetimeFigureOut">
              <a:rPr kumimoji="1" lang="ja-JP" altLang="en-US" smtClean="0"/>
              <a:t>16/08/05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79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F3CA-7FBD-0F45-A7B6-C6374378A8E7}" type="datetimeFigureOut">
              <a:rPr kumimoji="1" lang="ja-JP" altLang="en-US" smtClean="0"/>
              <a:t>16/08/05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549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F3CA-7FBD-0F45-A7B6-C6374378A8E7}" type="datetimeFigureOut">
              <a:rPr kumimoji="1" lang="ja-JP" altLang="en-US" smtClean="0"/>
              <a:t>16/08/05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54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F3CA-7FBD-0F45-A7B6-C6374378A8E7}" type="datetimeFigureOut">
              <a:rPr kumimoji="1" lang="ja-JP" altLang="en-US" smtClean="0"/>
              <a:t>16/08/05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676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F3CA-7FBD-0F45-A7B6-C6374378A8E7}" type="datetimeFigureOut">
              <a:rPr kumimoji="1" lang="ja-JP" altLang="en-US" smtClean="0"/>
              <a:t>16/08/05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13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F3CA-7FBD-0F45-A7B6-C6374378A8E7}" type="datetimeFigureOut">
              <a:rPr kumimoji="1" lang="ja-JP" altLang="en-US" smtClean="0"/>
              <a:t>16/08/05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56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F3CA-7FBD-0F45-A7B6-C6374378A8E7}" type="datetimeFigureOut">
              <a:rPr kumimoji="1" lang="ja-JP" altLang="en-US" smtClean="0"/>
              <a:t>16/08/05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625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F3CA-7FBD-0F45-A7B6-C6374378A8E7}" type="datetimeFigureOut">
              <a:rPr kumimoji="1" lang="ja-JP" altLang="en-US" smtClean="0"/>
              <a:t>16/08/05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076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8F3CA-7FBD-0F45-A7B6-C6374378A8E7}" type="datetimeFigureOut">
              <a:rPr kumimoji="1" lang="ja-JP" altLang="en-US" smtClean="0"/>
              <a:t>16/08/05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625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emf"/><Relationship Id="rId7" Type="http://schemas.openxmlformats.org/officeDocument/2006/relationships/oleObject" Target="../embeddings/Microsoft___1.bin"/><Relationship Id="rId8" Type="http://schemas.openxmlformats.org/officeDocument/2006/relationships/image" Target="../media/image2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2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5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2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9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9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2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29.emf"/><Relationship Id="rId6" Type="http://schemas.openxmlformats.org/officeDocument/2006/relationships/image" Target="../media/image20.png"/><Relationship Id="rId7" Type="http://schemas.openxmlformats.org/officeDocument/2006/relationships/image" Target="../media/image19.png"/><Relationship Id="rId8" Type="http://schemas.openxmlformats.org/officeDocument/2006/relationships/image" Target="../media/image2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9.emf"/><Relationship Id="rId6" Type="http://schemas.openxmlformats.org/officeDocument/2006/relationships/image" Target="../media/image20.png"/><Relationship Id="rId7" Type="http://schemas.openxmlformats.org/officeDocument/2006/relationships/image" Target="../media/image19.png"/><Relationship Id="rId8" Type="http://schemas.openxmlformats.org/officeDocument/2006/relationships/image" Target="../media/image21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wmf"/><Relationship Id="rId12" Type="http://schemas.openxmlformats.org/officeDocument/2006/relationships/image" Target="../media/image41.png"/><Relationship Id="rId13" Type="http://schemas.openxmlformats.org/officeDocument/2006/relationships/oleObject" Target="../embeddings/oleObject17.bin"/><Relationship Id="rId14" Type="http://schemas.openxmlformats.org/officeDocument/2006/relationships/image" Target="../media/image39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36.w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37.wmf"/><Relationship Id="rId10" Type="http://schemas.openxmlformats.org/officeDocument/2006/relationships/oleObject" Target="../embeddings/oleObject1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wmf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Relationship Id="rId3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0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0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51.emf"/><Relationship Id="rId5" Type="http://schemas.openxmlformats.org/officeDocument/2006/relationships/image" Target="../media/image57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oleObject" Target="../embeddings/oleObject19.bin"/><Relationship Id="rId5" Type="http://schemas.openxmlformats.org/officeDocument/2006/relationships/image" Target="../media/image58.e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59.e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60.emf"/><Relationship Id="rId10" Type="http://schemas.openxmlformats.org/officeDocument/2006/relationships/oleObject" Target="../embeddings/oleObject22.bin"/><Relationship Id="rId11" Type="http://schemas.openxmlformats.org/officeDocument/2006/relationships/image" Target="../media/image61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3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64.emf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57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67.e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68.emf"/><Relationship Id="rId10" Type="http://schemas.openxmlformats.org/officeDocument/2006/relationships/image" Target="../media/image5.png"/><Relationship Id="rId11" Type="http://schemas.openxmlformats.org/officeDocument/2006/relationships/image" Target="../media/image7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oleObject" Target="../embeddings/oleObject26.bin"/><Relationship Id="rId9" Type="http://schemas.openxmlformats.org/officeDocument/2006/relationships/image" Target="../media/image72.emf"/><Relationship Id="rId10" Type="http://schemas.openxmlformats.org/officeDocument/2006/relationships/image" Target="../media/image73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oleObject" Target="../embeddings/oleObject27.bin"/><Relationship Id="rId5" Type="http://schemas.openxmlformats.org/officeDocument/2006/relationships/image" Target="../media/image74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oleObject" Target="../embeddings/oleObject28.bin"/><Relationship Id="rId5" Type="http://schemas.openxmlformats.org/officeDocument/2006/relationships/image" Target="../media/image78.emf"/><Relationship Id="rId6" Type="http://schemas.openxmlformats.org/officeDocument/2006/relationships/image" Target="../media/image5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Relationship Id="rId3" Type="http://schemas.openxmlformats.org/officeDocument/2006/relationships/image" Target="../media/image8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29.emf"/><Relationship Id="rId6" Type="http://schemas.openxmlformats.org/officeDocument/2006/relationships/image" Target="../media/image20.png"/><Relationship Id="rId7" Type="http://schemas.openxmlformats.org/officeDocument/2006/relationships/image" Target="../media/image19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emf"/><Relationship Id="rId12" Type="http://schemas.openxmlformats.org/officeDocument/2006/relationships/image" Target="../media/image92.png"/><Relationship Id="rId13" Type="http://schemas.openxmlformats.org/officeDocument/2006/relationships/image" Target="../media/image21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88.emf"/><Relationship Id="rId6" Type="http://schemas.openxmlformats.org/officeDocument/2006/relationships/oleObject" Target="../embeddings/oleObject31.bin"/><Relationship Id="rId7" Type="http://schemas.openxmlformats.org/officeDocument/2006/relationships/image" Target="../media/image89.emf"/><Relationship Id="rId8" Type="http://schemas.openxmlformats.org/officeDocument/2006/relationships/oleObject" Target="../embeddings/oleObject32.bin"/><Relationship Id="rId9" Type="http://schemas.openxmlformats.org/officeDocument/2006/relationships/image" Target="../media/image90.emf"/><Relationship Id="rId10" Type="http://schemas.openxmlformats.org/officeDocument/2006/relationships/oleObject" Target="../embeddings/oleObject33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1.em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96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1.emf"/><Relationship Id="rId5" Type="http://schemas.openxmlformats.org/officeDocument/2006/relationships/oleObject" Target="../embeddings/oleObject35.bin"/><Relationship Id="rId6" Type="http://schemas.openxmlformats.org/officeDocument/2006/relationships/image" Target="../media/image97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emf"/><Relationship Id="rId12" Type="http://schemas.openxmlformats.org/officeDocument/2006/relationships/image" Target="../media/image21.emf"/><Relationship Id="rId13" Type="http://schemas.openxmlformats.org/officeDocument/2006/relationships/oleObject" Target="../embeddings/oleObject40.bin"/><Relationship Id="rId14" Type="http://schemas.openxmlformats.org/officeDocument/2006/relationships/image" Target="../media/image102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36.bin"/><Relationship Id="rId5" Type="http://schemas.openxmlformats.org/officeDocument/2006/relationships/image" Target="../media/image98.emf"/><Relationship Id="rId6" Type="http://schemas.openxmlformats.org/officeDocument/2006/relationships/oleObject" Target="../embeddings/oleObject37.bin"/><Relationship Id="rId7" Type="http://schemas.openxmlformats.org/officeDocument/2006/relationships/image" Target="../media/image99.emf"/><Relationship Id="rId8" Type="http://schemas.openxmlformats.org/officeDocument/2006/relationships/oleObject" Target="../embeddings/oleObject38.bin"/><Relationship Id="rId9" Type="http://schemas.openxmlformats.org/officeDocument/2006/relationships/image" Target="../media/image100.emf"/><Relationship Id="rId10" Type="http://schemas.openxmlformats.org/officeDocument/2006/relationships/oleObject" Target="../embeddings/oleObject39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emf"/><Relationship Id="rId12" Type="http://schemas.openxmlformats.org/officeDocument/2006/relationships/image" Target="../media/image21.emf"/><Relationship Id="rId13" Type="http://schemas.openxmlformats.org/officeDocument/2006/relationships/oleObject" Target="../embeddings/oleObject45.bin"/><Relationship Id="rId14" Type="http://schemas.openxmlformats.org/officeDocument/2006/relationships/image" Target="../media/image102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41.bin"/><Relationship Id="rId5" Type="http://schemas.openxmlformats.org/officeDocument/2006/relationships/image" Target="../media/image98.emf"/><Relationship Id="rId6" Type="http://schemas.openxmlformats.org/officeDocument/2006/relationships/oleObject" Target="../embeddings/oleObject42.bin"/><Relationship Id="rId7" Type="http://schemas.openxmlformats.org/officeDocument/2006/relationships/image" Target="../media/image99.emf"/><Relationship Id="rId8" Type="http://schemas.openxmlformats.org/officeDocument/2006/relationships/oleObject" Target="../embeddings/oleObject43.bin"/><Relationship Id="rId9" Type="http://schemas.openxmlformats.org/officeDocument/2006/relationships/image" Target="../media/image100.emf"/><Relationship Id="rId10" Type="http://schemas.openxmlformats.org/officeDocument/2006/relationships/oleObject" Target="../embeddings/oleObject44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emf"/><Relationship Id="rId3" Type="http://schemas.openxmlformats.org/officeDocument/2006/relationships/image" Target="../media/image104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Relationship Id="rId11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9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" y="1318644"/>
            <a:ext cx="8987006" cy="147002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Comic Sans MS Bold"/>
                <a:cs typeface="Comic Sans MS Bold"/>
              </a:rPr>
              <a:t>Review on recent results from RHIC polarized collider; unexpected forward neutron asymmetry</a:t>
            </a:r>
            <a:endParaRPr kumimoji="1" lang="ja-JP" altLang="en-US" dirty="0">
              <a:latin typeface="Comic Sans MS Bold"/>
              <a:cs typeface="Comic Sans MS Bold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Itaru NAKAGAWA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on behalf of RHIC Spin Collaboration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RIKEN/RBRC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4367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3046165" y="4438174"/>
            <a:ext cx="1460192" cy="5547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678840" y="4438174"/>
            <a:ext cx="841614" cy="5547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083172"/>
              </p:ext>
            </p:extLst>
          </p:nvPr>
        </p:nvGraphicFramePr>
        <p:xfrm>
          <a:off x="1557338" y="4146550"/>
          <a:ext cx="5316537" cy="186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9" name="数式" r:id="rId3" imgW="1409700" imgH="495300" progId="Equation.3">
                  <p:embed/>
                </p:oleObj>
              </mc:Choice>
              <mc:Fallback>
                <p:oleObj name="数式" r:id="rId3" imgW="14097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7338" y="4146550"/>
                        <a:ext cx="5316537" cy="186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49645"/>
            <a:ext cx="8229600" cy="1549224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en-US" altLang="ja-JP" sz="3600" baseline="30000" dirty="0">
                <a:latin typeface="Comic Sans MS"/>
                <a:cs typeface="Comic Sans MS"/>
              </a:rPr>
              <a:t>↑</a:t>
            </a:r>
            <a:r>
              <a:rPr lang="en-US" altLang="ja-JP" sz="3600" dirty="0">
                <a:latin typeface="Comic Sans MS"/>
                <a:cs typeface="Comic Sans MS"/>
              </a:rPr>
              <a:t>+</a:t>
            </a:r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ja-JP" altLang="ja-JP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Forward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Neutron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i="1" dirty="0">
                <a:latin typeface="Comic Sans MS"/>
                <a:cs typeface="Comic Sans MS"/>
              </a:rPr>
              <a:t>A</a:t>
            </a:r>
            <a:r>
              <a:rPr lang="en-US" altLang="ja-JP" baseline="-25000" dirty="0">
                <a:latin typeface="Comic Sans MS"/>
                <a:cs typeface="Comic Sans MS"/>
              </a:rPr>
              <a:t>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10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741033" y="1143666"/>
            <a:ext cx="4068268" cy="2848173"/>
            <a:chOff x="4741033" y="1321218"/>
            <a:chExt cx="4068268" cy="2848173"/>
          </a:xfrm>
        </p:grpSpPr>
        <p:sp>
          <p:nvSpPr>
            <p:cNvPr id="54" name="正方形/長方形 53"/>
            <p:cNvSpPr/>
            <p:nvPr/>
          </p:nvSpPr>
          <p:spPr>
            <a:xfrm>
              <a:off x="4741033" y="1321218"/>
              <a:ext cx="4068268" cy="284817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3" name="図形グループ 32"/>
            <p:cNvGrpSpPr/>
            <p:nvPr/>
          </p:nvGrpSpPr>
          <p:grpSpPr>
            <a:xfrm>
              <a:off x="4741033" y="1385107"/>
              <a:ext cx="3379275" cy="2768076"/>
              <a:chOff x="333063" y="1484695"/>
              <a:chExt cx="3379275" cy="2768076"/>
            </a:xfrm>
          </p:grpSpPr>
          <p:sp>
            <p:nvSpPr>
              <p:cNvPr id="43" name="テキスト ボックス 42"/>
              <p:cNvSpPr txBox="1"/>
              <p:nvPr/>
            </p:nvSpPr>
            <p:spPr>
              <a:xfrm>
                <a:off x="401769" y="1484695"/>
                <a:ext cx="1226618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2384025" y="1773047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10" name="直線矢印コネクタ 9"/>
              <p:cNvCxnSpPr/>
              <p:nvPr/>
            </p:nvCxnSpPr>
            <p:spPr>
              <a:xfrm flipV="1">
                <a:off x="2155498" y="2582755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円/楕円 2"/>
              <p:cNvSpPr/>
              <p:nvPr/>
            </p:nvSpPr>
            <p:spPr>
              <a:xfrm>
                <a:off x="1866507" y="2875707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9" name="直線矢印コネクタ 18"/>
              <p:cNvCxnSpPr/>
              <p:nvPr/>
            </p:nvCxnSpPr>
            <p:spPr>
              <a:xfrm flipV="1">
                <a:off x="3438510" y="1795362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円/楕円 19"/>
              <p:cNvSpPr/>
              <p:nvPr/>
            </p:nvSpPr>
            <p:spPr>
              <a:xfrm>
                <a:off x="3149519" y="2088314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1174678" y="2651133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6" name="直線コネクタ 15"/>
              <p:cNvCxnSpPr/>
              <p:nvPr/>
            </p:nvCxnSpPr>
            <p:spPr>
              <a:xfrm flipV="1">
                <a:off x="1265004" y="3104344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V="1">
                <a:off x="2155498" y="2369723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V="1">
                <a:off x="1265004" y="3683400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1440183" y="2932542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0"/>
              <p:cNvSpPr txBox="1"/>
              <p:nvPr/>
            </p:nvSpPr>
            <p:spPr>
              <a:xfrm>
                <a:off x="2414728" y="319804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333063" y="241446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57" name="図形グループ 56"/>
          <p:cNvGrpSpPr/>
          <p:nvPr/>
        </p:nvGrpSpPr>
        <p:grpSpPr>
          <a:xfrm>
            <a:off x="457200" y="1143666"/>
            <a:ext cx="4068268" cy="2848173"/>
            <a:chOff x="457200" y="1321218"/>
            <a:chExt cx="4068268" cy="2848173"/>
          </a:xfrm>
        </p:grpSpPr>
        <p:sp>
          <p:nvSpPr>
            <p:cNvPr id="35" name="正方形/長方形 34"/>
            <p:cNvSpPr/>
            <p:nvPr/>
          </p:nvSpPr>
          <p:spPr>
            <a:xfrm>
              <a:off x="457200" y="1321218"/>
              <a:ext cx="4068268" cy="284817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2" name="図形グループ 31"/>
            <p:cNvGrpSpPr/>
            <p:nvPr/>
          </p:nvGrpSpPr>
          <p:grpSpPr>
            <a:xfrm>
              <a:off x="559498" y="1382847"/>
              <a:ext cx="3564120" cy="2786544"/>
              <a:chOff x="4349538" y="1432402"/>
              <a:chExt cx="3564120" cy="2786544"/>
            </a:xfrm>
          </p:grpSpPr>
          <p:sp>
            <p:nvSpPr>
              <p:cNvPr id="12" name="テキスト ボックス 11"/>
              <p:cNvSpPr txBox="1"/>
              <p:nvPr/>
            </p:nvSpPr>
            <p:spPr>
              <a:xfrm>
                <a:off x="4349538" y="1432402"/>
                <a:ext cx="1786542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non-flip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6585345" y="1739222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38" name="直線矢印コネクタ 37"/>
              <p:cNvCxnSpPr/>
              <p:nvPr/>
            </p:nvCxnSpPr>
            <p:spPr>
              <a:xfrm flipV="1">
                <a:off x="6356818" y="2548930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円/楕円 38"/>
              <p:cNvSpPr/>
              <p:nvPr/>
            </p:nvSpPr>
            <p:spPr>
              <a:xfrm>
                <a:off x="6067827" y="2841882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0" name="直線矢印コネクタ 39"/>
              <p:cNvCxnSpPr/>
              <p:nvPr/>
            </p:nvCxnSpPr>
            <p:spPr>
              <a:xfrm flipV="1">
                <a:off x="7639830" y="1761537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円/楕円 43"/>
              <p:cNvSpPr/>
              <p:nvPr/>
            </p:nvSpPr>
            <p:spPr>
              <a:xfrm>
                <a:off x="7350839" y="2054489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5" name="円/楕円 44"/>
              <p:cNvSpPr/>
              <p:nvPr/>
            </p:nvSpPr>
            <p:spPr>
              <a:xfrm>
                <a:off x="5375998" y="2617308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6" name="直線コネクタ 45"/>
              <p:cNvCxnSpPr/>
              <p:nvPr/>
            </p:nvCxnSpPr>
            <p:spPr>
              <a:xfrm flipV="1">
                <a:off x="5466324" y="3070519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V="1">
                <a:off x="6356818" y="2335898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V="1">
                <a:off x="5466324" y="3649575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 flipV="1">
                <a:off x="5641503" y="2898717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テキスト ボックス 50"/>
              <p:cNvSpPr txBox="1"/>
              <p:nvPr/>
            </p:nvSpPr>
            <p:spPr>
              <a:xfrm>
                <a:off x="6616048" y="316421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4534383" y="238063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41" name="テキスト ボックス 40"/>
          <p:cNvSpPr txBox="1"/>
          <p:nvPr/>
        </p:nvSpPr>
        <p:spPr>
          <a:xfrm>
            <a:off x="5992699" y="2200220"/>
            <a:ext cx="5413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3200" baseline="30000" dirty="0" smtClean="0">
                <a:latin typeface="Comic Sans MS"/>
                <a:cs typeface="Comic Sans MS"/>
              </a:rPr>
              <a:t>+</a:t>
            </a:r>
            <a:endParaRPr kumimoji="1" lang="ja-JP" altLang="en-US" sz="3200" baseline="30000" dirty="0">
              <a:latin typeface="Comic Sans MS"/>
              <a:cs typeface="Comic Sans M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925861" y="2246651"/>
            <a:ext cx="47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Comic Sans MS"/>
                <a:cs typeface="Comic Sans MS"/>
              </a:rPr>
              <a:t>a</a:t>
            </a:r>
            <a:r>
              <a:rPr kumimoji="1" lang="en-US" altLang="ja-JP" sz="2800" baseline="-25000" dirty="0" smtClean="0">
                <a:latin typeface="Comic Sans MS"/>
                <a:cs typeface="Comic Sans MS"/>
              </a:rPr>
              <a:t>1</a:t>
            </a:r>
            <a:endParaRPr kumimoji="1" lang="ja-JP" altLang="en-US" sz="2800" dirty="0">
              <a:latin typeface="Comic Sans MS"/>
              <a:cs typeface="Comic Sans MS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943658" y="5712006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 : phase shift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06418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8254"/>
            <a:ext cx="8229600" cy="1549224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en-US" altLang="ja-JP" sz="3600" baseline="30000" dirty="0">
                <a:latin typeface="Comic Sans MS"/>
                <a:cs typeface="Comic Sans MS"/>
              </a:rPr>
              <a:t>↑</a:t>
            </a:r>
            <a:r>
              <a:rPr lang="en-US" altLang="ja-JP" sz="3600" dirty="0">
                <a:latin typeface="Comic Sans MS"/>
                <a:cs typeface="Comic Sans MS"/>
              </a:rPr>
              <a:t>+</a:t>
            </a:r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ja-JP" altLang="ja-JP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Forward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Neutron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i="1" dirty="0">
                <a:latin typeface="Comic Sans MS"/>
                <a:cs typeface="Comic Sans MS"/>
              </a:rPr>
              <a:t>A</a:t>
            </a:r>
            <a:r>
              <a:rPr lang="en-US" altLang="ja-JP" baseline="-25000" dirty="0">
                <a:latin typeface="Comic Sans MS"/>
                <a:cs typeface="Comic Sans MS"/>
              </a:rPr>
              <a:t>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810" y="1810244"/>
            <a:ext cx="4416323" cy="390039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077311" y="1530970"/>
            <a:ext cx="235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PRD84,114012(2011)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45" name="図形グループ 44"/>
          <p:cNvGrpSpPr/>
          <p:nvPr/>
        </p:nvGrpSpPr>
        <p:grpSpPr>
          <a:xfrm>
            <a:off x="775714" y="2402180"/>
            <a:ext cx="3183124" cy="1920739"/>
            <a:chOff x="2948861" y="4360315"/>
            <a:chExt cx="3183124" cy="1920739"/>
          </a:xfrm>
        </p:grpSpPr>
        <p:sp>
          <p:nvSpPr>
            <p:cNvPr id="24" name="円/楕円 23"/>
            <p:cNvSpPr/>
            <p:nvPr/>
          </p:nvSpPr>
          <p:spPr>
            <a:xfrm>
              <a:off x="4431732" y="5865556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25" name="直線コネクタ 24"/>
            <p:cNvCxnSpPr/>
            <p:nvPr/>
          </p:nvCxnSpPr>
          <p:spPr>
            <a:xfrm>
              <a:off x="3403032" y="4786056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円/楕円 25"/>
            <p:cNvSpPr/>
            <p:nvPr/>
          </p:nvSpPr>
          <p:spPr>
            <a:xfrm>
              <a:off x="4431732" y="4735256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27" name="直線コネクタ 26"/>
            <p:cNvCxnSpPr/>
            <p:nvPr/>
          </p:nvCxnSpPr>
          <p:spPr>
            <a:xfrm flipV="1">
              <a:off x="4501582" y="4786056"/>
              <a:ext cx="12700" cy="118110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V="1">
              <a:off x="4596832" y="4405056"/>
              <a:ext cx="869950" cy="3683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4596832" y="4868606"/>
              <a:ext cx="768350" cy="4254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4596832" y="4820981"/>
              <a:ext cx="869950" cy="1968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>
              <a:stCxn id="26" idx="6"/>
            </p:cNvCxnSpPr>
            <p:nvPr/>
          </p:nvCxnSpPr>
          <p:spPr>
            <a:xfrm flipV="1">
              <a:off x="4596832" y="4624132"/>
              <a:ext cx="850900" cy="1936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2948861" y="5511613"/>
              <a:ext cx="4589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latin typeface="Comic Sans MS"/>
                  <a:cs typeface="Comic Sans MS"/>
                </a:rPr>
                <a:t>p</a:t>
              </a:r>
              <a:endParaRPr kumimoji="1" lang="ja-JP" altLang="en-US" sz="4000" dirty="0">
                <a:latin typeface="Comic Sans MS"/>
                <a:cs typeface="Comic Sans MS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2974261" y="4381313"/>
              <a:ext cx="4589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latin typeface="Comic Sans MS"/>
                  <a:cs typeface="Comic Sans MS"/>
                </a:rPr>
                <a:t>p</a:t>
              </a:r>
              <a:endParaRPr kumimoji="1" lang="ja-JP" altLang="en-US" sz="4000" dirty="0">
                <a:latin typeface="Comic Sans MS"/>
                <a:cs typeface="Comic Sans MS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4499841" y="5188447"/>
              <a:ext cx="10995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p</a:t>
              </a:r>
              <a:r>
                <a:rPr kumimoji="1" lang="en-US" altLang="ja-JP" sz="3600" baseline="30000" dirty="0" smtClean="0">
                  <a:latin typeface="Comic Sans MS"/>
                  <a:cs typeface="Comic Sans MS"/>
                </a:rPr>
                <a:t>+</a:t>
              </a:r>
              <a:r>
                <a:rPr kumimoji="1" lang="en-US" altLang="ja-JP" sz="3600" dirty="0" smtClean="0">
                  <a:latin typeface="Comic Sans MS"/>
                  <a:cs typeface="Comic Sans MS"/>
                </a:rPr>
                <a:t>,a</a:t>
              </a:r>
              <a:r>
                <a:rPr kumimoji="1" lang="en-US" altLang="ja-JP" sz="3600" baseline="-25000" dirty="0" smtClean="0">
                  <a:latin typeface="Comic Sans MS"/>
                  <a:cs typeface="Comic Sans MS"/>
                </a:rPr>
                <a:t>1</a:t>
              </a:r>
              <a:endParaRPr kumimoji="1" lang="ja-JP" altLang="en-US" sz="3600" baseline="30000" dirty="0">
                <a:latin typeface="Comic Sans MS"/>
                <a:cs typeface="Comic Sans MS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650864" y="5511613"/>
              <a:ext cx="4811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 smtClean="0">
                  <a:latin typeface="Comic Sans MS"/>
                  <a:cs typeface="Comic Sans MS"/>
                </a:rPr>
                <a:t>n</a:t>
              </a:r>
              <a:endParaRPr kumimoji="1" lang="ja-JP" altLang="en-US" sz="4400" dirty="0">
                <a:latin typeface="Comic Sans MS"/>
                <a:cs typeface="Comic Sans MS"/>
              </a:endParaRPr>
            </a:p>
          </p:txBody>
        </p:sp>
        <p:cxnSp>
          <p:nvCxnSpPr>
            <p:cNvPr id="36" name="直線矢印コネクタ 35"/>
            <p:cNvCxnSpPr/>
            <p:nvPr/>
          </p:nvCxnSpPr>
          <p:spPr>
            <a:xfrm>
              <a:off x="3363626" y="5941756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テキスト ボックス 36"/>
            <p:cNvSpPr txBox="1"/>
            <p:nvPr/>
          </p:nvSpPr>
          <p:spPr>
            <a:xfrm>
              <a:off x="4361310" y="4360315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Comic Sans MS"/>
                  <a:cs typeface="Comic Sans MS"/>
                </a:rPr>
                <a:t>p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3206216" y="547472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latin typeface="Comic Sans MS"/>
                  <a:cs typeface="Comic Sans MS"/>
                </a:rPr>
                <a:t>↑</a:t>
              </a:r>
              <a:endParaRPr kumimoji="1" lang="ja-JP" altLang="en-US" b="1" dirty="0">
                <a:latin typeface="Comic Sans MS"/>
                <a:cs typeface="Comic Sans MS"/>
              </a:endParaRPr>
            </a:p>
          </p:txBody>
        </p:sp>
      </p:grpSp>
      <p:sp>
        <p:nvSpPr>
          <p:cNvPr id="39" name="テキスト ボックス 38"/>
          <p:cNvSpPr txBox="1"/>
          <p:nvPr/>
        </p:nvSpPr>
        <p:spPr>
          <a:xfrm>
            <a:off x="289858" y="5871426"/>
            <a:ext cx="8553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Data are well reproduced by the interference between 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and </a:t>
            </a:r>
            <a:r>
              <a:rPr kumimoji="1" lang="en-US" altLang="ja-JP" dirty="0" smtClean="0">
                <a:latin typeface="Comic Sans MS"/>
                <a:cs typeface="Comic Sans MS"/>
              </a:rPr>
              <a:t>a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1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Reggeon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11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901670" y="5298977"/>
            <a:ext cx="23484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Neutron </a:t>
            </a:r>
            <a:r>
              <a:rPr kumimoji="1" lang="en-US" altLang="ja-JP" i="1" dirty="0" smtClean="0">
                <a:latin typeface="Comic Sans MS"/>
                <a:cs typeface="Comic Sans MS"/>
              </a:rPr>
              <a:t>P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T</a:t>
            </a:r>
            <a:r>
              <a:rPr kumimoji="1" lang="en-US" altLang="ja-JP" dirty="0" smtClean="0">
                <a:latin typeface="Comic Sans MS"/>
                <a:cs typeface="Comic Sans MS"/>
              </a:rPr>
              <a:t> (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GeV</a:t>
            </a:r>
            <a:r>
              <a:rPr lang="en-US" altLang="ja-JP" dirty="0" smtClean="0">
                <a:latin typeface="Comic Sans MS"/>
                <a:cs typeface="Comic Sans MS"/>
              </a:rPr>
              <a:t>/c</a:t>
            </a:r>
            <a:r>
              <a:rPr kumimoji="1" lang="en-US" altLang="ja-JP" dirty="0" smtClean="0">
                <a:latin typeface="Comic Sans MS"/>
                <a:cs typeface="Comic Sans MS"/>
              </a:rPr>
              <a:t>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993" y="2077956"/>
            <a:ext cx="1256689" cy="40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5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640" y="274638"/>
            <a:ext cx="903236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Comic Sans MS"/>
                <a:ea typeface="手札体-简"/>
                <a:cs typeface="Comic Sans MS"/>
              </a:rPr>
              <a:t>The First Time Ever </a:t>
            </a:r>
            <a:br>
              <a:rPr kumimoji="1" lang="en-US" altLang="ja-JP" dirty="0" smtClean="0">
                <a:latin typeface="Comic Sans MS"/>
                <a:ea typeface="手札体-简"/>
                <a:cs typeface="Comic Sans MS"/>
              </a:rPr>
            </a:br>
            <a:r>
              <a:rPr kumimoji="1" lang="en-US" altLang="ja-JP" dirty="0" smtClean="0">
                <a:latin typeface="Comic Sans MS"/>
                <a:ea typeface="手札体-简"/>
                <a:cs typeface="Comic Sans MS"/>
              </a:rPr>
              <a:t>High Energy              </a:t>
            </a:r>
            <a:r>
              <a:rPr lang="en-US" altLang="ja-JP" dirty="0" smtClean="0">
                <a:latin typeface="Comic Sans MS"/>
                <a:cs typeface="Comic Sans MS"/>
              </a:rPr>
              <a:t>Collisions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5473" t="21334" r="16084" b="26800"/>
          <a:stretch/>
        </p:blipFill>
        <p:spPr>
          <a:xfrm>
            <a:off x="632534" y="1870205"/>
            <a:ext cx="7782318" cy="4557186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12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58334" y="4403888"/>
            <a:ext cx="100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100GeV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91314" y="4773220"/>
            <a:ext cx="105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Comic Sans MS"/>
                <a:cs typeface="Comic Sans MS"/>
              </a:rPr>
              <a:t>Au, Al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7640" y="1870205"/>
            <a:ext cx="2714605" cy="5847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Comic Sans MS"/>
                <a:cs typeface="Comic Sans MS"/>
              </a:rPr>
              <a:t>Run15 (2015)</a:t>
            </a:r>
            <a:endParaRPr kumimoji="1" lang="ja-JP" altLang="en-US" sz="3200" dirty="0"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84943" y="5588000"/>
            <a:ext cx="20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Porarized</a:t>
            </a:r>
            <a:r>
              <a:rPr kumimoji="1" lang="en-US" altLang="ja-JP" dirty="0" smtClean="0">
                <a:latin typeface="Comic Sans MS"/>
                <a:cs typeface="Comic Sans MS"/>
              </a:rPr>
              <a:t> Proton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20891" y="2044890"/>
            <a:ext cx="191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100GeV/nucleon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984249"/>
              </p:ext>
            </p:extLst>
          </p:nvPr>
        </p:nvGraphicFramePr>
        <p:xfrm>
          <a:off x="4337258" y="744724"/>
          <a:ext cx="1487156" cy="811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3" name="数式" r:id="rId4" imgW="419100" imgH="228600" progId="Equation.3">
                  <p:embed/>
                </p:oleObj>
              </mc:Choice>
              <mc:Fallback>
                <p:oleObj name="数式" r:id="rId4" imgW="419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37258" y="744724"/>
                        <a:ext cx="1487156" cy="811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420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dirty="0" smtClean="0">
                <a:latin typeface="Comic Sans MS"/>
                <a:cs typeface="Comic Sans MS"/>
              </a:rPr>
              <a:t>-Dependent </a:t>
            </a:r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baseline="-25000" dirty="0" smtClean="0">
                <a:latin typeface="Comic Sans MS"/>
                <a:cs typeface="Comic Sans MS"/>
              </a:rPr>
              <a:t>N </a:t>
            </a:r>
            <a:r>
              <a:rPr lang="en-US" altLang="ja-JP" dirty="0" smtClean="0">
                <a:latin typeface="Comic Sans MS"/>
                <a:cs typeface="Comic Sans MS"/>
              </a:rPr>
              <a:t>(inclusive)</a:t>
            </a:r>
            <a:endParaRPr kumimoji="1" lang="ja-JP" altLang="en-US" baseline="-25000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7" y="1148644"/>
            <a:ext cx="4783392" cy="4977194"/>
          </a:xfrm>
          <a:prstGeom prst="rect">
            <a:avLst/>
          </a:prstGeo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13</a:t>
            </a:fld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372556" y="4318000"/>
            <a:ext cx="1509888" cy="8748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372556" y="1417638"/>
            <a:ext cx="1509888" cy="8748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425223" y="4318000"/>
            <a:ext cx="1509888" cy="4374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22" name="図形グループ 21"/>
          <p:cNvGrpSpPr/>
          <p:nvPr/>
        </p:nvGrpSpPr>
        <p:grpSpPr>
          <a:xfrm>
            <a:off x="1761547" y="4441678"/>
            <a:ext cx="5886644" cy="369332"/>
            <a:chOff x="1761547" y="4441678"/>
            <a:chExt cx="5886644" cy="369332"/>
          </a:xfrm>
        </p:grpSpPr>
        <p:cxnSp>
          <p:nvCxnSpPr>
            <p:cNvPr id="20" name="直線コネクタ 19"/>
            <p:cNvCxnSpPr/>
            <p:nvPr/>
          </p:nvCxnSpPr>
          <p:spPr>
            <a:xfrm flipV="1">
              <a:off x="1761547" y="4646866"/>
              <a:ext cx="3413851" cy="10858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5227787" y="4441678"/>
              <a:ext cx="2420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Comic Sans MS"/>
                  <a:cs typeface="Comic Sans MS"/>
                </a:rPr>
                <a:t>Present Frame Work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72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dirty="0" smtClean="0">
                <a:latin typeface="Comic Sans MS"/>
                <a:cs typeface="Comic Sans MS"/>
              </a:rPr>
              <a:t>-Dependent </a:t>
            </a:r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baseline="-25000" dirty="0" smtClean="0">
                <a:latin typeface="Comic Sans MS"/>
                <a:cs typeface="Comic Sans MS"/>
              </a:rPr>
              <a:t>N </a:t>
            </a:r>
            <a:r>
              <a:rPr lang="en-US" altLang="ja-JP" dirty="0" smtClean="0">
                <a:latin typeface="Comic Sans MS"/>
                <a:cs typeface="Comic Sans MS"/>
              </a:rPr>
              <a:t>(inclusive)</a:t>
            </a:r>
            <a:endParaRPr kumimoji="1" lang="ja-JP" altLang="en-US" baseline="-25000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7" y="1148644"/>
            <a:ext cx="4783392" cy="4977194"/>
          </a:xfrm>
          <a:prstGeom prst="rect">
            <a:avLst/>
          </a:prstGeom>
        </p:spPr>
      </p:pic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Comic Sans MS"/>
                <a:cs typeface="Comic Sans MS"/>
              </a:rPr>
              <a:t>16/06/27</a:t>
            </a:r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14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5221298" y="1868623"/>
            <a:ext cx="3761066" cy="3473043"/>
            <a:chOff x="5398818" y="1868623"/>
            <a:chExt cx="3761066" cy="3473043"/>
          </a:xfrm>
        </p:grpSpPr>
        <p:grpSp>
          <p:nvGrpSpPr>
            <p:cNvPr id="3" name="図形グループ 2"/>
            <p:cNvGrpSpPr/>
            <p:nvPr/>
          </p:nvGrpSpPr>
          <p:grpSpPr>
            <a:xfrm>
              <a:off x="5741346" y="1868623"/>
              <a:ext cx="2679003" cy="2812141"/>
              <a:chOff x="5741346" y="1868623"/>
              <a:chExt cx="2679003" cy="2812141"/>
            </a:xfrm>
          </p:grpSpPr>
          <p:pic>
            <p:nvPicPr>
              <p:cNvPr id="10" name="コンテンツ プレースホルダー 3"/>
              <p:cNvPicPr>
                <a:picLocks noChangeAspect="1"/>
              </p:cNvPicPr>
              <p:nvPr/>
            </p:nvPicPr>
            <p:blipFill rotWithShape="1">
              <a:blip r:embed="rId3"/>
              <a:srcRect l="5569" t="-5834" r="5250" b="5606"/>
              <a:stretch/>
            </p:blipFill>
            <p:spPr>
              <a:xfrm rot="730629" flipH="1">
                <a:off x="5741346" y="1868623"/>
                <a:ext cx="2679003" cy="2812141"/>
              </a:xfrm>
              <a:prstGeom prst="rect">
                <a:avLst/>
              </a:prstGeom>
            </p:spPr>
          </p:pic>
          <p:sp>
            <p:nvSpPr>
              <p:cNvPr id="11" name="テキスト ボックス 10"/>
              <p:cNvSpPr txBox="1"/>
              <p:nvPr/>
            </p:nvSpPr>
            <p:spPr>
              <a:xfrm>
                <a:off x="7571929" y="2172791"/>
                <a:ext cx="847357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8800" i="1" dirty="0" smtClean="0">
                    <a:solidFill>
                      <a:srgbClr val="FF0000"/>
                    </a:solidFill>
                    <a:latin typeface="Comic Sans MS"/>
                    <a:ea typeface="ＤＦＰ太丸ゴシック体"/>
                    <a:cs typeface="Comic Sans MS"/>
                  </a:rPr>
                  <a:t>!</a:t>
                </a:r>
                <a:endParaRPr kumimoji="1" lang="ja-JP" altLang="en-US" sz="8800" i="1" dirty="0">
                  <a:solidFill>
                    <a:srgbClr val="FF0000"/>
                  </a:solidFill>
                  <a:latin typeface="Comic Sans MS"/>
                  <a:ea typeface="ＤＦＰ太丸ゴシック体"/>
                  <a:cs typeface="Comic Sans MS"/>
                </a:endParaRPr>
              </a:p>
            </p:txBody>
          </p:sp>
        </p:grpSp>
        <p:sp>
          <p:nvSpPr>
            <p:cNvPr id="12" name="テキスト ボックス 11"/>
            <p:cNvSpPr txBox="1"/>
            <p:nvPr/>
          </p:nvSpPr>
          <p:spPr>
            <a:xfrm>
              <a:off x="5398818" y="4880001"/>
              <a:ext cx="37610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latin typeface="Comic Sans MS"/>
                  <a:cs typeface="Comic Sans MS"/>
                </a:rPr>
                <a:t>Absolutely Unexpected!</a:t>
              </a:r>
              <a:endParaRPr kumimoji="1" lang="ja-JP" altLang="en-US" sz="2400" b="1" dirty="0">
                <a:latin typeface="Comic Sans MS"/>
                <a:cs typeface="Comic Sans MS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198850" y="6088799"/>
            <a:ext cx="30949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Analysis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by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endParaRPr kumimoji="1" lang="en-US" altLang="ja-JP" dirty="0" smtClean="0">
              <a:latin typeface="Comic Sans MS"/>
              <a:cs typeface="Comic Sans MS"/>
            </a:endParaRPr>
          </a:p>
          <a:p>
            <a:r>
              <a:rPr kumimoji="1" lang="en-US" altLang="ja-JP" dirty="0" err="1" smtClean="0">
                <a:latin typeface="Comic Sans MS"/>
                <a:cs typeface="Comic Sans MS"/>
              </a:rPr>
              <a:t>Minjung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Kim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(SNU/RIKEN)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5442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274638"/>
            <a:ext cx="9143998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What is going on ?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80352" y="3628756"/>
            <a:ext cx="4345113" cy="2595956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err="1" smtClean="0">
                <a:latin typeface="Comic Sans MS"/>
                <a:cs typeface="Comic Sans MS"/>
              </a:rPr>
              <a:t>Isospin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Symmetry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Surface Structure of Nucleus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QED Process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Gluon Saturation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Else…</a:t>
            </a:r>
          </a:p>
          <a:p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10" y="1600200"/>
            <a:ext cx="4195861" cy="4365859"/>
          </a:xfrm>
          <a:prstGeom prst="rect">
            <a:avLst/>
          </a:prstGeom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29050"/>
              </p:ext>
            </p:extLst>
          </p:nvPr>
        </p:nvGraphicFramePr>
        <p:xfrm>
          <a:off x="4680352" y="1352782"/>
          <a:ext cx="4226578" cy="197561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826416"/>
                <a:gridCol w="1676229"/>
                <a:gridCol w="1723933"/>
              </a:tblGrid>
              <a:tr h="604010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# of proton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# of neutron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499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p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1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0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499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Al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13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14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499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Au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79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118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15</a:t>
            </a:fld>
            <a:endParaRPr kumimoji="1" lang="ja-JP" altLang="en-US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5839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18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>
                <a:latin typeface="Comic Sans MS"/>
                <a:cs typeface="Comic Sans MS"/>
              </a:rPr>
              <a:t>Primakoff</a:t>
            </a:r>
            <a:r>
              <a:rPr lang="en-US" altLang="ja-JP" dirty="0" smtClean="0">
                <a:latin typeface="Comic Sans MS"/>
                <a:cs typeface="Comic Sans MS"/>
              </a:rPr>
              <a:t> Effect</a:t>
            </a:r>
            <a:r>
              <a:rPr lang="en-US" altLang="ja-JP" dirty="0">
                <a:latin typeface="Comic Sans MS"/>
                <a:cs typeface="Comic Sans MS"/>
              </a:rPr>
              <a:t/>
            </a:r>
            <a:br>
              <a:rPr lang="en-US" altLang="ja-JP" dirty="0">
                <a:latin typeface="Comic Sans MS"/>
                <a:cs typeface="Comic Sans MS"/>
              </a:rPr>
            </a:br>
            <a:r>
              <a:rPr lang="en-US" altLang="ja-JP" dirty="0" smtClean="0">
                <a:latin typeface="Comic Sans MS"/>
                <a:cs typeface="Comic Sans MS"/>
              </a:rPr>
              <a:t>Electro</a:t>
            </a:r>
            <a:r>
              <a:rPr kumimoji="1" lang="en-US" altLang="ja-JP" dirty="0" smtClean="0">
                <a:latin typeface="Comic Sans MS"/>
                <a:cs typeface="Comic Sans MS"/>
              </a:rPr>
              <a:t>-Magnetic 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4478335" y="1408762"/>
            <a:ext cx="2819400" cy="2384425"/>
            <a:chOff x="4506106" y="2030186"/>
            <a:chExt cx="2819400" cy="2384425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正方形/長方形 8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839553" y="1284866"/>
            <a:ext cx="3342109" cy="2508321"/>
            <a:chOff x="839553" y="1660854"/>
            <a:chExt cx="3342109" cy="2508321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839553" y="1838725"/>
              <a:ext cx="2917825" cy="2330450"/>
              <a:chOff x="839553" y="1838725"/>
              <a:chExt cx="2917825" cy="2330450"/>
            </a:xfrm>
          </p:grpSpPr>
          <p:pic>
            <p:nvPicPr>
              <p:cNvPr id="5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553" y="1838725"/>
                <a:ext cx="2917825" cy="2330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正方形/長方形 7"/>
              <p:cNvSpPr/>
              <p:nvPr/>
            </p:nvSpPr>
            <p:spPr>
              <a:xfrm>
                <a:off x="839553" y="1838725"/>
                <a:ext cx="653630" cy="1914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6" name="テキスト ボックス 5"/>
            <p:cNvSpPr txBox="1"/>
            <p:nvPr/>
          </p:nvSpPr>
          <p:spPr>
            <a:xfrm>
              <a:off x="3167780" y="1660854"/>
              <a:ext cx="1013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neutron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5296588" y="3799843"/>
            <a:ext cx="8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t</a:t>
            </a:r>
            <a:r>
              <a:rPr lang="ja-JP" altLang="en-US" i="1" dirty="0"/>
              <a:t>　</a:t>
            </a:r>
            <a:r>
              <a:rPr kumimoji="1" lang="en-US" altLang="ja-JP" dirty="0" smtClean="0"/>
              <a:t>→ 0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98667" y="1692501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59138" y="1593428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66" name="スライド番号プレースホルダー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88" name="円/楕円 87"/>
          <p:cNvSpPr/>
          <p:nvPr/>
        </p:nvSpPr>
        <p:spPr>
          <a:xfrm>
            <a:off x="6266696" y="5990039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9" name="直線コネクタ 88"/>
          <p:cNvCxnSpPr/>
          <p:nvPr/>
        </p:nvCxnSpPr>
        <p:spPr>
          <a:xfrm>
            <a:off x="5237996" y="6064982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テキスト ボックス 91"/>
          <p:cNvSpPr txBox="1"/>
          <p:nvPr/>
        </p:nvSpPr>
        <p:spPr>
          <a:xfrm>
            <a:off x="4783825" y="563609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p</a:t>
            </a:r>
            <a:endParaRPr kumimoji="1" lang="ja-JP" altLang="en-US" sz="40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4796383" y="4505796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pic>
        <p:nvPicPr>
          <p:cNvPr id="97" name="図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32142">
            <a:off x="5811754" y="5093669"/>
            <a:ext cx="1074984" cy="789590"/>
          </a:xfrm>
          <a:prstGeom prst="rect">
            <a:avLst/>
          </a:prstGeom>
        </p:spPr>
      </p:pic>
      <p:sp>
        <p:nvSpPr>
          <p:cNvPr id="101" name="正方形/長方形 100"/>
          <p:cNvSpPr/>
          <p:nvPr/>
        </p:nvSpPr>
        <p:spPr>
          <a:xfrm>
            <a:off x="5040542" y="5672217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102" name="正方形/長方形 101"/>
          <p:cNvSpPr/>
          <p:nvPr/>
        </p:nvSpPr>
        <p:spPr>
          <a:xfrm rot="2438771">
            <a:off x="6475290" y="5117667"/>
            <a:ext cx="221758" cy="3996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6437940" y="5093647"/>
            <a:ext cx="45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22" name="円/楕円 121"/>
          <p:cNvSpPr/>
          <p:nvPr/>
        </p:nvSpPr>
        <p:spPr>
          <a:xfrm>
            <a:off x="2474556" y="597168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5" name="直線コネクタ 124"/>
          <p:cNvCxnSpPr/>
          <p:nvPr/>
        </p:nvCxnSpPr>
        <p:spPr>
          <a:xfrm flipV="1">
            <a:off x="2544406" y="4892183"/>
            <a:ext cx="12700" cy="118110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991685" y="561774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p</a:t>
            </a:r>
            <a:endParaRPr kumimoji="1" lang="ja-JP" altLang="en-US" sz="4000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1017085" y="4487440"/>
            <a:ext cx="56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2542665" y="5294574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ymbol" charset="2"/>
                <a:cs typeface="Symbol" charset="2"/>
              </a:rPr>
              <a:t>p</a:t>
            </a:r>
            <a:r>
              <a:rPr kumimoji="1" lang="en-US" altLang="ja-JP" sz="3600" baseline="30000" dirty="0">
                <a:latin typeface="Symbol" charset="2"/>
                <a:cs typeface="Symbol" charset="2"/>
              </a:rPr>
              <a:t>+</a:t>
            </a:r>
            <a:endParaRPr kumimoji="1" lang="ja-JP" altLang="en-US" sz="3600" baseline="30000" dirty="0">
              <a:latin typeface="Symbol" charset="2"/>
              <a:cs typeface="Symbol" charset="2"/>
            </a:endParaRP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3693688" y="5617740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n</a:t>
            </a:r>
            <a:endParaRPr kumimoji="1" lang="ja-JP" altLang="en-US" sz="4400" dirty="0"/>
          </a:p>
        </p:txBody>
      </p:sp>
      <p:cxnSp>
        <p:nvCxnSpPr>
          <p:cNvPr id="134" name="直線矢印コネクタ 133"/>
          <p:cNvCxnSpPr/>
          <p:nvPr/>
        </p:nvCxnSpPr>
        <p:spPr>
          <a:xfrm>
            <a:off x="1406450" y="6047883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4" name="図形グループ 43"/>
          <p:cNvGrpSpPr/>
          <p:nvPr/>
        </p:nvGrpSpPr>
        <p:grpSpPr>
          <a:xfrm>
            <a:off x="1445856" y="4328751"/>
            <a:ext cx="2199044" cy="732199"/>
            <a:chOff x="1445856" y="4328751"/>
            <a:chExt cx="2199044" cy="732199"/>
          </a:xfrm>
        </p:grpSpPr>
        <p:sp>
          <p:nvSpPr>
            <p:cNvPr id="124" name="円/楕円 123"/>
            <p:cNvSpPr/>
            <p:nvPr/>
          </p:nvSpPr>
          <p:spPr>
            <a:xfrm>
              <a:off x="2474556" y="4841383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3" name="直線コネクタ 122"/>
            <p:cNvCxnSpPr/>
            <p:nvPr/>
          </p:nvCxnSpPr>
          <p:spPr>
            <a:xfrm>
              <a:off x="1445856" y="489218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24" idx="6"/>
            </p:cNvCxnSpPr>
            <p:nvPr/>
          </p:nvCxnSpPr>
          <p:spPr>
            <a:xfrm flipV="1">
              <a:off x="2639656" y="4686300"/>
              <a:ext cx="1005244" cy="2376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24" idx="6"/>
            </p:cNvCxnSpPr>
            <p:nvPr/>
          </p:nvCxnSpPr>
          <p:spPr>
            <a:xfrm>
              <a:off x="2639656" y="4923933"/>
              <a:ext cx="992544" cy="100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24" idx="6"/>
            </p:cNvCxnSpPr>
            <p:nvPr/>
          </p:nvCxnSpPr>
          <p:spPr>
            <a:xfrm>
              <a:off x="2639656" y="4923933"/>
              <a:ext cx="1005244" cy="1370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>
              <a:stCxn id="124" idx="6"/>
            </p:cNvCxnSpPr>
            <p:nvPr/>
          </p:nvCxnSpPr>
          <p:spPr>
            <a:xfrm flipV="1">
              <a:off x="2639656" y="4787900"/>
              <a:ext cx="998894" cy="1360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5" name="テキスト ボックス 134"/>
            <p:cNvSpPr txBox="1"/>
            <p:nvPr/>
          </p:nvSpPr>
          <p:spPr>
            <a:xfrm>
              <a:off x="2342930" y="4328751"/>
              <a:ext cx="44355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Symbol" charset="2"/>
                  <a:cs typeface="Symbol" charset="2"/>
                </a:rPr>
                <a:t>a</a:t>
              </a:r>
              <a:endParaRPr kumimoji="1" lang="ja-JP" altLang="en-US" sz="32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36" name="正方形/長方形 135"/>
          <p:cNvSpPr/>
          <p:nvPr/>
        </p:nvSpPr>
        <p:spPr>
          <a:xfrm>
            <a:off x="1220553" y="5590198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140" name="円/楕円 139"/>
          <p:cNvSpPr/>
          <p:nvPr/>
        </p:nvSpPr>
        <p:spPr>
          <a:xfrm>
            <a:off x="6265506" y="484773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1" name="直線コネクタ 140"/>
          <p:cNvCxnSpPr/>
          <p:nvPr/>
        </p:nvCxnSpPr>
        <p:spPr>
          <a:xfrm>
            <a:off x="5236806" y="4898533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>
            <a:stCxn id="140" idx="6"/>
          </p:cNvCxnSpPr>
          <p:nvPr/>
        </p:nvCxnSpPr>
        <p:spPr>
          <a:xfrm flipV="1">
            <a:off x="6430606" y="4692650"/>
            <a:ext cx="1005244" cy="2376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>
            <a:stCxn id="140" idx="6"/>
          </p:cNvCxnSpPr>
          <p:nvPr/>
        </p:nvCxnSpPr>
        <p:spPr>
          <a:xfrm>
            <a:off x="6430606" y="4930283"/>
            <a:ext cx="992544" cy="10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>
            <a:stCxn id="140" idx="6"/>
          </p:cNvCxnSpPr>
          <p:nvPr/>
        </p:nvCxnSpPr>
        <p:spPr>
          <a:xfrm>
            <a:off x="6430606" y="4930283"/>
            <a:ext cx="1005244" cy="137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>
            <a:stCxn id="140" idx="6"/>
          </p:cNvCxnSpPr>
          <p:nvPr/>
        </p:nvCxnSpPr>
        <p:spPr>
          <a:xfrm flipV="1">
            <a:off x="6430606" y="4794250"/>
            <a:ext cx="998894" cy="13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テキスト ボックス 145"/>
          <p:cNvSpPr txBox="1"/>
          <p:nvPr/>
        </p:nvSpPr>
        <p:spPr>
          <a:xfrm>
            <a:off x="6011472" y="4289204"/>
            <a:ext cx="751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2400" baseline="-25000" dirty="0" err="1" smtClean="0">
                <a:latin typeface="Symbol" charset="2"/>
                <a:cs typeface="Symbol" charset="2"/>
              </a:rPr>
              <a:t>EM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6371883" y="5569019"/>
            <a:ext cx="1785522" cy="945060"/>
            <a:chOff x="6371883" y="5569019"/>
            <a:chExt cx="1785522" cy="945060"/>
          </a:xfrm>
        </p:grpSpPr>
        <p:cxnSp>
          <p:nvCxnSpPr>
            <p:cNvPr id="95" name="直線矢印コネクタ 94"/>
            <p:cNvCxnSpPr/>
            <p:nvPr/>
          </p:nvCxnSpPr>
          <p:spPr>
            <a:xfrm flipV="1">
              <a:off x="6371883" y="6064983"/>
              <a:ext cx="1371074" cy="83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テキスト ボックス 103"/>
            <p:cNvSpPr txBox="1"/>
            <p:nvPr/>
          </p:nvSpPr>
          <p:spPr>
            <a:xfrm>
              <a:off x="7722671" y="5692967"/>
              <a:ext cx="4347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/>
                <a:t>n</a:t>
              </a:r>
              <a:endParaRPr lang="ja-JP" altLang="en-US" sz="3600" dirty="0"/>
            </a:p>
          </p:txBody>
        </p:sp>
        <p:sp>
          <p:nvSpPr>
            <p:cNvPr id="17" name="禁止 16"/>
            <p:cNvSpPr/>
            <p:nvPr/>
          </p:nvSpPr>
          <p:spPr>
            <a:xfrm>
              <a:off x="6553200" y="5569019"/>
              <a:ext cx="945060" cy="945060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4438979" y="2730911"/>
            <a:ext cx="1136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EM-field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304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1866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Primakoff</a:t>
            </a:r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Effect </a:t>
            </a:r>
            <a:br>
              <a:rPr kumimoji="1" lang="en-US" altLang="ja-JP" dirty="0" smtClean="0">
                <a:latin typeface="Comic Sans MS"/>
                <a:cs typeface="Comic Sans MS"/>
              </a:rPr>
            </a:br>
            <a:r>
              <a:rPr kumimoji="1" lang="en-US" altLang="ja-JP" dirty="0" smtClean="0">
                <a:latin typeface="Comic Sans MS"/>
                <a:cs typeface="Comic Sans MS"/>
              </a:rPr>
              <a:t>(Electro-Magnetic)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4478335" y="1408762"/>
            <a:ext cx="2819400" cy="2384425"/>
            <a:chOff x="4506106" y="2030186"/>
            <a:chExt cx="2819400" cy="2384425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正方形/長方形 8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839553" y="1284866"/>
            <a:ext cx="3342109" cy="2508321"/>
            <a:chOff x="839553" y="1660854"/>
            <a:chExt cx="3342109" cy="2508321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839553" y="1838725"/>
              <a:ext cx="2917825" cy="2330450"/>
              <a:chOff x="839553" y="1838725"/>
              <a:chExt cx="2917825" cy="2330450"/>
            </a:xfrm>
          </p:grpSpPr>
          <p:pic>
            <p:nvPicPr>
              <p:cNvPr id="5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553" y="1838725"/>
                <a:ext cx="2917825" cy="2330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正方形/長方形 7"/>
              <p:cNvSpPr/>
              <p:nvPr/>
            </p:nvSpPr>
            <p:spPr>
              <a:xfrm>
                <a:off x="839553" y="1838725"/>
                <a:ext cx="653630" cy="1914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6" name="テキスト ボックス 5"/>
            <p:cNvSpPr txBox="1"/>
            <p:nvPr/>
          </p:nvSpPr>
          <p:spPr>
            <a:xfrm>
              <a:off x="3167780" y="1660854"/>
              <a:ext cx="1013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neutron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5296588" y="3799843"/>
            <a:ext cx="8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t</a:t>
            </a:r>
            <a:r>
              <a:rPr lang="ja-JP" altLang="en-US" i="1" dirty="0"/>
              <a:t>　</a:t>
            </a:r>
            <a:r>
              <a:rPr kumimoji="1" lang="en-US" altLang="ja-JP" dirty="0" smtClean="0"/>
              <a:t>→ 0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98667" y="1692501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59138" y="1593428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66" name="スライド番号プレースホルダー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26859" y="271462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Primakoff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6349246" y="5990039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円/楕円 87"/>
          <p:cNvSpPr/>
          <p:nvPr/>
        </p:nvSpPr>
        <p:spPr>
          <a:xfrm>
            <a:off x="6266696" y="5990039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9" name="直線コネクタ 88"/>
          <p:cNvCxnSpPr/>
          <p:nvPr/>
        </p:nvCxnSpPr>
        <p:spPr>
          <a:xfrm>
            <a:off x="5237996" y="6064982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直線コネクタ 90"/>
          <p:cNvCxnSpPr/>
          <p:nvPr/>
        </p:nvCxnSpPr>
        <p:spPr>
          <a:xfrm flipV="1">
            <a:off x="7031253" y="5788645"/>
            <a:ext cx="711704" cy="27175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テキスト ボックス 91"/>
          <p:cNvSpPr txBox="1"/>
          <p:nvPr/>
        </p:nvSpPr>
        <p:spPr>
          <a:xfrm>
            <a:off x="4783825" y="563609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p</a:t>
            </a:r>
            <a:endParaRPr kumimoji="1" lang="ja-JP" altLang="en-US" sz="40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4796383" y="4505796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cxnSp>
        <p:nvCxnSpPr>
          <p:cNvPr id="95" name="直線矢印コネクタ 94"/>
          <p:cNvCxnSpPr>
            <a:stCxn id="87" idx="3"/>
          </p:cNvCxnSpPr>
          <p:nvPr/>
        </p:nvCxnSpPr>
        <p:spPr>
          <a:xfrm flipV="1">
            <a:off x="7031253" y="6064982"/>
            <a:ext cx="711704" cy="7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6" name="正方形/長方形 95"/>
          <p:cNvSpPr/>
          <p:nvPr/>
        </p:nvSpPr>
        <p:spPr>
          <a:xfrm>
            <a:off x="7742957" y="5350460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pic>
        <p:nvPicPr>
          <p:cNvPr id="97" name="図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32142">
            <a:off x="5811754" y="5093669"/>
            <a:ext cx="1074984" cy="789590"/>
          </a:xfrm>
          <a:prstGeom prst="rect">
            <a:avLst/>
          </a:prstGeom>
        </p:spPr>
      </p:pic>
      <p:sp>
        <p:nvSpPr>
          <p:cNvPr id="98" name="テキスト ボックス 97"/>
          <p:cNvSpPr txBox="1"/>
          <p:nvPr/>
        </p:nvSpPr>
        <p:spPr>
          <a:xfrm>
            <a:off x="6452356" y="6020816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101" name="正方形/長方形 100"/>
          <p:cNvSpPr/>
          <p:nvPr/>
        </p:nvSpPr>
        <p:spPr>
          <a:xfrm>
            <a:off x="5040542" y="5672217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102" name="正方形/長方形 101"/>
          <p:cNvSpPr/>
          <p:nvPr/>
        </p:nvSpPr>
        <p:spPr>
          <a:xfrm rot="2438771">
            <a:off x="6475290" y="5117667"/>
            <a:ext cx="221758" cy="3996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6437940" y="5093647"/>
            <a:ext cx="45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7722671" y="5692967"/>
            <a:ext cx="43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n</a:t>
            </a:r>
            <a:endParaRPr lang="ja-JP" altLang="en-US" sz="3600" dirty="0"/>
          </a:p>
        </p:txBody>
      </p:sp>
      <p:sp>
        <p:nvSpPr>
          <p:cNvPr id="122" name="円/楕円 121"/>
          <p:cNvSpPr/>
          <p:nvPr/>
        </p:nvSpPr>
        <p:spPr>
          <a:xfrm>
            <a:off x="2474556" y="597168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5" name="直線コネクタ 124"/>
          <p:cNvCxnSpPr/>
          <p:nvPr/>
        </p:nvCxnSpPr>
        <p:spPr>
          <a:xfrm flipV="1">
            <a:off x="2544406" y="4892183"/>
            <a:ext cx="12700" cy="118110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991685" y="561774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p</a:t>
            </a:r>
            <a:endParaRPr kumimoji="1" lang="ja-JP" altLang="en-US" sz="4000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1017085" y="4487440"/>
            <a:ext cx="56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2542665" y="5294574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ymbol" charset="2"/>
                <a:cs typeface="Symbol" charset="2"/>
              </a:rPr>
              <a:t>p</a:t>
            </a:r>
            <a:r>
              <a:rPr kumimoji="1" lang="en-US" altLang="ja-JP" sz="3600" baseline="30000" dirty="0">
                <a:latin typeface="Symbol" charset="2"/>
                <a:cs typeface="Symbol" charset="2"/>
              </a:rPr>
              <a:t>+</a:t>
            </a:r>
            <a:endParaRPr kumimoji="1" lang="ja-JP" altLang="en-US" sz="3600" baseline="30000" dirty="0">
              <a:latin typeface="Symbol" charset="2"/>
              <a:cs typeface="Symbol" charset="2"/>
            </a:endParaRP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3693688" y="5617740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n</a:t>
            </a:r>
            <a:endParaRPr kumimoji="1" lang="ja-JP" altLang="en-US" sz="4400" dirty="0"/>
          </a:p>
        </p:txBody>
      </p:sp>
      <p:cxnSp>
        <p:nvCxnSpPr>
          <p:cNvPr id="134" name="直線矢印コネクタ 133"/>
          <p:cNvCxnSpPr/>
          <p:nvPr/>
        </p:nvCxnSpPr>
        <p:spPr>
          <a:xfrm>
            <a:off x="1406450" y="6047883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4" name="図形グループ 43"/>
          <p:cNvGrpSpPr/>
          <p:nvPr/>
        </p:nvGrpSpPr>
        <p:grpSpPr>
          <a:xfrm>
            <a:off x="1445856" y="4328751"/>
            <a:ext cx="2199044" cy="732199"/>
            <a:chOff x="1445856" y="4328751"/>
            <a:chExt cx="2199044" cy="732199"/>
          </a:xfrm>
        </p:grpSpPr>
        <p:sp>
          <p:nvSpPr>
            <p:cNvPr id="124" name="円/楕円 123"/>
            <p:cNvSpPr/>
            <p:nvPr/>
          </p:nvSpPr>
          <p:spPr>
            <a:xfrm>
              <a:off x="2474556" y="4841383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3" name="直線コネクタ 122"/>
            <p:cNvCxnSpPr/>
            <p:nvPr/>
          </p:nvCxnSpPr>
          <p:spPr>
            <a:xfrm>
              <a:off x="1445856" y="489218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24" idx="6"/>
            </p:cNvCxnSpPr>
            <p:nvPr/>
          </p:nvCxnSpPr>
          <p:spPr>
            <a:xfrm flipV="1">
              <a:off x="2639656" y="4686300"/>
              <a:ext cx="1005244" cy="2376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24" idx="6"/>
            </p:cNvCxnSpPr>
            <p:nvPr/>
          </p:nvCxnSpPr>
          <p:spPr>
            <a:xfrm>
              <a:off x="2639656" y="4923933"/>
              <a:ext cx="992544" cy="100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24" idx="6"/>
            </p:cNvCxnSpPr>
            <p:nvPr/>
          </p:nvCxnSpPr>
          <p:spPr>
            <a:xfrm>
              <a:off x="2639656" y="4923933"/>
              <a:ext cx="1005244" cy="1370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>
              <a:stCxn id="124" idx="6"/>
            </p:cNvCxnSpPr>
            <p:nvPr/>
          </p:nvCxnSpPr>
          <p:spPr>
            <a:xfrm flipV="1">
              <a:off x="2639656" y="4787900"/>
              <a:ext cx="998894" cy="1360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5" name="テキスト ボックス 134"/>
            <p:cNvSpPr txBox="1"/>
            <p:nvPr/>
          </p:nvSpPr>
          <p:spPr>
            <a:xfrm>
              <a:off x="2342930" y="4328751"/>
              <a:ext cx="44355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Symbol" charset="2"/>
                  <a:cs typeface="Symbol" charset="2"/>
                </a:rPr>
                <a:t>a</a:t>
              </a:r>
              <a:endParaRPr kumimoji="1" lang="ja-JP" altLang="en-US" sz="32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36" name="正方形/長方形 135"/>
          <p:cNvSpPr/>
          <p:nvPr/>
        </p:nvSpPr>
        <p:spPr>
          <a:xfrm>
            <a:off x="1220553" y="5590198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graphicFrame>
        <p:nvGraphicFramePr>
          <p:cNvPr id="137" name="オブジェクト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647821"/>
              </p:ext>
            </p:extLst>
          </p:nvPr>
        </p:nvGraphicFramePr>
        <p:xfrm>
          <a:off x="7081838" y="3867150"/>
          <a:ext cx="16764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7" name="数式" r:id="rId7" imgW="1155700" imgH="317500" progId="Equation.3">
                  <p:embed/>
                </p:oleObj>
              </mc:Choice>
              <mc:Fallback>
                <p:oleObj name="数式" r:id="rId7" imgW="1155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81838" y="3867150"/>
                        <a:ext cx="1676400" cy="46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テキスト ボックス 137"/>
          <p:cNvSpPr txBox="1"/>
          <p:nvPr/>
        </p:nvSpPr>
        <p:spPr>
          <a:xfrm>
            <a:off x="6687742" y="3469752"/>
            <a:ext cx="239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In </a:t>
            </a:r>
            <a:r>
              <a:rPr lang="en-US" altLang="ja-JP" dirty="0" err="1">
                <a:latin typeface="Comic Sans MS"/>
                <a:cs typeface="Comic Sans MS"/>
              </a:rPr>
              <a:t>pAu</a:t>
            </a:r>
            <a:r>
              <a:rPr lang="en-US" altLang="ja-JP" dirty="0">
                <a:latin typeface="Comic Sans MS"/>
                <a:cs typeface="Comic Sans MS"/>
              </a:rPr>
              <a:t> case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40" name="円/楕円 139"/>
          <p:cNvSpPr/>
          <p:nvPr/>
        </p:nvSpPr>
        <p:spPr>
          <a:xfrm>
            <a:off x="6265506" y="484773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1" name="直線コネクタ 140"/>
          <p:cNvCxnSpPr/>
          <p:nvPr/>
        </p:nvCxnSpPr>
        <p:spPr>
          <a:xfrm>
            <a:off x="5236806" y="4898533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>
            <a:stCxn id="140" idx="6"/>
          </p:cNvCxnSpPr>
          <p:nvPr/>
        </p:nvCxnSpPr>
        <p:spPr>
          <a:xfrm flipV="1">
            <a:off x="6430606" y="4692650"/>
            <a:ext cx="1005244" cy="2376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>
            <a:stCxn id="140" idx="6"/>
          </p:cNvCxnSpPr>
          <p:nvPr/>
        </p:nvCxnSpPr>
        <p:spPr>
          <a:xfrm>
            <a:off x="6430606" y="4930283"/>
            <a:ext cx="992544" cy="10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>
            <a:stCxn id="140" idx="6"/>
          </p:cNvCxnSpPr>
          <p:nvPr/>
        </p:nvCxnSpPr>
        <p:spPr>
          <a:xfrm>
            <a:off x="6430606" y="4930283"/>
            <a:ext cx="1005244" cy="137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>
            <a:stCxn id="140" idx="6"/>
          </p:cNvCxnSpPr>
          <p:nvPr/>
        </p:nvCxnSpPr>
        <p:spPr>
          <a:xfrm flipV="1">
            <a:off x="6430606" y="4794250"/>
            <a:ext cx="998894" cy="13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テキスト ボックス 145"/>
          <p:cNvSpPr txBox="1"/>
          <p:nvPr/>
        </p:nvSpPr>
        <p:spPr>
          <a:xfrm>
            <a:off x="6011472" y="4289204"/>
            <a:ext cx="751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2400" baseline="-25000" dirty="0" err="1" smtClean="0">
                <a:latin typeface="Symbol" charset="2"/>
                <a:cs typeface="Symbol" charset="2"/>
              </a:rPr>
              <a:t>EM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5510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946959"/>
              </p:ext>
            </p:extLst>
          </p:nvPr>
        </p:nvGraphicFramePr>
        <p:xfrm>
          <a:off x="408298" y="1579563"/>
          <a:ext cx="2500312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90" name="数式" r:id="rId3" imgW="1409700" imgH="469900" progId="Equation.3">
                  <p:embed/>
                </p:oleObj>
              </mc:Choice>
              <mc:Fallback>
                <p:oleObj name="数式" r:id="rId3" imgW="1409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298" y="1579563"/>
                        <a:ext cx="2500312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正方形/長方形 63"/>
          <p:cNvSpPr/>
          <p:nvPr/>
        </p:nvSpPr>
        <p:spPr>
          <a:xfrm>
            <a:off x="730982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Full Description of </a:t>
            </a:r>
            <a:r>
              <a:rPr kumimoji="1" lang="en-US" altLang="ja-JP" i="1" dirty="0" smtClean="0">
                <a:latin typeface="Comic Sans MS"/>
                <a:cs typeface="Comic Sans MS"/>
              </a:rPr>
              <a:t>A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3164688" y="4404745"/>
            <a:ext cx="5588944" cy="984169"/>
            <a:chOff x="3257616" y="4404745"/>
            <a:chExt cx="5588944" cy="984169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5651937" y="4927249"/>
              <a:ext cx="2133431" cy="461665"/>
              <a:chOff x="5651937" y="4927249"/>
              <a:chExt cx="2133431" cy="461665"/>
            </a:xfrm>
          </p:grpSpPr>
          <p:sp>
            <p:nvSpPr>
              <p:cNvPr id="6" name="テキスト ボックス 5"/>
              <p:cNvSpPr txBox="1"/>
              <p:nvPr/>
            </p:nvSpPr>
            <p:spPr>
              <a:xfrm>
                <a:off x="6425050" y="4927249"/>
                <a:ext cx="13603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latin typeface="Comic Sans MS"/>
                    <a:cs typeface="Comic Sans MS"/>
                  </a:rPr>
                  <a:t>(For </a:t>
                </a:r>
                <a:r>
                  <a:rPr lang="en-US" altLang="ja-JP" sz="2400" dirty="0" err="1" smtClean="0">
                    <a:latin typeface="Comic Sans MS"/>
                    <a:cs typeface="Comic Sans MS"/>
                  </a:rPr>
                  <a:t>pp</a:t>
                </a:r>
                <a:r>
                  <a:rPr lang="en-US" altLang="ja-JP" sz="2400" dirty="0" smtClean="0">
                    <a:latin typeface="Comic Sans MS"/>
                    <a:cs typeface="Comic Sans MS"/>
                  </a:rPr>
                  <a:t>) </a:t>
                </a:r>
              </a:p>
            </p:txBody>
          </p:sp>
          <p:graphicFrame>
            <p:nvGraphicFramePr>
              <p:cNvPr id="9" name="オブジェクト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5458994"/>
                  </p:ext>
                </p:extLst>
              </p:nvPr>
            </p:nvGraphicFramePr>
            <p:xfrm>
              <a:off x="5651937" y="4969814"/>
              <a:ext cx="773113" cy="419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591" name="数式" r:id="rId5" imgW="304800" imgH="165100" progId="Equation.3">
                      <p:embed/>
                    </p:oleObj>
                  </mc:Choice>
                  <mc:Fallback>
                    <p:oleObj name="数式" r:id="rId5" imgW="304800" imgH="165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651937" y="4969814"/>
                            <a:ext cx="773113" cy="419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" name="左中かっこ 9"/>
            <p:cNvSpPr/>
            <p:nvPr/>
          </p:nvSpPr>
          <p:spPr>
            <a:xfrm rot="16200000">
              <a:off x="5861588" y="1800773"/>
              <a:ext cx="381000" cy="5588944"/>
            </a:xfrm>
            <a:prstGeom prst="lef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324306" y="2242091"/>
            <a:ext cx="2902029" cy="1301994"/>
            <a:chOff x="324306" y="2242091"/>
            <a:chExt cx="2902029" cy="1301994"/>
          </a:xfrm>
        </p:grpSpPr>
        <p:sp>
          <p:nvSpPr>
            <p:cNvPr id="5" name="正方形/長方形 4"/>
            <p:cNvSpPr/>
            <p:nvPr/>
          </p:nvSpPr>
          <p:spPr>
            <a:xfrm>
              <a:off x="324306" y="2259001"/>
              <a:ext cx="2902029" cy="976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aphicFrame>
          <p:nvGraphicFramePr>
            <p:cNvPr id="2" name="オブジェクト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3474527"/>
                </p:ext>
              </p:extLst>
            </p:nvPr>
          </p:nvGraphicFramePr>
          <p:xfrm>
            <a:off x="381058" y="2242091"/>
            <a:ext cx="2743486" cy="1301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592" name="数式" r:id="rId7" imgW="1498600" imgH="711200" progId="Equation.3">
                    <p:embed/>
                  </p:oleObj>
                </mc:Choice>
                <mc:Fallback>
                  <p:oleObj name="数式" r:id="rId7" imgW="1498600" imgH="71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1058" y="2242091"/>
                          <a:ext cx="2743486" cy="13019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図形グループ 10"/>
          <p:cNvGrpSpPr/>
          <p:nvPr/>
        </p:nvGrpSpPr>
        <p:grpSpPr>
          <a:xfrm>
            <a:off x="366713" y="2865778"/>
            <a:ext cx="8532545" cy="1531597"/>
            <a:chOff x="366713" y="2865778"/>
            <a:chExt cx="8532545" cy="1531597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5074586" y="2865778"/>
              <a:ext cx="3824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Comic Sans MS"/>
                  <a:cs typeface="Comic Sans MS"/>
                </a:rPr>
                <a:t>d</a:t>
              </a:r>
              <a:r>
                <a:rPr lang="en-US" altLang="ja-JP" baseline="-25000" dirty="0" smtClean="0">
                  <a:latin typeface="Comic Sans MS"/>
                  <a:cs typeface="Comic Sans MS"/>
                </a:rPr>
                <a:t>1~4</a:t>
              </a:r>
              <a:r>
                <a:rPr kumimoji="1" lang="en-US" altLang="ja-JP" dirty="0" smtClean="0">
                  <a:latin typeface="Comic Sans MS"/>
                  <a:cs typeface="Comic Sans MS"/>
                </a:rPr>
                <a:t> : relative phase of amplitudes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8" name="オブジェクト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0199635"/>
                </p:ext>
              </p:extLst>
            </p:nvPr>
          </p:nvGraphicFramePr>
          <p:xfrm>
            <a:off x="366713" y="3360738"/>
            <a:ext cx="8497887" cy="1036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593" name="数式" r:id="rId9" imgW="4787900" imgH="584200" progId="Equation.3">
                    <p:embed/>
                  </p:oleObj>
                </mc:Choice>
                <mc:Fallback>
                  <p:oleObj name="数式" r:id="rId9" imgW="4787900" imgH="584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66713" y="3360738"/>
                          <a:ext cx="8497887" cy="10366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18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316443" y="5490039"/>
            <a:ext cx="8400073" cy="642001"/>
            <a:chOff x="316443" y="5490039"/>
            <a:chExt cx="8400073" cy="642001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7697637" y="5490039"/>
              <a:ext cx="10188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omic Sans MS"/>
                  <a:cs typeface="Comic Sans MS"/>
                </a:rPr>
                <a:t>small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316443" y="5535394"/>
              <a:ext cx="10265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omic Sans MS"/>
                  <a:cs typeface="Comic Sans MS"/>
                </a:rPr>
                <a:t>large</a:t>
              </a:r>
              <a:endParaRPr kumimoji="1" lang="ja-JP" altLang="en-US" sz="2800" dirty="0">
                <a:latin typeface="Comic Sans MS"/>
                <a:cs typeface="Comic Sans MS"/>
              </a:endParaRPr>
            </a:p>
          </p:txBody>
        </p:sp>
        <p:sp>
          <p:nvSpPr>
            <p:cNvPr id="19" name="左矢印 18"/>
            <p:cNvSpPr/>
            <p:nvPr/>
          </p:nvSpPr>
          <p:spPr>
            <a:xfrm>
              <a:off x="1296646" y="5651698"/>
              <a:ext cx="6400991" cy="329161"/>
            </a:xfrm>
            <a:prstGeom prst="leftArrow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81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4445305" y="5547264"/>
              <a:ext cx="652527" cy="58477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Comic Sans MS"/>
                  <a:cs typeface="Comic Sans MS"/>
                </a:rPr>
                <a:t>-</a:t>
              </a:r>
              <a:r>
                <a:rPr kumimoji="1" lang="en-US" altLang="ja-JP" sz="3200" i="1" dirty="0" smtClean="0">
                  <a:latin typeface="Comic Sans MS"/>
                  <a:cs typeface="Comic Sans MS"/>
                </a:rPr>
                <a:t>t</a:t>
              </a:r>
              <a:endParaRPr kumimoji="1" lang="ja-JP" altLang="en-US" sz="3200" i="1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54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54202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Beam-Beam Counter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19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pic>
        <p:nvPicPr>
          <p:cNvPr id="6" name="Picture 8" descr="ph_bw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931" y="904132"/>
            <a:ext cx="4503737" cy="3313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38931" y="904132"/>
            <a:ext cx="21602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PHENIX Detector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34" name="図形グループ 33"/>
          <p:cNvGrpSpPr/>
          <p:nvPr/>
        </p:nvGrpSpPr>
        <p:grpSpPr>
          <a:xfrm>
            <a:off x="3956508" y="4408831"/>
            <a:ext cx="5335108" cy="2007991"/>
            <a:chOff x="3956508" y="4408831"/>
            <a:chExt cx="5335108" cy="2007991"/>
          </a:xfrm>
        </p:grpSpPr>
        <p:pic>
          <p:nvPicPr>
            <p:cNvPr id="8" name="Picture 4" descr="970205a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56508" y="4408831"/>
              <a:ext cx="2596692" cy="1947519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5052186" y="5955157"/>
              <a:ext cx="423943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2400" dirty="0" smtClean="0">
                  <a:latin typeface="Comic Sans MS"/>
                  <a:cs typeface="Comic Sans MS"/>
                </a:rPr>
                <a:t>Quartz </a:t>
              </a:r>
              <a:r>
                <a:rPr lang="en-US" altLang="ja-JP" sz="2400" dirty="0">
                  <a:latin typeface="Comic Sans MS"/>
                  <a:cs typeface="Comic Sans MS"/>
                </a:rPr>
                <a:t>Cherenkov </a:t>
              </a:r>
              <a:r>
                <a:rPr lang="en-US" altLang="ja-JP" sz="2400" dirty="0" smtClean="0">
                  <a:latin typeface="Comic Sans MS"/>
                  <a:cs typeface="Comic Sans MS"/>
                </a:rPr>
                <a:t>radiator</a:t>
              </a:r>
              <a:endParaRPr lang="en-US" altLang="ja-JP" sz="2000" b="0" dirty="0">
                <a:latin typeface="Comic Sans MS"/>
                <a:cs typeface="Comic Sans MS"/>
              </a:endParaRPr>
            </a:p>
          </p:txBody>
        </p:sp>
      </p:grpSp>
      <p:cxnSp>
        <p:nvCxnSpPr>
          <p:cNvPr id="21" name="直線コネクタ 20"/>
          <p:cNvCxnSpPr/>
          <p:nvPr/>
        </p:nvCxnSpPr>
        <p:spPr>
          <a:xfrm>
            <a:off x="4699000" y="3030295"/>
            <a:ext cx="2483141" cy="695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直方体 26"/>
          <p:cNvSpPr/>
          <p:nvPr/>
        </p:nvSpPr>
        <p:spPr>
          <a:xfrm rot="845452">
            <a:off x="7212391" y="3673725"/>
            <a:ext cx="695534" cy="365086"/>
          </a:xfrm>
          <a:prstGeom prst="cub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Comic Sans MS"/>
                <a:cs typeface="Comic Sans MS"/>
              </a:rPr>
              <a:t>ZDC</a:t>
            </a:r>
            <a:endParaRPr kumimoji="1" lang="ja-JP" altLang="en-US" sz="1600" dirty="0">
              <a:latin typeface="Comic Sans MS"/>
              <a:cs typeface="Comic Sans MS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 flipH="1">
            <a:off x="4394083" y="2219087"/>
            <a:ext cx="1182461" cy="686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5537079" y="1830662"/>
            <a:ext cx="289649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omic Sans MS"/>
                <a:cs typeface="Comic Sans MS"/>
              </a:rPr>
              <a:t>Dipole Bending Magnet</a:t>
            </a:r>
            <a:endParaRPr kumimoji="1" lang="ja-JP" altLang="en-US" sz="2000" dirty="0">
              <a:latin typeface="Comic Sans MS"/>
              <a:cs typeface="Comic Sans MS"/>
            </a:endParaRPr>
          </a:p>
        </p:txBody>
      </p:sp>
      <p:grpSp>
        <p:nvGrpSpPr>
          <p:cNvPr id="33" name="図形グループ 32"/>
          <p:cNvGrpSpPr/>
          <p:nvPr/>
        </p:nvGrpSpPr>
        <p:grpSpPr>
          <a:xfrm>
            <a:off x="1214485" y="2351940"/>
            <a:ext cx="2752629" cy="3643015"/>
            <a:chOff x="1203879" y="2356267"/>
            <a:chExt cx="2752629" cy="3643015"/>
          </a:xfrm>
        </p:grpSpPr>
        <p:pic>
          <p:nvPicPr>
            <p:cNvPr id="9" name="Picture 12" descr="970715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03879" y="3932985"/>
              <a:ext cx="2752629" cy="2064471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12" name="直線コネクタ 11"/>
            <p:cNvCxnSpPr/>
            <p:nvPr/>
          </p:nvCxnSpPr>
          <p:spPr>
            <a:xfrm flipV="1">
              <a:off x="2580194" y="2511073"/>
              <a:ext cx="149686" cy="14219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>
              <a:stCxn id="9" idx="0"/>
            </p:cNvCxnSpPr>
            <p:nvPr/>
          </p:nvCxnSpPr>
          <p:spPr>
            <a:xfrm flipH="1" flipV="1">
              <a:off x="2210759" y="2356267"/>
              <a:ext cx="369435" cy="15767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1203879" y="5629950"/>
              <a:ext cx="637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BBC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16" name="右矢印 15"/>
          <p:cNvSpPr/>
          <p:nvPr/>
        </p:nvSpPr>
        <p:spPr>
          <a:xfrm rot="991948">
            <a:off x="3445195" y="5255732"/>
            <a:ext cx="511313" cy="35038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7" name="円/楕円 16"/>
          <p:cNvSpPr/>
          <p:nvPr/>
        </p:nvSpPr>
        <p:spPr>
          <a:xfrm rot="19814347">
            <a:off x="2205369" y="5036932"/>
            <a:ext cx="1235547" cy="30658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3704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74979" y="144765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Outline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5468970" y="4714866"/>
            <a:ext cx="3420120" cy="1581073"/>
            <a:chOff x="280005" y="1608933"/>
            <a:chExt cx="3831338" cy="1864053"/>
          </a:xfrm>
        </p:grpSpPr>
        <p:graphicFrame>
          <p:nvGraphicFramePr>
            <p:cNvPr id="7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334429"/>
                </p:ext>
              </p:extLst>
            </p:nvPr>
          </p:nvGraphicFramePr>
          <p:xfrm>
            <a:off x="280005" y="1608933"/>
            <a:ext cx="3831338" cy="18640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83" name="ﾋﾞｯﾄﾏｯﾌﾟ ｲﾒｰｼﾞ" r:id="rId3" imgW="4991150" imgH="2428727" progId="Paint.Picture">
                    <p:embed/>
                  </p:oleObj>
                </mc:Choice>
                <mc:Fallback>
                  <p:oleObj name="ﾋﾞｯﾄﾏｯﾌﾟ ｲﾒｰｼﾞ" r:id="rId3" imgW="4991150" imgH="2428727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005" y="1608933"/>
                          <a:ext cx="3831338" cy="18640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テキスト ボックス 11"/>
            <p:cNvSpPr txBox="1"/>
            <p:nvPr/>
          </p:nvSpPr>
          <p:spPr>
            <a:xfrm>
              <a:off x="880339" y="1786830"/>
              <a:ext cx="345128" cy="435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ea typeface="ＤＦＰ太丸ゴシック体"/>
                  <a:cs typeface="Comic Sans MS"/>
                </a:rPr>
                <a:t>p</a:t>
              </a:r>
              <a:endParaRPr kumimoji="1" lang="ja-JP" altLang="en-US" dirty="0">
                <a:latin typeface="Comic Sans MS"/>
                <a:ea typeface="ＤＦＰ太丸ゴシック体"/>
                <a:cs typeface="Comic Sans MS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880339" y="2860391"/>
              <a:ext cx="206869" cy="435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dirty="0">
                <a:latin typeface="ＤＦＰ太丸ゴシック体"/>
                <a:ea typeface="ＤＦＰ太丸ゴシック体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013009" y="1800270"/>
              <a:ext cx="345128" cy="435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ea typeface="ＤＦＰ太丸ゴシック体"/>
                  <a:cs typeface="Comic Sans MS"/>
                </a:rPr>
                <a:t>p</a:t>
              </a:r>
              <a:endParaRPr kumimoji="1" lang="ja-JP" altLang="en-US" dirty="0">
                <a:latin typeface="Comic Sans MS"/>
                <a:ea typeface="ＤＦＰ太丸ゴシック体"/>
                <a:cs typeface="Comic Sans MS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/>
          <a:srcRect b="13369"/>
          <a:stretch/>
        </p:blipFill>
        <p:spPr>
          <a:xfrm>
            <a:off x="5250640" y="2772340"/>
            <a:ext cx="3775004" cy="1942526"/>
          </a:xfrm>
          <a:prstGeom prst="rect">
            <a:avLst/>
          </a:prstGeom>
        </p:spPr>
      </p:pic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RHIC </a:t>
            </a:r>
          </a:p>
          <a:p>
            <a:pPr lvl="1"/>
            <a:r>
              <a:rPr lang="en-US" altLang="ja-JP" dirty="0" smtClean="0">
                <a:latin typeface="Comic Sans MS"/>
                <a:cs typeface="Comic Sans MS"/>
              </a:rPr>
              <a:t>Polarized Proton </a:t>
            </a:r>
          </a:p>
          <a:p>
            <a:pPr lvl="1"/>
            <a:r>
              <a:rPr lang="en-US" altLang="ja-JP" dirty="0" smtClean="0">
                <a:latin typeface="Comic Sans MS"/>
                <a:cs typeface="Comic Sans MS"/>
              </a:rPr>
              <a:t>STAR &amp; PHENIX</a:t>
            </a:r>
            <a:endParaRPr kumimoji="1" lang="en-US" altLang="ja-JP" dirty="0" smtClean="0">
              <a:latin typeface="Comic Sans MS"/>
              <a:cs typeface="Comic Sans MS"/>
            </a:endParaRPr>
          </a:p>
          <a:p>
            <a:endParaRPr kumimoji="1" lang="en-US" altLang="ja-JP" dirty="0" smtClean="0">
              <a:latin typeface="Comic Sans MS"/>
              <a:cs typeface="Comic Sans MS"/>
            </a:endParaRPr>
          </a:p>
          <a:p>
            <a:r>
              <a:rPr lang="en-US" altLang="ja-JP" dirty="0">
                <a:latin typeface="Comic Sans MS"/>
                <a:cs typeface="Comic Sans MS"/>
              </a:rPr>
              <a:t>Transverse</a:t>
            </a:r>
          </a:p>
          <a:p>
            <a:pPr lvl="1"/>
            <a:r>
              <a:rPr lang="en-US" altLang="ja-JP" dirty="0">
                <a:latin typeface="Comic Sans MS"/>
                <a:cs typeface="Comic Sans MS"/>
              </a:rPr>
              <a:t>Soft Process (very forward n)</a:t>
            </a:r>
          </a:p>
          <a:p>
            <a:pPr lvl="1"/>
            <a:r>
              <a:rPr lang="en-US" altLang="ja-JP" dirty="0" smtClean="0">
                <a:latin typeface="Comic Sans MS"/>
                <a:cs typeface="Comic Sans MS"/>
              </a:rPr>
              <a:t>Hard Process (forward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dirty="0" smtClean="0">
                <a:latin typeface="Comic Sans MS"/>
                <a:cs typeface="Comic Sans MS"/>
              </a:rPr>
              <a:t>)</a:t>
            </a:r>
          </a:p>
          <a:p>
            <a:endParaRPr kumimoji="1" lang="en-US" altLang="ja-JP" dirty="0" smtClean="0">
              <a:latin typeface="Comic Sans MS"/>
              <a:cs typeface="Comic Sans MS"/>
            </a:endParaRP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Longitudinal</a:t>
            </a:r>
          </a:p>
          <a:p>
            <a:pPr lvl="1"/>
            <a:r>
              <a:rPr lang="en-US" altLang="ja-JP" dirty="0" smtClean="0">
                <a:latin typeface="Comic Sans MS"/>
                <a:cs typeface="Comic Sans MS"/>
              </a:rPr>
              <a:t>Gluon Spin</a:t>
            </a:r>
          </a:p>
          <a:p>
            <a:pPr lvl="1"/>
            <a:r>
              <a:rPr lang="en-US" altLang="ja-JP" dirty="0" smtClean="0">
                <a:latin typeface="Comic Sans MS"/>
                <a:cs typeface="Comic Sans MS"/>
              </a:rPr>
              <a:t>Sea Quark Spin</a:t>
            </a:r>
          </a:p>
          <a:p>
            <a:pPr marL="0" indent="0">
              <a:buNone/>
            </a:pPr>
            <a:endParaRPr lang="en-US" altLang="ja-JP" dirty="0" smtClean="0">
              <a:latin typeface="Comic Sans MS"/>
              <a:cs typeface="Comic Sans M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094994" y="3147043"/>
            <a:ext cx="3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403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79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Can we identify </a:t>
            </a:r>
            <a:r>
              <a:rPr lang="en-US" altLang="ja-JP" dirty="0" err="1" smtClean="0">
                <a:latin typeface="Comic Sans MS"/>
                <a:cs typeface="Comic Sans MS"/>
              </a:rPr>
              <a:t>Primakoff</a:t>
            </a:r>
            <a:r>
              <a:rPr lang="en-US" altLang="ja-JP" dirty="0" smtClean="0">
                <a:latin typeface="Comic Sans MS"/>
                <a:cs typeface="Comic Sans MS"/>
              </a:rPr>
              <a:t> events?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20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51041" y="64820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7" name="円柱 6"/>
          <p:cNvSpPr/>
          <p:nvPr/>
        </p:nvSpPr>
        <p:spPr>
          <a:xfrm rot="16200000">
            <a:off x="2702956" y="1918893"/>
            <a:ext cx="1273318" cy="1693513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2551250" y="2473667"/>
            <a:ext cx="151704" cy="569371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12" name="直線コネクタ 11"/>
          <p:cNvCxnSpPr>
            <a:endCxn id="8" idx="6"/>
          </p:cNvCxnSpPr>
          <p:nvPr/>
        </p:nvCxnSpPr>
        <p:spPr>
          <a:xfrm flipV="1">
            <a:off x="401792" y="2758353"/>
            <a:ext cx="2301162" cy="21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4186372" y="2736455"/>
            <a:ext cx="2102152" cy="21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026278" y="2461261"/>
            <a:ext cx="9492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omic Sans MS"/>
                <a:cs typeface="Comic Sans MS"/>
              </a:rPr>
              <a:t>BBC</a:t>
            </a:r>
            <a:endParaRPr kumimoji="1" lang="ja-JP" altLang="en-US" sz="3200" dirty="0">
              <a:latin typeface="Comic Sans MS"/>
              <a:cs typeface="Comic Sans MS"/>
            </a:endParaRPr>
          </a:p>
        </p:txBody>
      </p:sp>
      <p:cxnSp>
        <p:nvCxnSpPr>
          <p:cNvPr id="17" name="直線コネクタ 16"/>
          <p:cNvCxnSpPr>
            <a:endCxn id="8" idx="0"/>
          </p:cNvCxnSpPr>
          <p:nvPr/>
        </p:nvCxnSpPr>
        <p:spPr>
          <a:xfrm flipV="1">
            <a:off x="401792" y="2473667"/>
            <a:ext cx="2225310" cy="3065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401792" y="2137885"/>
            <a:ext cx="2223500" cy="6423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円/楕円 27"/>
          <p:cNvSpPr/>
          <p:nvPr/>
        </p:nvSpPr>
        <p:spPr>
          <a:xfrm>
            <a:off x="274794" y="2646043"/>
            <a:ext cx="287866" cy="28786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Comic Sans MS"/>
              <a:cs typeface="Comic Sans M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15313" y="2514540"/>
            <a:ext cx="466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Symbol" charset="2"/>
                <a:cs typeface="Symbol" charset="2"/>
              </a:rPr>
              <a:t>D</a:t>
            </a:r>
            <a:endParaRPr kumimoji="1" lang="ja-JP" altLang="en-US" sz="2400" i="1" dirty="0">
              <a:latin typeface="Symbol" charset="2"/>
              <a:cs typeface="Symbol" charset="2"/>
            </a:endParaRPr>
          </a:p>
        </p:txBody>
      </p:sp>
      <p:sp>
        <p:nvSpPr>
          <p:cNvPr id="30" name="円柱 29"/>
          <p:cNvSpPr/>
          <p:nvPr/>
        </p:nvSpPr>
        <p:spPr>
          <a:xfrm rot="16200000">
            <a:off x="7952013" y="1920309"/>
            <a:ext cx="483888" cy="1612588"/>
          </a:xfrm>
          <a:prstGeom prst="ca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32" name="曲線コネクタ 31"/>
          <p:cNvCxnSpPr/>
          <p:nvPr/>
        </p:nvCxnSpPr>
        <p:spPr>
          <a:xfrm rot="5400000">
            <a:off x="6106769" y="2675663"/>
            <a:ext cx="460317" cy="209176"/>
          </a:xfrm>
          <a:prstGeom prst="curvedConnector3">
            <a:avLst>
              <a:gd name="adj1" fmla="val 4026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曲線コネクタ 36"/>
          <p:cNvCxnSpPr/>
          <p:nvPr/>
        </p:nvCxnSpPr>
        <p:spPr>
          <a:xfrm rot="5400000">
            <a:off x="6178642" y="2701487"/>
            <a:ext cx="460317" cy="209176"/>
          </a:xfrm>
          <a:prstGeom prst="curvedConnector3">
            <a:avLst>
              <a:gd name="adj1" fmla="val 4026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513389" y="2725506"/>
            <a:ext cx="9308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7766101" y="2383276"/>
            <a:ext cx="10126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omic Sans MS"/>
                <a:cs typeface="Comic Sans MS"/>
              </a:rPr>
              <a:t>ZDC</a:t>
            </a:r>
            <a:endParaRPr kumimoji="1" lang="ja-JP" altLang="en-US" sz="3200" dirty="0">
              <a:latin typeface="Comic Sans MS"/>
              <a:cs typeface="Comic Sans MS"/>
            </a:endParaRPr>
          </a:p>
        </p:txBody>
      </p:sp>
      <p:sp>
        <p:nvSpPr>
          <p:cNvPr id="42" name="パイ 41"/>
          <p:cNvSpPr/>
          <p:nvPr/>
        </p:nvSpPr>
        <p:spPr>
          <a:xfrm rot="10987750">
            <a:off x="3985089" y="1980821"/>
            <a:ext cx="1891300" cy="1138542"/>
          </a:xfrm>
          <a:prstGeom prst="pie">
            <a:avLst>
              <a:gd name="adj1" fmla="val 8694438"/>
              <a:gd name="adj2" fmla="val 1621544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930739" y="1850781"/>
            <a:ext cx="85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Dipole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6623247" y="2635086"/>
            <a:ext cx="254000" cy="254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595542" y="2472244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n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>
            <a:off x="6912029" y="2792469"/>
            <a:ext cx="51790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円/楕円 49"/>
          <p:cNvSpPr/>
          <p:nvPr/>
        </p:nvSpPr>
        <p:spPr>
          <a:xfrm>
            <a:off x="5978339" y="1966113"/>
            <a:ext cx="254000" cy="254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950634" y="1803271"/>
            <a:ext cx="3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Symbol" charset="2"/>
                <a:cs typeface="Symbol" charset="2"/>
              </a:rPr>
              <a:t>p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 flipV="1">
            <a:off x="6267121" y="1791058"/>
            <a:ext cx="501606" cy="2350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6082298" y="176855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+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4631267" y="6155266"/>
            <a:ext cx="3352800" cy="1756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0986" y="3748942"/>
            <a:ext cx="4729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Primakoff</a:t>
            </a:r>
            <a:r>
              <a:rPr kumimoji="1" lang="en-US" altLang="ja-JP" dirty="0" smtClean="0">
                <a:latin typeface="Comic Sans MS"/>
                <a:cs typeface="Comic Sans MS"/>
              </a:rPr>
              <a:t> MC </a:t>
            </a:r>
            <a:r>
              <a:rPr lang="en-US" altLang="ja-JP" dirty="0" smtClean="0">
                <a:latin typeface="Comic Sans MS"/>
                <a:cs typeface="Comic Sans MS"/>
              </a:rPr>
              <a:t>: </a:t>
            </a:r>
            <a:r>
              <a:rPr kumimoji="1" lang="en-US" altLang="ja-JP" dirty="0" smtClean="0">
                <a:latin typeface="Comic Sans MS"/>
                <a:cs typeface="Comic Sans MS"/>
              </a:rPr>
              <a:t>SOPHIA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G. </a:t>
            </a:r>
            <a:r>
              <a:rPr lang="en-US" altLang="ja-JP" dirty="0" err="1" smtClean="0">
                <a:latin typeface="Comic Sans MS"/>
                <a:cs typeface="Comic Sans MS"/>
              </a:rPr>
              <a:t>Mitsuka</a:t>
            </a:r>
            <a:r>
              <a:rPr lang="en-US" altLang="ja-JP" dirty="0" smtClean="0">
                <a:latin typeface="Comic Sans MS"/>
                <a:cs typeface="Comic Sans MS"/>
              </a:rPr>
              <a:t>, Eur. Phys. J.C. (2015) 75:614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57" name="表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034055"/>
              </p:ext>
            </p:extLst>
          </p:nvPr>
        </p:nvGraphicFramePr>
        <p:xfrm>
          <a:off x="1696333" y="4672272"/>
          <a:ext cx="5180914" cy="14410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086214"/>
                <a:gridCol w="1529405"/>
                <a:gridCol w="1565295"/>
              </a:tblGrid>
              <a:tr h="7205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BBC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tag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veto</a:t>
                      </a:r>
                      <a:r>
                        <a:rPr kumimoji="1" lang="ja-JP" altLang="en-US" sz="3200" dirty="0" smtClean="0">
                          <a:latin typeface="Comic Sans MS"/>
                          <a:cs typeface="Comic Sans MS"/>
                        </a:rPr>
                        <a:t>　</a:t>
                      </a:r>
                    </a:p>
                  </a:txBody>
                  <a:tcPr anchor="ctr"/>
                </a:tc>
              </a:tr>
              <a:tr h="7205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err="1" smtClean="0">
                          <a:latin typeface="Comic Sans MS"/>
                          <a:cs typeface="Comic Sans MS"/>
                        </a:rPr>
                        <a:t>Primakoff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Small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Large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74887" y="1347152"/>
            <a:ext cx="2306341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Semi-Inclusive 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sp>
        <p:nvSpPr>
          <p:cNvPr id="23" name="右矢印 22"/>
          <p:cNvSpPr/>
          <p:nvPr/>
        </p:nvSpPr>
        <p:spPr>
          <a:xfrm>
            <a:off x="1902673" y="2494863"/>
            <a:ext cx="695520" cy="5543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02673" y="2570274"/>
            <a:ext cx="65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94%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0" name="右矢印 59"/>
          <p:cNvSpPr/>
          <p:nvPr/>
        </p:nvSpPr>
        <p:spPr>
          <a:xfrm rot="20970021">
            <a:off x="1860253" y="2310387"/>
            <a:ext cx="597343" cy="2071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 rot="20998169">
            <a:off x="1850913" y="2223795"/>
            <a:ext cx="51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6%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1" name="円/楕円 60"/>
          <p:cNvSpPr/>
          <p:nvPr/>
        </p:nvSpPr>
        <p:spPr>
          <a:xfrm>
            <a:off x="1442333" y="2316274"/>
            <a:ext cx="254000" cy="254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414628" y="2153432"/>
            <a:ext cx="3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Symbol" charset="2"/>
                <a:cs typeface="Symbol" charset="2"/>
              </a:rPr>
              <a:t>p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546292" y="21187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+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3619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159092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5" name="数式" r:id="rId3" imgW="3136900" imgH="215900" progId="Equation.3">
                  <p:embed/>
                </p:oleObj>
              </mc:Choice>
              <mc:Fallback>
                <p:oleObj name="数式" r:id="rId3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BBC </a:t>
            </a:r>
            <a:r>
              <a:rPr lang="en-US" altLang="ja-JP" dirty="0" smtClean="0">
                <a:latin typeface="Comic Sans MS"/>
                <a:cs typeface="Comic Sans MS"/>
              </a:rPr>
              <a:t>Tagging and Vetoing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21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032000" y="6143274"/>
            <a:ext cx="4900837" cy="376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3" y="1442357"/>
            <a:ext cx="3612268" cy="467619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855371" y="2862112"/>
            <a:ext cx="1163337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Comic Sans MS"/>
                <a:cs typeface="Comic Sans MS"/>
              </a:rPr>
              <a:t>Inclusive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8203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123358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9" name="数式" r:id="rId3" imgW="3136900" imgH="215900" progId="Equation.3">
                  <p:embed/>
                </p:oleObj>
              </mc:Choice>
              <mc:Fallback>
                <p:oleObj name="数式" r:id="rId3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BBC </a:t>
            </a:r>
            <a:r>
              <a:rPr lang="en-US" altLang="ja-JP" dirty="0" smtClean="0">
                <a:latin typeface="Comic Sans MS"/>
                <a:cs typeface="Comic Sans MS"/>
              </a:rPr>
              <a:t>Tagging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Comic Sans MS"/>
                <a:cs typeface="Comic Sans MS"/>
              </a:rPr>
              <a:t>and Vetoing</a:t>
            </a:r>
            <a:endParaRPr kumimoji="1" lang="ja-JP" altLang="en-US" dirty="0">
              <a:solidFill>
                <a:schemeClr val="bg1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22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049237" y="6167993"/>
            <a:ext cx="1082344" cy="376714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953581" y="4078598"/>
            <a:ext cx="1598289" cy="369332"/>
          </a:xfrm>
          <a:prstGeom prst="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Comic Sans MS"/>
                <a:cs typeface="Comic Sans MS"/>
              </a:rPr>
              <a:t>BBC Tagging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3" y="1442357"/>
            <a:ext cx="3612268" cy="467619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0911" y="4486297"/>
            <a:ext cx="5523089" cy="729172"/>
          </a:xfrm>
          <a:prstGeom prst="rect">
            <a:avLst/>
          </a:prstGeom>
        </p:spPr>
      </p:pic>
      <p:sp>
        <p:nvSpPr>
          <p:cNvPr id="9" name="左中かっこ 8"/>
          <p:cNvSpPr/>
          <p:nvPr/>
        </p:nvSpPr>
        <p:spPr>
          <a:xfrm rot="5400000" flipV="1">
            <a:off x="4953000" y="4291213"/>
            <a:ext cx="254002" cy="3499557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37646" y="5475111"/>
            <a:ext cx="204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EM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surpressed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34886" y="2611532"/>
            <a:ext cx="2160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Non-diffractive</a:t>
            </a:r>
            <a:endParaRPr kumimoji="1" lang="ja-JP" alt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4221011" y="1949633"/>
            <a:ext cx="2618423" cy="1483016"/>
            <a:chOff x="4948087" y="4075644"/>
            <a:chExt cx="3180817" cy="1925406"/>
          </a:xfrm>
        </p:grpSpPr>
        <p:sp>
          <p:nvSpPr>
            <p:cNvPr id="16" name="円/楕円 15"/>
            <p:cNvSpPr/>
            <p:nvPr/>
          </p:nvSpPr>
          <p:spPr>
            <a:xfrm>
              <a:off x="6486719" y="55855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17" name="直線コネクタ 16"/>
            <p:cNvCxnSpPr/>
            <p:nvPr/>
          </p:nvCxnSpPr>
          <p:spPr>
            <a:xfrm>
              <a:off x="5458019" y="4506052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円/楕円 17"/>
            <p:cNvSpPr/>
            <p:nvPr/>
          </p:nvSpPr>
          <p:spPr>
            <a:xfrm>
              <a:off x="6486719" y="44552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 flipV="1">
              <a:off x="6556569" y="4506052"/>
              <a:ext cx="12700" cy="118110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V="1">
              <a:off x="6651819" y="4125052"/>
              <a:ext cx="869950" cy="3683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6651819" y="4588602"/>
              <a:ext cx="768350" cy="4254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6651819" y="4540977"/>
              <a:ext cx="869950" cy="1968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>
              <a:stCxn id="18" idx="6"/>
            </p:cNvCxnSpPr>
            <p:nvPr/>
          </p:nvCxnSpPr>
          <p:spPr>
            <a:xfrm flipV="1">
              <a:off x="6651819" y="4344128"/>
              <a:ext cx="850900" cy="1936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>
              <a:off x="4948087" y="5231609"/>
              <a:ext cx="490866" cy="759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Comic Sans MS"/>
                  <a:cs typeface="Comic Sans MS"/>
                </a:rPr>
                <a:t>p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977676" y="4075644"/>
              <a:ext cx="567054" cy="759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200" dirty="0">
                  <a:latin typeface="Comic Sans MS"/>
                  <a:cs typeface="Comic Sans MS"/>
                </a:rPr>
                <a:t>A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554828" y="4737827"/>
              <a:ext cx="518159" cy="839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omic Sans MS"/>
                  <a:cs typeface="Comic Sans MS"/>
                </a:rPr>
                <a:t>?</a:t>
              </a:r>
              <a:endParaRPr kumimoji="1" lang="ja-JP" altLang="en-US" sz="3600" baseline="30000" dirty="0">
                <a:latin typeface="Comic Sans MS"/>
                <a:cs typeface="Comic Sans MS"/>
              </a:endParaRPr>
            </a:p>
          </p:txBody>
        </p:sp>
        <p:cxnSp>
          <p:nvCxnSpPr>
            <p:cNvPr id="27" name="直線矢印コネクタ 26"/>
            <p:cNvCxnSpPr/>
            <p:nvPr/>
          </p:nvCxnSpPr>
          <p:spPr>
            <a:xfrm>
              <a:off x="5418613" y="5661752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5149679" y="5194723"/>
              <a:ext cx="504740" cy="47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↑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649820" y="5231609"/>
              <a:ext cx="4790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 smtClean="0">
                  <a:latin typeface="Comic Sans MS"/>
                  <a:cs typeface="Comic Sans MS"/>
                </a:rPr>
                <a:t>n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31" name="図形グループ 30"/>
          <p:cNvGrpSpPr/>
          <p:nvPr/>
        </p:nvGrpSpPr>
        <p:grpSpPr>
          <a:xfrm rot="2597140">
            <a:off x="6033725" y="2225839"/>
            <a:ext cx="637427" cy="443288"/>
            <a:chOff x="5568955" y="2820717"/>
            <a:chExt cx="637427" cy="443288"/>
          </a:xfrm>
        </p:grpSpPr>
        <p:sp>
          <p:nvSpPr>
            <p:cNvPr id="32" name="爆発 1 31"/>
            <p:cNvSpPr/>
            <p:nvPr/>
          </p:nvSpPr>
          <p:spPr>
            <a:xfrm rot="20222958">
              <a:off x="5571074" y="2894673"/>
              <a:ext cx="520379" cy="369332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 rot="19956206">
              <a:off x="5568955" y="2820717"/>
              <a:ext cx="637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BBC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cxnSp>
        <p:nvCxnSpPr>
          <p:cNvPr id="34" name="直線コネクタ 33"/>
          <p:cNvCxnSpPr/>
          <p:nvPr/>
        </p:nvCxnSpPr>
        <p:spPr>
          <a:xfrm flipV="1">
            <a:off x="5555555" y="2855518"/>
            <a:ext cx="677037" cy="28662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5555555" y="3216275"/>
            <a:ext cx="597967" cy="3311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5555555" y="3179211"/>
            <a:ext cx="677037" cy="1531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V="1">
            <a:off x="5555555" y="3026014"/>
            <a:ext cx="662212" cy="1507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8" name="図形グループ 37"/>
          <p:cNvGrpSpPr/>
          <p:nvPr/>
        </p:nvGrpSpPr>
        <p:grpSpPr>
          <a:xfrm rot="2563116">
            <a:off x="5904161" y="3329445"/>
            <a:ext cx="637427" cy="429506"/>
            <a:chOff x="5559114" y="2834499"/>
            <a:chExt cx="637427" cy="429506"/>
          </a:xfrm>
        </p:grpSpPr>
        <p:sp>
          <p:nvSpPr>
            <p:cNvPr id="39" name="爆発 1 38"/>
            <p:cNvSpPr/>
            <p:nvPr/>
          </p:nvSpPr>
          <p:spPr>
            <a:xfrm rot="20222958">
              <a:off x="5571074" y="2894673"/>
              <a:ext cx="520379" cy="369332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 rot="19956206">
              <a:off x="5559114" y="2834499"/>
              <a:ext cx="637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BBC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35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094965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3" name="数式" r:id="rId3" imgW="3136900" imgH="215900" progId="Equation.3">
                  <p:embed/>
                </p:oleObj>
              </mc:Choice>
              <mc:Fallback>
                <p:oleObj name="数式" r:id="rId3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BBC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Comic Sans MS"/>
                <a:cs typeface="Comic Sans MS"/>
              </a:rPr>
              <a:t>Tagging and </a:t>
            </a:r>
            <a:r>
              <a:rPr lang="en-US" altLang="ja-JP" dirty="0" smtClean="0">
                <a:latin typeface="Comic Sans MS"/>
                <a:cs typeface="Comic Sans MS"/>
              </a:rPr>
              <a:t>Vetoing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23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305064" y="6143274"/>
            <a:ext cx="3627773" cy="37671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952789" y="1501399"/>
            <a:ext cx="1569660" cy="36933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Comic Sans MS"/>
                <a:cs typeface="Comic Sans MS"/>
              </a:rPr>
              <a:t>BBC Vetoing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7" y="1443132"/>
            <a:ext cx="3612268" cy="467619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7222" y="2088813"/>
            <a:ext cx="5708328" cy="919675"/>
          </a:xfrm>
          <a:prstGeom prst="rect">
            <a:avLst/>
          </a:prstGeom>
        </p:spPr>
      </p:pic>
      <p:sp>
        <p:nvSpPr>
          <p:cNvPr id="15" name="左中かっこ 14"/>
          <p:cNvSpPr/>
          <p:nvPr/>
        </p:nvSpPr>
        <p:spPr>
          <a:xfrm rot="5400000" flipV="1">
            <a:off x="4953001" y="4242551"/>
            <a:ext cx="254002" cy="3499557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435202" y="5482893"/>
            <a:ext cx="211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EM enhanced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21" name="図形グループ 20"/>
          <p:cNvGrpSpPr/>
          <p:nvPr/>
        </p:nvGrpSpPr>
        <p:grpSpPr>
          <a:xfrm>
            <a:off x="3989228" y="3569109"/>
            <a:ext cx="2683268" cy="1472243"/>
            <a:chOff x="5641534" y="1724955"/>
            <a:chExt cx="2683268" cy="1472243"/>
          </a:xfrm>
        </p:grpSpPr>
        <p:sp>
          <p:nvSpPr>
            <p:cNvPr id="22" name="正方形/長方形 21"/>
            <p:cNvSpPr/>
            <p:nvPr/>
          </p:nvSpPr>
          <p:spPr>
            <a:xfrm>
              <a:off x="6837611" y="2834498"/>
              <a:ext cx="491350" cy="1234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6778138" y="2834498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24" name="直線コネクタ 23"/>
            <p:cNvCxnSpPr/>
            <p:nvPr/>
          </p:nvCxnSpPr>
          <p:spPr>
            <a:xfrm>
              <a:off x="6037014" y="2890521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V="1">
              <a:off x="7328961" y="2683946"/>
              <a:ext cx="512745" cy="203153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5641534" y="2569908"/>
              <a:ext cx="40407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>
                  <a:latin typeface="Comic Sans MS"/>
                  <a:cs typeface="Comic Sans MS"/>
                </a:rPr>
                <a:t>p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650581" y="1724955"/>
              <a:ext cx="48823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Comic Sans MS"/>
                  <a:cs typeface="Comic Sans MS"/>
                </a:rPr>
                <a:t>A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  <p:cxnSp>
          <p:nvCxnSpPr>
            <p:cNvPr id="28" name="直線矢印コネクタ 27"/>
            <p:cNvCxnSpPr>
              <a:stCxn id="22" idx="3"/>
            </p:cNvCxnSpPr>
            <p:nvPr/>
          </p:nvCxnSpPr>
          <p:spPr>
            <a:xfrm flipV="1">
              <a:off x="7328961" y="2890521"/>
              <a:ext cx="512745" cy="56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正方形/長方形 28"/>
            <p:cNvSpPr/>
            <p:nvPr/>
          </p:nvSpPr>
          <p:spPr>
            <a:xfrm>
              <a:off x="7828052" y="2301762"/>
              <a:ext cx="4967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Comic Sans MS"/>
                  <a:cs typeface="Comic Sans MS"/>
                </a:rPr>
                <a:t>+</a:t>
              </a:r>
              <a:endParaRPr lang="ja-JP" altLang="en-US" sz="2800" dirty="0">
                <a:latin typeface="Comic Sans MS"/>
                <a:cs typeface="Comic Sans MS"/>
              </a:endParaRPr>
            </a:p>
          </p:txBody>
        </p:sp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132142">
              <a:off x="6435810" y="2175117"/>
              <a:ext cx="803602" cy="568858"/>
            </a:xfrm>
            <a:prstGeom prst="rect">
              <a:avLst/>
            </a:prstGeom>
          </p:spPr>
        </p:pic>
        <p:sp>
          <p:nvSpPr>
            <p:cNvPr id="31" name="正方形/長方形 30"/>
            <p:cNvSpPr/>
            <p:nvPr/>
          </p:nvSpPr>
          <p:spPr>
            <a:xfrm>
              <a:off x="5826483" y="259691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omic Sans MS"/>
                  <a:cs typeface="Comic Sans MS"/>
                </a:rPr>
                <a:t>↑</a:t>
              </a:r>
              <a:endParaRPr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 rot="2438771">
              <a:off x="6928419" y="2182358"/>
              <a:ext cx="159765" cy="2987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901510" y="2164402"/>
              <a:ext cx="4591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>
                  <a:latin typeface="Comic Sans MS"/>
                  <a:cs typeface="Comic Sans MS"/>
                </a:rPr>
                <a:t>*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7827092" y="2612422"/>
              <a:ext cx="39946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Comic Sans MS"/>
                  <a:cs typeface="Comic Sans MS"/>
                </a:rPr>
                <a:t>n</a:t>
              </a:r>
              <a:endParaRPr lang="ja-JP" alt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6777281" y="1980569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37" name="直線コネクタ 36"/>
            <p:cNvCxnSpPr/>
            <p:nvPr/>
          </p:nvCxnSpPr>
          <p:spPr>
            <a:xfrm>
              <a:off x="6036156" y="2018545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V="1">
              <a:off x="6795649" y="2018545"/>
              <a:ext cx="1031443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テキスト ボックス 39"/>
          <p:cNvSpPr txBox="1"/>
          <p:nvPr/>
        </p:nvSpPr>
        <p:spPr>
          <a:xfrm>
            <a:off x="6932838" y="4044730"/>
            <a:ext cx="18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Diffractive</a:t>
            </a:r>
            <a:endParaRPr kumimoji="1" lang="ja-JP" alt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2395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875182" y="3901206"/>
            <a:ext cx="892086" cy="1916486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3" name="オブジェクト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971010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7" name="数式" r:id="rId4" imgW="3136900" imgH="215900" progId="Equation.3">
                  <p:embed/>
                </p:oleObj>
              </mc:Choice>
              <mc:Fallback>
                <p:oleObj name="数式" r:id="rId4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899" y="0"/>
            <a:ext cx="8896449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C</a:t>
            </a:r>
            <a:r>
              <a:rPr kumimoji="1" lang="en-US" altLang="ja-JP" dirty="0" smtClean="0">
                <a:latin typeface="Comic Sans MS"/>
                <a:cs typeface="Comic Sans MS"/>
              </a:rPr>
              <a:t>oulomb</a:t>
            </a:r>
            <a:r>
              <a:rPr lang="ja-JP" altLang="en-US" dirty="0" smtClean="0">
                <a:latin typeface="Comic Sans MS"/>
                <a:cs typeface="Comic Sans MS"/>
              </a:rPr>
              <a:t>-</a:t>
            </a:r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lang="en-US" altLang="ja-JP" dirty="0" smtClean="0">
                <a:latin typeface="Comic Sans MS"/>
                <a:cs typeface="Comic Sans MS"/>
              </a:rPr>
              <a:t>uclear </a:t>
            </a:r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altLang="ja-JP" dirty="0" smtClean="0">
                <a:latin typeface="Comic Sans MS"/>
                <a:cs typeface="Comic Sans MS"/>
              </a:rPr>
              <a:t>nterference in Forward Neutron Production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5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38" y="1248415"/>
            <a:ext cx="2917825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62" name="直線コネクタ 61"/>
          <p:cNvCxnSpPr/>
          <p:nvPr/>
        </p:nvCxnSpPr>
        <p:spPr>
          <a:xfrm flipV="1">
            <a:off x="2440406" y="1835532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正方形/長方形 63"/>
          <p:cNvSpPr/>
          <p:nvPr/>
        </p:nvSpPr>
        <p:spPr>
          <a:xfrm>
            <a:off x="730982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/>
          <p:cNvSpPr/>
          <p:nvPr/>
        </p:nvSpPr>
        <p:spPr>
          <a:xfrm>
            <a:off x="2737015" y="1484201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1928463" y="540295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1935732" y="4949777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1" name="直線コネクタ 70"/>
          <p:cNvCxnSpPr/>
          <p:nvPr/>
        </p:nvCxnSpPr>
        <p:spPr>
          <a:xfrm flipV="1">
            <a:off x="2011013" y="5049015"/>
            <a:ext cx="0" cy="47460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368152" y="5049015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80710" y="3943539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062929" y="5049015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n</a:t>
            </a:r>
            <a:endParaRPr kumimoji="1" lang="ja-JP" altLang="en-US" sz="4400" dirty="0"/>
          </a:p>
        </p:txBody>
      </p:sp>
      <p:cxnSp>
        <p:nvCxnSpPr>
          <p:cNvPr id="76" name="直線矢印コネクタ 75"/>
          <p:cNvCxnSpPr/>
          <p:nvPr/>
        </p:nvCxnSpPr>
        <p:spPr>
          <a:xfrm>
            <a:off x="834841" y="5494087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直線矢印コネクタ 76"/>
          <p:cNvCxnSpPr/>
          <p:nvPr/>
        </p:nvCxnSpPr>
        <p:spPr>
          <a:xfrm>
            <a:off x="820547" y="4342308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2033472" y="5024127"/>
            <a:ext cx="1028026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3127154" y="4642017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3086137" y="3943539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grpSp>
        <p:nvGrpSpPr>
          <p:cNvPr id="85" name="図形グループ 84"/>
          <p:cNvGrpSpPr/>
          <p:nvPr/>
        </p:nvGrpSpPr>
        <p:grpSpPr>
          <a:xfrm>
            <a:off x="4742028" y="1140761"/>
            <a:ext cx="2819400" cy="2384425"/>
            <a:chOff x="4506106" y="2030186"/>
            <a:chExt cx="2819400" cy="2384425"/>
          </a:xfrm>
        </p:grpSpPr>
        <p:pic>
          <p:nvPicPr>
            <p:cNvPr id="8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7" name="正方形/長方形 86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8" name="テキスト ボックス 87"/>
          <p:cNvSpPr txBox="1"/>
          <p:nvPr/>
        </p:nvSpPr>
        <p:spPr>
          <a:xfrm>
            <a:off x="5560281" y="3531842"/>
            <a:ext cx="8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t</a:t>
            </a:r>
            <a:r>
              <a:rPr lang="ja-JP" altLang="en-US" i="1" dirty="0"/>
              <a:t>　</a:t>
            </a:r>
            <a:r>
              <a:rPr kumimoji="1" lang="en-US" altLang="ja-JP" dirty="0" smtClean="0"/>
              <a:t>→ 0</a:t>
            </a:r>
            <a:endParaRPr kumimoji="1" lang="ja-JP" altLang="en-US" dirty="0"/>
          </a:p>
        </p:txBody>
      </p:sp>
      <p:sp>
        <p:nvSpPr>
          <p:cNvPr id="90" name="正方形/長方形 89"/>
          <p:cNvSpPr/>
          <p:nvPr/>
        </p:nvSpPr>
        <p:spPr>
          <a:xfrm>
            <a:off x="6228643" y="5492846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円/楕円 90"/>
          <p:cNvSpPr/>
          <p:nvPr/>
        </p:nvSpPr>
        <p:spPr>
          <a:xfrm>
            <a:off x="6146093" y="5492846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2" name="直線コネクタ 91"/>
          <p:cNvCxnSpPr/>
          <p:nvPr/>
        </p:nvCxnSpPr>
        <p:spPr>
          <a:xfrm>
            <a:off x="5117393" y="5567789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3" name="円/楕円 92"/>
          <p:cNvSpPr/>
          <p:nvPr/>
        </p:nvSpPr>
        <p:spPr>
          <a:xfrm>
            <a:off x="6146093" y="4362546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4" name="直線コネクタ 93"/>
          <p:cNvCxnSpPr/>
          <p:nvPr/>
        </p:nvCxnSpPr>
        <p:spPr>
          <a:xfrm flipV="1">
            <a:off x="6910650" y="5291452"/>
            <a:ext cx="711704" cy="27175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テキスト ボックス 94"/>
          <p:cNvSpPr txBox="1"/>
          <p:nvPr/>
        </p:nvSpPr>
        <p:spPr>
          <a:xfrm>
            <a:off x="4663222" y="5138903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4675780" y="4008603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cxnSp>
        <p:nvCxnSpPr>
          <p:cNvPr id="98" name="直線矢印コネクタ 97"/>
          <p:cNvCxnSpPr/>
          <p:nvPr/>
        </p:nvCxnSpPr>
        <p:spPr>
          <a:xfrm>
            <a:off x="5117393" y="4413346"/>
            <a:ext cx="2504961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直線矢印コネクタ 98"/>
          <p:cNvCxnSpPr>
            <a:stCxn id="90" idx="3"/>
          </p:cNvCxnSpPr>
          <p:nvPr/>
        </p:nvCxnSpPr>
        <p:spPr>
          <a:xfrm flipV="1">
            <a:off x="6910650" y="5567789"/>
            <a:ext cx="711704" cy="7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0" name="正方形/長方形 99"/>
          <p:cNvSpPr/>
          <p:nvPr/>
        </p:nvSpPr>
        <p:spPr>
          <a:xfrm>
            <a:off x="7622354" y="4853267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pic>
        <p:nvPicPr>
          <p:cNvPr id="101" name="図 1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32142">
            <a:off x="5691151" y="4596476"/>
            <a:ext cx="1074984" cy="789590"/>
          </a:xfrm>
          <a:prstGeom prst="rect">
            <a:avLst/>
          </a:prstGeom>
        </p:spPr>
      </p:pic>
      <p:sp>
        <p:nvSpPr>
          <p:cNvPr id="102" name="テキスト ボックス 101"/>
          <p:cNvSpPr txBox="1"/>
          <p:nvPr/>
        </p:nvSpPr>
        <p:spPr>
          <a:xfrm>
            <a:off x="6331753" y="5523623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106" name="正方形/長方形 105"/>
          <p:cNvSpPr/>
          <p:nvPr/>
        </p:nvSpPr>
        <p:spPr>
          <a:xfrm rot="20338544">
            <a:off x="6446611" y="2135213"/>
            <a:ext cx="325064" cy="171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7" name="直線コネクタ 106"/>
          <p:cNvCxnSpPr/>
          <p:nvPr/>
        </p:nvCxnSpPr>
        <p:spPr>
          <a:xfrm flipV="1">
            <a:off x="6791652" y="1585532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" name="正方形/長方形 107"/>
          <p:cNvSpPr/>
          <p:nvPr/>
        </p:nvSpPr>
        <p:spPr>
          <a:xfrm>
            <a:off x="7165617" y="1205276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sp>
        <p:nvSpPr>
          <p:cNvPr id="109" name="正方形/長方形 108"/>
          <p:cNvSpPr/>
          <p:nvPr/>
        </p:nvSpPr>
        <p:spPr>
          <a:xfrm>
            <a:off x="7558132" y="4011617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329154" y="4591657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56" name="円/楕円 55"/>
          <p:cNvSpPr/>
          <p:nvPr/>
        </p:nvSpPr>
        <p:spPr>
          <a:xfrm>
            <a:off x="1929495" y="4272755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8" name="図形グループ 57"/>
          <p:cNvGrpSpPr/>
          <p:nvPr/>
        </p:nvGrpSpPr>
        <p:grpSpPr>
          <a:xfrm>
            <a:off x="1863058" y="4348265"/>
            <a:ext cx="351769" cy="628241"/>
            <a:chOff x="6128866" y="2545530"/>
            <a:chExt cx="351769" cy="1096173"/>
          </a:xfrm>
        </p:grpSpPr>
        <p:grpSp>
          <p:nvGrpSpPr>
            <p:cNvPr id="59" name="図形グループ 58"/>
            <p:cNvGrpSpPr/>
            <p:nvPr/>
          </p:nvGrpSpPr>
          <p:grpSpPr>
            <a:xfrm>
              <a:off x="6128866" y="2545530"/>
              <a:ext cx="351769" cy="1018937"/>
              <a:chOff x="5595564" y="2836820"/>
              <a:chExt cx="351769" cy="1168597"/>
            </a:xfrm>
          </p:grpSpPr>
          <p:cxnSp>
            <p:nvCxnSpPr>
              <p:cNvPr id="61" name="直線コネクタ 60"/>
              <p:cNvCxnSpPr/>
              <p:nvPr/>
            </p:nvCxnSpPr>
            <p:spPr>
              <a:xfrm>
                <a:off x="5599797" y="2836820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/>
              <p:cNvCxnSpPr/>
              <p:nvPr/>
            </p:nvCxnSpPr>
            <p:spPr>
              <a:xfrm>
                <a:off x="5609519" y="3167059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/>
              <p:cNvCxnSpPr/>
              <p:nvPr/>
            </p:nvCxnSpPr>
            <p:spPr>
              <a:xfrm flipV="1">
                <a:off x="5612031" y="2997686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6" name="図形グループ 65"/>
              <p:cNvGrpSpPr/>
              <p:nvPr/>
            </p:nvGrpSpPr>
            <p:grpSpPr>
              <a:xfrm flipH="1">
                <a:off x="5595564" y="3336432"/>
                <a:ext cx="347536" cy="499612"/>
                <a:chOff x="5145976" y="2989220"/>
                <a:chExt cx="347536" cy="499612"/>
              </a:xfrm>
            </p:grpSpPr>
            <p:cxnSp>
              <p:nvCxnSpPr>
                <p:cNvPr id="113" name="直線コネクタ 112"/>
                <p:cNvCxnSpPr/>
                <p:nvPr/>
              </p:nvCxnSpPr>
              <p:spPr>
                <a:xfrm>
                  <a:off x="5145976" y="2989220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線コネクタ 113"/>
                <p:cNvCxnSpPr/>
                <p:nvPr/>
              </p:nvCxnSpPr>
              <p:spPr>
                <a:xfrm>
                  <a:off x="5155698" y="3319459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線コネクタ 114"/>
                <p:cNvCxnSpPr/>
                <p:nvPr/>
              </p:nvCxnSpPr>
              <p:spPr>
                <a:xfrm flipV="1">
                  <a:off x="5158210" y="3150086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1" name="直線コネクタ 110"/>
              <p:cNvCxnSpPr/>
              <p:nvPr/>
            </p:nvCxnSpPr>
            <p:spPr>
              <a:xfrm>
                <a:off x="5595564" y="3836044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直線コネクタ 59"/>
            <p:cNvCxnSpPr/>
            <p:nvPr/>
          </p:nvCxnSpPr>
          <p:spPr>
            <a:xfrm flipH="1">
              <a:off x="6327832" y="3564467"/>
              <a:ext cx="136336" cy="7723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テキスト ボックス 115"/>
          <p:cNvSpPr txBox="1"/>
          <p:nvPr/>
        </p:nvSpPr>
        <p:spPr>
          <a:xfrm>
            <a:off x="2144320" y="4437855"/>
            <a:ext cx="397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P</a:t>
            </a:r>
            <a:endParaRPr kumimoji="1" lang="ja-JP" altLang="en-US" sz="2800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2319429" y="4607279"/>
            <a:ext cx="0" cy="2332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テキスト ボックス 73"/>
          <p:cNvSpPr txBox="1"/>
          <p:nvPr/>
        </p:nvSpPr>
        <p:spPr>
          <a:xfrm>
            <a:off x="7565910" y="5090584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n</a:t>
            </a:r>
            <a:endParaRPr kumimoji="1" lang="ja-JP" altLang="en-US" sz="4400" dirty="0"/>
          </a:p>
        </p:txBody>
      </p:sp>
      <p:sp>
        <p:nvSpPr>
          <p:cNvPr id="81" name="正方形/長方形 80"/>
          <p:cNvSpPr/>
          <p:nvPr/>
        </p:nvSpPr>
        <p:spPr>
          <a:xfrm>
            <a:off x="7342211" y="3928319"/>
            <a:ext cx="892086" cy="1916486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3228406" y="3503439"/>
            <a:ext cx="4709993" cy="560742"/>
            <a:chOff x="3228406" y="3503439"/>
            <a:chExt cx="4709993" cy="560742"/>
          </a:xfrm>
        </p:grpSpPr>
        <p:sp>
          <p:nvSpPr>
            <p:cNvPr id="27" name="曲折矢印 26"/>
            <p:cNvSpPr/>
            <p:nvPr/>
          </p:nvSpPr>
          <p:spPr>
            <a:xfrm rot="5400000" flipV="1">
              <a:off x="3838404" y="3034169"/>
              <a:ext cx="420014" cy="1640009"/>
            </a:xfrm>
            <a:prstGeom prst="ben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2" name="曲折矢印 111"/>
            <p:cNvSpPr/>
            <p:nvPr/>
          </p:nvSpPr>
          <p:spPr>
            <a:xfrm rot="16200000" flipH="1" flipV="1">
              <a:off x="6908388" y="3034169"/>
              <a:ext cx="420014" cy="1640009"/>
            </a:xfrm>
            <a:prstGeom prst="ben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543491" y="3503439"/>
              <a:ext cx="2033579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Same</a:t>
              </a:r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Final</a:t>
              </a:r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State</a:t>
              </a:r>
              <a:endParaRPr kumimoji="1" lang="ja-JP" altLang="en-US" dirty="0"/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3321050" y="6127028"/>
            <a:ext cx="2324100" cy="3767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23555" y="6543286"/>
            <a:ext cx="343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Diffractive Process Required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?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481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875182" y="3901206"/>
            <a:ext cx="892086" cy="19164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3" name="オブジェクト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71192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81" name="数式" r:id="rId4" imgW="3136900" imgH="215900" progId="Equation.3">
                  <p:embed/>
                </p:oleObj>
              </mc:Choice>
              <mc:Fallback>
                <p:oleObj name="数式" r:id="rId4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899" y="0"/>
            <a:ext cx="8896449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Non-Diffractive Events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5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38" y="1248415"/>
            <a:ext cx="2917825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62" name="直線コネクタ 61"/>
          <p:cNvCxnSpPr/>
          <p:nvPr/>
        </p:nvCxnSpPr>
        <p:spPr>
          <a:xfrm flipV="1">
            <a:off x="2440406" y="1835532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正方形/長方形 63"/>
          <p:cNvSpPr/>
          <p:nvPr/>
        </p:nvSpPr>
        <p:spPr>
          <a:xfrm>
            <a:off x="730982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/>
          <p:cNvSpPr/>
          <p:nvPr/>
        </p:nvSpPr>
        <p:spPr>
          <a:xfrm>
            <a:off x="2737015" y="1484201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1928463" y="540295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1935732" y="4949777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1" name="直線コネクタ 70"/>
          <p:cNvCxnSpPr/>
          <p:nvPr/>
        </p:nvCxnSpPr>
        <p:spPr>
          <a:xfrm flipV="1">
            <a:off x="2011013" y="5049015"/>
            <a:ext cx="0" cy="47460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368152" y="5049015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80710" y="3943539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062929" y="5049015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n</a:t>
            </a:r>
            <a:endParaRPr kumimoji="1" lang="ja-JP" altLang="en-US" sz="4400" dirty="0"/>
          </a:p>
        </p:txBody>
      </p:sp>
      <p:cxnSp>
        <p:nvCxnSpPr>
          <p:cNvPr id="76" name="直線矢印コネクタ 75"/>
          <p:cNvCxnSpPr/>
          <p:nvPr/>
        </p:nvCxnSpPr>
        <p:spPr>
          <a:xfrm>
            <a:off x="834841" y="5494087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2033472" y="5024127"/>
            <a:ext cx="1028026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3127154" y="4642017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3086137" y="3943539"/>
            <a:ext cx="497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X</a:t>
            </a:r>
            <a:endParaRPr kumimoji="1" lang="ja-JP" altLang="en-US" sz="4000" dirty="0"/>
          </a:p>
        </p:txBody>
      </p:sp>
      <p:grpSp>
        <p:nvGrpSpPr>
          <p:cNvPr id="85" name="図形グループ 84"/>
          <p:cNvGrpSpPr/>
          <p:nvPr/>
        </p:nvGrpSpPr>
        <p:grpSpPr>
          <a:xfrm>
            <a:off x="4742028" y="1140761"/>
            <a:ext cx="2819400" cy="2384425"/>
            <a:chOff x="4506106" y="2030186"/>
            <a:chExt cx="2819400" cy="2384425"/>
          </a:xfrm>
        </p:grpSpPr>
        <p:pic>
          <p:nvPicPr>
            <p:cNvPr id="8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7" name="正方形/長方形 86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8" name="テキスト ボックス 87"/>
          <p:cNvSpPr txBox="1"/>
          <p:nvPr/>
        </p:nvSpPr>
        <p:spPr>
          <a:xfrm>
            <a:off x="5560281" y="3531842"/>
            <a:ext cx="8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t</a:t>
            </a:r>
            <a:r>
              <a:rPr lang="ja-JP" altLang="en-US" i="1" dirty="0"/>
              <a:t>　</a:t>
            </a:r>
            <a:r>
              <a:rPr kumimoji="1" lang="en-US" altLang="ja-JP" dirty="0" smtClean="0"/>
              <a:t>→ 0</a:t>
            </a:r>
            <a:endParaRPr kumimoji="1" lang="ja-JP" altLang="en-US" dirty="0"/>
          </a:p>
        </p:txBody>
      </p:sp>
      <p:sp>
        <p:nvSpPr>
          <p:cNvPr id="90" name="正方形/長方形 89"/>
          <p:cNvSpPr/>
          <p:nvPr/>
        </p:nvSpPr>
        <p:spPr>
          <a:xfrm>
            <a:off x="6228643" y="5492846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円/楕円 90"/>
          <p:cNvSpPr/>
          <p:nvPr/>
        </p:nvSpPr>
        <p:spPr>
          <a:xfrm>
            <a:off x="6146093" y="5492846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2" name="直線コネクタ 91"/>
          <p:cNvCxnSpPr/>
          <p:nvPr/>
        </p:nvCxnSpPr>
        <p:spPr>
          <a:xfrm>
            <a:off x="5117393" y="5567789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3" name="円/楕円 92"/>
          <p:cNvSpPr/>
          <p:nvPr/>
        </p:nvSpPr>
        <p:spPr>
          <a:xfrm>
            <a:off x="6146093" y="4362546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4" name="直線コネクタ 93"/>
          <p:cNvCxnSpPr/>
          <p:nvPr/>
        </p:nvCxnSpPr>
        <p:spPr>
          <a:xfrm flipV="1">
            <a:off x="6910650" y="5291452"/>
            <a:ext cx="711704" cy="27175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テキスト ボックス 94"/>
          <p:cNvSpPr txBox="1"/>
          <p:nvPr/>
        </p:nvSpPr>
        <p:spPr>
          <a:xfrm>
            <a:off x="4663222" y="5138903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4675780" y="4008603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cxnSp>
        <p:nvCxnSpPr>
          <p:cNvPr id="99" name="直線矢印コネクタ 98"/>
          <p:cNvCxnSpPr>
            <a:stCxn id="90" idx="3"/>
          </p:cNvCxnSpPr>
          <p:nvPr/>
        </p:nvCxnSpPr>
        <p:spPr>
          <a:xfrm flipV="1">
            <a:off x="6910650" y="5567789"/>
            <a:ext cx="711704" cy="7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0" name="正方形/長方形 99"/>
          <p:cNvSpPr/>
          <p:nvPr/>
        </p:nvSpPr>
        <p:spPr>
          <a:xfrm>
            <a:off x="7622354" y="4853267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pic>
        <p:nvPicPr>
          <p:cNvPr id="101" name="図 1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32142">
            <a:off x="5691151" y="4596476"/>
            <a:ext cx="1074984" cy="789590"/>
          </a:xfrm>
          <a:prstGeom prst="rect">
            <a:avLst/>
          </a:prstGeom>
        </p:spPr>
      </p:pic>
      <p:sp>
        <p:nvSpPr>
          <p:cNvPr id="102" name="テキスト ボックス 101"/>
          <p:cNvSpPr txBox="1"/>
          <p:nvPr/>
        </p:nvSpPr>
        <p:spPr>
          <a:xfrm>
            <a:off x="6331753" y="5523623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106" name="正方形/長方形 105"/>
          <p:cNvSpPr/>
          <p:nvPr/>
        </p:nvSpPr>
        <p:spPr>
          <a:xfrm rot="20338544">
            <a:off x="6446611" y="2135213"/>
            <a:ext cx="325064" cy="171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7" name="直線コネクタ 106"/>
          <p:cNvCxnSpPr/>
          <p:nvPr/>
        </p:nvCxnSpPr>
        <p:spPr>
          <a:xfrm flipV="1">
            <a:off x="6791652" y="1585532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" name="正方形/長方形 107"/>
          <p:cNvSpPr/>
          <p:nvPr/>
        </p:nvSpPr>
        <p:spPr>
          <a:xfrm>
            <a:off x="7165617" y="1205276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sp>
        <p:nvSpPr>
          <p:cNvPr id="109" name="正方形/長方形 108"/>
          <p:cNvSpPr/>
          <p:nvPr/>
        </p:nvSpPr>
        <p:spPr>
          <a:xfrm>
            <a:off x="7558132" y="4040864"/>
            <a:ext cx="497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 smtClean="0"/>
              <a:t>X</a:t>
            </a:r>
            <a:endParaRPr lang="ja-JP" altLang="en-US" sz="40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329154" y="4591657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56" name="円/楕円 55"/>
          <p:cNvSpPr/>
          <p:nvPr/>
        </p:nvSpPr>
        <p:spPr>
          <a:xfrm>
            <a:off x="1929495" y="4272755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8" name="図形グループ 57"/>
          <p:cNvGrpSpPr/>
          <p:nvPr/>
        </p:nvGrpSpPr>
        <p:grpSpPr>
          <a:xfrm>
            <a:off x="1863058" y="4348265"/>
            <a:ext cx="351769" cy="628241"/>
            <a:chOff x="6128866" y="2545530"/>
            <a:chExt cx="351769" cy="1096173"/>
          </a:xfrm>
        </p:grpSpPr>
        <p:grpSp>
          <p:nvGrpSpPr>
            <p:cNvPr id="59" name="図形グループ 58"/>
            <p:cNvGrpSpPr/>
            <p:nvPr/>
          </p:nvGrpSpPr>
          <p:grpSpPr>
            <a:xfrm>
              <a:off x="6128866" y="2545530"/>
              <a:ext cx="351769" cy="1018937"/>
              <a:chOff x="5595564" y="2836820"/>
              <a:chExt cx="351769" cy="1168597"/>
            </a:xfrm>
          </p:grpSpPr>
          <p:cxnSp>
            <p:nvCxnSpPr>
              <p:cNvPr id="61" name="直線コネクタ 60"/>
              <p:cNvCxnSpPr/>
              <p:nvPr/>
            </p:nvCxnSpPr>
            <p:spPr>
              <a:xfrm>
                <a:off x="5599797" y="2836820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/>
              <p:cNvCxnSpPr/>
              <p:nvPr/>
            </p:nvCxnSpPr>
            <p:spPr>
              <a:xfrm>
                <a:off x="5609519" y="3167059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/>
              <p:cNvCxnSpPr/>
              <p:nvPr/>
            </p:nvCxnSpPr>
            <p:spPr>
              <a:xfrm flipV="1">
                <a:off x="5612031" y="2997686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6" name="図形グループ 65"/>
              <p:cNvGrpSpPr/>
              <p:nvPr/>
            </p:nvGrpSpPr>
            <p:grpSpPr>
              <a:xfrm flipH="1">
                <a:off x="5595564" y="3336432"/>
                <a:ext cx="347536" cy="499612"/>
                <a:chOff x="5145976" y="2989220"/>
                <a:chExt cx="347536" cy="499612"/>
              </a:xfrm>
            </p:grpSpPr>
            <p:cxnSp>
              <p:nvCxnSpPr>
                <p:cNvPr id="113" name="直線コネクタ 112"/>
                <p:cNvCxnSpPr/>
                <p:nvPr/>
              </p:nvCxnSpPr>
              <p:spPr>
                <a:xfrm>
                  <a:off x="5145976" y="2989220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線コネクタ 113"/>
                <p:cNvCxnSpPr/>
                <p:nvPr/>
              </p:nvCxnSpPr>
              <p:spPr>
                <a:xfrm>
                  <a:off x="5155698" y="3319459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線コネクタ 114"/>
                <p:cNvCxnSpPr/>
                <p:nvPr/>
              </p:nvCxnSpPr>
              <p:spPr>
                <a:xfrm flipV="1">
                  <a:off x="5158210" y="3150086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1" name="直線コネクタ 110"/>
              <p:cNvCxnSpPr/>
              <p:nvPr/>
            </p:nvCxnSpPr>
            <p:spPr>
              <a:xfrm>
                <a:off x="5595564" y="3836044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直線コネクタ 59"/>
            <p:cNvCxnSpPr/>
            <p:nvPr/>
          </p:nvCxnSpPr>
          <p:spPr>
            <a:xfrm flipH="1">
              <a:off x="6327832" y="3564467"/>
              <a:ext cx="136336" cy="7723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テキスト ボックス 115"/>
          <p:cNvSpPr txBox="1"/>
          <p:nvPr/>
        </p:nvSpPr>
        <p:spPr>
          <a:xfrm>
            <a:off x="2144320" y="4437855"/>
            <a:ext cx="397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P</a:t>
            </a:r>
            <a:endParaRPr kumimoji="1" lang="ja-JP" altLang="en-US" sz="2800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2319429" y="4607279"/>
            <a:ext cx="0" cy="2332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テキスト ボックス 73"/>
          <p:cNvSpPr txBox="1"/>
          <p:nvPr/>
        </p:nvSpPr>
        <p:spPr>
          <a:xfrm>
            <a:off x="7565910" y="5090584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n</a:t>
            </a:r>
            <a:endParaRPr kumimoji="1" lang="ja-JP" altLang="en-US" sz="4400" dirty="0"/>
          </a:p>
        </p:txBody>
      </p:sp>
      <p:sp>
        <p:nvSpPr>
          <p:cNvPr id="81" name="正方形/長方形 80"/>
          <p:cNvSpPr/>
          <p:nvPr/>
        </p:nvSpPr>
        <p:spPr>
          <a:xfrm>
            <a:off x="7342211" y="3928319"/>
            <a:ext cx="892086" cy="1916486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曲折矢印 26"/>
          <p:cNvSpPr/>
          <p:nvPr/>
        </p:nvSpPr>
        <p:spPr>
          <a:xfrm rot="5400000" flipV="1">
            <a:off x="3838404" y="3034169"/>
            <a:ext cx="420014" cy="1640009"/>
          </a:xfrm>
          <a:prstGeom prst="ben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2" name="曲折矢印 111"/>
          <p:cNvSpPr/>
          <p:nvPr/>
        </p:nvSpPr>
        <p:spPr>
          <a:xfrm rot="16200000" flipH="1" flipV="1">
            <a:off x="6908388" y="3034169"/>
            <a:ext cx="420014" cy="1640009"/>
          </a:xfrm>
          <a:prstGeom prst="ben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490311" y="3459500"/>
            <a:ext cx="412933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Little chance to be same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f</a:t>
            </a:r>
            <a:r>
              <a:rPr kumimoji="1" lang="en-US" altLang="ja-JP" dirty="0" smtClean="0">
                <a:latin typeface="Comic Sans MS"/>
                <a:cs typeface="Comic Sans MS"/>
              </a:rPr>
              <a:t>inal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s</a:t>
            </a:r>
            <a:r>
              <a:rPr kumimoji="1" lang="en-US" altLang="ja-JP" dirty="0" smtClean="0">
                <a:latin typeface="Comic Sans MS"/>
                <a:cs typeface="Comic Sans MS"/>
              </a:rPr>
              <a:t>tate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68" name="直線コネクタ 67"/>
          <p:cNvCxnSpPr/>
          <p:nvPr/>
        </p:nvCxnSpPr>
        <p:spPr>
          <a:xfrm>
            <a:off x="5157252" y="4420205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V="1">
            <a:off x="6202139" y="4272755"/>
            <a:ext cx="1363771" cy="16015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直線コネクタ 83"/>
          <p:cNvCxnSpPr/>
          <p:nvPr/>
        </p:nvCxnSpPr>
        <p:spPr>
          <a:xfrm>
            <a:off x="6265333" y="4437855"/>
            <a:ext cx="1292799" cy="897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>
            <a:off x="6228643" y="4437855"/>
            <a:ext cx="1329489" cy="2135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 flipV="1">
            <a:off x="6228643" y="4178301"/>
            <a:ext cx="1329489" cy="2595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直線コネクタ 102"/>
          <p:cNvCxnSpPr>
            <a:endCxn id="109" idx="1"/>
          </p:cNvCxnSpPr>
          <p:nvPr/>
        </p:nvCxnSpPr>
        <p:spPr>
          <a:xfrm flipV="1">
            <a:off x="6313511" y="4394807"/>
            <a:ext cx="1244621" cy="4304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直線コネクタ 103"/>
          <p:cNvCxnSpPr/>
          <p:nvPr/>
        </p:nvCxnSpPr>
        <p:spPr>
          <a:xfrm flipV="1">
            <a:off x="862182" y="4341169"/>
            <a:ext cx="1111091" cy="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/>
          <p:nvPr/>
        </p:nvCxnSpPr>
        <p:spPr>
          <a:xfrm flipV="1">
            <a:off x="1989460" y="4181019"/>
            <a:ext cx="1191890" cy="160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/>
          <p:nvPr/>
        </p:nvCxnSpPr>
        <p:spPr>
          <a:xfrm>
            <a:off x="2052654" y="4346119"/>
            <a:ext cx="1128696" cy="917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直線コネクタ 116"/>
          <p:cNvCxnSpPr/>
          <p:nvPr/>
        </p:nvCxnSpPr>
        <p:spPr>
          <a:xfrm>
            <a:off x="2015964" y="4346119"/>
            <a:ext cx="1165386" cy="2135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直線コネクタ 117"/>
          <p:cNvCxnSpPr/>
          <p:nvPr/>
        </p:nvCxnSpPr>
        <p:spPr>
          <a:xfrm flipV="1">
            <a:off x="2015964" y="4064181"/>
            <a:ext cx="1165386" cy="2819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直線コネクタ 118"/>
          <p:cNvCxnSpPr/>
          <p:nvPr/>
        </p:nvCxnSpPr>
        <p:spPr>
          <a:xfrm>
            <a:off x="2100832" y="4346119"/>
            <a:ext cx="1127574" cy="21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6" name="正方形/長方形 125"/>
          <p:cNvSpPr/>
          <p:nvPr/>
        </p:nvSpPr>
        <p:spPr>
          <a:xfrm>
            <a:off x="3269371" y="6154338"/>
            <a:ext cx="2358862" cy="376714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3809858" y="6476431"/>
            <a:ext cx="159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Suppressed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?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19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93229" y="124438"/>
            <a:ext cx="9050771" cy="11430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Transverse Asymmetry Observables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0" name="スライド番号プレースホルダー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26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pic>
        <p:nvPicPr>
          <p:cNvPr id="25" name="Picture 8" descr="ph_bw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171" y="1704892"/>
            <a:ext cx="4503737" cy="3313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" name="直方体 28"/>
          <p:cNvSpPr/>
          <p:nvPr/>
        </p:nvSpPr>
        <p:spPr>
          <a:xfrm rot="845452">
            <a:off x="7694631" y="4474485"/>
            <a:ext cx="695534" cy="365086"/>
          </a:xfrm>
          <a:prstGeom prst="cub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Comic Sans MS"/>
                <a:cs typeface="Comic Sans MS"/>
              </a:rPr>
              <a:t>ZDC</a:t>
            </a:r>
            <a:endParaRPr kumimoji="1" lang="ja-JP" altLang="en-US" sz="1600" dirty="0">
              <a:latin typeface="Comic Sans MS"/>
              <a:cs typeface="Comic Sans M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6355" flipV="1">
            <a:off x="5142819" y="3948080"/>
            <a:ext cx="2040946" cy="427247"/>
          </a:xfrm>
          <a:prstGeom prst="rect">
            <a:avLst/>
          </a:prstGeom>
        </p:spPr>
      </p:pic>
      <p:cxnSp>
        <p:nvCxnSpPr>
          <p:cNvPr id="28" name="直線コネクタ 27"/>
          <p:cNvCxnSpPr/>
          <p:nvPr/>
        </p:nvCxnSpPr>
        <p:spPr>
          <a:xfrm>
            <a:off x="5181240" y="3831055"/>
            <a:ext cx="2483141" cy="69543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7058449" y="3474618"/>
            <a:ext cx="178539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omic Sans MS"/>
                <a:cs typeface="Comic Sans MS"/>
              </a:rPr>
              <a:t>v</a:t>
            </a:r>
            <a:r>
              <a:rPr lang="en-US" altLang="ja-JP" dirty="0" smtClean="0">
                <a:latin typeface="Comic Sans MS"/>
                <a:cs typeface="Comic Sans MS"/>
              </a:rPr>
              <a:t>ery forward n</a:t>
            </a:r>
          </a:p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(6&lt;</a:t>
            </a:r>
            <a:r>
              <a:rPr lang="en-US" altLang="ja-JP" dirty="0">
                <a:latin typeface="Comic Sans MS"/>
                <a:cs typeface="Comic Sans MS"/>
              </a:rPr>
              <a:t>|</a:t>
            </a:r>
            <a:r>
              <a:rPr lang="en-US" altLang="ja-JP" i="1" dirty="0">
                <a:latin typeface="Symbol" charset="2"/>
                <a:cs typeface="Symbol" charset="2"/>
              </a:rPr>
              <a:t>h</a:t>
            </a:r>
            <a:r>
              <a:rPr lang="en-US" altLang="ja-JP" dirty="0">
                <a:latin typeface="Comic Sans MS"/>
                <a:cs typeface="Comic Sans MS"/>
              </a:rPr>
              <a:t>|</a:t>
            </a:r>
            <a:r>
              <a:rPr lang="en-US" altLang="ja-JP" dirty="0" smtClean="0">
                <a:latin typeface="Comic Sans MS"/>
                <a:cs typeface="Comic Sans MS"/>
              </a:rPr>
              <a:t>&lt;8)</a:t>
            </a:r>
            <a:endParaRPr lang="ja-JP" altLang="en-US" dirty="0">
              <a:latin typeface="Comic Sans MS"/>
              <a:cs typeface="Comic Sans MS"/>
            </a:endParaRP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996955" flipV="1">
            <a:off x="2914723" y="3515886"/>
            <a:ext cx="2040946" cy="427247"/>
          </a:xfrm>
          <a:prstGeom prst="rect">
            <a:avLst/>
          </a:prstGeom>
        </p:spPr>
      </p:pic>
      <p:pic>
        <p:nvPicPr>
          <p:cNvPr id="40" name="コンテンツ プレースホルダー 3"/>
          <p:cNvPicPr>
            <a:picLocks noChangeAspect="1"/>
          </p:cNvPicPr>
          <p:nvPr/>
        </p:nvPicPr>
        <p:blipFill rotWithShape="1">
          <a:blip r:embed="rId4"/>
          <a:srcRect l="19978" t="33822" r="62874" b="11850"/>
          <a:stretch/>
        </p:blipFill>
        <p:spPr>
          <a:xfrm>
            <a:off x="457200" y="2125251"/>
            <a:ext cx="363971" cy="624613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>
            <a:off x="684621" y="2493924"/>
            <a:ext cx="2211627" cy="6417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爆発 1 10"/>
          <p:cNvSpPr/>
          <p:nvPr/>
        </p:nvSpPr>
        <p:spPr>
          <a:xfrm>
            <a:off x="2855283" y="3019627"/>
            <a:ext cx="273108" cy="314054"/>
          </a:xfrm>
          <a:prstGeom prst="irregularSeal1">
            <a:avLst/>
          </a:prstGeom>
          <a:solidFill>
            <a:srgbClr val="FFFF00"/>
          </a:solidFill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04242" y="2751371"/>
            <a:ext cx="158341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Comic Sans MS"/>
                <a:cs typeface="Comic Sans MS"/>
              </a:rPr>
              <a:t>Soft Process</a:t>
            </a:r>
          </a:p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(</a:t>
            </a:r>
            <a:r>
              <a:rPr lang="en-US" altLang="ja-JP" dirty="0" err="1">
                <a:latin typeface="Comic Sans MS"/>
                <a:cs typeface="Comic Sans MS"/>
              </a:rPr>
              <a:t>m</a:t>
            </a:r>
            <a:r>
              <a:rPr lang="en-US" altLang="ja-JP" dirty="0" err="1" smtClean="0">
                <a:latin typeface="Comic Sans MS"/>
                <a:cs typeface="Comic Sans MS"/>
              </a:rPr>
              <a:t>esonic</a:t>
            </a:r>
            <a:r>
              <a:rPr lang="en-US" altLang="ja-JP" dirty="0" smtClean="0">
                <a:latin typeface="Comic Sans MS"/>
                <a:cs typeface="Comic Sans MS"/>
              </a:rPr>
              <a:t>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609" y="2681587"/>
            <a:ext cx="100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100GeV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26" y="1240128"/>
            <a:ext cx="1256689" cy="40979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951791" y="2625901"/>
            <a:ext cx="4192209" cy="23921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135851" y="4156291"/>
            <a:ext cx="1252491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forward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endParaRPr lang="en-US" altLang="ja-JP" baseline="30000" dirty="0" smtClean="0">
              <a:latin typeface="Comic Sans MS"/>
              <a:cs typeface="Comic Sans MS"/>
            </a:endParaRPr>
          </a:p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(2&lt;|</a:t>
            </a:r>
            <a:r>
              <a:rPr lang="en-US" altLang="ja-JP" i="1" dirty="0" smtClean="0">
                <a:latin typeface="Symbol" charset="2"/>
                <a:cs typeface="Symbol" charset="2"/>
              </a:rPr>
              <a:t>h</a:t>
            </a:r>
            <a:r>
              <a:rPr lang="en-US" altLang="ja-JP" dirty="0" smtClean="0">
                <a:latin typeface="Comic Sans MS"/>
                <a:cs typeface="Comic Sans MS"/>
              </a:rPr>
              <a:t>|&lt;4)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951681" y="4942264"/>
            <a:ext cx="1617788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Comic Sans MS"/>
                <a:cs typeface="Comic Sans MS"/>
              </a:rPr>
              <a:t>Hard Process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(</a:t>
            </a:r>
            <a:r>
              <a:rPr lang="en-US" altLang="ja-JP" dirty="0" err="1" smtClean="0">
                <a:latin typeface="Comic Sans MS"/>
                <a:cs typeface="Comic Sans MS"/>
              </a:rPr>
              <a:t>partonic</a:t>
            </a:r>
            <a:r>
              <a:rPr lang="en-US" altLang="ja-JP" dirty="0" smtClean="0">
                <a:latin typeface="Comic Sans MS"/>
                <a:cs typeface="Comic Sans MS"/>
              </a:rPr>
              <a:t>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9613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EE30A9-DD68-7A43-BDE2-CF819FFF19E2}" type="slidenum">
              <a:rPr kumimoji="0" lang="en-US" altLang="ja-JP" sz="1200">
                <a:solidFill>
                  <a:srgbClr val="898989"/>
                </a:solidFill>
                <a:latin typeface="Comic Sans MS"/>
                <a:cs typeface="Comic Sans MS"/>
              </a:rPr>
              <a:pPr/>
              <a:t>27</a:t>
            </a:fld>
            <a:endParaRPr kumimoji="0" lang="en-US" altLang="ja-JP" sz="1200">
              <a:solidFill>
                <a:srgbClr val="898989"/>
              </a:solidFill>
              <a:latin typeface="Comic Sans MS"/>
              <a:cs typeface="Comic Sans MS"/>
            </a:endParaRPr>
          </a:p>
        </p:txBody>
      </p:sp>
      <p:pic>
        <p:nvPicPr>
          <p:cNvPr id="174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44" y="2640806"/>
            <a:ext cx="3779838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923325"/>
              </p:ext>
            </p:extLst>
          </p:nvPr>
        </p:nvGraphicFramePr>
        <p:xfrm>
          <a:off x="600895" y="5854700"/>
          <a:ext cx="1871663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73" name="Equation" r:id="rId4" imgW="914400" imgH="241200" progId="Equation.3">
                  <p:embed/>
                </p:oleObj>
              </mc:Choice>
              <mc:Fallback>
                <p:oleObj name="Equation" r:id="rId4" imgW="914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95" y="5854700"/>
                        <a:ext cx="1871663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4" name="Text Box 6"/>
          <p:cNvSpPr txBox="1">
            <a:spLocks noChangeArrowheads="1"/>
          </p:cNvSpPr>
          <p:nvPr/>
        </p:nvSpPr>
        <p:spPr bwMode="auto">
          <a:xfrm>
            <a:off x="8249444" y="3266468"/>
            <a:ext cx="4035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l-GR" altLang="ko-KR" sz="1800" dirty="0">
                <a:solidFill>
                  <a:srgbClr val="FF0000"/>
                </a:solidFill>
                <a:latin typeface="Comic Sans MS"/>
                <a:cs typeface="Comic Sans MS"/>
              </a:rPr>
              <a:t>π</a:t>
            </a:r>
            <a:r>
              <a:rPr kumimoji="0" lang="en-US" altLang="ko-KR" sz="18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+</a:t>
            </a:r>
            <a:endParaRPr kumimoji="0" lang="el-GR" altLang="ko-KR" sz="1800" baseline="30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7425" name="Text Box 7"/>
          <p:cNvSpPr txBox="1">
            <a:spLocks noChangeArrowheads="1"/>
          </p:cNvSpPr>
          <p:nvPr/>
        </p:nvSpPr>
        <p:spPr bwMode="auto">
          <a:xfrm>
            <a:off x="7868444" y="5183187"/>
            <a:ext cx="393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l-GR" altLang="ko-KR" sz="1800">
                <a:solidFill>
                  <a:srgbClr val="FF0000"/>
                </a:solidFill>
                <a:latin typeface="Comic Sans MS"/>
                <a:cs typeface="Comic Sans MS"/>
              </a:rPr>
              <a:t>π</a:t>
            </a:r>
            <a:r>
              <a:rPr kumimoji="0" lang="en-US" altLang="ko-KR" sz="1800" baseline="3000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endParaRPr kumimoji="0" lang="el-GR" altLang="ko-KR" sz="1800" baseline="3000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7426" name="Text Box 8"/>
          <p:cNvSpPr txBox="1">
            <a:spLocks noChangeArrowheads="1"/>
          </p:cNvSpPr>
          <p:nvPr/>
        </p:nvSpPr>
        <p:spPr bwMode="auto">
          <a:xfrm>
            <a:off x="7898607" y="3756552"/>
            <a:ext cx="423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l-GR" altLang="ko-KR" sz="1800" dirty="0">
                <a:solidFill>
                  <a:srgbClr val="FF0000"/>
                </a:solidFill>
                <a:latin typeface="Comic Sans MS"/>
                <a:cs typeface="Comic Sans MS"/>
              </a:rPr>
              <a:t>π</a:t>
            </a:r>
            <a:r>
              <a:rPr kumimoji="0" lang="en-US" altLang="ko-KR" sz="18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0</a:t>
            </a:r>
            <a:endParaRPr kumimoji="0" lang="el-GR" altLang="ko-KR" sz="1800" baseline="30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741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134587"/>
              </p:ext>
            </p:extLst>
          </p:nvPr>
        </p:nvGraphicFramePr>
        <p:xfrm>
          <a:off x="4060825" y="1219803"/>
          <a:ext cx="233203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74" name="Equation" r:id="rId6" imgW="1434960" imgH="609480" progId="Equation.3">
                  <p:embed/>
                </p:oleObj>
              </mc:Choice>
              <mc:Fallback>
                <p:oleObj name="Equation" r:id="rId6" imgW="14349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825" y="1219803"/>
                        <a:ext cx="2332037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742253"/>
              </p:ext>
            </p:extLst>
          </p:nvPr>
        </p:nvGraphicFramePr>
        <p:xfrm>
          <a:off x="600895" y="6311900"/>
          <a:ext cx="1312863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75" name="Equation" r:id="rId8" imgW="863280" imgH="228600" progId="Equation.3">
                  <p:embed/>
                </p:oleObj>
              </mc:Choice>
              <mc:Fallback>
                <p:oleObj name="Equation" r:id="rId8" imgW="863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95" y="6311900"/>
                        <a:ext cx="1312863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7" name="Text Box 11"/>
          <p:cNvSpPr txBox="1">
            <a:spLocks noChangeArrowheads="1"/>
          </p:cNvSpPr>
          <p:nvPr/>
        </p:nvSpPr>
        <p:spPr bwMode="auto">
          <a:xfrm>
            <a:off x="524695" y="5245100"/>
            <a:ext cx="356307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ko-KR" sz="2000" b="1" dirty="0">
                <a:latin typeface="Comic Sans MS"/>
                <a:cs typeface="Comic Sans MS"/>
              </a:rPr>
              <a:t>Experiment:</a:t>
            </a:r>
          </a:p>
          <a:p>
            <a:r>
              <a:rPr kumimoji="0" lang="en-US" altLang="ko-KR" sz="1400" dirty="0">
                <a:latin typeface="Comic Sans MS"/>
                <a:cs typeface="Comic Sans MS"/>
              </a:rPr>
              <a:t>(E704, Fermi National Laboratory, 1991)</a:t>
            </a:r>
            <a:endParaRPr kumimoji="0" lang="en-US" altLang="ko-KR" sz="2000" b="1" dirty="0">
              <a:latin typeface="Comic Sans MS"/>
              <a:cs typeface="Comic Sans MS"/>
            </a:endParaRPr>
          </a:p>
        </p:txBody>
      </p:sp>
      <p:sp>
        <p:nvSpPr>
          <p:cNvPr id="17429" name="Text Box 16"/>
          <p:cNvSpPr txBox="1">
            <a:spLocks noChangeArrowheads="1"/>
          </p:cNvSpPr>
          <p:nvPr/>
        </p:nvSpPr>
        <p:spPr bwMode="auto">
          <a:xfrm>
            <a:off x="5501612" y="2404233"/>
            <a:ext cx="35050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ko-KR" sz="1800" dirty="0">
                <a:solidFill>
                  <a:srgbClr val="FF0000"/>
                </a:solidFill>
                <a:latin typeface="Comic Sans MS"/>
                <a:cs typeface="Comic Sans MS"/>
              </a:rPr>
              <a:t>E704: Left-</a:t>
            </a:r>
            <a:r>
              <a:rPr kumimoji="0" lang="en-US" altLang="ko-KR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right asymmetries </a:t>
            </a:r>
            <a:endParaRPr kumimoji="0" lang="en-US" altLang="ko-KR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7433" name="Text Box 32"/>
          <p:cNvSpPr txBox="1">
            <a:spLocks noChangeArrowheads="1"/>
          </p:cNvSpPr>
          <p:nvPr/>
        </p:nvSpPr>
        <p:spPr bwMode="auto">
          <a:xfrm>
            <a:off x="448495" y="3416300"/>
            <a:ext cx="53340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ja-JP" sz="1800" b="1" dirty="0">
                <a:latin typeface="Comic Sans MS"/>
                <a:cs typeface="Comic Sans MS"/>
              </a:rPr>
              <a:t>Theory Expectation:</a:t>
            </a:r>
            <a:r>
              <a:rPr kumimoji="0" lang="en-US" altLang="ja-JP" sz="1800" dirty="0">
                <a:latin typeface="Comic Sans MS"/>
                <a:cs typeface="Comic Sans MS"/>
              </a:rPr>
              <a:t> </a:t>
            </a:r>
            <a:br>
              <a:rPr kumimoji="0" lang="en-US" altLang="ja-JP" sz="1800" dirty="0">
                <a:latin typeface="Comic Sans MS"/>
                <a:cs typeface="Comic Sans MS"/>
              </a:rPr>
            </a:br>
            <a:r>
              <a:rPr kumimoji="0" lang="en-US" altLang="ja-JP" sz="1800" dirty="0">
                <a:latin typeface="Comic Sans MS"/>
                <a:cs typeface="Comic Sans MS"/>
              </a:rPr>
              <a:t>Small asymmetries at high energies </a:t>
            </a:r>
            <a:br>
              <a:rPr kumimoji="0" lang="en-US" altLang="ja-JP" sz="1800" dirty="0">
                <a:latin typeface="Comic Sans MS"/>
                <a:cs typeface="Comic Sans MS"/>
              </a:rPr>
            </a:br>
            <a:r>
              <a:rPr kumimoji="0" lang="en-US" altLang="ko-KR" sz="1200" dirty="0">
                <a:latin typeface="Comic Sans MS"/>
                <a:ea typeface="Gulim" charset="0"/>
                <a:cs typeface="Comic Sans MS"/>
              </a:rPr>
              <a:t>(Kane, </a:t>
            </a:r>
            <a:r>
              <a:rPr kumimoji="0" lang="en-US" altLang="ko-KR" sz="1200" dirty="0" err="1">
                <a:latin typeface="Comic Sans MS"/>
                <a:ea typeface="Gulim" charset="0"/>
                <a:cs typeface="Comic Sans MS"/>
              </a:rPr>
              <a:t>Pumplin</a:t>
            </a:r>
            <a:r>
              <a:rPr kumimoji="0" lang="en-US" altLang="ko-KR" sz="1200" dirty="0">
                <a:latin typeface="Comic Sans MS"/>
                <a:ea typeface="Gulim" charset="0"/>
                <a:cs typeface="Comic Sans MS"/>
              </a:rPr>
              <a:t>, </a:t>
            </a:r>
            <a:r>
              <a:rPr kumimoji="0" lang="en-US" altLang="ko-KR" sz="1200" dirty="0" err="1">
                <a:latin typeface="Comic Sans MS"/>
                <a:ea typeface="Gulim" charset="0"/>
                <a:cs typeface="Comic Sans MS"/>
              </a:rPr>
              <a:t>Repko</a:t>
            </a:r>
            <a:r>
              <a:rPr kumimoji="0" lang="en-US" altLang="ko-KR" sz="1200" dirty="0">
                <a:latin typeface="Comic Sans MS"/>
                <a:ea typeface="Gulim" charset="0"/>
                <a:cs typeface="Comic Sans MS"/>
              </a:rPr>
              <a:t>, PRL 41, 1689–1692 (1978) )</a:t>
            </a:r>
          </a:p>
          <a:p>
            <a:pPr>
              <a:spcBef>
                <a:spcPct val="50000"/>
              </a:spcBef>
            </a:pPr>
            <a:r>
              <a:rPr kumimoji="0" lang="en-US" altLang="ja-JP" sz="1800" dirty="0">
                <a:latin typeface="Comic Sans MS"/>
                <a:cs typeface="Comic Sans MS"/>
              </a:rPr>
              <a:t> </a:t>
            </a:r>
            <a:br>
              <a:rPr kumimoji="0" lang="en-US" altLang="ja-JP" sz="1800" dirty="0">
                <a:latin typeface="Comic Sans MS"/>
                <a:cs typeface="Comic Sans MS"/>
              </a:rPr>
            </a:br>
            <a:r>
              <a:rPr kumimoji="0" lang="en-US" altLang="ja-JP" sz="1800" dirty="0">
                <a:latin typeface="Comic Sans MS"/>
                <a:cs typeface="Comic Sans MS"/>
              </a:rPr>
              <a:t/>
            </a:r>
            <a:br>
              <a:rPr kumimoji="0" lang="en-US" altLang="ja-JP" sz="1800" dirty="0">
                <a:latin typeface="Comic Sans MS"/>
                <a:cs typeface="Comic Sans MS"/>
              </a:rPr>
            </a:br>
            <a:endParaRPr kumimoji="0" lang="en-US" altLang="ja-JP" sz="1800" dirty="0">
              <a:latin typeface="Comic Sans MS"/>
              <a:cs typeface="Comic Sans MS"/>
            </a:endParaRPr>
          </a:p>
        </p:txBody>
      </p:sp>
      <p:graphicFrame>
        <p:nvGraphicFramePr>
          <p:cNvPr id="1741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374597"/>
              </p:ext>
            </p:extLst>
          </p:nvPr>
        </p:nvGraphicFramePr>
        <p:xfrm>
          <a:off x="600895" y="4254500"/>
          <a:ext cx="1524000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76" name="Equation" r:id="rId10" imgW="939600" imgH="596880" progId="Equation.3">
                  <p:embed/>
                </p:oleObj>
              </mc:Choice>
              <mc:Fallback>
                <p:oleObj name="Equation" r:id="rId10" imgW="93960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95" y="4254500"/>
                        <a:ext cx="1524000" cy="969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9" name="Text Box 51"/>
          <p:cNvSpPr txBox="1">
            <a:spLocks noChangeArrowheads="1"/>
          </p:cNvSpPr>
          <p:nvPr/>
        </p:nvSpPr>
        <p:spPr bwMode="auto">
          <a:xfrm>
            <a:off x="2582095" y="61595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ja-JP" sz="1800" b="1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kumimoji="0" lang="en-US" altLang="ja-JP" sz="1800" b="1" baseline="-2500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kumimoji="0" lang="en-US" altLang="ja-JP" sz="1800" b="1">
                <a:solidFill>
                  <a:srgbClr val="FF0000"/>
                </a:solidFill>
                <a:latin typeface="Comic Sans MS"/>
                <a:cs typeface="Comic Sans MS"/>
              </a:rPr>
              <a:t> O(10</a:t>
            </a:r>
            <a:r>
              <a:rPr kumimoji="0" lang="en-US" altLang="ja-JP" sz="1800" b="1" baseline="30000">
                <a:solidFill>
                  <a:srgbClr val="FF0000"/>
                </a:solidFill>
                <a:latin typeface="Comic Sans MS"/>
                <a:cs typeface="Comic Sans MS"/>
              </a:rPr>
              <a:t>-1</a:t>
            </a:r>
            <a:r>
              <a:rPr kumimoji="0" lang="en-US" altLang="ja-JP" sz="1800" b="1">
                <a:solidFill>
                  <a:srgbClr val="FF0000"/>
                </a:solidFill>
                <a:latin typeface="Comic Sans MS"/>
                <a:cs typeface="Comic Sans MS"/>
              </a:rPr>
              <a:t>) Measured</a:t>
            </a:r>
            <a:endParaRPr kumimoji="0" lang="en-US" altLang="ja-JP" sz="1800" b="1" baseline="3000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7440" name="Text Box 52"/>
          <p:cNvSpPr txBox="1">
            <a:spLocks noChangeArrowheads="1"/>
          </p:cNvSpPr>
          <p:nvPr/>
        </p:nvSpPr>
        <p:spPr bwMode="auto">
          <a:xfrm>
            <a:off x="2582095" y="4635500"/>
            <a:ext cx="20343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ja-JP" sz="1800" b="1" dirty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kumimoji="0" lang="en-US" altLang="ja-JP" sz="1800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kumimoji="0" lang="en-US" altLang="ja-JP" sz="1800" b="1" dirty="0">
                <a:solidFill>
                  <a:srgbClr val="FF0000"/>
                </a:solidFill>
                <a:latin typeface="Comic Sans MS"/>
                <a:cs typeface="Comic Sans MS"/>
              </a:rPr>
              <a:t> O(10</a:t>
            </a:r>
            <a:r>
              <a:rPr kumimoji="0" lang="en-US" altLang="ja-JP" sz="18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-4</a:t>
            </a:r>
            <a:r>
              <a:rPr kumimoji="0" lang="en-US" altLang="ja-JP" sz="1800" b="1" dirty="0">
                <a:solidFill>
                  <a:srgbClr val="FF0000"/>
                </a:solidFill>
                <a:latin typeface="Comic Sans MS"/>
                <a:cs typeface="Comic Sans MS"/>
              </a:rPr>
              <a:t>) Theory</a:t>
            </a:r>
            <a:endParaRPr kumimoji="0" lang="en-US" altLang="ja-JP" sz="1800" b="1" baseline="30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7441" name="Text Box 11"/>
          <p:cNvSpPr txBox="1">
            <a:spLocks noChangeArrowheads="1"/>
          </p:cNvSpPr>
          <p:nvPr/>
        </p:nvSpPr>
        <p:spPr bwMode="auto">
          <a:xfrm>
            <a:off x="4990333" y="3902869"/>
            <a:ext cx="51127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ko-KR" sz="2000" b="1">
                <a:latin typeface="Comic Sans MS"/>
                <a:ea typeface="Gulim" charset="0"/>
                <a:cs typeface="Comic Sans MS"/>
              </a:rPr>
              <a:t>A</a:t>
            </a:r>
            <a:r>
              <a:rPr kumimoji="0" lang="en-US" altLang="ko-KR" sz="2000" b="1" baseline="-25000">
                <a:latin typeface="Comic Sans MS"/>
                <a:ea typeface="Gulim" charset="0"/>
                <a:cs typeface="Comic Sans MS"/>
              </a:rPr>
              <a:t>N</a:t>
            </a:r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04" y="759106"/>
            <a:ext cx="2705443" cy="269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1688431" y="2210403"/>
            <a:ext cx="28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705827" y="2747188"/>
            <a:ext cx="28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174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276976"/>
              </p:ext>
            </p:extLst>
          </p:nvPr>
        </p:nvGraphicFramePr>
        <p:xfrm>
          <a:off x="6954318" y="6037526"/>
          <a:ext cx="898637" cy="612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77" name="数式" r:id="rId13" imgW="838080" imgH="571320" progId="Equation.3">
                  <p:embed/>
                </p:oleObj>
              </mc:Choice>
              <mc:Fallback>
                <p:oleObj name="数式" r:id="rId13" imgW="838080" imgH="571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318" y="6037526"/>
                        <a:ext cx="898637" cy="61246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itle 1"/>
          <p:cNvSpPr>
            <a:spLocks noGrp="1"/>
          </p:cNvSpPr>
          <p:nvPr>
            <p:ph type="title"/>
          </p:nvPr>
        </p:nvSpPr>
        <p:spPr>
          <a:xfrm>
            <a:off x="0" y="-116222"/>
            <a:ext cx="9143999" cy="1143000"/>
          </a:xfrm>
        </p:spPr>
        <p:txBody>
          <a:bodyPr>
            <a:normAutofit fontScale="90000"/>
          </a:bodyPr>
          <a:lstStyle/>
          <a:p>
            <a:r>
              <a:rPr kumimoji="0" lang="en-US" altLang="ja-JP" dirty="0">
                <a:latin typeface="Comic Sans MS"/>
                <a:cs typeface="Comic Sans MS"/>
              </a:rPr>
              <a:t>Single Transverse Spin Asymmetries</a:t>
            </a:r>
          </a:p>
        </p:txBody>
      </p:sp>
    </p:spTree>
    <p:extLst>
      <p:ext uri="{BB962C8B-B14F-4D97-AF65-F5344CB8AC3E}">
        <p14:creationId xmlns:p14="http://schemas.microsoft.com/office/powerpoint/2010/main" val="375000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513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Energy Dependence of </a:t>
            </a:r>
            <a:r>
              <a:rPr kumimoji="1" lang="en-US" altLang="ja-JP" i="1" dirty="0" smtClean="0">
                <a:latin typeface="Comic Sans MS"/>
                <a:cs typeface="Comic Sans MS"/>
              </a:rPr>
              <a:t>A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N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" r="-204"/>
          <a:stretch/>
        </p:blipFill>
        <p:spPr>
          <a:xfrm>
            <a:off x="-345716" y="2736627"/>
            <a:ext cx="2490752" cy="3022308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417" y="2235458"/>
            <a:ext cx="2159000" cy="28956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529" y="4540475"/>
            <a:ext cx="1739900" cy="609600"/>
          </a:xfrm>
          <a:prstGeom prst="rect">
            <a:avLst/>
          </a:prstGeom>
        </p:spPr>
      </p:pic>
      <p:sp>
        <p:nvSpPr>
          <p:cNvPr id="12" name="左右矢印 11"/>
          <p:cNvSpPr/>
          <p:nvPr/>
        </p:nvSpPr>
        <p:spPr>
          <a:xfrm>
            <a:off x="1302266" y="6313326"/>
            <a:ext cx="6639951" cy="422102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8445" y="6032210"/>
            <a:ext cx="207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Non-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perturbative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58843" y="1063403"/>
            <a:ext cx="2113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600" dirty="0">
              <a:latin typeface="Comic Sans MS"/>
              <a:cs typeface="Comic Sans M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89668" y="6004535"/>
            <a:ext cx="154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Comic Sans MS"/>
                <a:cs typeface="Comic Sans MS"/>
              </a:rPr>
              <a:t>P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erturbative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95" y="1401957"/>
            <a:ext cx="3115405" cy="228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6225"/>
          <a:stretch/>
        </p:blipFill>
        <p:spPr bwMode="auto">
          <a:xfrm>
            <a:off x="4003263" y="1882857"/>
            <a:ext cx="2363373" cy="27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4468398" y="1711732"/>
            <a:ext cx="1898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Comic Sans MS"/>
                <a:cs typeface="Comic Sans MS"/>
              </a:rPr>
              <a:t>E704 200GeV beam</a:t>
            </a:r>
            <a:endParaRPr kumimoji="1" lang="ja-JP" altLang="en-US" sz="1400" dirty="0">
              <a:latin typeface="Comic Sans MS"/>
              <a:cs typeface="Comic Sans M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431981" y="1144363"/>
            <a:ext cx="77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RHIC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57879" y="4078810"/>
            <a:ext cx="2011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Asymmetry still persists even in high energy!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48524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80405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Comic Sans MS"/>
                <a:cs typeface="Comic Sans MS"/>
              </a:rPr>
              <a:t>What Could be the Cause?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>
                <a:latin typeface="Comic Sans MS"/>
                <a:cs typeface="Comic Sans MS"/>
              </a:rPr>
              <a:t>29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aphicFrame>
        <p:nvGraphicFramePr>
          <p:cNvPr id="3" name="図表 2"/>
          <p:cNvGraphicFramePr/>
          <p:nvPr>
            <p:extLst>
              <p:ext uri="{D42A27DB-BD31-4B8C-83A1-F6EECF244321}">
                <p14:modId xmlns:p14="http://schemas.microsoft.com/office/powerpoint/2010/main" val="254100660"/>
              </p:ext>
            </p:extLst>
          </p:nvPr>
        </p:nvGraphicFramePr>
        <p:xfrm>
          <a:off x="194234" y="1021416"/>
          <a:ext cx="8740589" cy="5640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949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88695" y="333375"/>
            <a:ext cx="723455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kumimoji="0" lang="en-US" altLang="ja-JP" sz="3000" dirty="0">
                <a:latin typeface="Comic Sans MS"/>
              </a:rPr>
              <a:t>The </a:t>
            </a:r>
            <a:r>
              <a:rPr kumimoji="0" lang="en-US" altLang="ja-JP" sz="3000" b="1" dirty="0">
                <a:solidFill>
                  <a:srgbClr val="FF0000"/>
                </a:solidFill>
                <a:latin typeface="Comic Sans MS"/>
              </a:rPr>
              <a:t>R</a:t>
            </a:r>
            <a:r>
              <a:rPr kumimoji="0" lang="en-US" altLang="ja-JP" sz="3000" dirty="0">
                <a:latin typeface="Comic Sans MS"/>
              </a:rPr>
              <a:t>elativistic </a:t>
            </a:r>
            <a:r>
              <a:rPr kumimoji="0" lang="en-US" altLang="ja-JP" sz="3000" b="1" dirty="0">
                <a:solidFill>
                  <a:srgbClr val="FF0000"/>
                </a:solidFill>
                <a:latin typeface="Comic Sans MS"/>
              </a:rPr>
              <a:t>H</a:t>
            </a:r>
            <a:r>
              <a:rPr kumimoji="0" lang="en-US" altLang="ja-JP" sz="3000" dirty="0">
                <a:latin typeface="Comic Sans MS"/>
              </a:rPr>
              <a:t>eavy </a:t>
            </a:r>
            <a:r>
              <a:rPr kumimoji="0" lang="en-US" altLang="ja-JP" sz="3000" b="1" dirty="0">
                <a:solidFill>
                  <a:srgbClr val="FF0000"/>
                </a:solidFill>
                <a:latin typeface="Comic Sans MS"/>
              </a:rPr>
              <a:t>I</a:t>
            </a:r>
            <a:r>
              <a:rPr kumimoji="0" lang="en-US" altLang="ja-JP" sz="3000" dirty="0">
                <a:latin typeface="Comic Sans MS"/>
              </a:rPr>
              <a:t>on </a:t>
            </a:r>
            <a:r>
              <a:rPr kumimoji="0" lang="en-US" altLang="ja-JP" sz="3000" b="1" dirty="0">
                <a:solidFill>
                  <a:srgbClr val="FF0000"/>
                </a:solidFill>
                <a:latin typeface="Comic Sans MS"/>
              </a:rPr>
              <a:t>C</a:t>
            </a:r>
            <a:r>
              <a:rPr kumimoji="0" lang="en-US" altLang="ja-JP" sz="3000" dirty="0">
                <a:latin typeface="Comic Sans MS"/>
              </a:rPr>
              <a:t>ollider</a:t>
            </a:r>
          </a:p>
          <a:p>
            <a:pPr algn="ctr"/>
            <a:r>
              <a:rPr kumimoji="0" lang="en-US" altLang="ja-JP" sz="3000" dirty="0">
                <a:latin typeface="Comic Sans MS"/>
              </a:rPr>
              <a:t>accelerator complex</a:t>
            </a:r>
          </a:p>
          <a:p>
            <a:pPr algn="ctr"/>
            <a:r>
              <a:rPr kumimoji="0" lang="en-US" altLang="ja-JP" sz="3000" dirty="0">
                <a:latin typeface="Comic Sans MS"/>
              </a:rPr>
              <a:t> at Brookhaven National Laboratory</a:t>
            </a:r>
          </a:p>
        </p:txBody>
      </p:sp>
      <p:grpSp>
        <p:nvGrpSpPr>
          <p:cNvPr id="12292" name="Group 5"/>
          <p:cNvGrpSpPr>
            <a:grpSpLocks/>
          </p:cNvGrpSpPr>
          <p:nvPr/>
        </p:nvGrpSpPr>
        <p:grpSpPr bwMode="auto">
          <a:xfrm>
            <a:off x="755650" y="2133600"/>
            <a:ext cx="7467600" cy="4597400"/>
            <a:chOff x="64" y="1344"/>
            <a:chExt cx="3920" cy="2896"/>
          </a:xfrm>
        </p:grpSpPr>
        <p:pic>
          <p:nvPicPr>
            <p:cNvPr id="12294" name="Picture 6" descr="RHICcomplexne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1344"/>
              <a:ext cx="3920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465" y="2112"/>
              <a:ext cx="4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>
                  <a:solidFill>
                    <a:schemeClr val="accent2"/>
                  </a:solidFill>
                  <a:latin typeface="Maiandra GD" pitchFamily="34" charset="0"/>
                </a:rPr>
                <a:t>PHENIX</a:t>
              </a:r>
              <a:endParaRPr kumimoji="0" lang="en-US" altLang="ja-JP" sz="1600">
                <a:latin typeface="Maiandra GD" pitchFamily="34" charset="0"/>
              </a:endParaRPr>
            </a:p>
          </p:txBody>
        </p:sp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1622" y="2284"/>
              <a:ext cx="3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>
                  <a:solidFill>
                    <a:schemeClr val="accent2"/>
                  </a:solidFill>
                  <a:latin typeface="Maiandra GD" pitchFamily="34" charset="0"/>
                </a:rPr>
                <a:t>STAR</a:t>
              </a:r>
              <a:endParaRPr kumimoji="0" lang="en-US" altLang="ja-JP" sz="1600">
                <a:latin typeface="Maiandra GD" pitchFamily="34" charset="0"/>
              </a:endParaRPr>
            </a:p>
          </p:txBody>
        </p:sp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3198" y="1392"/>
              <a:ext cx="49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 dirty="0" smtClean="0">
                  <a:solidFill>
                    <a:schemeClr val="accent2"/>
                  </a:solidFill>
                  <a:latin typeface="Maiandra GD" pitchFamily="34" charset="0"/>
                </a:rPr>
                <a:t>Brahms</a:t>
              </a:r>
              <a:endParaRPr kumimoji="0" lang="en-US" altLang="ja-JP" sz="1600" b="1" dirty="0">
                <a:solidFill>
                  <a:schemeClr val="accent2"/>
                </a:solidFill>
                <a:latin typeface="Maiandra GD" pitchFamily="34" charset="0"/>
              </a:endParaRPr>
            </a:p>
            <a:p>
              <a:pPr algn="ctr"/>
              <a:r>
                <a:rPr kumimoji="0" lang="en-US" altLang="ja-JP" sz="1600" b="1" dirty="0">
                  <a:solidFill>
                    <a:schemeClr val="accent2"/>
                  </a:solidFill>
                  <a:latin typeface="Maiandra GD" pitchFamily="34" charset="0"/>
                </a:rPr>
                <a:t>pp2pp</a:t>
              </a:r>
              <a:endParaRPr kumimoji="0" lang="en-US" altLang="ja-JP" sz="1600" dirty="0">
                <a:latin typeface="Maiandra GD" pitchFamily="34" charset="0"/>
              </a:endParaRPr>
            </a:p>
          </p:txBody>
        </p:sp>
      </p:grpSp>
      <p:sp>
        <p:nvSpPr>
          <p:cNvPr id="12293" name="スライド番号プレースホルダ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B5FC7765-2A3B-46A1-B2DF-84B409669CCC}" type="slidenum">
              <a:rPr lang="en-US" altLang="ja-JP" smtClean="0"/>
              <a:pPr eaLnBrk="1" hangingPunct="1"/>
              <a:t>3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223904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Activities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around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0</a:t>
            </a:r>
            <a:endParaRPr kumimoji="1" lang="ja-JP" altLang="en-US" baseline="30000" dirty="0">
              <a:latin typeface="Comic Sans MS"/>
              <a:cs typeface="Comic Sans M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3263"/>
            <a:ext cx="9144000" cy="415860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378473" y="5706172"/>
            <a:ext cx="593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The more isolated 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400" baseline="30000" dirty="0" smtClean="0">
                <a:latin typeface="Comic Sans MS"/>
                <a:cs typeface="Comic Sans MS"/>
              </a:rPr>
              <a:t>0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, the larger the </a:t>
            </a:r>
            <a:r>
              <a:rPr kumimoji="1" lang="en-US" altLang="ja-JP" sz="2400" i="1" dirty="0" smtClean="0">
                <a:latin typeface="Comic Sans MS"/>
                <a:cs typeface="Comic Sans MS"/>
              </a:rPr>
              <a:t>A</a:t>
            </a:r>
            <a:r>
              <a:rPr kumimoji="1" lang="en-US" altLang="ja-JP" sz="2400" baseline="-25000" dirty="0" smtClean="0">
                <a:latin typeface="Comic Sans MS"/>
                <a:cs typeface="Comic Sans MS"/>
              </a:rPr>
              <a:t>N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.</a:t>
            </a:r>
          </a:p>
          <a:p>
            <a:r>
              <a:rPr lang="en-US" altLang="ja-JP" sz="2400" dirty="0" smtClean="0">
                <a:latin typeface="Comic Sans MS"/>
                <a:cs typeface="Comic Sans MS"/>
              </a:rPr>
              <a:t>Smaller </a:t>
            </a:r>
            <a:r>
              <a:rPr lang="en-US" altLang="ja-JP" sz="2400" i="1" dirty="0" smtClean="0">
                <a:latin typeface="Comic Sans MS"/>
                <a:cs typeface="Comic Sans MS"/>
              </a:rPr>
              <a:t>A</a:t>
            </a:r>
            <a:r>
              <a:rPr lang="en-US" altLang="ja-JP" sz="2400" baseline="-25000" dirty="0" smtClean="0">
                <a:latin typeface="Comic Sans MS"/>
                <a:cs typeface="Comic Sans MS"/>
              </a:rPr>
              <a:t>N</a:t>
            </a:r>
            <a:r>
              <a:rPr lang="en-US" altLang="ja-JP" sz="2400" dirty="0" smtClean="0">
                <a:latin typeface="Comic Sans MS"/>
                <a:cs typeface="Comic Sans MS"/>
              </a:rPr>
              <a:t> for jet-like events? 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82" y="139877"/>
            <a:ext cx="1291391" cy="8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6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036320"/>
            <a:ext cx="6857999" cy="56692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eft Arrow 18"/>
          <p:cNvSpPr/>
          <p:nvPr/>
        </p:nvSpPr>
        <p:spPr>
          <a:xfrm>
            <a:off x="7239000" y="4632960"/>
            <a:ext cx="640080" cy="36576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7239000" y="3627120"/>
            <a:ext cx="640080" cy="36576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sp>
        <p:nvSpPr>
          <p:cNvPr id="21" name="Left Arrow 20"/>
          <p:cNvSpPr/>
          <p:nvPr/>
        </p:nvSpPr>
        <p:spPr>
          <a:xfrm>
            <a:off x="7239000" y="2621280"/>
            <a:ext cx="640080" cy="36576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7239000" y="1615440"/>
            <a:ext cx="640080" cy="36576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sp>
        <p:nvSpPr>
          <p:cNvPr id="18" name="Left Arrow 17"/>
          <p:cNvSpPr/>
          <p:nvPr/>
        </p:nvSpPr>
        <p:spPr>
          <a:xfrm>
            <a:off x="7239000" y="5654040"/>
            <a:ext cx="640080" cy="36576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0668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s MS"/>
                <a:cs typeface="Comic Sans MS"/>
              </a:rPr>
              <a:t>Event </a:t>
            </a:r>
            <a:r>
              <a:rPr lang="en-US" sz="4000" dirty="0" smtClean="0">
                <a:latin typeface="Comic Sans MS"/>
                <a:cs typeface="Comic Sans MS"/>
              </a:rPr>
              <a:t>Topology: Forward TSSAs</a:t>
            </a:r>
            <a:endParaRPr lang="en-US" sz="4000" dirty="0"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73666" y="4356854"/>
                <a:ext cx="1585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b="0" dirty="0">
                  <a:solidFill>
                    <a:schemeClr val="accent1">
                      <a:lumMod val="75000"/>
                    </a:schemeClr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666" y="4356854"/>
                <a:ext cx="1585690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16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7604760" y="2529840"/>
                <a:ext cx="548640" cy="54864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accent3">
                      <a:lumMod val="50000"/>
                    </a:schemeClr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760" y="2529840"/>
                <a:ext cx="548640" cy="548640"/>
              </a:xfrm>
              <a:prstGeom prst="ellipse">
                <a:avLst/>
              </a:prstGeom>
              <a:blipFill rotWithShape="1">
                <a:blip r:embed="rId4"/>
                <a:stretch>
                  <a:fillRect t="-2083" b="-1042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7604760" y="1524000"/>
                <a:ext cx="548640" cy="54864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accent3">
                      <a:lumMod val="50000"/>
                    </a:schemeClr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760" y="1524000"/>
                <a:ext cx="548640" cy="548640"/>
              </a:xfrm>
              <a:prstGeom prst="ellipse">
                <a:avLst/>
              </a:prstGeom>
              <a:blipFill rotWithShape="1">
                <a:blip r:embed="rId5"/>
                <a:stretch>
                  <a:fillRect t="-2083" b="-1042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7604760" y="4541520"/>
                <a:ext cx="548640" cy="54864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accent3">
                      <a:lumMod val="50000"/>
                    </a:schemeClr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760" y="4541520"/>
                <a:ext cx="548640" cy="548640"/>
              </a:xfrm>
              <a:prstGeom prst="ellipse">
                <a:avLst/>
              </a:prstGeom>
              <a:blipFill rotWithShape="1">
                <a:blip r:embed="rId6"/>
                <a:stretch>
                  <a:fillRect t="-2083" b="-1042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7604760" y="3535680"/>
                <a:ext cx="548640" cy="54864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accent3">
                      <a:lumMod val="50000"/>
                    </a:schemeClr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760" y="3535680"/>
                <a:ext cx="548640" cy="548640"/>
              </a:xfrm>
              <a:prstGeom prst="ellipse">
                <a:avLst/>
              </a:prstGeom>
              <a:blipFill rotWithShape="1">
                <a:blip r:embed="rId7"/>
                <a:stretch>
                  <a:fillRect t="-2083" b="-1042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7604760" y="5547360"/>
                <a:ext cx="548640" cy="54864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accent3">
                      <a:lumMod val="50000"/>
                    </a:schemeClr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760" y="5547360"/>
                <a:ext cx="548640" cy="548640"/>
              </a:xfrm>
              <a:prstGeom prst="ellipse">
                <a:avLst/>
              </a:prstGeom>
              <a:blipFill rotWithShape="1">
                <a:blip r:embed="rId8"/>
                <a:stretch>
                  <a:fillRect t="-2083" b="-1042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6B1D2-9F4A-4487-A4FC-D9A9DF316B44}" type="slidenum">
              <a:rPr lang="en-US" smtClean="0">
                <a:latin typeface="Comic Sans MS"/>
                <a:cs typeface="Comic Sans MS"/>
              </a:rPr>
              <a:t>31</a:t>
            </a:fld>
            <a:endParaRPr lang="en-US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3922" y="1491850"/>
            <a:ext cx="129540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1</a:t>
            </a:r>
            <a:r>
              <a:rPr lang="en-US" sz="32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</a:p>
          <a:p>
            <a:endParaRPr lang="en-US" sz="3200" b="1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r>
              <a:rPr lang="en-US" sz="32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2</a:t>
            </a:r>
            <a:r>
              <a:rPr lang="en-US" sz="32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</a:p>
          <a:p>
            <a:endParaRPr lang="en-US" sz="3200" b="1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r>
              <a:rPr lang="en-US" sz="32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3</a:t>
            </a:r>
            <a:r>
              <a:rPr lang="en-US" sz="32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</a:p>
          <a:p>
            <a:endParaRPr lang="en-US" sz="3200" b="1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r>
              <a:rPr lang="en-US" sz="32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4</a:t>
            </a:r>
            <a:r>
              <a:rPr lang="en-US" sz="32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</a:p>
          <a:p>
            <a:endParaRPr lang="en-US" sz="3200" b="1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r>
              <a:rPr lang="en-US" sz="32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5</a:t>
            </a:r>
            <a:r>
              <a:rPr lang="en-US" sz="32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</a:p>
          <a:p>
            <a:endParaRPr lang="en-US" sz="3200" b="1" dirty="0">
              <a:latin typeface="Comic Sans MS"/>
              <a:cs typeface="Comic Sans M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45885" y="865104"/>
            <a:ext cx="1868524" cy="3795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E</a:t>
            </a:r>
            <a:r>
              <a:rPr kumimoji="1" lang="en-US" altLang="ja-JP" baseline="-25000" dirty="0" err="1" smtClean="0">
                <a:latin typeface="Comic Sans MS"/>
                <a:cs typeface="Comic Sans MS"/>
              </a:rPr>
              <a:t>jet</a:t>
            </a:r>
            <a:r>
              <a:rPr kumimoji="1" lang="en-US" altLang="ja-JP" dirty="0" smtClean="0">
                <a:latin typeface="Comic Sans MS"/>
                <a:cs typeface="Comic Sans MS"/>
              </a:rPr>
              <a:t>=40</a:t>
            </a:r>
            <a:r>
              <a:rPr kumimoji="1" lang="en-US" altLang="ja-JP" sz="2800" baseline="30000" dirty="0" smtClean="0">
                <a:latin typeface="Comic Sans MS"/>
                <a:cs typeface="Comic Sans MS"/>
              </a:rPr>
              <a:t>_</a:t>
            </a:r>
            <a:r>
              <a:rPr kumimoji="1" lang="en-US" altLang="ja-JP" dirty="0" smtClean="0">
                <a:latin typeface="Comic Sans MS"/>
                <a:cs typeface="Comic Sans MS"/>
              </a:rPr>
              <a:t>60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GeV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34525" y="787654"/>
            <a:ext cx="1410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D</a:t>
            </a:r>
            <a:r>
              <a:rPr kumimoji="1" lang="en-US" altLang="ja-JP" dirty="0" smtClean="0">
                <a:latin typeface="Comic Sans MS"/>
                <a:cs typeface="Comic Sans MS"/>
              </a:rPr>
              <a:t>iffractive</a:t>
            </a:r>
          </a:p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(soft)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76537" y="5835134"/>
            <a:ext cx="851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Comic Sans MS"/>
                <a:cs typeface="Comic Sans MS"/>
              </a:rPr>
              <a:t>Jet </a:t>
            </a:r>
          </a:p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(hard)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22" name="上下矢印 21"/>
          <p:cNvSpPr/>
          <p:nvPr/>
        </p:nvSpPr>
        <p:spPr>
          <a:xfrm>
            <a:off x="8279842" y="1365137"/>
            <a:ext cx="254558" cy="4469997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28865" y="846524"/>
            <a:ext cx="1390124" cy="3795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6</a:t>
            </a:r>
            <a:r>
              <a:rPr kumimoji="1" lang="en-US" altLang="ja-JP" dirty="0" smtClean="0">
                <a:latin typeface="Comic Sans MS"/>
                <a:cs typeface="Comic Sans MS"/>
              </a:rPr>
              <a:t>0</a:t>
            </a:r>
            <a:r>
              <a:rPr kumimoji="1" lang="en-US" altLang="ja-JP" sz="2800" baseline="30000" dirty="0" smtClean="0">
                <a:latin typeface="Comic Sans MS"/>
                <a:cs typeface="Comic Sans MS"/>
              </a:rPr>
              <a:t>_</a:t>
            </a:r>
            <a:r>
              <a:rPr lang="en-US" altLang="ja-JP" dirty="0">
                <a:latin typeface="Comic Sans MS"/>
                <a:cs typeface="Comic Sans MS"/>
              </a:rPr>
              <a:t>8</a:t>
            </a:r>
            <a:r>
              <a:rPr kumimoji="1" lang="en-US" altLang="ja-JP" dirty="0" smtClean="0">
                <a:latin typeface="Comic Sans MS"/>
                <a:cs typeface="Comic Sans MS"/>
              </a:rPr>
              <a:t>0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GeV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95230" y="844764"/>
            <a:ext cx="1533246" cy="3795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8</a:t>
            </a:r>
            <a:r>
              <a:rPr kumimoji="1" lang="en-US" altLang="ja-JP" dirty="0" smtClean="0">
                <a:latin typeface="Comic Sans MS"/>
                <a:cs typeface="Comic Sans MS"/>
              </a:rPr>
              <a:t>0</a:t>
            </a:r>
            <a:r>
              <a:rPr kumimoji="1" lang="en-US" altLang="ja-JP" sz="2800" baseline="30000" dirty="0" smtClean="0">
                <a:latin typeface="Comic Sans MS"/>
                <a:cs typeface="Comic Sans MS"/>
              </a:rPr>
              <a:t>_</a:t>
            </a:r>
            <a:r>
              <a:rPr lang="en-US" altLang="ja-JP" dirty="0" smtClean="0">
                <a:latin typeface="Comic Sans MS"/>
                <a:cs typeface="Comic Sans MS"/>
              </a:rPr>
              <a:t>10</a:t>
            </a:r>
            <a:r>
              <a:rPr kumimoji="1" lang="en-US" altLang="ja-JP" dirty="0" smtClean="0">
                <a:latin typeface="Comic Sans MS"/>
                <a:cs typeface="Comic Sans MS"/>
              </a:rPr>
              <a:t>0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GeV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9">
            <a:alphaModFix amt="36000"/>
          </a:blip>
          <a:srcRect t="51162" b="24198"/>
          <a:stretch/>
        </p:blipFill>
        <p:spPr>
          <a:xfrm rot="15108895">
            <a:off x="7462298" y="4436311"/>
            <a:ext cx="1734905" cy="1372660"/>
          </a:xfrm>
          <a:prstGeom prst="rect">
            <a:avLst/>
          </a:prstGeom>
        </p:spPr>
      </p:pic>
      <p:cxnSp>
        <p:nvCxnSpPr>
          <p:cNvPr id="31" name="直線矢印コネクタ 30"/>
          <p:cNvCxnSpPr>
            <a:endCxn id="28" idx="2"/>
          </p:cNvCxnSpPr>
          <p:nvPr/>
        </p:nvCxnSpPr>
        <p:spPr>
          <a:xfrm flipV="1">
            <a:off x="7814915" y="4908445"/>
            <a:ext cx="1166885" cy="365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直線矢印コネクタ 1030"/>
          <p:cNvCxnSpPr/>
          <p:nvPr/>
        </p:nvCxnSpPr>
        <p:spPr>
          <a:xfrm flipV="1">
            <a:off x="8083550" y="4541454"/>
            <a:ext cx="766298" cy="52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8083550" y="5274244"/>
            <a:ext cx="898250" cy="80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V="1">
            <a:off x="7987698" y="5207751"/>
            <a:ext cx="1022402" cy="343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V="1">
            <a:off x="7987698" y="4693854"/>
            <a:ext cx="908652" cy="4737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9">
            <a:alphaModFix amt="36000"/>
          </a:blip>
          <a:srcRect t="51162" b="24198"/>
          <a:stretch/>
        </p:blipFill>
        <p:spPr>
          <a:xfrm rot="15108895">
            <a:off x="7435090" y="1637149"/>
            <a:ext cx="1734905" cy="1372660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>
            <a:off x="8485411" y="217805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Symbol" charset="2"/>
                <a:cs typeface="Symbol" charset="2"/>
              </a:rPr>
              <a:t>(p</a:t>
            </a:r>
            <a:r>
              <a:rPr lang="en-US" altLang="ja-JP" b="1" baseline="30000" dirty="0" smtClean="0">
                <a:latin typeface="Symbol" charset="2"/>
                <a:cs typeface="Symbol" charset="2"/>
              </a:rPr>
              <a:t>0</a:t>
            </a:r>
            <a:r>
              <a:rPr lang="en-US" altLang="ja-JP" b="1" dirty="0" smtClean="0">
                <a:latin typeface="Symbol" charset="2"/>
                <a:cs typeface="Symbol" charset="2"/>
              </a:rPr>
              <a:t>)</a:t>
            </a:r>
            <a:endParaRPr lang="en-US" altLang="ja-JP" b="1" dirty="0">
              <a:latin typeface="Symbol" charset="2"/>
              <a:cs typeface="Symbol" charset="2"/>
            </a:endParaRPr>
          </a:p>
        </p:txBody>
      </p:sp>
      <p:cxnSp>
        <p:nvCxnSpPr>
          <p:cNvPr id="55" name="直線矢印コネクタ 54"/>
          <p:cNvCxnSpPr>
            <a:endCxn id="52" idx="2"/>
          </p:cNvCxnSpPr>
          <p:nvPr/>
        </p:nvCxnSpPr>
        <p:spPr>
          <a:xfrm flipV="1">
            <a:off x="7793630" y="2109283"/>
            <a:ext cx="1160962" cy="354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/>
          <p:cNvSpPr/>
          <p:nvPr/>
        </p:nvSpPr>
        <p:spPr>
          <a:xfrm>
            <a:off x="8748242" y="1637268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  <a:endParaRPr lang="en-US" altLang="ja-JP" b="1" dirty="0">
              <a:solidFill>
                <a:srgbClr val="3366FF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67" name="直線矢印コネクタ 66"/>
          <p:cNvCxnSpPr/>
          <p:nvPr/>
        </p:nvCxnSpPr>
        <p:spPr>
          <a:xfrm flipV="1">
            <a:off x="7793630" y="1917700"/>
            <a:ext cx="1056218" cy="546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正方形/長方形 73"/>
          <p:cNvSpPr/>
          <p:nvPr/>
        </p:nvSpPr>
        <p:spPr>
          <a:xfrm>
            <a:off x="8868892" y="1865868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  <a:endParaRPr lang="en-US" altLang="ja-JP" b="1" dirty="0">
              <a:solidFill>
                <a:srgbClr val="3366FF"/>
              </a:solidFill>
              <a:latin typeface="Symbol" charset="2"/>
              <a:cs typeface="Symbol" charset="2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0400" y="6125973"/>
            <a:ext cx="724246" cy="4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9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036320"/>
            <a:ext cx="6857999" cy="56692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eft Arrow 18"/>
          <p:cNvSpPr/>
          <p:nvPr/>
        </p:nvSpPr>
        <p:spPr>
          <a:xfrm>
            <a:off x="7239000" y="4632960"/>
            <a:ext cx="640080" cy="36576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7239000" y="3627120"/>
            <a:ext cx="640080" cy="36576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sp>
        <p:nvSpPr>
          <p:cNvPr id="21" name="Left Arrow 20"/>
          <p:cNvSpPr/>
          <p:nvPr/>
        </p:nvSpPr>
        <p:spPr>
          <a:xfrm>
            <a:off x="7239000" y="2621280"/>
            <a:ext cx="640080" cy="36576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7239000" y="1615440"/>
            <a:ext cx="640080" cy="36576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sp>
        <p:nvSpPr>
          <p:cNvPr id="18" name="Left Arrow 17"/>
          <p:cNvSpPr/>
          <p:nvPr/>
        </p:nvSpPr>
        <p:spPr>
          <a:xfrm>
            <a:off x="7239000" y="5654040"/>
            <a:ext cx="640080" cy="36576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omic Sans MS"/>
              <a:cs typeface="Comic Sans M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0668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s MS"/>
                <a:cs typeface="Comic Sans MS"/>
              </a:rPr>
              <a:t>Event </a:t>
            </a:r>
            <a:r>
              <a:rPr lang="en-US" sz="4000" dirty="0" smtClean="0">
                <a:latin typeface="Comic Sans MS"/>
                <a:cs typeface="Comic Sans MS"/>
              </a:rPr>
              <a:t>Topology: Forward TSSAs</a:t>
            </a:r>
            <a:endParaRPr lang="en-US" sz="4000" dirty="0"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73666" y="4356854"/>
                <a:ext cx="1585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b="0" dirty="0">
                  <a:solidFill>
                    <a:schemeClr val="accent1">
                      <a:lumMod val="75000"/>
                    </a:schemeClr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666" y="4356854"/>
                <a:ext cx="1585690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16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7604760" y="2529840"/>
                <a:ext cx="548640" cy="54864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accent3">
                      <a:lumMod val="50000"/>
                    </a:schemeClr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760" y="2529840"/>
                <a:ext cx="548640" cy="548640"/>
              </a:xfrm>
              <a:prstGeom prst="ellipse">
                <a:avLst/>
              </a:prstGeom>
              <a:blipFill rotWithShape="1">
                <a:blip r:embed="rId4"/>
                <a:stretch>
                  <a:fillRect t="-2083" b="-1042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7604760" y="1524000"/>
                <a:ext cx="548640" cy="54864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accent3">
                      <a:lumMod val="50000"/>
                    </a:schemeClr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760" y="1524000"/>
                <a:ext cx="548640" cy="548640"/>
              </a:xfrm>
              <a:prstGeom prst="ellipse">
                <a:avLst/>
              </a:prstGeom>
              <a:blipFill rotWithShape="1">
                <a:blip r:embed="rId5"/>
                <a:stretch>
                  <a:fillRect t="-2083" b="-1042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7604760" y="4541520"/>
                <a:ext cx="548640" cy="54864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accent3">
                      <a:lumMod val="50000"/>
                    </a:schemeClr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760" y="4541520"/>
                <a:ext cx="548640" cy="548640"/>
              </a:xfrm>
              <a:prstGeom prst="ellipse">
                <a:avLst/>
              </a:prstGeom>
              <a:blipFill rotWithShape="1">
                <a:blip r:embed="rId6"/>
                <a:stretch>
                  <a:fillRect t="-2083" b="-1042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7604760" y="3535680"/>
                <a:ext cx="548640" cy="54864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accent3">
                      <a:lumMod val="50000"/>
                    </a:schemeClr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760" y="3535680"/>
                <a:ext cx="548640" cy="548640"/>
              </a:xfrm>
              <a:prstGeom prst="ellipse">
                <a:avLst/>
              </a:prstGeom>
              <a:blipFill rotWithShape="1">
                <a:blip r:embed="rId7"/>
                <a:stretch>
                  <a:fillRect t="-2083" b="-1042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7604760" y="5547360"/>
                <a:ext cx="548640" cy="54864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accent3">
                      <a:lumMod val="50000"/>
                    </a:schemeClr>
                  </a:solidFill>
                  <a:latin typeface="Comic Sans MS"/>
                  <a:cs typeface="Comic Sans MS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760" y="5547360"/>
                <a:ext cx="548640" cy="548640"/>
              </a:xfrm>
              <a:prstGeom prst="ellipse">
                <a:avLst/>
              </a:prstGeom>
              <a:blipFill rotWithShape="1">
                <a:blip r:embed="rId8"/>
                <a:stretch>
                  <a:fillRect t="-2083" b="-1042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6B1D2-9F4A-4487-A4FC-D9A9DF316B44}" type="slidenum">
              <a:rPr lang="en-US" smtClean="0">
                <a:latin typeface="Comic Sans MS"/>
                <a:cs typeface="Comic Sans MS"/>
              </a:rPr>
              <a:t>32</a:t>
            </a:fld>
            <a:endParaRPr lang="en-US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3922" y="1491850"/>
            <a:ext cx="129540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1</a:t>
            </a:r>
            <a:r>
              <a:rPr lang="en-US" sz="32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</a:p>
          <a:p>
            <a:endParaRPr lang="en-US" sz="3200" b="1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r>
              <a:rPr lang="en-US" sz="32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2</a:t>
            </a:r>
            <a:r>
              <a:rPr lang="en-US" sz="32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</a:p>
          <a:p>
            <a:endParaRPr lang="en-US" sz="3200" b="1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r>
              <a:rPr lang="en-US" sz="32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3</a:t>
            </a:r>
            <a:r>
              <a:rPr lang="en-US" sz="32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</a:p>
          <a:p>
            <a:endParaRPr lang="en-US" sz="3200" b="1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r>
              <a:rPr lang="en-US" sz="32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4</a:t>
            </a:r>
            <a:r>
              <a:rPr lang="en-US" sz="32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</a:p>
          <a:p>
            <a:endParaRPr lang="en-US" sz="3200" b="1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r>
              <a:rPr lang="en-US" sz="32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5</a:t>
            </a:r>
            <a:r>
              <a:rPr lang="en-US" sz="32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</a:p>
          <a:p>
            <a:endParaRPr lang="en-US" sz="3200" b="1" dirty="0">
              <a:latin typeface="Comic Sans MS"/>
              <a:cs typeface="Comic Sans M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45885" y="865104"/>
            <a:ext cx="1868524" cy="3795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E</a:t>
            </a:r>
            <a:r>
              <a:rPr kumimoji="1" lang="en-US" altLang="ja-JP" baseline="-25000" dirty="0" err="1" smtClean="0">
                <a:latin typeface="Comic Sans MS"/>
                <a:cs typeface="Comic Sans MS"/>
              </a:rPr>
              <a:t>jet</a:t>
            </a:r>
            <a:r>
              <a:rPr kumimoji="1" lang="en-US" altLang="ja-JP" dirty="0" smtClean="0">
                <a:latin typeface="Comic Sans MS"/>
                <a:cs typeface="Comic Sans MS"/>
              </a:rPr>
              <a:t>=40</a:t>
            </a:r>
            <a:r>
              <a:rPr kumimoji="1" lang="en-US" altLang="ja-JP" sz="2800" baseline="30000" dirty="0" smtClean="0">
                <a:latin typeface="Comic Sans MS"/>
                <a:cs typeface="Comic Sans MS"/>
              </a:rPr>
              <a:t>_</a:t>
            </a:r>
            <a:r>
              <a:rPr kumimoji="1" lang="en-US" altLang="ja-JP" dirty="0" smtClean="0">
                <a:latin typeface="Comic Sans MS"/>
                <a:cs typeface="Comic Sans MS"/>
              </a:rPr>
              <a:t>60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GeV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34525" y="787654"/>
            <a:ext cx="1410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D</a:t>
            </a:r>
            <a:r>
              <a:rPr kumimoji="1" lang="en-US" altLang="ja-JP" dirty="0" smtClean="0">
                <a:latin typeface="Comic Sans MS"/>
                <a:cs typeface="Comic Sans MS"/>
              </a:rPr>
              <a:t>iffractive</a:t>
            </a:r>
          </a:p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(soft)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76537" y="5835134"/>
            <a:ext cx="851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Comic Sans MS"/>
                <a:cs typeface="Comic Sans MS"/>
              </a:rPr>
              <a:t>Jet </a:t>
            </a:r>
          </a:p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(hard)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22" name="上下矢印 21"/>
          <p:cNvSpPr/>
          <p:nvPr/>
        </p:nvSpPr>
        <p:spPr>
          <a:xfrm>
            <a:off x="8279842" y="1365137"/>
            <a:ext cx="254558" cy="4469997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28865" y="846524"/>
            <a:ext cx="1390124" cy="3795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6</a:t>
            </a:r>
            <a:r>
              <a:rPr kumimoji="1" lang="en-US" altLang="ja-JP" dirty="0" smtClean="0">
                <a:latin typeface="Comic Sans MS"/>
                <a:cs typeface="Comic Sans MS"/>
              </a:rPr>
              <a:t>0</a:t>
            </a:r>
            <a:r>
              <a:rPr kumimoji="1" lang="en-US" altLang="ja-JP" sz="2800" baseline="30000" dirty="0" smtClean="0">
                <a:latin typeface="Comic Sans MS"/>
                <a:cs typeface="Comic Sans MS"/>
              </a:rPr>
              <a:t>_</a:t>
            </a:r>
            <a:r>
              <a:rPr lang="en-US" altLang="ja-JP" dirty="0">
                <a:latin typeface="Comic Sans MS"/>
                <a:cs typeface="Comic Sans MS"/>
              </a:rPr>
              <a:t>8</a:t>
            </a:r>
            <a:r>
              <a:rPr kumimoji="1" lang="en-US" altLang="ja-JP" dirty="0" smtClean="0">
                <a:latin typeface="Comic Sans MS"/>
                <a:cs typeface="Comic Sans MS"/>
              </a:rPr>
              <a:t>0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GeV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95230" y="844764"/>
            <a:ext cx="1533246" cy="3795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8</a:t>
            </a:r>
            <a:r>
              <a:rPr kumimoji="1" lang="en-US" altLang="ja-JP" dirty="0" smtClean="0">
                <a:latin typeface="Comic Sans MS"/>
                <a:cs typeface="Comic Sans MS"/>
              </a:rPr>
              <a:t>0</a:t>
            </a:r>
            <a:r>
              <a:rPr kumimoji="1" lang="en-US" altLang="ja-JP" sz="2800" baseline="30000" dirty="0" smtClean="0">
                <a:latin typeface="Comic Sans MS"/>
                <a:cs typeface="Comic Sans MS"/>
              </a:rPr>
              <a:t>_</a:t>
            </a:r>
            <a:r>
              <a:rPr lang="en-US" altLang="ja-JP" dirty="0" smtClean="0">
                <a:latin typeface="Comic Sans MS"/>
                <a:cs typeface="Comic Sans MS"/>
              </a:rPr>
              <a:t>10</a:t>
            </a:r>
            <a:r>
              <a:rPr kumimoji="1" lang="en-US" altLang="ja-JP" dirty="0" smtClean="0">
                <a:latin typeface="Comic Sans MS"/>
                <a:cs typeface="Comic Sans MS"/>
              </a:rPr>
              <a:t>0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GeV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9">
            <a:alphaModFix amt="36000"/>
          </a:blip>
          <a:srcRect t="51162" b="24198"/>
          <a:stretch/>
        </p:blipFill>
        <p:spPr>
          <a:xfrm rot="15108895">
            <a:off x="7462298" y="4436311"/>
            <a:ext cx="1734905" cy="1372660"/>
          </a:xfrm>
          <a:prstGeom prst="rect">
            <a:avLst/>
          </a:prstGeom>
        </p:spPr>
      </p:pic>
      <p:cxnSp>
        <p:nvCxnSpPr>
          <p:cNvPr id="31" name="直線矢印コネクタ 30"/>
          <p:cNvCxnSpPr>
            <a:endCxn id="28" idx="2"/>
          </p:cNvCxnSpPr>
          <p:nvPr/>
        </p:nvCxnSpPr>
        <p:spPr>
          <a:xfrm flipV="1">
            <a:off x="7814915" y="4908445"/>
            <a:ext cx="1166885" cy="365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直線矢印コネクタ 1030"/>
          <p:cNvCxnSpPr/>
          <p:nvPr/>
        </p:nvCxnSpPr>
        <p:spPr>
          <a:xfrm flipV="1">
            <a:off x="8083550" y="4541454"/>
            <a:ext cx="766298" cy="52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8083550" y="5274244"/>
            <a:ext cx="898250" cy="80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V="1">
            <a:off x="7987698" y="5207751"/>
            <a:ext cx="1022402" cy="343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V="1">
            <a:off x="7987698" y="4693854"/>
            <a:ext cx="908652" cy="4737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9">
            <a:alphaModFix amt="36000"/>
          </a:blip>
          <a:srcRect t="51162" b="24198"/>
          <a:stretch/>
        </p:blipFill>
        <p:spPr>
          <a:xfrm rot="15108895">
            <a:off x="7435090" y="1637149"/>
            <a:ext cx="1734905" cy="1372660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>
            <a:off x="8485411" y="217805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Symbol" charset="2"/>
                <a:cs typeface="Symbol" charset="2"/>
              </a:rPr>
              <a:t>(p</a:t>
            </a:r>
            <a:r>
              <a:rPr lang="en-US" altLang="ja-JP" b="1" baseline="30000" dirty="0" smtClean="0">
                <a:latin typeface="Symbol" charset="2"/>
                <a:cs typeface="Symbol" charset="2"/>
              </a:rPr>
              <a:t>0</a:t>
            </a:r>
            <a:r>
              <a:rPr lang="en-US" altLang="ja-JP" b="1" dirty="0" smtClean="0">
                <a:latin typeface="Symbol" charset="2"/>
                <a:cs typeface="Symbol" charset="2"/>
              </a:rPr>
              <a:t>)</a:t>
            </a:r>
            <a:endParaRPr lang="en-US" altLang="ja-JP" b="1" dirty="0">
              <a:latin typeface="Symbol" charset="2"/>
              <a:cs typeface="Symbol" charset="2"/>
            </a:endParaRPr>
          </a:p>
        </p:txBody>
      </p:sp>
      <p:cxnSp>
        <p:nvCxnSpPr>
          <p:cNvPr id="55" name="直線矢印コネクタ 54"/>
          <p:cNvCxnSpPr>
            <a:endCxn id="52" idx="2"/>
          </p:cNvCxnSpPr>
          <p:nvPr/>
        </p:nvCxnSpPr>
        <p:spPr>
          <a:xfrm flipV="1">
            <a:off x="7793630" y="2109283"/>
            <a:ext cx="1160962" cy="354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/>
          <p:cNvSpPr/>
          <p:nvPr/>
        </p:nvSpPr>
        <p:spPr>
          <a:xfrm>
            <a:off x="8748242" y="1637268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  <a:endParaRPr lang="en-US" altLang="ja-JP" b="1" dirty="0">
              <a:solidFill>
                <a:srgbClr val="3366FF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67" name="直線矢印コネクタ 66"/>
          <p:cNvCxnSpPr/>
          <p:nvPr/>
        </p:nvCxnSpPr>
        <p:spPr>
          <a:xfrm flipV="1">
            <a:off x="7793630" y="1917700"/>
            <a:ext cx="1056218" cy="546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正方形/長方形 73"/>
          <p:cNvSpPr/>
          <p:nvPr/>
        </p:nvSpPr>
        <p:spPr>
          <a:xfrm>
            <a:off x="8868892" y="1865868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g</a:t>
            </a:r>
            <a:endParaRPr lang="en-US" altLang="ja-JP" b="1" dirty="0">
              <a:solidFill>
                <a:srgbClr val="3366FF"/>
              </a:solidFill>
              <a:latin typeface="Symbol" charset="2"/>
              <a:cs typeface="Symbol" charset="2"/>
            </a:endParaRPr>
          </a:p>
        </p:txBody>
      </p:sp>
      <p:sp>
        <p:nvSpPr>
          <p:cNvPr id="1052" name="テキスト ボックス 1051"/>
          <p:cNvSpPr txBox="1"/>
          <p:nvPr/>
        </p:nvSpPr>
        <p:spPr>
          <a:xfrm>
            <a:off x="1536111" y="3130968"/>
            <a:ext cx="587086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Collins fragmentation or/and</a:t>
            </a:r>
          </a:p>
          <a:p>
            <a:r>
              <a:rPr lang="en-US" altLang="ja-JP" sz="2400" dirty="0">
                <a:latin typeface="Comic Sans MS"/>
                <a:cs typeface="Comic Sans MS"/>
              </a:rPr>
              <a:t>d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iffractive</a:t>
            </a:r>
            <a:r>
              <a:rPr lang="ja-JP" altLang="en-US" sz="2400" dirty="0" smtClean="0">
                <a:latin typeface="Comic Sans MS"/>
                <a:cs typeface="Comic Sans MS"/>
              </a:rPr>
              <a:t>n</a:t>
            </a:r>
            <a:r>
              <a:rPr lang="en-US" altLang="ja-JP" sz="2400" dirty="0" err="1" smtClean="0">
                <a:latin typeface="Comic Sans MS"/>
                <a:cs typeface="Comic Sans MS"/>
              </a:rPr>
              <a:t>ess</a:t>
            </a:r>
            <a:r>
              <a:rPr lang="en-US" altLang="en-US" sz="2400" dirty="0" smtClean="0">
                <a:latin typeface="Comic Sans MS"/>
                <a:cs typeface="Comic Sans MS"/>
              </a:rPr>
              <a:t> in charge of finite A</a:t>
            </a:r>
            <a:r>
              <a:rPr lang="en-US" altLang="en-US" sz="2400" baseline="-25000" dirty="0" smtClean="0">
                <a:latin typeface="Comic Sans MS"/>
                <a:cs typeface="Comic Sans MS"/>
              </a:rPr>
              <a:t>N</a:t>
            </a:r>
            <a:r>
              <a:rPr lang="en-US" altLang="en-US" sz="2400" dirty="0" smtClean="0">
                <a:latin typeface="Comic Sans MS"/>
                <a:cs typeface="Comic Sans MS"/>
              </a:rPr>
              <a:t>?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0400" y="6125973"/>
            <a:ext cx="724246" cy="4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1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Transverse Summary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96166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Very drastic and unexpected A-dependence was observed in very forward neutron A</a:t>
            </a:r>
            <a:r>
              <a:rPr kumimoji="1" lang="en-US" altLang="ja-JP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</a:p>
          <a:p>
            <a:r>
              <a:rPr lang="en-US" altLang="ja-JP" dirty="0" smtClean="0">
                <a:solidFill>
                  <a:srgbClr val="0000FF"/>
                </a:solidFill>
                <a:latin typeface="Comic Sans MS"/>
                <a:cs typeface="Comic Sans MS"/>
              </a:rPr>
              <a:t>According to MC study, EM process likely to be in charge of the large positive asymmetry in large A.</a:t>
            </a:r>
          </a:p>
          <a:p>
            <a:r>
              <a:rPr lang="en-US" altLang="ja-JP" dirty="0" smtClean="0">
                <a:solidFill>
                  <a:srgbClr val="008000"/>
                </a:solidFill>
                <a:latin typeface="Comic Sans MS"/>
                <a:cs typeface="Comic Sans MS"/>
              </a:rPr>
              <a:t>A-dependence in strong interaction is likely to be moderate as existing model predicts.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200" y="3941145"/>
            <a:ext cx="7681473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400" dirty="0">
                <a:solidFill>
                  <a:srgbClr val="000000"/>
                </a:solidFill>
                <a:latin typeface="Comic Sans MS"/>
                <a:cs typeface="Comic Sans MS"/>
              </a:rPr>
              <a:t>Forward </a:t>
            </a:r>
            <a:r>
              <a:rPr lang="en-US" altLang="ja-JP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altLang="ja-JP" sz="2400" dirty="0">
                <a:solidFill>
                  <a:srgbClr val="000000"/>
                </a:solidFill>
                <a:latin typeface="Comic Sans MS"/>
                <a:cs typeface="Comic Sans MS"/>
              </a:rPr>
              <a:t> has been studied in </a:t>
            </a:r>
            <a:r>
              <a:rPr lang="en-US" altLang="ja-JP" sz="2400" dirty="0" err="1">
                <a:solidFill>
                  <a:srgbClr val="000000"/>
                </a:solidFill>
                <a:latin typeface="Comic Sans MS"/>
                <a:cs typeface="Comic Sans MS"/>
              </a:rPr>
              <a:t>pQCD</a:t>
            </a:r>
            <a:r>
              <a:rPr lang="en-US" altLang="ja-JP" sz="2400" dirty="0">
                <a:solidFill>
                  <a:srgbClr val="000000"/>
                </a:solidFill>
                <a:latin typeface="Comic Sans MS"/>
                <a:cs typeface="Comic Sans MS"/>
              </a:rPr>
              <a:t> framework, but recent data indicate possibility of soft process may be (partially) playing a role. </a:t>
            </a:r>
          </a:p>
          <a:p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1128889" y="5520227"/>
            <a:ext cx="7009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000000"/>
                </a:solidFill>
                <a:latin typeface="Comic Sans MS"/>
                <a:cs typeface="Comic Sans MS"/>
              </a:rPr>
              <a:t>So far, “diffractiveness” can be the common key word of both asymmetries.</a:t>
            </a:r>
          </a:p>
        </p:txBody>
      </p:sp>
    </p:spTree>
    <p:extLst>
      <p:ext uri="{BB962C8B-B14F-4D97-AF65-F5344CB8AC3E}">
        <p14:creationId xmlns:p14="http://schemas.microsoft.com/office/powerpoint/2010/main" val="148981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0" dirty="0" smtClean="0">
                <a:latin typeface="Comic Sans MS Bold"/>
                <a:cs typeface="Comic Sans MS Bold"/>
              </a:rPr>
              <a:t>Longitudinal</a:t>
            </a:r>
            <a:r>
              <a:rPr kumimoji="1" lang="ja-JP" altLang="en-US" b="0" dirty="0" smtClean="0">
                <a:latin typeface="Comic Sans MS Bold"/>
                <a:cs typeface="Comic Sans MS Bold"/>
              </a:rPr>
              <a:t> </a:t>
            </a:r>
            <a:r>
              <a:rPr kumimoji="1" lang="en-US" altLang="ja-JP" b="0" dirty="0" smtClean="0">
                <a:latin typeface="Comic Sans MS Bold"/>
                <a:cs typeface="Comic Sans MS Bold"/>
              </a:rPr>
              <a:t>Program</a:t>
            </a:r>
            <a:endParaRPr kumimoji="1" lang="ja-JP" altLang="en-US" b="0" dirty="0">
              <a:latin typeface="Comic Sans MS Bold"/>
              <a:cs typeface="Comic Sans MS Bold"/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sz="2400" i="1" dirty="0" smtClean="0">
                <a:solidFill>
                  <a:schemeClr val="tx1"/>
                </a:solidFill>
              </a:rPr>
              <a:t>G</a:t>
            </a:r>
            <a:r>
              <a:rPr lang="en-US" altLang="ja-JP" dirty="0" smtClean="0"/>
              <a:t>,         </a:t>
            </a:r>
            <a:r>
              <a:rPr lang="en-US" altLang="ja-JP" dirty="0" smtClean="0">
                <a:latin typeface="Comic Sans MS"/>
                <a:cs typeface="Comic Sans MS"/>
              </a:rPr>
              <a:t>Polarization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593520"/>
              </p:ext>
            </p:extLst>
          </p:nvPr>
        </p:nvGraphicFramePr>
        <p:xfrm>
          <a:off x="1233998" y="4000476"/>
          <a:ext cx="475542" cy="422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0" name="数式" r:id="rId3" imgW="228600" imgH="203200" progId="Equation.3">
                  <p:embed/>
                </p:oleObj>
              </mc:Choice>
              <mc:Fallback>
                <p:oleObj name="数式" r:id="rId3" imgW="228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3998" y="4000476"/>
                        <a:ext cx="475542" cy="422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5"/>
          <a:srcRect l="3503" r="3503"/>
          <a:stretch>
            <a:fillRect/>
          </a:stretch>
        </p:blipFill>
        <p:spPr>
          <a:xfrm>
            <a:off x="2355590" y="1088932"/>
            <a:ext cx="4318892" cy="237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9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2382871" y="4613266"/>
            <a:ext cx="753569" cy="7955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330480" y="5686426"/>
            <a:ext cx="1015285" cy="795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470352" y="2191210"/>
            <a:ext cx="753569" cy="7955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553200" y="2191210"/>
            <a:ext cx="753569" cy="795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5697"/>
            <a:ext cx="91440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Proton Spin Decomposition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>
                <a:latin typeface="Comic Sans MS"/>
                <a:cs typeface="Comic Sans MS"/>
              </a:rPr>
              <a:t>35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52" y="1329801"/>
            <a:ext cx="3003413" cy="3362625"/>
          </a:xfrm>
          <a:prstGeom prst="rect">
            <a:avLst/>
          </a:prstGeom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776724" y="1376452"/>
            <a:ext cx="5362389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ts val="1250"/>
              </a:spcBef>
              <a:buClr>
                <a:srgbClr val="FF99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kumimoji="0" lang="en-US" altLang="ja-JP" sz="2800" dirty="0" smtClean="0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Longitudinal Spin Sum Rule</a:t>
            </a:r>
            <a:endParaRPr kumimoji="0" lang="en-GB" altLang="ja-JP" sz="2800" dirty="0">
              <a:solidFill>
                <a:srgbClr val="0000FF"/>
              </a:solidFill>
              <a:latin typeface="Comic Sans MS"/>
              <a:ea typeface="Arial" charset="0"/>
              <a:cs typeface="Comic Sans MS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980575"/>
              </p:ext>
            </p:extLst>
          </p:nvPr>
        </p:nvGraphicFramePr>
        <p:xfrm>
          <a:off x="2455759" y="4737266"/>
          <a:ext cx="6475427" cy="741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0" name="数式" r:id="rId4" imgW="2438400" imgH="279400" progId="Equation.3">
                  <p:embed/>
                </p:oleObj>
              </mc:Choice>
              <mc:Fallback>
                <p:oleObj name="数式" r:id="rId4" imgW="24384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55759" y="4737266"/>
                        <a:ext cx="6475427" cy="741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302359" y="1331861"/>
            <a:ext cx="1718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omic Sans MS"/>
                <a:cs typeface="Comic Sans MS"/>
              </a:rPr>
              <a:t>Proton spin = </a:t>
            </a:r>
            <a:endParaRPr kumimoji="1" lang="ja-JP" altLang="en-US" sz="2000" dirty="0">
              <a:latin typeface="Comic Sans MS"/>
              <a:cs typeface="Comic Sans MS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-419853" y="4790716"/>
            <a:ext cx="3250236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ts val="1250"/>
              </a:spcBef>
              <a:buClr>
                <a:srgbClr val="FF99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kumimoji="0" lang="en-US" altLang="ja-JP" sz="2800" dirty="0" smtClean="0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Quark Spin</a:t>
            </a:r>
            <a:endParaRPr kumimoji="0" lang="en-GB" altLang="ja-JP" sz="2800" dirty="0">
              <a:solidFill>
                <a:srgbClr val="0000FF"/>
              </a:solidFill>
              <a:latin typeface="Comic Sans MS"/>
              <a:ea typeface="Arial" charset="0"/>
              <a:cs typeface="Comic Sans MS"/>
            </a:endParaRPr>
          </a:p>
        </p:txBody>
      </p:sp>
      <p:graphicFrame>
        <p:nvGraphicFramePr>
          <p:cNvPr id="12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360512"/>
              </p:ext>
            </p:extLst>
          </p:nvPr>
        </p:nvGraphicFramePr>
        <p:xfrm>
          <a:off x="3927407" y="1959691"/>
          <a:ext cx="4493141" cy="1343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1" name="数式" r:id="rId6" imgW="1244600" imgH="393700" progId="Equation.3">
                  <p:embed/>
                </p:oleObj>
              </mc:Choice>
              <mc:Fallback>
                <p:oleObj name="数式" r:id="rId6" imgW="1244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07" y="1959691"/>
                        <a:ext cx="4493141" cy="13438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577314"/>
              </p:ext>
            </p:extLst>
          </p:nvPr>
        </p:nvGraphicFramePr>
        <p:xfrm>
          <a:off x="2053893" y="1173382"/>
          <a:ext cx="276587" cy="714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2" name="数式" r:id="rId8" imgW="152400" imgH="393700" progId="Equation.3">
                  <p:embed/>
                </p:oleObj>
              </mc:Choice>
              <mc:Fallback>
                <p:oleObj name="数式" r:id="rId8" imgW="152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53893" y="1173382"/>
                        <a:ext cx="276587" cy="714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-433736" y="5900734"/>
            <a:ext cx="3250236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ts val="1250"/>
              </a:spcBef>
              <a:buClr>
                <a:srgbClr val="FF99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kumimoji="0" lang="en-US" altLang="ja-JP" sz="2800" dirty="0" smtClean="0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Gluon Spin</a:t>
            </a:r>
            <a:endParaRPr kumimoji="0" lang="en-GB" altLang="ja-JP" sz="2800" dirty="0">
              <a:solidFill>
                <a:srgbClr val="0000FF"/>
              </a:solidFill>
              <a:latin typeface="Comic Sans MS"/>
              <a:ea typeface="Arial" charset="0"/>
              <a:cs typeface="Comic Sans MS"/>
            </a:endParaRPr>
          </a:p>
        </p:txBody>
      </p:sp>
      <p:graphicFrame>
        <p:nvGraphicFramePr>
          <p:cNvPr id="26" name="オブジェクト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58276"/>
              </p:ext>
            </p:extLst>
          </p:nvPr>
        </p:nvGraphicFramePr>
        <p:xfrm>
          <a:off x="2271231" y="5830367"/>
          <a:ext cx="3270250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3" name="数式" r:id="rId10" imgW="1231900" imgH="279400" progId="Equation.3">
                  <p:embed/>
                </p:oleObj>
              </mc:Choice>
              <mc:Fallback>
                <p:oleObj name="数式" r:id="rId10" imgW="12319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71231" y="5830367"/>
                        <a:ext cx="3270250" cy="74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3724875" y="5830367"/>
            <a:ext cx="1816606" cy="71637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38" name="図形グループ 37"/>
          <p:cNvGrpSpPr/>
          <p:nvPr/>
        </p:nvGrpSpPr>
        <p:grpSpPr>
          <a:xfrm>
            <a:off x="6028551" y="4692426"/>
            <a:ext cx="1437363" cy="1063821"/>
            <a:chOff x="6028551" y="4692426"/>
            <a:chExt cx="1437363" cy="1063821"/>
          </a:xfrm>
        </p:grpSpPr>
        <p:sp>
          <p:nvSpPr>
            <p:cNvPr id="13" name="正方形/長方形 12"/>
            <p:cNvSpPr/>
            <p:nvPr/>
          </p:nvSpPr>
          <p:spPr>
            <a:xfrm>
              <a:off x="6028551" y="4692426"/>
              <a:ext cx="1437363" cy="716375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140191" y="5386915"/>
              <a:ext cx="1288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Sea quark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5190991" y="3517102"/>
            <a:ext cx="11601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~</a:t>
            </a:r>
            <a:r>
              <a:rPr kumimoji="1" lang="en-US" altLang="ja-JP" sz="3200" dirty="0" smtClean="0">
                <a:latin typeface="Comic Sans MS"/>
                <a:cs typeface="Comic Sans MS"/>
              </a:rPr>
              <a:t>30%</a:t>
            </a:r>
            <a:endParaRPr kumimoji="1" lang="ja-JP" altLang="en-US" sz="3200" dirty="0">
              <a:latin typeface="Comic Sans MS"/>
              <a:cs typeface="Comic Sans M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823985" y="3503146"/>
            <a:ext cx="426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Comic Sans MS"/>
                <a:cs typeface="Comic Sans MS"/>
              </a:rPr>
              <a:t>?</a:t>
            </a:r>
            <a:endParaRPr kumimoji="1" lang="ja-JP" altLang="en-US" sz="3600" dirty="0">
              <a:latin typeface="Comic Sans MS"/>
              <a:cs typeface="Comic Sans M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61936" y="3503146"/>
            <a:ext cx="668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Comic Sans MS"/>
                <a:cs typeface="Comic Sans MS"/>
              </a:rPr>
              <a:t>??</a:t>
            </a:r>
            <a:endParaRPr kumimoji="1" lang="ja-JP" altLang="en-US" sz="3600" dirty="0">
              <a:latin typeface="Comic Sans MS"/>
              <a:cs typeface="Comic Sans MS"/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>
            <a:off x="5833181" y="3136075"/>
            <a:ext cx="0" cy="381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7005400" y="3113042"/>
            <a:ext cx="0" cy="381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8010159" y="3113042"/>
            <a:ext cx="0" cy="381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32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3049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Longitudinal Spin Structure</a:t>
            </a:r>
            <a:endParaRPr lang="ja-JP" altLang="en-US" dirty="0">
              <a:latin typeface="Comic Sans MS"/>
              <a:cs typeface="Comic Sans MS"/>
            </a:endParaRPr>
          </a:p>
        </p:txBody>
      </p:sp>
      <p:pic>
        <p:nvPicPr>
          <p:cNvPr id="6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20" r="25882" b="71667"/>
          <a:stretch/>
        </p:blipFill>
        <p:spPr>
          <a:xfrm>
            <a:off x="494955" y="4945092"/>
            <a:ext cx="7790235" cy="1650558"/>
          </a:xfrm>
        </p:spPr>
      </p:pic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>
                <a:latin typeface="Comic Sans MS"/>
                <a:cs typeface="Comic Sans MS"/>
              </a:rPr>
              <a:t>36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564705" y="2289077"/>
            <a:ext cx="797378" cy="6202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omic Sans MS"/>
              <a:ea typeface="ＤＦＰ太丸ゴシック体"/>
              <a:cs typeface="Comic Sans MS"/>
            </a:endParaRPr>
          </a:p>
        </p:txBody>
      </p:sp>
      <p:pic>
        <p:nvPicPr>
          <p:cNvPr id="8" name="コンテンツ プレースホルダー 3"/>
          <p:cNvPicPr>
            <a:picLocks noChangeAspect="1"/>
          </p:cNvPicPr>
          <p:nvPr/>
        </p:nvPicPr>
        <p:blipFill rotWithShape="1">
          <a:blip r:embed="rId2"/>
          <a:srcRect l="1496" t="31837" r="42741"/>
          <a:stretch/>
        </p:blipFill>
        <p:spPr>
          <a:xfrm>
            <a:off x="3702738" y="1390975"/>
            <a:ext cx="5512028" cy="3795870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7507778" y="5904798"/>
            <a:ext cx="777411" cy="6908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omic Sans MS"/>
              <a:ea typeface="ＤＦＰ太丸ゴシック体"/>
              <a:cs typeface="Comic Sans MS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8282028" y="2041861"/>
            <a:ext cx="522500" cy="601895"/>
          </a:xfrm>
          <a:prstGeom prst="ellipse">
            <a:avLst/>
          </a:prstGeom>
          <a:noFill/>
          <a:ln w="57150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omic Sans MS"/>
              <a:ea typeface="ＤＦＰ太丸ゴシック体"/>
              <a:cs typeface="Comic Sans M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12032" y="1242013"/>
            <a:ext cx="1410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ea typeface="ＤＦＰ太丸ゴシック体"/>
                <a:cs typeface="Comic Sans MS"/>
              </a:rPr>
              <a:t>Hadron </a:t>
            </a:r>
          </a:p>
          <a:p>
            <a:r>
              <a:rPr lang="en-US" altLang="ja-JP" dirty="0" smtClean="0">
                <a:latin typeface="Comic Sans MS"/>
                <a:ea typeface="ＤＦＰ太丸ゴシック体"/>
                <a:cs typeface="Comic Sans MS"/>
              </a:rPr>
              <a:t>Asymmetry</a:t>
            </a:r>
            <a:endParaRPr kumimoji="1" lang="ja-JP" altLang="en-US" dirty="0">
              <a:latin typeface="Comic Sans MS"/>
              <a:ea typeface="ＤＦＰ太丸ゴシック体"/>
              <a:cs typeface="Comic Sans M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9064" y="1128004"/>
            <a:ext cx="6567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  <a:latin typeface="Comic Sans MS"/>
                <a:ea typeface="ＤＦＰ太丸ゴシック体"/>
                <a:cs typeface="Comic Sans MS"/>
              </a:rPr>
              <a:t>Longitudinally Polarized proton-proton</a:t>
            </a:r>
            <a:endParaRPr kumimoji="1" lang="ja-JP" altLang="en-US" sz="2800" dirty="0">
              <a:solidFill>
                <a:srgbClr val="0000FF"/>
              </a:solidFill>
              <a:latin typeface="Comic Sans MS"/>
              <a:ea typeface="ＤＦＰ太丸ゴシック体"/>
              <a:cs typeface="Comic Sans MS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0513" y="4530937"/>
            <a:ext cx="5395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  <a:latin typeface="Comic Sans MS"/>
                <a:ea typeface="ＤＦＰ太丸ゴシック体"/>
                <a:cs typeface="Comic Sans MS"/>
              </a:rPr>
              <a:t>Double </a:t>
            </a:r>
            <a:r>
              <a:rPr lang="en-US" altLang="ja-JP" sz="2800" dirty="0" err="1" smtClean="0">
                <a:solidFill>
                  <a:srgbClr val="0000FF"/>
                </a:solidFill>
                <a:latin typeface="Comic Sans MS"/>
                <a:ea typeface="ＤＦＰ太丸ゴシック体"/>
                <a:cs typeface="Comic Sans MS"/>
              </a:rPr>
              <a:t>Helicity</a:t>
            </a:r>
            <a:r>
              <a:rPr lang="en-US" altLang="ja-JP" sz="2800" dirty="0" smtClean="0">
                <a:solidFill>
                  <a:srgbClr val="0000FF"/>
                </a:solidFill>
                <a:latin typeface="Comic Sans MS"/>
                <a:ea typeface="ＤＦＰ太丸ゴシック体"/>
                <a:cs typeface="Comic Sans MS"/>
              </a:rPr>
              <a:t> Asymmetry A</a:t>
            </a:r>
            <a:r>
              <a:rPr lang="en-US" altLang="ja-JP" sz="2800" baseline="-25000" dirty="0" smtClean="0">
                <a:solidFill>
                  <a:srgbClr val="0000FF"/>
                </a:solidFill>
                <a:latin typeface="Comic Sans MS"/>
                <a:ea typeface="ＤＦＰ太丸ゴシック体"/>
                <a:cs typeface="Comic Sans MS"/>
              </a:rPr>
              <a:t>LL</a:t>
            </a:r>
            <a:endParaRPr kumimoji="1" lang="ja-JP" altLang="en-US" sz="2800" dirty="0">
              <a:solidFill>
                <a:srgbClr val="0000FF"/>
              </a:solidFill>
              <a:latin typeface="Comic Sans MS"/>
              <a:ea typeface="ＤＦＰ太丸ゴシック体"/>
              <a:cs typeface="Comic Sans MS"/>
            </a:endParaRPr>
          </a:p>
        </p:txBody>
      </p:sp>
      <p:cxnSp>
        <p:nvCxnSpPr>
          <p:cNvPr id="5" name="直線矢印コネクタ 4"/>
          <p:cNvCxnSpPr>
            <a:endCxn id="12" idx="7"/>
          </p:cNvCxnSpPr>
          <p:nvPr/>
        </p:nvCxnSpPr>
        <p:spPr>
          <a:xfrm flipH="1">
            <a:off x="8728010" y="1807305"/>
            <a:ext cx="76518" cy="3227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6429077" y="4321763"/>
            <a:ext cx="272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Fragmentation Function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7874002" y="4691095"/>
            <a:ext cx="246837" cy="4038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コンテンツ プレースホルダー 4"/>
          <p:cNvPicPr>
            <a:picLocks noChangeAspect="1"/>
          </p:cNvPicPr>
          <p:nvPr/>
        </p:nvPicPr>
        <p:blipFill>
          <a:blip r:embed="rId3"/>
          <a:srcRect l="3503" r="3503"/>
          <a:stretch>
            <a:fillRect/>
          </a:stretch>
        </p:blipFill>
        <p:spPr>
          <a:xfrm>
            <a:off x="196144" y="1853587"/>
            <a:ext cx="4318892" cy="237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7559" y="83328"/>
            <a:ext cx="8229600" cy="889000"/>
          </a:xfrm>
        </p:spPr>
        <p:txBody>
          <a:bodyPr>
            <a:normAutofit/>
          </a:bodyPr>
          <a:lstStyle/>
          <a:p>
            <a:r>
              <a:rPr lang="en-US" altLang="ja-JP" dirty="0" err="1" smtClean="0">
                <a:latin typeface="Comic Sans MS"/>
                <a:cs typeface="Comic Sans MS"/>
              </a:rPr>
              <a:t>Subprocess</a:t>
            </a:r>
            <a:r>
              <a:rPr lang="en-US" altLang="ja-JP" dirty="0" smtClean="0">
                <a:latin typeface="Comic Sans MS"/>
                <a:cs typeface="Comic Sans MS"/>
              </a:rPr>
              <a:t> of </a:t>
            </a:r>
            <a:r>
              <a:rPr lang="en-US" altLang="ja-JP" dirty="0" err="1" smtClean="0">
                <a:latin typeface="Comic Sans MS"/>
                <a:cs typeface="Comic Sans MS"/>
              </a:rPr>
              <a:t>pp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9A2-678B-8C47-8D8D-CFD3DEEE9BF1}" type="slidenum">
              <a:rPr kumimoji="1" lang="ja-JP" altLang="en-US" smtClean="0">
                <a:latin typeface="Comic Sans MS"/>
                <a:cs typeface="Comic Sans MS"/>
              </a:rPr>
              <a:t>37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301886"/>
              </p:ext>
            </p:extLst>
          </p:nvPr>
        </p:nvGraphicFramePr>
        <p:xfrm>
          <a:off x="1844255" y="5948625"/>
          <a:ext cx="51673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5" name="数式" r:id="rId3" imgW="2565400" imgH="228600" progId="Equation.3">
                  <p:embed/>
                </p:oleObj>
              </mc:Choice>
              <mc:Fallback>
                <p:oleObj name="数式" r:id="rId3" imgW="2565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255" y="5948625"/>
                        <a:ext cx="516731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図形グループ 19"/>
          <p:cNvGrpSpPr/>
          <p:nvPr/>
        </p:nvGrpSpPr>
        <p:grpSpPr>
          <a:xfrm>
            <a:off x="1007525" y="4230719"/>
            <a:ext cx="6467153" cy="1591380"/>
            <a:chOff x="377559" y="4066108"/>
            <a:chExt cx="6467153" cy="1591380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0878" y="4250774"/>
              <a:ext cx="6173834" cy="130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77559" y="4184746"/>
              <a:ext cx="307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ea typeface="ＤＦＰ太丸ゴシック体"/>
                  <a:cs typeface="Comic Sans MS"/>
                </a:rPr>
                <a:t>g</a:t>
              </a:r>
              <a:endParaRPr kumimoji="1" lang="ja-JP" altLang="en-US" dirty="0">
                <a:latin typeface="Comic Sans MS"/>
                <a:ea typeface="ＤＦＰ太丸ゴシック体"/>
                <a:cs typeface="Comic Sans MS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83299" y="5184780"/>
              <a:ext cx="307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ea typeface="ＤＦＰ太丸ゴシック体"/>
                  <a:cs typeface="Comic Sans MS"/>
                </a:rPr>
                <a:t>g</a:t>
              </a:r>
              <a:endParaRPr kumimoji="1" lang="ja-JP" altLang="en-US" dirty="0">
                <a:latin typeface="Comic Sans MS"/>
                <a:ea typeface="ＤＦＰ太丸ゴシック体"/>
                <a:cs typeface="Comic Sans MS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883533" y="4184746"/>
              <a:ext cx="307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ea typeface="ＤＦＰ太丸ゴシック体"/>
                  <a:cs typeface="Comic Sans MS"/>
                </a:rPr>
                <a:t>g</a:t>
              </a:r>
              <a:endParaRPr kumimoji="1" lang="ja-JP" altLang="en-US" dirty="0">
                <a:latin typeface="Comic Sans MS"/>
                <a:ea typeface="ＤＦＰ太丸ゴシック体"/>
                <a:cs typeface="Comic Sans MS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889273" y="5103490"/>
              <a:ext cx="304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ea typeface="ＤＦＰ太丸ゴシック体"/>
                  <a:cs typeface="Comic Sans MS"/>
                </a:rPr>
                <a:t>q</a:t>
              </a:r>
              <a:endParaRPr kumimoji="1" lang="ja-JP" altLang="en-US" dirty="0">
                <a:latin typeface="Comic Sans MS"/>
                <a:ea typeface="ＤＦＰ太丸ゴシック体"/>
                <a:cs typeface="Comic Sans MS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520169" y="4066108"/>
              <a:ext cx="304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ea typeface="ＤＦＰ太丸ゴシック体"/>
                  <a:cs typeface="Comic Sans MS"/>
                </a:rPr>
                <a:t>q</a:t>
              </a:r>
              <a:endParaRPr kumimoji="1" lang="ja-JP" altLang="en-US" dirty="0">
                <a:latin typeface="Comic Sans MS"/>
                <a:ea typeface="ＤＦＰ太丸ゴシック体"/>
                <a:cs typeface="Comic Sans MS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520169" y="5288156"/>
              <a:ext cx="304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ea typeface="ＤＦＰ太丸ゴシック体"/>
                  <a:cs typeface="Comic Sans MS"/>
                </a:rPr>
                <a:t>q</a:t>
              </a:r>
              <a:endParaRPr kumimoji="1" lang="ja-JP" altLang="en-US" dirty="0">
                <a:latin typeface="Comic Sans MS"/>
                <a:ea typeface="ＤＦＰ太丸ゴシック体"/>
                <a:cs typeface="Comic Sans MS"/>
              </a:endParaRPr>
            </a:p>
          </p:txBody>
        </p:sp>
      </p:grpSp>
      <p:grpSp>
        <p:nvGrpSpPr>
          <p:cNvPr id="26" name="図形グループ 25"/>
          <p:cNvGrpSpPr/>
          <p:nvPr/>
        </p:nvGrpSpPr>
        <p:grpSpPr>
          <a:xfrm>
            <a:off x="5380708" y="1028068"/>
            <a:ext cx="4378218" cy="3027407"/>
            <a:chOff x="377559" y="1121975"/>
            <a:chExt cx="4378218" cy="3027407"/>
          </a:xfrm>
        </p:grpSpPr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7559" y="1424830"/>
              <a:ext cx="3539219" cy="272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768891" y="1121975"/>
              <a:ext cx="3986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latin typeface="Comic Sans MS"/>
                  <a:ea typeface="ＤＦＰ太丸ゴシック体"/>
                  <a:cs typeface="Comic Sans MS"/>
                </a:rPr>
                <a:t>ex) </a:t>
              </a:r>
              <a:r>
                <a:rPr lang="en-US" altLang="ja-JP" dirty="0" smtClean="0">
                  <a:latin typeface="Symbol" charset="2"/>
                  <a:ea typeface="ＤＦＰ太丸ゴシック体"/>
                  <a:cs typeface="Symbol" charset="2"/>
                </a:rPr>
                <a:t>p</a:t>
              </a:r>
              <a:r>
                <a:rPr lang="en-US" altLang="ja-JP" baseline="30000" dirty="0" smtClean="0">
                  <a:latin typeface="Comic Sans MS"/>
                  <a:ea typeface="ＤＦＰ太丸ゴシック体"/>
                  <a:cs typeface="Comic Sans MS"/>
                </a:rPr>
                <a:t>0</a:t>
              </a:r>
              <a:r>
                <a:rPr lang="en-US" altLang="ja-JP" dirty="0" smtClean="0">
                  <a:latin typeface="Comic Sans MS"/>
                  <a:ea typeface="ＤＦＰ太丸ゴシック体"/>
                  <a:cs typeface="Comic Sans MS"/>
                </a:rPr>
                <a:t> production</a:t>
              </a:r>
              <a:endParaRPr kumimoji="1" lang="ja-JP" altLang="en-US" dirty="0">
                <a:latin typeface="Comic Sans MS"/>
                <a:ea typeface="ＤＦＰ太丸ゴシック体"/>
                <a:cs typeface="Comic Sans MS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583268" y="1491307"/>
              <a:ext cx="1118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ea typeface="ＤＦＰ太丸ゴシック体"/>
                  <a:cs typeface="Comic Sans MS"/>
                </a:rPr>
                <a:t>|</a:t>
              </a:r>
              <a:r>
                <a:rPr kumimoji="1" lang="en-US" altLang="ja-JP" dirty="0" smtClean="0">
                  <a:latin typeface="Symbol" charset="2"/>
                  <a:ea typeface="ＤＦＰ太丸ゴシック体"/>
                  <a:cs typeface="Symbol" charset="2"/>
                </a:rPr>
                <a:t>h</a:t>
              </a:r>
              <a:r>
                <a:rPr kumimoji="1" lang="en-US" altLang="ja-JP" dirty="0" smtClean="0">
                  <a:latin typeface="Comic Sans MS"/>
                  <a:ea typeface="ＤＦＰ太丸ゴシック体"/>
                  <a:cs typeface="Comic Sans MS"/>
                </a:rPr>
                <a:t>|&lt;0.35</a:t>
              </a:r>
              <a:endParaRPr kumimoji="1" lang="ja-JP" altLang="en-US" dirty="0">
                <a:latin typeface="Comic Sans MS"/>
                <a:ea typeface="ＤＦＰ太丸ゴシック体"/>
                <a:cs typeface="Comic Sans MS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54378" y="3492213"/>
              <a:ext cx="1179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Comic Sans MS"/>
                  <a:ea typeface="ＤＦＰ太丸ゴシック体"/>
                  <a:cs typeface="Comic Sans MS"/>
                </a:rPr>
                <a:t>&lt;</a:t>
              </a:r>
              <a:r>
                <a:rPr kumimoji="1" lang="en-US" altLang="ja-JP" dirty="0" smtClean="0">
                  <a:latin typeface="Comic Sans MS"/>
                  <a:ea typeface="ＤＦＰ太丸ゴシック体"/>
                  <a:cs typeface="Comic Sans MS"/>
                </a:rPr>
                <a:t>- </a:t>
              </a:r>
              <a:r>
                <a:rPr lang="en-US" altLang="ja-JP" dirty="0" smtClean="0">
                  <a:latin typeface="Comic Sans MS"/>
                  <a:ea typeface="ＤＦＰ太丸ゴシック体"/>
                  <a:cs typeface="Comic Sans MS"/>
                </a:rPr>
                <a:t>small</a:t>
              </a:r>
              <a:r>
                <a:rPr kumimoji="1" lang="en-US" altLang="ja-JP" dirty="0" smtClean="0">
                  <a:latin typeface="Comic Sans MS"/>
                  <a:ea typeface="ＤＦＰ太丸ゴシック体"/>
                  <a:cs typeface="Comic Sans MS"/>
                </a:rPr>
                <a:t> x</a:t>
              </a:r>
              <a:endParaRPr kumimoji="1" lang="ja-JP" altLang="en-US" dirty="0">
                <a:latin typeface="Comic Sans MS"/>
                <a:ea typeface="ＤＦＰ太丸ゴシック体"/>
                <a:cs typeface="Comic Sans MS"/>
              </a:endParaRPr>
            </a:p>
          </p:txBody>
        </p:sp>
      </p:grpSp>
      <p:pic>
        <p:nvPicPr>
          <p:cNvPr id="31" name="コンテンツ プレースホルダー 4"/>
          <p:cNvPicPr>
            <a:picLocks noChangeAspect="1"/>
          </p:cNvPicPr>
          <p:nvPr/>
        </p:nvPicPr>
        <p:blipFill>
          <a:blip r:embed="rId7"/>
          <a:srcRect l="3503" r="3503"/>
          <a:stretch>
            <a:fillRect/>
          </a:stretch>
        </p:blipFill>
        <p:spPr>
          <a:xfrm>
            <a:off x="377559" y="1476753"/>
            <a:ext cx="4318892" cy="237522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 rot="16200000">
            <a:off x="3826066" y="2304723"/>
            <a:ext cx="2725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Fraction of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Subprocess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8250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5889251" y="5529771"/>
            <a:ext cx="2462255" cy="603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332009" y="5529771"/>
            <a:ext cx="2462255" cy="603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97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Latest </a:t>
            </a:r>
            <a:r>
              <a:rPr kumimoji="1" lang="en-US" altLang="ja-JP" i="1" dirty="0" smtClean="0">
                <a:latin typeface="Comic Sans MS"/>
                <a:cs typeface="Comic Sans MS"/>
              </a:rPr>
              <a:t>A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LL</a:t>
            </a:r>
            <a:r>
              <a:rPr kumimoji="1" lang="en-US" altLang="ja-JP" dirty="0" smtClean="0">
                <a:latin typeface="Comic Sans MS"/>
                <a:cs typeface="Comic Sans MS"/>
              </a:rPr>
              <a:t> Results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t="247"/>
          <a:stretch/>
        </p:blipFill>
        <p:spPr>
          <a:xfrm>
            <a:off x="-27910" y="1417638"/>
            <a:ext cx="4472781" cy="3517525"/>
          </a:xfrm>
          <a:prstGeom prst="rect">
            <a:avLst/>
          </a:prstGeom>
          <a:ln>
            <a:noFill/>
          </a:ln>
        </p:spPr>
      </p:pic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50" r="117" b="5632"/>
          <a:stretch/>
        </p:blipFill>
        <p:spPr>
          <a:xfrm>
            <a:off x="4430916" y="1461603"/>
            <a:ext cx="4854736" cy="3271535"/>
          </a:xfr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046" y="1516840"/>
            <a:ext cx="1185392" cy="65770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796729" y="1135562"/>
            <a:ext cx="266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PRL115, 092002 (2015)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84699" y="1147508"/>
            <a:ext cx="2744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PRD </a:t>
            </a:r>
            <a:r>
              <a:rPr lang="en-US" altLang="ja-JP" b="1" dirty="0">
                <a:latin typeface="Comic Sans MS"/>
                <a:cs typeface="Comic Sans MS"/>
              </a:rPr>
              <a:t>93</a:t>
            </a:r>
            <a:r>
              <a:rPr lang="en-US" altLang="ja-JP" dirty="0">
                <a:latin typeface="Comic Sans MS"/>
                <a:cs typeface="Comic Sans MS"/>
              </a:rPr>
              <a:t>, </a:t>
            </a:r>
            <a:r>
              <a:rPr lang="en-US" altLang="ja-JP" dirty="0" smtClean="0">
                <a:latin typeface="Comic Sans MS"/>
                <a:cs typeface="Comic Sans MS"/>
              </a:rPr>
              <a:t>011501R (2016) </a:t>
            </a:r>
            <a:endParaRPr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28343"/>
              </p:ext>
            </p:extLst>
          </p:nvPr>
        </p:nvGraphicFramePr>
        <p:xfrm>
          <a:off x="1625600" y="5543550"/>
          <a:ext cx="1851025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4" name="数式" r:id="rId6" imgW="825500" imgH="228600" progId="Equation.3">
                  <p:embed/>
                </p:oleObj>
              </mc:Choice>
              <mc:Fallback>
                <p:oleObj name="数式" r:id="rId6" imgW="825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5600" y="5543550"/>
                        <a:ext cx="1851025" cy="51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561757"/>
              </p:ext>
            </p:extLst>
          </p:nvPr>
        </p:nvGraphicFramePr>
        <p:xfrm>
          <a:off x="6237635" y="5572895"/>
          <a:ext cx="1878013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5" name="数式" r:id="rId8" imgW="838200" imgH="190500" progId="Equation.3">
                  <p:embed/>
                </p:oleObj>
              </mc:Choice>
              <mc:Fallback>
                <p:oleObj name="数式" r:id="rId8" imgW="8382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37635" y="5572895"/>
                        <a:ext cx="1878013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図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2952" y="4831161"/>
            <a:ext cx="926764" cy="62475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5986" y="5001623"/>
            <a:ext cx="1256689" cy="40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0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14286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dirty="0" smtClean="0">
                <a:latin typeface="Comic Sans MS"/>
                <a:cs typeface="Comic Sans MS"/>
              </a:rPr>
              <a:t>g(x) extraction : Global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Fit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5" name="図表 4"/>
          <p:cNvGraphicFramePr/>
          <p:nvPr>
            <p:extLst>
              <p:ext uri="{D42A27DB-BD31-4B8C-83A1-F6EECF244321}">
                <p14:modId xmlns:p14="http://schemas.microsoft.com/office/powerpoint/2010/main" val="3867606785"/>
              </p:ext>
            </p:extLst>
          </p:nvPr>
        </p:nvGraphicFramePr>
        <p:xfrm>
          <a:off x="-544743" y="146556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39764" y="3715314"/>
            <a:ext cx="2028622" cy="584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latin typeface="Comic Sans MS"/>
                <a:cs typeface="Comic Sans MS"/>
              </a:rPr>
              <a:t>Global Fit</a:t>
            </a:r>
            <a:endParaRPr kumimoji="1" lang="ja-JP" altLang="en-US" sz="3200" dirty="0">
              <a:latin typeface="Comic Sans MS"/>
              <a:cs typeface="Comic Sans MS"/>
            </a:endParaRPr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781302"/>
              </p:ext>
            </p:extLst>
          </p:nvPr>
        </p:nvGraphicFramePr>
        <p:xfrm>
          <a:off x="2301875" y="5876925"/>
          <a:ext cx="4471988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5" name="数式" r:id="rId8" imgW="1447800" imgH="317500" progId="Equation.3">
                  <p:embed/>
                </p:oleObj>
              </mc:Choice>
              <mc:Fallback>
                <p:oleObj name="数式" r:id="rId8" imgW="1447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01875" y="5876925"/>
                        <a:ext cx="4471988" cy="98107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直線コネクタ 9"/>
          <p:cNvCxnSpPr/>
          <p:nvPr/>
        </p:nvCxnSpPr>
        <p:spPr>
          <a:xfrm>
            <a:off x="2321092" y="4987639"/>
            <a:ext cx="18803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図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1371" y="980160"/>
            <a:ext cx="5552629" cy="526587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735270" y="922446"/>
            <a:ext cx="217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arXiv:1602.03922 </a:t>
            </a:r>
            <a:endParaRPr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8826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B84-46D7-2E4A-8B42-393F027DEFDD}" type="slidenum">
              <a:rPr kumimoji="1" lang="ja-JP" altLang="en-US" smtClean="0">
                <a:latin typeface="Comic Sans MS"/>
                <a:cs typeface="Comic Sans MS"/>
              </a:rPr>
              <a:t>4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55650" y="1980076"/>
            <a:ext cx="7467600" cy="4597400"/>
            <a:chOff x="64" y="1344"/>
            <a:chExt cx="3920" cy="2896"/>
          </a:xfrm>
        </p:grpSpPr>
        <p:pic>
          <p:nvPicPr>
            <p:cNvPr id="7" name="Picture 6" descr="RHICcomplexne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1344"/>
              <a:ext cx="3920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47" y="2112"/>
              <a:ext cx="529" cy="213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 dirty="0">
                  <a:solidFill>
                    <a:schemeClr val="accent2"/>
                  </a:solidFill>
                  <a:latin typeface="Comic Sans MS"/>
                  <a:cs typeface="Comic Sans MS"/>
                </a:rPr>
                <a:t>PHENIX</a:t>
              </a:r>
              <a:endParaRPr kumimoji="0" lang="en-US" altLang="ja-JP" sz="1600" dirty="0">
                <a:latin typeface="Comic Sans MS"/>
                <a:cs typeface="Comic Sans MS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209" y="1392"/>
              <a:ext cx="4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 dirty="0" smtClean="0">
                  <a:solidFill>
                    <a:schemeClr val="accent2"/>
                  </a:solidFill>
                  <a:latin typeface="Comic Sans MS"/>
                  <a:cs typeface="Comic Sans MS"/>
                </a:rPr>
                <a:t>Brahms</a:t>
              </a:r>
              <a:endParaRPr kumimoji="0" lang="en-US" altLang="ja-JP" sz="1600" b="1" dirty="0">
                <a:solidFill>
                  <a:schemeClr val="accent2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kumimoji="0" lang="en-US" altLang="ja-JP" sz="1600" b="1" dirty="0">
                  <a:solidFill>
                    <a:schemeClr val="accent2"/>
                  </a:solidFill>
                  <a:latin typeface="Comic Sans MS"/>
                  <a:cs typeface="Comic Sans MS"/>
                </a:rPr>
                <a:t>pp2pp</a:t>
              </a:r>
              <a:endParaRPr kumimoji="0" lang="en-US" altLang="ja-JP" sz="1600" dirty="0">
                <a:latin typeface="Comic Sans MS"/>
                <a:cs typeface="Comic Sans MS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600" y="2219"/>
              <a:ext cx="394" cy="213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 dirty="0" smtClean="0">
                  <a:solidFill>
                    <a:schemeClr val="accent2"/>
                  </a:solidFill>
                  <a:latin typeface="Comic Sans MS"/>
                  <a:cs typeface="Comic Sans MS"/>
                </a:rPr>
                <a:t>STAR</a:t>
              </a:r>
              <a:endParaRPr kumimoji="0" lang="en-US" altLang="ja-JP" sz="1600" dirty="0">
                <a:latin typeface="Comic Sans MS"/>
                <a:cs typeface="Comic Sans MS"/>
              </a:endParaRPr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5477219" y="4057433"/>
            <a:ext cx="3522268" cy="92333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Collision Energy : 62 ~ 510 </a:t>
            </a:r>
            <a:r>
              <a:rPr lang="en-US" altLang="ja-JP" dirty="0" err="1" smtClean="0">
                <a:latin typeface="Comic Sans MS"/>
                <a:cs typeface="Comic Sans MS"/>
              </a:rPr>
              <a:t>GeV</a:t>
            </a:r>
            <a:endParaRPr lang="en-US" altLang="ja-JP" dirty="0" smtClean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Polarization : 50 – 60 %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Luminosity : 10 pb</a:t>
            </a:r>
            <a:r>
              <a:rPr lang="en-US" altLang="ja-JP" baseline="30000" dirty="0" smtClean="0">
                <a:latin typeface="Comic Sans MS"/>
                <a:cs typeface="Comic Sans MS"/>
              </a:rPr>
              <a:t>-1</a:t>
            </a:r>
            <a:r>
              <a:rPr lang="en-US" altLang="ja-JP" dirty="0" smtClean="0">
                <a:latin typeface="Comic Sans MS"/>
                <a:cs typeface="Comic Sans MS"/>
              </a:rPr>
              <a:t>/week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4" name="曲折矢印 13"/>
          <p:cNvSpPr/>
          <p:nvPr/>
        </p:nvSpPr>
        <p:spPr>
          <a:xfrm rot="5400000" flipH="1">
            <a:off x="5126200" y="2532742"/>
            <a:ext cx="657656" cy="1990721"/>
          </a:xfrm>
          <a:prstGeom prst="ben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013" y="0"/>
            <a:ext cx="4274830" cy="322749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473" y="21235"/>
            <a:ext cx="772486" cy="520753"/>
          </a:xfrm>
          <a:prstGeom prst="rect">
            <a:avLst/>
          </a:prstGeom>
        </p:spPr>
      </p:pic>
      <p:pic>
        <p:nvPicPr>
          <p:cNvPr id="19" name="Picture 3" descr="9703phnx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6" y="21235"/>
            <a:ext cx="3960067" cy="318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曲折矢印 14"/>
          <p:cNvSpPr/>
          <p:nvPr/>
        </p:nvSpPr>
        <p:spPr>
          <a:xfrm rot="17813962">
            <a:off x="515491" y="2546738"/>
            <a:ext cx="849291" cy="648160"/>
          </a:xfrm>
          <a:prstGeom prst="ben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76" y="0"/>
            <a:ext cx="1256689" cy="40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7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689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Sea Quark Polarization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3" name="Picture 3" descr="C:\Users\Katsuro\Desktop\Presentation\090914-Circum-Pan-Pasific\W2m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050" y="1147434"/>
            <a:ext cx="7759719" cy="495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050685"/>
              </p:ext>
            </p:extLst>
          </p:nvPr>
        </p:nvGraphicFramePr>
        <p:xfrm>
          <a:off x="6355732" y="3624556"/>
          <a:ext cx="2008037" cy="878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2" name="数式" r:id="rId4" imgW="1016000" imgH="444500" progId="Equation.3">
                  <p:embed/>
                </p:oleObj>
              </mc:Choice>
              <mc:Fallback>
                <p:oleObj name="数式" r:id="rId4" imgW="1016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5732" y="3624556"/>
                        <a:ext cx="2008037" cy="878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047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78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Single </a:t>
            </a:r>
            <a:r>
              <a:rPr lang="en-US" altLang="ja-JP" dirty="0" smtClean="0">
                <a:latin typeface="Comic Sans MS"/>
                <a:cs typeface="Comic Sans MS"/>
              </a:rPr>
              <a:t>Lepton </a:t>
            </a:r>
            <a:r>
              <a:rPr kumimoji="1" lang="en-US" altLang="ja-JP" dirty="0" smtClean="0">
                <a:latin typeface="Comic Sans MS"/>
                <a:cs typeface="Comic Sans MS"/>
              </a:rPr>
              <a:t>Measurement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92" y="999419"/>
            <a:ext cx="6818095" cy="551645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1455923" y="1812270"/>
            <a:ext cx="6089128" cy="3358167"/>
          </a:xfrm>
          <a:prstGeom prst="rect">
            <a:avLst/>
          </a:prstGeom>
        </p:spPr>
      </p:pic>
      <p:grpSp>
        <p:nvGrpSpPr>
          <p:cNvPr id="7" name="図形グループ 6"/>
          <p:cNvGrpSpPr/>
          <p:nvPr/>
        </p:nvGrpSpPr>
        <p:grpSpPr>
          <a:xfrm>
            <a:off x="1888134" y="2710670"/>
            <a:ext cx="4962650" cy="400110"/>
            <a:chOff x="1888134" y="2710670"/>
            <a:chExt cx="4962650" cy="40011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6443201" y="2710670"/>
              <a:ext cx="4075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Symbol" charset="2"/>
                  <a:cs typeface="Symbol" charset="2"/>
                </a:rPr>
                <a:t>m</a:t>
              </a:r>
              <a:r>
                <a:rPr kumimoji="1" lang="en-US" altLang="ja-JP" sz="2000" baseline="30000" dirty="0" smtClean="0">
                  <a:latin typeface="Symbol" charset="2"/>
                  <a:cs typeface="Symbol" charset="2"/>
                </a:rPr>
                <a:t>-</a:t>
              </a:r>
              <a:endParaRPr kumimoji="1" lang="ja-JP" altLang="en-US" sz="2000" dirty="0">
                <a:latin typeface="Symbol" charset="2"/>
                <a:cs typeface="Symbol" charset="2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888134" y="2710670"/>
              <a:ext cx="4075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Symbol" charset="2"/>
                  <a:cs typeface="Symbol" charset="2"/>
                </a:rPr>
                <a:t>m</a:t>
              </a:r>
              <a:r>
                <a:rPr kumimoji="1" lang="en-US" altLang="ja-JP" sz="2000" baseline="30000" dirty="0" smtClean="0">
                  <a:latin typeface="Symbol" charset="2"/>
                  <a:cs typeface="Symbol" charset="2"/>
                </a:rPr>
                <a:t>-</a:t>
              </a:r>
              <a:endParaRPr kumimoji="1" lang="ja-JP" altLang="en-US" sz="2000" dirty="0">
                <a:latin typeface="Symbol" charset="2"/>
                <a:cs typeface="Symbol" charset="2"/>
              </a:endParaRP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784" y="5490976"/>
            <a:ext cx="926764" cy="6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5577"/>
            <a:ext cx="6498342" cy="522519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64135" y="6252216"/>
            <a:ext cx="169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(M</a:t>
            </a:r>
            <a:r>
              <a:rPr lang="en-US" altLang="ja-JP" baseline="-25000" dirty="0" smtClean="0">
                <a:latin typeface="Comic Sans MS"/>
                <a:cs typeface="Comic Sans MS"/>
              </a:rPr>
              <a:t>W </a:t>
            </a:r>
            <a:r>
              <a:rPr lang="en-US" altLang="ja-JP" dirty="0" smtClean="0">
                <a:latin typeface="Comic Sans MS"/>
                <a:cs typeface="Comic Sans MS"/>
              </a:rPr>
              <a:t>= 80GeV)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2629313" y="4589419"/>
            <a:ext cx="0" cy="118966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2400300" y="5798134"/>
            <a:ext cx="523344" cy="523344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39286" y="5859537"/>
            <a:ext cx="168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omic Sans MS"/>
                <a:cs typeface="Comic Sans MS"/>
              </a:rPr>
              <a:t>Backgrounds </a:t>
            </a:r>
            <a:endParaRPr kumimoji="1" lang="ja-JP" altLang="en-US" sz="2000" dirty="0">
              <a:latin typeface="Comic Sans MS"/>
              <a:cs typeface="Comic Sans MS"/>
            </a:endParaRPr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415287"/>
              </p:ext>
            </p:extLst>
          </p:nvPr>
        </p:nvGraphicFramePr>
        <p:xfrm>
          <a:off x="1196852" y="5699000"/>
          <a:ext cx="2367729" cy="60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5" name="数式" r:id="rId4" imgW="800100" imgH="203200" progId="Equation.3">
                  <p:embed/>
                </p:oleObj>
              </mc:Choice>
              <mc:Fallback>
                <p:oleObj name="数式" r:id="rId4" imgW="800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6852" y="5699000"/>
                        <a:ext cx="2367729" cy="601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直線矢印コネクタ 16"/>
          <p:cNvCxnSpPr/>
          <p:nvPr/>
        </p:nvCxnSpPr>
        <p:spPr>
          <a:xfrm flipH="1" flipV="1">
            <a:off x="4405197" y="4774277"/>
            <a:ext cx="948565" cy="108526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90454" y="348129"/>
            <a:ext cx="335615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Energy </a:t>
            </a:r>
            <a:br>
              <a:rPr kumimoji="1" lang="en-US" altLang="ja-JP" dirty="0" smtClean="0">
                <a:latin typeface="Comic Sans MS"/>
                <a:cs typeface="Comic Sans MS"/>
              </a:rPr>
            </a:br>
            <a:r>
              <a:rPr kumimoji="1" lang="en-US" altLang="ja-JP" dirty="0" smtClean="0">
                <a:latin typeface="Comic Sans MS"/>
                <a:cs typeface="Comic Sans MS"/>
              </a:rPr>
              <a:t>Spectra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173" y="113199"/>
            <a:ext cx="926764" cy="6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29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2341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Comic Sans MS"/>
                <a:cs typeface="Comic Sans MS"/>
              </a:rPr>
              <a:t>Single Lepton Asymmetry </a:t>
            </a:r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baseline="-25000" dirty="0" smtClean="0">
                <a:latin typeface="Comic Sans MS"/>
                <a:cs typeface="Comic Sans MS"/>
              </a:rPr>
              <a:t>L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5" name="그림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0243"/>
            <a:ext cx="4689844" cy="4622845"/>
          </a:xfrm>
          <a:prstGeom prst="rect">
            <a:avLst/>
          </a:prstGeom>
          <a:ln>
            <a:noFill/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1123336"/>
            <a:ext cx="4254500" cy="52832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952" y="6094158"/>
            <a:ext cx="926764" cy="62475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986" y="6215226"/>
            <a:ext cx="1256689" cy="40979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706037" y="1240008"/>
            <a:ext cx="271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PRD</a:t>
            </a:r>
            <a:r>
              <a:rPr lang="en-US" altLang="ja-JP" b="1" dirty="0" smtClean="0">
                <a:latin typeface="Comic Sans MS"/>
                <a:cs typeface="Comic Sans MS"/>
              </a:rPr>
              <a:t>93</a:t>
            </a:r>
            <a:r>
              <a:rPr lang="en-US" altLang="ja-JP" dirty="0">
                <a:latin typeface="Comic Sans MS"/>
                <a:cs typeface="Comic Sans MS"/>
              </a:rPr>
              <a:t>, 051103(R</a:t>
            </a:r>
            <a:r>
              <a:rPr lang="en-US" altLang="ja-JP" dirty="0" smtClean="0">
                <a:latin typeface="Comic Sans MS"/>
                <a:cs typeface="Comic Sans MS"/>
              </a:rPr>
              <a:t>) 2016 </a:t>
            </a:r>
            <a:endParaRPr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6417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1870674"/>
            <a:ext cx="9144000" cy="33180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0" y="4792749"/>
            <a:ext cx="9144000" cy="1420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Comic Sans MS"/>
                <a:cs typeface="Comic Sans MS"/>
              </a:rPr>
              <a:t>Summary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0" y="984971"/>
            <a:ext cx="8504814" cy="573650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>
                <a:latin typeface="Comic Sans MS"/>
                <a:cs typeface="Comic Sans MS"/>
              </a:rPr>
              <a:t>RHIC spin program has been providing new insights to spin structure of proton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rgbClr val="FF0000"/>
                </a:solidFill>
                <a:latin typeface="Comic Sans MS"/>
                <a:cs typeface="Comic Sans MS"/>
              </a:rPr>
              <a:t>Absolutely unexpected strong A-dependence in very forward neutron TSSA of </a:t>
            </a:r>
            <a:r>
              <a:rPr lang="en-US" altLang="ja-JP" dirty="0" err="1">
                <a:solidFill>
                  <a:srgbClr val="FF0000"/>
                </a:solidFill>
                <a:latin typeface="Comic Sans MS"/>
                <a:cs typeface="Comic Sans MS"/>
              </a:rPr>
              <a:t>p+A</a:t>
            </a:r>
            <a:r>
              <a:rPr lang="en-US" altLang="ja-JP" dirty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rgbClr val="0000FF"/>
                </a:solidFill>
                <a:latin typeface="Comic Sans MS"/>
                <a:cs typeface="Comic Sans MS"/>
              </a:rPr>
              <a:t>EM process likely to be taken into account.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latin typeface="Comic Sans MS"/>
                <a:cs typeface="Comic Sans MS"/>
              </a:rPr>
              <a:t>More sophisticated measurements on forward </a:t>
            </a:r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dirty="0">
                <a:latin typeface="Comic Sans MS"/>
                <a:cs typeface="Comic Sans MS"/>
              </a:rPr>
              <a:t> TSSA to disentangle competing effects (ISI or FSI). 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>
                <a:latin typeface="Comic Sans MS"/>
                <a:cs typeface="Comic Sans MS"/>
              </a:rPr>
              <a:t>Diffractiveness </a:t>
            </a:r>
            <a:r>
              <a:rPr lang="en-US" altLang="ja-JP" dirty="0">
                <a:latin typeface="Comic Sans MS"/>
                <a:cs typeface="Comic Sans MS"/>
              </a:rPr>
              <a:t>may connects between forward </a:t>
            </a:r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dirty="0">
                <a:latin typeface="Comic Sans MS"/>
                <a:cs typeface="Comic Sans MS"/>
              </a:rPr>
              <a:t> and very forward n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>
                <a:latin typeface="Comic Sans MS"/>
                <a:cs typeface="Comic Sans MS"/>
              </a:rPr>
              <a:t>Latest data shows non-zero gluon spin fraction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>
                <a:latin typeface="Comic Sans MS"/>
                <a:cs typeface="Comic Sans MS"/>
              </a:rPr>
              <a:t>Ongoing W analyses will improve precision of sea-quark polarized </a:t>
            </a:r>
            <a:r>
              <a:rPr lang="en-US" altLang="ja-JP" dirty="0" err="1" smtClean="0">
                <a:latin typeface="Comic Sans MS"/>
                <a:cs typeface="Comic Sans MS"/>
              </a:rPr>
              <a:t>parton</a:t>
            </a:r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distribution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10" name="コンテンツ プレースホルダー 3"/>
          <p:cNvPicPr>
            <a:picLocks noChangeAspect="1"/>
          </p:cNvPicPr>
          <p:nvPr/>
        </p:nvPicPr>
        <p:blipFill rotWithShape="1">
          <a:blip r:embed="rId2"/>
          <a:srcRect l="19978" t="33822" r="62874" b="11850"/>
          <a:stretch/>
        </p:blipFill>
        <p:spPr>
          <a:xfrm>
            <a:off x="8504814" y="3272234"/>
            <a:ext cx="521408" cy="89479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513349" y="3481913"/>
            <a:ext cx="4667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omic Sans MS"/>
                <a:cs typeface="Comic Sans MS"/>
              </a:rPr>
              <a:t>T</a:t>
            </a:r>
            <a:endParaRPr kumimoji="1" lang="ja-JP" altLang="en-US" sz="3200" dirty="0">
              <a:latin typeface="Comic Sans MS"/>
              <a:cs typeface="Comic Sans MS"/>
            </a:endParaRPr>
          </a:p>
        </p:txBody>
      </p:sp>
      <p:pic>
        <p:nvPicPr>
          <p:cNvPr id="11" name="コンテンツ プレースホルダー 3"/>
          <p:cNvPicPr>
            <a:picLocks noChangeAspect="1"/>
          </p:cNvPicPr>
          <p:nvPr/>
        </p:nvPicPr>
        <p:blipFill rotWithShape="1">
          <a:blip r:embed="rId2"/>
          <a:srcRect l="19978" t="33822" r="62874" b="11850"/>
          <a:stretch/>
        </p:blipFill>
        <p:spPr>
          <a:xfrm rot="5400000">
            <a:off x="8408589" y="5090482"/>
            <a:ext cx="521408" cy="89479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8426835" y="5213806"/>
            <a:ext cx="4106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omic Sans MS"/>
                <a:cs typeface="Comic Sans MS"/>
              </a:rPr>
              <a:t>L</a:t>
            </a:r>
            <a:endParaRPr kumimoji="1" lang="ja-JP" altLang="en-US" sz="3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2216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slides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945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321" r="-18321"/>
          <a:stretch>
            <a:fillRect/>
          </a:stretch>
        </p:blipFill>
        <p:spPr>
          <a:xfrm>
            <a:off x="-1650344" y="0"/>
            <a:ext cx="12469964" cy="685800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16/07/12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ICNFP2016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01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230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03" r="-245"/>
          <a:stretch/>
        </p:blipFill>
        <p:spPr>
          <a:xfrm>
            <a:off x="4995883" y="946458"/>
            <a:ext cx="4148118" cy="3121445"/>
          </a:xfrm>
        </p:spPr>
      </p:pic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16/06/27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Hatsuda Lab Seminar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4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11" y="843842"/>
            <a:ext cx="6451600" cy="5778500"/>
          </a:xfrm>
          <a:prstGeom prst="rect">
            <a:avLst/>
          </a:prstGeom>
        </p:spPr>
      </p:pic>
      <p:grpSp>
        <p:nvGrpSpPr>
          <p:cNvPr id="42" name="図形グループ 41"/>
          <p:cNvGrpSpPr/>
          <p:nvPr/>
        </p:nvGrpSpPr>
        <p:grpSpPr>
          <a:xfrm>
            <a:off x="4605550" y="2329042"/>
            <a:ext cx="3916038" cy="3759200"/>
            <a:chOff x="3923407" y="2495342"/>
            <a:chExt cx="3916038" cy="3759200"/>
          </a:xfrm>
        </p:grpSpPr>
        <p:grpSp>
          <p:nvGrpSpPr>
            <p:cNvPr id="37" name="図形グループ 36"/>
            <p:cNvGrpSpPr/>
            <p:nvPr/>
          </p:nvGrpSpPr>
          <p:grpSpPr>
            <a:xfrm>
              <a:off x="3923407" y="2495342"/>
              <a:ext cx="3916038" cy="3759200"/>
              <a:chOff x="3923407" y="2495342"/>
              <a:chExt cx="3916038" cy="3759200"/>
            </a:xfrm>
          </p:grpSpPr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5245" y="2495342"/>
                <a:ext cx="3124200" cy="3759200"/>
              </a:xfrm>
              <a:prstGeom prst="rect">
                <a:avLst/>
              </a:prstGeom>
            </p:spPr>
          </p:pic>
          <p:pic>
            <p:nvPicPr>
              <p:cNvPr id="6" name="図 5" descr="plotrap.v3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80" t="88450" r="8632"/>
              <a:stretch/>
            </p:blipFill>
            <p:spPr>
              <a:xfrm rot="5400000">
                <a:off x="2790795" y="3712781"/>
                <a:ext cx="3057062" cy="791837"/>
              </a:xfrm>
              <a:prstGeom prst="rect">
                <a:avLst/>
              </a:prstGeom>
            </p:spPr>
          </p:pic>
        </p:grpSp>
        <p:sp>
          <p:nvSpPr>
            <p:cNvPr id="27" name="テキスト ボックス 26"/>
            <p:cNvSpPr txBox="1"/>
            <p:nvPr/>
          </p:nvSpPr>
          <p:spPr>
            <a:xfrm>
              <a:off x="4834229" y="2597535"/>
              <a:ext cx="2793954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Neutral Particle @ 200GeV</a:t>
              </a:r>
              <a:endParaRPr kumimoji="1" lang="ja-JP" altLang="en-US" sz="1600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912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UPC Monte Carlo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48</a:t>
            </a:fld>
            <a:endParaRPr kumimoji="1" lang="ja-JP" altLang="en-US"/>
          </a:p>
        </p:txBody>
      </p:sp>
      <p:grpSp>
        <p:nvGrpSpPr>
          <p:cNvPr id="38" name="図形グループ 37"/>
          <p:cNvGrpSpPr/>
          <p:nvPr/>
        </p:nvGrpSpPr>
        <p:grpSpPr>
          <a:xfrm>
            <a:off x="6828941" y="3338902"/>
            <a:ext cx="831850" cy="2132031"/>
            <a:chOff x="6146800" y="3505200"/>
            <a:chExt cx="831850" cy="2132031"/>
          </a:xfrm>
        </p:grpSpPr>
        <p:sp>
          <p:nvSpPr>
            <p:cNvPr id="29" name="正方形/長方形 28"/>
            <p:cNvSpPr/>
            <p:nvPr/>
          </p:nvSpPr>
          <p:spPr>
            <a:xfrm>
              <a:off x="6817687" y="4009674"/>
              <a:ext cx="160963" cy="1627557"/>
            </a:xfrm>
            <a:prstGeom prst="rect">
              <a:avLst/>
            </a:prstGeom>
            <a:noFill/>
            <a:ln w="19050" cmpd="sng">
              <a:solidFill>
                <a:srgbClr val="008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146800" y="3505200"/>
              <a:ext cx="654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8000"/>
                  </a:solidFill>
                </a:rPr>
                <a:t>ZDC</a:t>
              </a:r>
              <a:endParaRPr kumimoji="1" lang="ja-JP" alt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6673850" y="3810000"/>
              <a:ext cx="120650" cy="1905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直線コネクタ 40"/>
          <p:cNvCxnSpPr/>
          <p:nvPr/>
        </p:nvCxnSpPr>
        <p:spPr>
          <a:xfrm>
            <a:off x="468729" y="2675924"/>
            <a:ext cx="9374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393128" y="6243823"/>
            <a:ext cx="79147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Predicts comparable yields between QCD and UPC processes</a:t>
            </a:r>
            <a:endParaRPr kumimoji="1" lang="ja-JP" altLang="en-US" sz="2000" dirty="0"/>
          </a:p>
        </p:txBody>
      </p:sp>
      <p:grpSp>
        <p:nvGrpSpPr>
          <p:cNvPr id="50" name="図形グループ 49"/>
          <p:cNvGrpSpPr/>
          <p:nvPr/>
        </p:nvGrpSpPr>
        <p:grpSpPr>
          <a:xfrm>
            <a:off x="6055749" y="2857666"/>
            <a:ext cx="2287574" cy="1887091"/>
            <a:chOff x="5464328" y="2857666"/>
            <a:chExt cx="2287574" cy="1887091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5982517" y="2857666"/>
              <a:ext cx="1769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QCD(DPMJET)</a:t>
              </a:r>
              <a:endParaRPr kumimoji="1" lang="ja-JP" altLang="en-US" dirty="0"/>
            </a:p>
          </p:txBody>
        </p:sp>
        <p:cxnSp>
          <p:nvCxnSpPr>
            <p:cNvPr id="46" name="直線コネクタ 45"/>
            <p:cNvCxnSpPr/>
            <p:nvPr/>
          </p:nvCxnSpPr>
          <p:spPr>
            <a:xfrm flipH="1">
              <a:off x="5795518" y="3168320"/>
              <a:ext cx="321162" cy="3501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テキスト ボックス 46"/>
            <p:cNvSpPr txBox="1"/>
            <p:nvPr/>
          </p:nvSpPr>
          <p:spPr>
            <a:xfrm>
              <a:off x="5464328" y="3941802"/>
              <a:ext cx="11879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UPC</a:t>
              </a:r>
            </a:p>
            <a:p>
              <a:pPr algn="ctr"/>
              <a:r>
                <a:rPr lang="en-US" altLang="ja-JP" dirty="0" smtClean="0"/>
                <a:t>(SOPHIA)</a:t>
              </a:r>
              <a:endParaRPr kumimoji="1" lang="ja-JP" altLang="en-US" dirty="0"/>
            </a:p>
          </p:txBody>
        </p:sp>
        <p:cxnSp>
          <p:nvCxnSpPr>
            <p:cNvPr id="49" name="直線コネクタ 48"/>
            <p:cNvCxnSpPr/>
            <p:nvPr/>
          </p:nvCxnSpPr>
          <p:spPr>
            <a:xfrm>
              <a:off x="6266716" y="4569566"/>
              <a:ext cx="151952" cy="17519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16/06/27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Hatsuda Lab Seminar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45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" name="オブジェクト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534660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7" name="数式" r:id="rId4" imgW="3136900" imgH="215900" progId="Equation.3">
                  <p:embed/>
                </p:oleObj>
              </mc:Choice>
              <mc:Fallback>
                <p:oleObj name="数式" r:id="rId4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899" y="0"/>
            <a:ext cx="8896449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</a:t>
            </a:r>
            <a:r>
              <a:rPr kumimoji="1" lang="en-US" altLang="ja-JP" dirty="0" smtClean="0"/>
              <a:t>oulomb</a:t>
            </a:r>
            <a:r>
              <a:rPr lang="ja-JP" altLang="en-US" dirty="0" smtClean="0"/>
              <a:t>-</a:t>
            </a:r>
            <a:r>
              <a:rPr lang="en-US" altLang="ja-JP" dirty="0" smtClean="0">
                <a:solidFill>
                  <a:srgbClr val="FF0000"/>
                </a:solidFill>
              </a:rPr>
              <a:t>N</a:t>
            </a:r>
            <a:r>
              <a:rPr lang="en-US" altLang="ja-JP" dirty="0" smtClean="0"/>
              <a:t>uclear 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/>
              <a:t>nterference</a:t>
            </a:r>
            <a:endParaRPr kumimoji="1" lang="ja-JP" altLang="en-US" dirty="0"/>
          </a:p>
        </p:txBody>
      </p:sp>
      <p:pic>
        <p:nvPicPr>
          <p:cNvPr id="5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38" y="1248415"/>
            <a:ext cx="2917825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62" name="直線コネクタ 61"/>
          <p:cNvCxnSpPr/>
          <p:nvPr/>
        </p:nvCxnSpPr>
        <p:spPr>
          <a:xfrm flipV="1">
            <a:off x="2440406" y="1835532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正方形/長方形 63"/>
          <p:cNvSpPr/>
          <p:nvPr/>
        </p:nvSpPr>
        <p:spPr>
          <a:xfrm>
            <a:off x="730982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/>
          <p:cNvSpPr/>
          <p:nvPr/>
        </p:nvSpPr>
        <p:spPr>
          <a:xfrm>
            <a:off x="2737015" y="1484201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grpSp>
        <p:nvGrpSpPr>
          <p:cNvPr id="85" name="図形グループ 84"/>
          <p:cNvGrpSpPr/>
          <p:nvPr/>
        </p:nvGrpSpPr>
        <p:grpSpPr>
          <a:xfrm>
            <a:off x="4742028" y="1140761"/>
            <a:ext cx="2819400" cy="2384425"/>
            <a:chOff x="4506106" y="2030186"/>
            <a:chExt cx="2819400" cy="2384425"/>
          </a:xfrm>
        </p:grpSpPr>
        <p:pic>
          <p:nvPicPr>
            <p:cNvPr id="8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7" name="正方形/長方形 86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6" name="正方形/長方形 105"/>
          <p:cNvSpPr/>
          <p:nvPr/>
        </p:nvSpPr>
        <p:spPr>
          <a:xfrm rot="20338544">
            <a:off x="6446611" y="2135213"/>
            <a:ext cx="325064" cy="171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7" name="直線コネクタ 106"/>
          <p:cNvCxnSpPr/>
          <p:nvPr/>
        </p:nvCxnSpPr>
        <p:spPr>
          <a:xfrm flipV="1">
            <a:off x="6791652" y="1585532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" name="正方形/長方形 107"/>
          <p:cNvSpPr/>
          <p:nvPr/>
        </p:nvSpPr>
        <p:spPr>
          <a:xfrm>
            <a:off x="7165617" y="1205276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321050" y="6127028"/>
            <a:ext cx="2324100" cy="3767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09359" y="940728"/>
            <a:ext cx="12176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(CNI)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16/06/27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Hatsuda Lab Seminar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830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B84-46D7-2E4A-8B42-393F027DEFDD}" type="slidenum">
              <a:rPr kumimoji="1" lang="ja-JP" altLang="en-US" smtClean="0">
                <a:latin typeface="Symbol" charset="2"/>
                <a:cs typeface="Symbol" charset="2"/>
              </a:rPr>
              <a:t>5</a:t>
            </a:fld>
            <a:endParaRPr kumimoji="1" lang="ja-JP" altLang="en-US">
              <a:latin typeface="Symbol" charset="2"/>
              <a:cs typeface="Symbol" charset="2"/>
            </a:endParaRPr>
          </a:p>
        </p:txBody>
      </p:sp>
      <p:graphicFrame>
        <p:nvGraphicFramePr>
          <p:cNvPr id="20" name="コンテンツ プレースホルダー 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497662"/>
              </p:ext>
            </p:extLst>
          </p:nvPr>
        </p:nvGraphicFramePr>
        <p:xfrm>
          <a:off x="425178" y="3369310"/>
          <a:ext cx="8229600" cy="268224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0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Comic Sans MS"/>
                          <a:cs typeface="Comic Sans MS"/>
                        </a:rPr>
                        <a:t>PHENIX</a:t>
                      </a:r>
                      <a:endParaRPr kumimoji="1" lang="ja-JP" altLang="en-US" sz="20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Comic Sans MS"/>
                          <a:cs typeface="Comic Sans MS"/>
                        </a:rPr>
                        <a:t>STAR</a:t>
                      </a:r>
                      <a:endParaRPr kumimoji="1" lang="ja-JP" altLang="en-US" sz="20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Comic Sans MS"/>
                          <a:cs typeface="Comic Sans MS"/>
                        </a:rPr>
                        <a:t>Advantage</a:t>
                      </a:r>
                      <a:endParaRPr kumimoji="1" lang="ja-JP" altLang="en-US" sz="20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Comic Sans MS"/>
                          <a:cs typeface="Comic Sans MS"/>
                        </a:rPr>
                        <a:t>High resolution and rates</a:t>
                      </a:r>
                      <a:endParaRPr kumimoji="1" lang="ja-JP" altLang="en-US" sz="20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Comic Sans MS"/>
                          <a:cs typeface="Comic Sans MS"/>
                        </a:rPr>
                        <a:t>Large acceptance and low mass</a:t>
                      </a:r>
                      <a:endParaRPr kumimoji="1" lang="ja-JP" altLang="en-US" sz="20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Comic Sans MS"/>
                          <a:cs typeface="Comic Sans MS"/>
                        </a:rPr>
                        <a:t>Central arm</a:t>
                      </a:r>
                      <a:endParaRPr kumimoji="1" lang="ja-JP" altLang="en-US" sz="20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 smtClean="0">
                          <a:latin typeface="Symbol" charset="2"/>
                          <a:cs typeface="Symbol" charset="2"/>
                        </a:rPr>
                        <a:t>|h|&lt;0.35, </a:t>
                      </a:r>
                      <a:r>
                        <a:rPr lang="en-US" altLang="ja-JP" sz="2000" dirty="0" err="1" smtClean="0">
                          <a:latin typeface="Symbol" charset="2"/>
                          <a:cs typeface="Symbol" charset="2"/>
                        </a:rPr>
                        <a:t>Df~p</a:t>
                      </a:r>
                      <a:r>
                        <a:rPr lang="en-US" altLang="ja-JP" sz="2000" dirty="0" smtClean="0">
                          <a:latin typeface="Symbol" charset="2"/>
                          <a:cs typeface="Symbol" charset="2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 smtClean="0">
                          <a:latin typeface="Symbol" charset="2"/>
                          <a:cs typeface="Symbol" charset="2"/>
                        </a:rPr>
                        <a:t>|h|&lt;1, Df~2p 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Comic Sans MS"/>
                          <a:cs typeface="Comic Sans MS"/>
                        </a:rPr>
                        <a:t>   Target observables</a:t>
                      </a:r>
                      <a:endParaRPr kumimoji="1" lang="ja-JP" altLang="en-US" sz="20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Symbol" charset="2"/>
                          <a:cs typeface="Symbol" charset="2"/>
                        </a:rPr>
                        <a:t>g, 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sz="2000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0</a:t>
                      </a:r>
                      <a:r>
                        <a:rPr kumimoji="1" lang="en-US" altLang="ja-JP" sz="2000" baseline="0" dirty="0" smtClean="0"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kumimoji="1" lang="en-US" altLang="ja-JP" sz="2000" dirty="0" smtClean="0">
                          <a:latin typeface="Comic Sans MS"/>
                          <a:cs typeface="Comic Sans MS"/>
                        </a:rPr>
                        <a:t>and </a:t>
                      </a:r>
                      <a:r>
                        <a:rPr kumimoji="1" lang="en-US" altLang="ja-JP" sz="2000" dirty="0" smtClean="0">
                          <a:latin typeface="Symbol" charset="2"/>
                          <a:cs typeface="Symbol" charset="2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Jet</a:t>
                      </a:r>
                      <a:r>
                        <a:rPr kumimoji="1" lang="ja-JP" altLang="en-US" sz="2000" dirty="0" smtClean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1" lang="en-US" altLang="ja-JP" sz="2000" dirty="0" smtClean="0">
                          <a:latin typeface="Comic Sans MS"/>
                          <a:cs typeface="Comic Sans MS"/>
                        </a:rPr>
                        <a:t>and</a:t>
                      </a:r>
                      <a:r>
                        <a:rPr kumimoji="1" lang="ja-JP" altLang="en-US" sz="2000" dirty="0" smtClean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1" lang="en-US" altLang="ja-JP" sz="2000" dirty="0" smtClean="0">
                          <a:latin typeface="Comic Sans MS"/>
                          <a:cs typeface="Comic Sans MS"/>
                        </a:rPr>
                        <a:t>correlation</a:t>
                      </a:r>
                      <a:endParaRPr kumimoji="1" lang="ja-JP" altLang="en-US" sz="20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Comic Sans MS"/>
                          <a:cs typeface="Comic Sans MS"/>
                        </a:rPr>
                        <a:t>Forward arm</a:t>
                      </a:r>
                      <a:endParaRPr kumimoji="1" lang="ja-JP" altLang="en-US" sz="20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 smtClean="0">
                          <a:latin typeface="Symbol" charset="2"/>
                          <a:cs typeface="Symbol" charset="2"/>
                        </a:rPr>
                        <a:t>1.2&lt;|h|&lt;2.4</a:t>
                      </a:r>
                      <a:endParaRPr kumimoji="1" lang="en-US" altLang="ja-JP" sz="2000" dirty="0" smtClean="0">
                        <a:latin typeface="Symbol" charset="2"/>
                        <a:cs typeface="Symbol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 smtClean="0">
                          <a:latin typeface="Symbol" charset="2"/>
                          <a:cs typeface="Symbol" charset="2"/>
                        </a:rPr>
                        <a:t>2&lt;|h|&lt;4</a:t>
                      </a:r>
                      <a:endParaRPr kumimoji="1" lang="en-US" altLang="ja-JP" sz="2000" dirty="0" smtClean="0">
                        <a:latin typeface="Symbol" charset="2"/>
                        <a:cs typeface="Symbol" charset="2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Comic Sans MS"/>
                          <a:cs typeface="Comic Sans MS"/>
                        </a:rPr>
                        <a:t>   Target observables</a:t>
                      </a:r>
                      <a:endParaRPr kumimoji="1" lang="ja-JP" altLang="en-US" sz="20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endParaRPr kumimoji="1" lang="ja-JP" altLang="en-US" sz="2000" dirty="0">
                        <a:latin typeface="Symbol" charset="2"/>
                        <a:cs typeface="Symbol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sz="2000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0</a:t>
                      </a:r>
                      <a:r>
                        <a:rPr kumimoji="1" lang="en-US" altLang="ja-JP" sz="2000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kumimoji="1" lang="en-US" altLang="ja-JP" sz="2000" dirty="0" smtClean="0">
                          <a:latin typeface="Comic Sans MS"/>
                          <a:cs typeface="Comic Sans MS"/>
                        </a:rPr>
                        <a:t>and </a:t>
                      </a:r>
                      <a:r>
                        <a:rPr kumimoji="1" lang="en-US" altLang="ja-JP" sz="2000" dirty="0" smtClean="0">
                          <a:latin typeface="Symbol" charset="2"/>
                          <a:cs typeface="Symbol" charset="2"/>
                        </a:rPr>
                        <a:t>h</a:t>
                      </a:r>
                      <a:endParaRPr kumimoji="1" lang="ja-JP" altLang="en-US" sz="2000" dirty="0">
                        <a:latin typeface="Symbol" charset="2"/>
                        <a:cs typeface="Symbol" charset="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013" y="0"/>
            <a:ext cx="4274830" cy="322749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473" y="21235"/>
            <a:ext cx="772486" cy="520753"/>
          </a:xfrm>
          <a:prstGeom prst="rect">
            <a:avLst/>
          </a:prstGeom>
        </p:spPr>
      </p:pic>
      <p:pic>
        <p:nvPicPr>
          <p:cNvPr id="10" name="Picture 3" descr="9703phnx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6" y="21235"/>
            <a:ext cx="3960067" cy="318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76" y="40672"/>
            <a:ext cx="1256689" cy="40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464293"/>
              </p:ext>
            </p:extLst>
          </p:nvPr>
        </p:nvGraphicFramePr>
        <p:xfrm>
          <a:off x="870904" y="911226"/>
          <a:ext cx="6081358" cy="598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6" name="数式" r:id="rId4" imgW="2844800" imgH="279400" progId="Equation.3">
                  <p:embed/>
                </p:oleObj>
              </mc:Choice>
              <mc:Fallback>
                <p:oleObj name="数式" r:id="rId4" imgW="2844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0904" y="911226"/>
                        <a:ext cx="6081358" cy="598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305800" cy="762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noAutofit/>
          </a:bodyPr>
          <a:lstStyle/>
          <a:p>
            <a:r>
              <a:rPr lang="en-US" altLang="ja-JP" sz="2800" dirty="0" smtClean="0"/>
              <a:t>Elastic A</a:t>
            </a:r>
            <a:r>
              <a:rPr lang="en-US" altLang="ja-JP" sz="2800" baseline="-25000" dirty="0" smtClean="0"/>
              <a:t>N</a:t>
            </a:r>
            <a:r>
              <a:rPr lang="en-US" altLang="ja-JP" sz="2800" dirty="0" smtClean="0"/>
              <a:t> at </a:t>
            </a:r>
            <a:r>
              <a:rPr lang="en-US" altLang="ja-JP" sz="2800" dirty="0" smtClean="0">
                <a:solidFill>
                  <a:srgbClr val="FF0000"/>
                </a:solidFill>
              </a:rPr>
              <a:t>C</a:t>
            </a:r>
            <a:r>
              <a:rPr lang="en-US" altLang="ja-JP" sz="2800" dirty="0" smtClean="0"/>
              <a:t>oulomb </a:t>
            </a:r>
            <a:r>
              <a:rPr lang="en-US" altLang="ja-JP" sz="2800" dirty="0">
                <a:solidFill>
                  <a:srgbClr val="FF0000"/>
                </a:solidFill>
              </a:rPr>
              <a:t>N</a:t>
            </a:r>
            <a:r>
              <a:rPr lang="en-US" altLang="ja-JP" sz="2800" dirty="0"/>
              <a:t>uclear </a:t>
            </a:r>
            <a:r>
              <a:rPr lang="en-US" altLang="ja-JP" sz="2800" dirty="0" smtClean="0">
                <a:solidFill>
                  <a:srgbClr val="FF0000"/>
                </a:solidFill>
              </a:rPr>
              <a:t>I</a:t>
            </a:r>
            <a:r>
              <a:rPr lang="en-US" altLang="ja-JP" sz="2800" dirty="0" smtClean="0"/>
              <a:t>nterference</a:t>
            </a:r>
            <a:endParaRPr lang="en-US" altLang="ja-JP" sz="2800" dirty="0"/>
          </a:p>
        </p:txBody>
      </p:sp>
      <p:sp>
        <p:nvSpPr>
          <p:cNvPr id="16387" name="AutoShape 4"/>
          <p:cNvSpPr>
            <a:spLocks noChangeArrowheads="1"/>
          </p:cNvSpPr>
          <p:nvPr/>
        </p:nvSpPr>
        <p:spPr bwMode="auto">
          <a:xfrm>
            <a:off x="5513857" y="1533992"/>
            <a:ext cx="762000" cy="609600"/>
          </a:xfrm>
          <a:prstGeom prst="upArrowCallout">
            <a:avLst>
              <a:gd name="adj1" fmla="val 31250"/>
              <a:gd name="adj2" fmla="val 31250"/>
              <a:gd name="adj3" fmla="val 16667"/>
              <a:gd name="adj4" fmla="val 66667"/>
            </a:avLst>
          </a:prstGeom>
          <a:solidFill>
            <a:srgbClr val="8797B7">
              <a:alpha val="65097"/>
            </a:srgbClr>
          </a:solidFill>
          <a:ln w="9525">
            <a:solidFill>
              <a:srgbClr val="8797B7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 sz="1800" i="0"/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4609748" y="1533992"/>
            <a:ext cx="838200" cy="609600"/>
          </a:xfrm>
          <a:prstGeom prst="upArrowCallout">
            <a:avLst>
              <a:gd name="adj1" fmla="val 34375"/>
              <a:gd name="adj2" fmla="val 34375"/>
              <a:gd name="adj3" fmla="val 16667"/>
              <a:gd name="adj4" fmla="val 66667"/>
            </a:avLst>
          </a:prstGeom>
          <a:solidFill>
            <a:srgbClr val="8797B7">
              <a:alpha val="65097"/>
            </a:srgbClr>
          </a:solidFill>
          <a:ln w="9525">
            <a:solidFill>
              <a:srgbClr val="8797B7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 sz="1800" i="0"/>
          </a:p>
        </p:txBody>
      </p:sp>
      <p:graphicFrame>
        <p:nvGraphicFramePr>
          <p:cNvPr id="1638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22495"/>
              </p:ext>
            </p:extLst>
          </p:nvPr>
        </p:nvGraphicFramePr>
        <p:xfrm>
          <a:off x="4685948" y="1762592"/>
          <a:ext cx="6858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7" name="数式" r:id="rId6" imgW="533400" imgH="279400" progId="Equation.3">
                  <p:embed/>
                </p:oleObj>
              </mc:Choice>
              <mc:Fallback>
                <p:oleObj name="数式" r:id="rId6" imgW="533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5948" y="1762592"/>
                        <a:ext cx="68580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488924"/>
              </p:ext>
            </p:extLst>
          </p:nvPr>
        </p:nvGraphicFramePr>
        <p:xfrm>
          <a:off x="5513857" y="1838792"/>
          <a:ext cx="762000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8" name="数式" r:id="rId8" imgW="596900" imgH="203200" progId="Equation.3">
                  <p:embed/>
                </p:oleObj>
              </mc:Choice>
              <mc:Fallback>
                <p:oleObj name="数式" r:id="rId8" imgW="596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857" y="1838792"/>
                        <a:ext cx="762000" cy="258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AutoShape 8"/>
          <p:cNvSpPr>
            <a:spLocks noChangeArrowheads="1"/>
          </p:cNvSpPr>
          <p:nvPr/>
        </p:nvSpPr>
        <p:spPr bwMode="auto">
          <a:xfrm>
            <a:off x="2211169" y="1541929"/>
            <a:ext cx="762000" cy="609600"/>
          </a:xfrm>
          <a:prstGeom prst="upArrowCallout">
            <a:avLst>
              <a:gd name="adj1" fmla="val 31250"/>
              <a:gd name="adj2" fmla="val 31250"/>
              <a:gd name="adj3" fmla="val 16667"/>
              <a:gd name="adj4" fmla="val 66667"/>
            </a:avLst>
          </a:prstGeom>
          <a:solidFill>
            <a:srgbClr val="8797B7">
              <a:alpha val="65097"/>
            </a:srgbClr>
          </a:solidFill>
          <a:ln w="9525">
            <a:solidFill>
              <a:srgbClr val="8797B7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 sz="1800" i="0"/>
          </a:p>
        </p:txBody>
      </p:sp>
      <p:graphicFrame>
        <p:nvGraphicFramePr>
          <p:cNvPr id="1639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404537"/>
              </p:ext>
            </p:extLst>
          </p:nvPr>
        </p:nvGraphicFramePr>
        <p:xfrm>
          <a:off x="2363569" y="1770529"/>
          <a:ext cx="50323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9" name="数式" r:id="rId10" imgW="393700" imgH="241300" progId="Equation.3">
                  <p:embed/>
                </p:oleObj>
              </mc:Choice>
              <mc:Fallback>
                <p:oleObj name="数式" r:id="rId10" imgW="393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569" y="1770529"/>
                        <a:ext cx="503238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3" name="AutoShape 10"/>
          <p:cNvSpPr>
            <a:spLocks noChangeArrowheads="1"/>
          </p:cNvSpPr>
          <p:nvPr/>
        </p:nvSpPr>
        <p:spPr bwMode="auto">
          <a:xfrm>
            <a:off x="3048128" y="1541929"/>
            <a:ext cx="997571" cy="579438"/>
          </a:xfrm>
          <a:prstGeom prst="upArrowCallout">
            <a:avLst>
              <a:gd name="adj1" fmla="val 31250"/>
              <a:gd name="adj2" fmla="val 31250"/>
              <a:gd name="adj3" fmla="val 16667"/>
              <a:gd name="adj4" fmla="val 66667"/>
            </a:avLst>
          </a:prstGeom>
          <a:solidFill>
            <a:srgbClr val="8797B7">
              <a:alpha val="65097"/>
            </a:srgbClr>
          </a:solidFill>
          <a:ln w="9525">
            <a:solidFill>
              <a:srgbClr val="8797B7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 sz="1800" i="0"/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2997329" y="1707118"/>
            <a:ext cx="119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Pomeron</a:t>
            </a:r>
            <a:endParaRPr lang="en-US" altLang="ja-JP" i="0" dirty="0">
              <a:solidFill>
                <a:srgbClr val="FF0000"/>
              </a:solidFill>
            </a:endParaRPr>
          </a:p>
        </p:txBody>
      </p:sp>
      <p:sp>
        <p:nvSpPr>
          <p:cNvPr id="16395" name="Rectangle 12"/>
          <p:cNvSpPr>
            <a:spLocks noChangeArrowheads="1"/>
          </p:cNvSpPr>
          <p:nvPr/>
        </p:nvSpPr>
        <p:spPr bwMode="auto">
          <a:xfrm>
            <a:off x="2407424" y="990600"/>
            <a:ext cx="779968" cy="457200"/>
          </a:xfrm>
          <a:prstGeom prst="rect">
            <a:avLst/>
          </a:prstGeom>
          <a:solidFill>
            <a:srgbClr val="FF0000">
              <a:alpha val="1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i="0"/>
          </a:p>
        </p:txBody>
      </p:sp>
      <p:sp>
        <p:nvSpPr>
          <p:cNvPr id="16396" name="Rectangle 13"/>
          <p:cNvSpPr>
            <a:spLocks noChangeArrowheads="1"/>
          </p:cNvSpPr>
          <p:nvPr/>
        </p:nvSpPr>
        <p:spPr bwMode="auto">
          <a:xfrm>
            <a:off x="5513857" y="990600"/>
            <a:ext cx="604085" cy="457200"/>
          </a:xfrm>
          <a:prstGeom prst="rect">
            <a:avLst/>
          </a:prstGeom>
          <a:solidFill>
            <a:srgbClr val="FF0000">
              <a:alpha val="1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i="0"/>
          </a:p>
        </p:txBody>
      </p:sp>
      <p:sp>
        <p:nvSpPr>
          <p:cNvPr id="16397" name="Rectangle 14"/>
          <p:cNvSpPr>
            <a:spLocks noChangeArrowheads="1"/>
          </p:cNvSpPr>
          <p:nvPr/>
        </p:nvSpPr>
        <p:spPr bwMode="auto">
          <a:xfrm>
            <a:off x="4710003" y="990600"/>
            <a:ext cx="790659" cy="457200"/>
          </a:xfrm>
          <a:prstGeom prst="rect">
            <a:avLst/>
          </a:prstGeom>
          <a:solidFill>
            <a:srgbClr val="0080FF">
              <a:alpha val="1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i="0"/>
          </a:p>
        </p:txBody>
      </p:sp>
      <p:sp>
        <p:nvSpPr>
          <p:cNvPr id="16398" name="Rectangle 15"/>
          <p:cNvSpPr>
            <a:spLocks noChangeArrowheads="1"/>
          </p:cNvSpPr>
          <p:nvPr/>
        </p:nvSpPr>
        <p:spPr bwMode="auto">
          <a:xfrm>
            <a:off x="3187392" y="990600"/>
            <a:ext cx="546408" cy="457200"/>
          </a:xfrm>
          <a:prstGeom prst="rect">
            <a:avLst/>
          </a:prstGeom>
          <a:solidFill>
            <a:srgbClr val="0080FF">
              <a:alpha val="1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i="0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52400" y="2362200"/>
            <a:ext cx="4144963" cy="3852863"/>
            <a:chOff x="240" y="1488"/>
            <a:chExt cx="2470" cy="2189"/>
          </a:xfrm>
        </p:grpSpPr>
        <p:pic>
          <p:nvPicPr>
            <p:cNvPr id="80914" name="Picture 1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5" t="1985" r="10315" b="29005"/>
            <a:stretch>
              <a:fillRect/>
            </a:stretch>
          </p:blipFill>
          <p:spPr bwMode="auto">
            <a:xfrm>
              <a:off x="240" y="1488"/>
              <a:ext cx="2304" cy="2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0915" name="Text Box 19"/>
            <p:cNvSpPr txBox="1">
              <a:spLocks noChangeArrowheads="1"/>
            </p:cNvSpPr>
            <p:nvPr/>
          </p:nvSpPr>
          <p:spPr bwMode="auto">
            <a:xfrm>
              <a:off x="1824" y="2016"/>
              <a:ext cx="716" cy="294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i="0">
                  <a:latin typeface="Times New Roman" charset="0"/>
                  <a:ea typeface="ＭＳ Ｐゴシック" charset="0"/>
                  <a:cs typeface="ＭＳ Ｐゴシック" charset="0"/>
                </a:rPr>
                <a:t>zero hadronic </a:t>
              </a:r>
            </a:p>
            <a:p>
              <a:pPr>
                <a:defRPr/>
              </a:pPr>
              <a:r>
                <a:rPr lang="en-US" altLang="ja-JP" sz="1400" i="0">
                  <a:latin typeface="Times New Roman" charset="0"/>
                  <a:ea typeface="ＭＳ Ｐゴシック" charset="0"/>
                  <a:cs typeface="ＭＳ Ｐゴシック" charset="0"/>
                </a:rPr>
                <a:t>spin-flip</a:t>
              </a:r>
            </a:p>
          </p:txBody>
        </p:sp>
        <p:sp>
          <p:nvSpPr>
            <p:cNvPr id="80916" name="Text Box 20"/>
            <p:cNvSpPr txBox="1">
              <a:spLocks noChangeArrowheads="1"/>
            </p:cNvSpPr>
            <p:nvPr/>
          </p:nvSpPr>
          <p:spPr bwMode="auto">
            <a:xfrm>
              <a:off x="1920" y="2544"/>
              <a:ext cx="790" cy="29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i="0" dirty="0">
                  <a:latin typeface="Times New Roman" charset="0"/>
                  <a:ea typeface="ＭＳ Ｐゴシック" charset="0"/>
                  <a:cs typeface="ＭＳ Ｐゴシック" charset="0"/>
                </a:rPr>
                <a:t>With </a:t>
              </a:r>
              <a:r>
                <a:rPr lang="en-US" altLang="ja-JP" sz="1400" i="0" dirty="0" err="1">
                  <a:latin typeface="Times New Roman" charset="0"/>
                  <a:ea typeface="ＭＳ Ｐゴシック" charset="0"/>
                  <a:cs typeface="ＭＳ Ｐゴシック" charset="0"/>
                </a:rPr>
                <a:t>hadronic</a:t>
              </a:r>
              <a:r>
                <a:rPr lang="en-US" altLang="ja-JP" sz="1400" i="0" dirty="0"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</a:p>
            <a:p>
              <a:pPr>
                <a:defRPr/>
              </a:pPr>
              <a:r>
                <a:rPr lang="en-US" altLang="ja-JP" sz="1400" i="0" dirty="0">
                  <a:latin typeface="Times New Roman" charset="0"/>
                  <a:ea typeface="ＭＳ Ｐゴシック" charset="0"/>
                  <a:cs typeface="ＭＳ Ｐゴシック" charset="0"/>
                </a:rPr>
                <a:t>spin-flip (E950)</a:t>
              </a:r>
            </a:p>
          </p:txBody>
        </p:sp>
        <p:sp>
          <p:nvSpPr>
            <p:cNvPr id="80917" name="Text Box 21"/>
            <p:cNvSpPr txBox="1">
              <a:spLocks noChangeArrowheads="1"/>
            </p:cNvSpPr>
            <p:nvPr/>
          </p:nvSpPr>
          <p:spPr bwMode="auto">
            <a:xfrm>
              <a:off x="672" y="3504"/>
              <a:ext cx="163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sz="1400">
                  <a:ea typeface="ＭＳ Ｐゴシック" charset="0"/>
                  <a:cs typeface="ＭＳ Ｐゴシック" charset="0"/>
                </a:rPr>
                <a:t>Phys.Rev.Lett.,89,052302(2002)</a:t>
              </a:r>
            </a:p>
          </p:txBody>
        </p:sp>
        <p:sp>
          <p:nvSpPr>
            <p:cNvPr id="80918" name="Text Box 22"/>
            <p:cNvSpPr txBox="1">
              <a:spLocks noChangeArrowheads="1"/>
            </p:cNvSpPr>
            <p:nvPr/>
          </p:nvSpPr>
          <p:spPr bwMode="auto">
            <a:xfrm>
              <a:off x="912" y="1488"/>
              <a:ext cx="1379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0" lang="en-US" altLang="ja-JP" sz="2000">
                  <a:solidFill>
                    <a:schemeClr val="accent2"/>
                  </a:solidFill>
                  <a:latin typeface="Times New Roman" charset="0"/>
                </a:rPr>
                <a:t>pC</a:t>
              </a:r>
              <a:r>
                <a:rPr kumimoji="0" lang="en-US" altLang="ja-JP" sz="2000" i="0">
                  <a:solidFill>
                    <a:schemeClr val="accent2"/>
                  </a:solidFill>
                  <a:latin typeface="Times New Roman" charset="0"/>
                </a:rPr>
                <a:t> Analyzing Power</a:t>
              </a:r>
              <a:endParaRPr kumimoji="0" lang="en-US" altLang="ja-JP" i="0" baseline="-20000">
                <a:solidFill>
                  <a:schemeClr val="tx2"/>
                </a:solidFill>
                <a:latin typeface="Times New Roman" charset="0"/>
              </a:endParaRPr>
            </a:p>
          </p:txBody>
        </p:sp>
        <p:sp>
          <p:nvSpPr>
            <p:cNvPr id="16415" name="Line 23"/>
            <p:cNvSpPr>
              <a:spLocks noChangeShapeType="1"/>
            </p:cNvSpPr>
            <p:nvPr/>
          </p:nvSpPr>
          <p:spPr bwMode="auto">
            <a:xfrm flipH="1">
              <a:off x="1440" y="2208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16" name="Line 24"/>
            <p:cNvSpPr>
              <a:spLocks noChangeShapeType="1"/>
            </p:cNvSpPr>
            <p:nvPr/>
          </p:nvSpPr>
          <p:spPr bwMode="auto">
            <a:xfrm flipH="1">
              <a:off x="1440" y="2688"/>
              <a:ext cx="48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80925" name="Text Box 29"/>
          <p:cNvSpPr txBox="1">
            <a:spLocks noChangeArrowheads="1"/>
          </p:cNvSpPr>
          <p:nvPr/>
        </p:nvSpPr>
        <p:spPr bwMode="auto">
          <a:xfrm>
            <a:off x="1371600" y="6248400"/>
            <a:ext cx="1881188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>
                <a:solidFill>
                  <a:srgbClr val="FF0000"/>
                </a:solidFill>
              </a:rPr>
              <a:t>E</a:t>
            </a:r>
            <a:r>
              <a:rPr lang="en-US" altLang="ja-JP" sz="1800" baseline="-25000">
                <a:solidFill>
                  <a:srgbClr val="FF0000"/>
                </a:solidFill>
              </a:rPr>
              <a:t>beam</a:t>
            </a:r>
            <a:r>
              <a:rPr lang="en-US" altLang="ja-JP" sz="1800" i="0">
                <a:solidFill>
                  <a:srgbClr val="FF0000"/>
                </a:solidFill>
              </a:rPr>
              <a:t> = 21.7GeV</a:t>
            </a:r>
          </a:p>
        </p:txBody>
      </p:sp>
      <p:sp>
        <p:nvSpPr>
          <p:cNvPr id="16402" name="Text Box 38"/>
          <p:cNvSpPr txBox="1">
            <a:spLocks noChangeArrowheads="1"/>
          </p:cNvSpPr>
          <p:nvPr/>
        </p:nvSpPr>
        <p:spPr bwMode="auto">
          <a:xfrm>
            <a:off x="6599104" y="1801812"/>
            <a:ext cx="20304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 i="0" dirty="0"/>
              <a:t>(</a:t>
            </a:r>
            <a:r>
              <a:rPr lang="en-US" altLang="ja-JP" sz="1200" i="0" dirty="0"/>
              <a:t>High energy &amp; small </a:t>
            </a:r>
            <a:r>
              <a:rPr lang="en-US" altLang="ja-JP" sz="1200" dirty="0"/>
              <a:t>t</a:t>
            </a:r>
            <a:r>
              <a:rPr lang="en-US" altLang="ja-JP" sz="1200" i="0" dirty="0"/>
              <a:t> limit</a:t>
            </a:r>
            <a:r>
              <a:rPr lang="en-US" altLang="ja-JP" sz="1000" i="0" dirty="0"/>
              <a:t>)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7D42-6602-9A4C-8D28-E64114B23514}" type="slidenum">
              <a:rPr lang="en-US" altLang="ja-JP"/>
              <a:pPr/>
              <a:t>50</a:t>
            </a:fld>
            <a:endParaRPr lang="en-US" altLang="ja-JP"/>
          </a:p>
        </p:txBody>
      </p:sp>
      <p:sp>
        <p:nvSpPr>
          <p:cNvPr id="36" name="円/楕円 35"/>
          <p:cNvSpPr/>
          <p:nvPr/>
        </p:nvSpPr>
        <p:spPr>
          <a:xfrm>
            <a:off x="6537287" y="5936224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976976" y="5582281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989534" y="4476805"/>
            <a:ext cx="601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C</a:t>
            </a:r>
            <a:endParaRPr kumimoji="1" lang="ja-JP" altLang="en-US" sz="40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957503" y="5582281"/>
            <a:ext cx="569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p</a:t>
            </a:r>
            <a:endParaRPr kumimoji="1" lang="ja-JP" altLang="en-US" sz="44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980711" y="4476805"/>
            <a:ext cx="601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C</a:t>
            </a:r>
            <a:endParaRPr kumimoji="1" lang="ja-JP" altLang="en-US" sz="4000" dirty="0"/>
          </a:p>
        </p:txBody>
      </p:sp>
      <p:sp>
        <p:nvSpPr>
          <p:cNvPr id="47" name="円/楕円 46"/>
          <p:cNvSpPr/>
          <p:nvPr/>
        </p:nvSpPr>
        <p:spPr>
          <a:xfrm>
            <a:off x="6538319" y="4806021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8" name="図形グループ 47"/>
          <p:cNvGrpSpPr/>
          <p:nvPr/>
        </p:nvGrpSpPr>
        <p:grpSpPr>
          <a:xfrm>
            <a:off x="6471882" y="4881531"/>
            <a:ext cx="351769" cy="628241"/>
            <a:chOff x="6128866" y="2545530"/>
            <a:chExt cx="351769" cy="1096173"/>
          </a:xfrm>
        </p:grpSpPr>
        <p:grpSp>
          <p:nvGrpSpPr>
            <p:cNvPr id="49" name="図形グループ 48"/>
            <p:cNvGrpSpPr/>
            <p:nvPr/>
          </p:nvGrpSpPr>
          <p:grpSpPr>
            <a:xfrm>
              <a:off x="6128866" y="2545530"/>
              <a:ext cx="351769" cy="1018937"/>
              <a:chOff x="5595564" y="2836820"/>
              <a:chExt cx="351769" cy="1168597"/>
            </a:xfrm>
          </p:grpSpPr>
          <p:cxnSp>
            <p:nvCxnSpPr>
              <p:cNvPr id="51" name="直線コネクタ 50"/>
              <p:cNvCxnSpPr/>
              <p:nvPr/>
            </p:nvCxnSpPr>
            <p:spPr>
              <a:xfrm>
                <a:off x="5599797" y="2836820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>
                <a:off x="5609519" y="3167059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V="1">
                <a:off x="5612031" y="2997686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4" name="図形グループ 53"/>
              <p:cNvGrpSpPr/>
              <p:nvPr/>
            </p:nvGrpSpPr>
            <p:grpSpPr>
              <a:xfrm flipH="1">
                <a:off x="5595564" y="3336432"/>
                <a:ext cx="347536" cy="499612"/>
                <a:chOff x="5145976" y="2989220"/>
                <a:chExt cx="347536" cy="499612"/>
              </a:xfrm>
            </p:grpSpPr>
            <p:cxnSp>
              <p:nvCxnSpPr>
                <p:cNvPr id="56" name="直線コネクタ 55"/>
                <p:cNvCxnSpPr/>
                <p:nvPr/>
              </p:nvCxnSpPr>
              <p:spPr>
                <a:xfrm>
                  <a:off x="5145976" y="2989220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コネクタ 56"/>
                <p:cNvCxnSpPr/>
                <p:nvPr/>
              </p:nvCxnSpPr>
              <p:spPr>
                <a:xfrm>
                  <a:off x="5155698" y="3319459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コネクタ 57"/>
                <p:cNvCxnSpPr/>
                <p:nvPr/>
              </p:nvCxnSpPr>
              <p:spPr>
                <a:xfrm flipV="1">
                  <a:off x="5158210" y="3150086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直線コネクタ 54"/>
              <p:cNvCxnSpPr/>
              <p:nvPr/>
            </p:nvCxnSpPr>
            <p:spPr>
              <a:xfrm>
                <a:off x="5595564" y="3836044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直線コネクタ 49"/>
            <p:cNvCxnSpPr/>
            <p:nvPr/>
          </p:nvCxnSpPr>
          <p:spPr>
            <a:xfrm flipH="1">
              <a:off x="6327832" y="3564467"/>
              <a:ext cx="136336" cy="7723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図形グループ 6"/>
          <p:cNvGrpSpPr/>
          <p:nvPr/>
        </p:nvGrpSpPr>
        <p:grpSpPr>
          <a:xfrm>
            <a:off x="6777153" y="5162949"/>
            <a:ext cx="397164" cy="523220"/>
            <a:chOff x="6326611" y="4971121"/>
            <a:chExt cx="397164" cy="523220"/>
          </a:xfrm>
        </p:grpSpPr>
        <p:sp>
          <p:nvSpPr>
            <p:cNvPr id="59" name="テキスト ボックス 58"/>
            <p:cNvSpPr txBox="1"/>
            <p:nvPr/>
          </p:nvSpPr>
          <p:spPr>
            <a:xfrm>
              <a:off x="6326611" y="4971121"/>
              <a:ext cx="397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/>
                <a:t>P</a:t>
              </a:r>
              <a:endParaRPr kumimoji="1" lang="ja-JP" altLang="en-US" sz="2800" dirty="0"/>
            </a:p>
          </p:txBody>
        </p:sp>
        <p:cxnSp>
          <p:nvCxnSpPr>
            <p:cNvPr id="60" name="直線コネクタ 59"/>
            <p:cNvCxnSpPr/>
            <p:nvPr/>
          </p:nvCxnSpPr>
          <p:spPr>
            <a:xfrm>
              <a:off x="6501720" y="5140545"/>
              <a:ext cx="0" cy="23325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2" name="円/楕円 61"/>
          <p:cNvSpPr/>
          <p:nvPr/>
        </p:nvSpPr>
        <p:spPr>
          <a:xfrm>
            <a:off x="6561113" y="381232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3" name="直線コネクタ 62"/>
          <p:cNvCxnSpPr/>
          <p:nvPr/>
        </p:nvCxnSpPr>
        <p:spPr>
          <a:xfrm>
            <a:off x="5532413" y="3887266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円/楕円 63"/>
          <p:cNvSpPr/>
          <p:nvPr/>
        </p:nvSpPr>
        <p:spPr>
          <a:xfrm>
            <a:off x="6561113" y="268202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078242" y="3458380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5028848" y="2328080"/>
            <a:ext cx="601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C</a:t>
            </a:r>
            <a:endParaRPr kumimoji="1" lang="ja-JP" altLang="en-US" sz="4000" dirty="0"/>
          </a:p>
        </p:txBody>
      </p:sp>
      <p:cxnSp>
        <p:nvCxnSpPr>
          <p:cNvPr id="68" name="直線矢印コネクタ 67"/>
          <p:cNvCxnSpPr/>
          <p:nvPr/>
        </p:nvCxnSpPr>
        <p:spPr>
          <a:xfrm>
            <a:off x="5532413" y="2732823"/>
            <a:ext cx="2504961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flipV="1">
            <a:off x="6651587" y="3887267"/>
            <a:ext cx="1385787" cy="126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" name="図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132142">
            <a:off x="6106171" y="2915953"/>
            <a:ext cx="1074984" cy="789590"/>
          </a:xfrm>
          <a:prstGeom prst="rect">
            <a:avLst/>
          </a:prstGeom>
        </p:spPr>
      </p:pic>
      <p:sp>
        <p:nvSpPr>
          <p:cNvPr id="72" name="正方形/長方形 71"/>
          <p:cNvSpPr/>
          <p:nvPr/>
        </p:nvSpPr>
        <p:spPr>
          <a:xfrm>
            <a:off x="7973152" y="2331094"/>
            <a:ext cx="601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C</a:t>
            </a:r>
            <a:endParaRPr lang="ja-JP" altLang="en-US" sz="40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744174" y="2911134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991471" y="3425673"/>
            <a:ext cx="569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p</a:t>
            </a:r>
            <a:endParaRPr kumimoji="1" lang="ja-JP" altLang="en-US" sz="4400" dirty="0"/>
          </a:p>
        </p:txBody>
      </p:sp>
      <p:grpSp>
        <p:nvGrpSpPr>
          <p:cNvPr id="75" name="図形グループ 74"/>
          <p:cNvGrpSpPr/>
          <p:nvPr/>
        </p:nvGrpSpPr>
        <p:grpSpPr>
          <a:xfrm>
            <a:off x="6479662" y="5386164"/>
            <a:ext cx="351769" cy="628241"/>
            <a:chOff x="6128866" y="2545530"/>
            <a:chExt cx="351769" cy="1096173"/>
          </a:xfrm>
        </p:grpSpPr>
        <p:grpSp>
          <p:nvGrpSpPr>
            <p:cNvPr id="76" name="図形グループ 75"/>
            <p:cNvGrpSpPr/>
            <p:nvPr/>
          </p:nvGrpSpPr>
          <p:grpSpPr>
            <a:xfrm>
              <a:off x="6128866" y="2545530"/>
              <a:ext cx="351769" cy="1018937"/>
              <a:chOff x="5595564" y="2836820"/>
              <a:chExt cx="351769" cy="1168597"/>
            </a:xfrm>
          </p:grpSpPr>
          <p:cxnSp>
            <p:nvCxnSpPr>
              <p:cNvPr id="78" name="直線コネクタ 77"/>
              <p:cNvCxnSpPr/>
              <p:nvPr/>
            </p:nvCxnSpPr>
            <p:spPr>
              <a:xfrm>
                <a:off x="5599797" y="2836820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/>
              <p:cNvCxnSpPr/>
              <p:nvPr/>
            </p:nvCxnSpPr>
            <p:spPr>
              <a:xfrm>
                <a:off x="5609519" y="3167059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直線コネクタ 79"/>
              <p:cNvCxnSpPr/>
              <p:nvPr/>
            </p:nvCxnSpPr>
            <p:spPr>
              <a:xfrm flipV="1">
                <a:off x="5612031" y="2997686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1" name="図形グループ 80"/>
              <p:cNvGrpSpPr/>
              <p:nvPr/>
            </p:nvGrpSpPr>
            <p:grpSpPr>
              <a:xfrm flipH="1">
                <a:off x="5595564" y="3336432"/>
                <a:ext cx="347536" cy="499612"/>
                <a:chOff x="5145976" y="2989220"/>
                <a:chExt cx="347536" cy="499612"/>
              </a:xfrm>
            </p:grpSpPr>
            <p:cxnSp>
              <p:nvCxnSpPr>
                <p:cNvPr id="83" name="直線コネクタ 82"/>
                <p:cNvCxnSpPr/>
                <p:nvPr/>
              </p:nvCxnSpPr>
              <p:spPr>
                <a:xfrm>
                  <a:off x="5145976" y="2989220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コネクタ 83"/>
                <p:cNvCxnSpPr/>
                <p:nvPr/>
              </p:nvCxnSpPr>
              <p:spPr>
                <a:xfrm>
                  <a:off x="5155698" y="3319459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線コネクタ 84"/>
                <p:cNvCxnSpPr/>
                <p:nvPr/>
              </p:nvCxnSpPr>
              <p:spPr>
                <a:xfrm flipV="1">
                  <a:off x="5158210" y="3150086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2" name="直線コネクタ 81"/>
              <p:cNvCxnSpPr/>
              <p:nvPr/>
            </p:nvCxnSpPr>
            <p:spPr>
              <a:xfrm>
                <a:off x="5595564" y="3836044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直線コネクタ 76"/>
            <p:cNvCxnSpPr/>
            <p:nvPr/>
          </p:nvCxnSpPr>
          <p:spPr>
            <a:xfrm flipH="1">
              <a:off x="6327832" y="3564467"/>
              <a:ext cx="136336" cy="7723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9" name="直線コネクタ 88"/>
          <p:cNvCxnSpPr/>
          <p:nvPr/>
        </p:nvCxnSpPr>
        <p:spPr>
          <a:xfrm>
            <a:off x="5500663" y="6022422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直線矢印コネクタ 89"/>
          <p:cNvCxnSpPr/>
          <p:nvPr/>
        </p:nvCxnSpPr>
        <p:spPr>
          <a:xfrm>
            <a:off x="5500663" y="4867979"/>
            <a:ext cx="2504961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直線矢印コネクタ 90"/>
          <p:cNvCxnSpPr/>
          <p:nvPr/>
        </p:nvCxnSpPr>
        <p:spPr>
          <a:xfrm flipV="1">
            <a:off x="6619837" y="6022423"/>
            <a:ext cx="1385787" cy="126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357029" y="2326423"/>
            <a:ext cx="63250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EM</a:t>
            </a:r>
            <a:endParaRPr kumimoji="1" lang="ja-JP" altLang="en-US" sz="24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4381005" y="4252719"/>
            <a:ext cx="79345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had</a:t>
            </a:r>
            <a:endParaRPr kumimoji="1" lang="ja-JP" altLang="en-US" sz="2400" dirty="0"/>
          </a:p>
        </p:txBody>
      </p:sp>
      <p:sp>
        <p:nvSpPr>
          <p:cNvPr id="5" name="正方形/長方形 4"/>
          <p:cNvSpPr/>
          <p:nvPr/>
        </p:nvSpPr>
        <p:spPr>
          <a:xfrm>
            <a:off x="5320475" y="346844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86" name="正方形/長方形 85"/>
          <p:cNvSpPr/>
          <p:nvPr/>
        </p:nvSpPr>
        <p:spPr>
          <a:xfrm>
            <a:off x="5240199" y="559569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16/06/27</a:t>
            </a: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Hatsuda Lab Seminar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354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t="13941" b="30118"/>
          <a:stretch/>
        </p:blipFill>
        <p:spPr>
          <a:xfrm>
            <a:off x="-343647" y="1359647"/>
            <a:ext cx="8915400" cy="368725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096823" y="1194370"/>
            <a:ext cx="528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Plot from Oleg </a:t>
            </a:r>
            <a:r>
              <a:rPr lang="en-US" altLang="ja-JP" dirty="0" err="1" smtClean="0"/>
              <a:t>Eyser</a:t>
            </a:r>
            <a:r>
              <a:rPr lang="en-US" altLang="ja-JP" dirty="0" smtClean="0"/>
              <a:t> (The </a:t>
            </a:r>
            <a:r>
              <a:rPr lang="en-US" altLang="ja-JP" dirty="0"/>
              <a:t>2015 </a:t>
            </a:r>
            <a:r>
              <a:rPr lang="en-US" altLang="ja-JP" dirty="0" smtClean="0"/>
              <a:t>PSTP workshop) 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5737411" y="5443123"/>
            <a:ext cx="3331169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800" dirty="0" smtClean="0"/>
              <a:t>Forward Neutron</a:t>
            </a:r>
          </a:p>
          <a:p>
            <a:r>
              <a:rPr lang="en-US" altLang="ja-JP" sz="2800" dirty="0" smtClean="0"/>
              <a:t>0.02 &lt; -t &lt; 0.5 </a:t>
            </a:r>
            <a:r>
              <a:rPr lang="en-US" altLang="ja-JP" sz="1400" dirty="0"/>
              <a:t>(</a:t>
            </a:r>
            <a:r>
              <a:rPr lang="en-US" altLang="ja-JP" sz="1400" dirty="0" err="1"/>
              <a:t>Gev</a:t>
            </a:r>
            <a:r>
              <a:rPr lang="en-US" altLang="ja-JP" sz="1400" dirty="0"/>
              <a:t>/c)</a:t>
            </a:r>
            <a:r>
              <a:rPr lang="en-US" altLang="ja-JP" sz="1400" baseline="30000" dirty="0" smtClean="0"/>
              <a:t>2</a:t>
            </a:r>
            <a:endParaRPr lang="en-US" altLang="ja-JP" sz="1400" baseline="30000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Run15 </a:t>
            </a:r>
            <a:r>
              <a:rPr kumimoji="1" lang="en-US" altLang="ja-JP" dirty="0" err="1" smtClean="0"/>
              <a:t>Au,Al</a:t>
            </a:r>
            <a:r>
              <a:rPr kumimoji="1" lang="en-US" altLang="ja-JP" dirty="0" smtClean="0"/>
              <a:t> beam + p target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441074" y="21127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/>
              <a:t>↑</a:t>
            </a:r>
            <a:endParaRPr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36708" y="1962666"/>
            <a:ext cx="791052" cy="461665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p+p</a:t>
            </a:r>
            <a:r>
              <a:rPr kumimoji="1" lang="en-US" altLang="ja-JP" sz="2400" dirty="0" smtClean="0"/>
              <a:t> </a:t>
            </a:r>
            <a:endParaRPr kumimoji="1" lang="ja-JP" altLang="en-US" sz="2400" dirty="0"/>
          </a:p>
        </p:txBody>
      </p:sp>
      <p:sp>
        <p:nvSpPr>
          <p:cNvPr id="12" name="正方形/長方形 11"/>
          <p:cNvSpPr/>
          <p:nvPr/>
        </p:nvSpPr>
        <p:spPr>
          <a:xfrm>
            <a:off x="7540905" y="196215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84813" y="2530680"/>
            <a:ext cx="870401" cy="4616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Al+p</a:t>
            </a:r>
            <a:endParaRPr kumimoji="1" lang="ja-JP" altLang="en-US" sz="2400" dirty="0"/>
          </a:p>
        </p:txBody>
      </p:sp>
      <p:sp>
        <p:nvSpPr>
          <p:cNvPr id="14" name="正方形/長方形 13"/>
          <p:cNvSpPr/>
          <p:nvPr/>
        </p:nvSpPr>
        <p:spPr>
          <a:xfrm>
            <a:off x="7557471" y="252381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14412" y="3705430"/>
            <a:ext cx="995886" cy="4616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Au+p</a:t>
            </a:r>
            <a:endParaRPr kumimoji="1" lang="ja-JP" altLang="en-US" sz="2400" dirty="0"/>
          </a:p>
        </p:txBody>
      </p:sp>
      <p:sp>
        <p:nvSpPr>
          <p:cNvPr id="19" name="正方形/長方形 18"/>
          <p:cNvSpPr/>
          <p:nvPr/>
        </p:nvSpPr>
        <p:spPr>
          <a:xfrm>
            <a:off x="6827864" y="369856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1827638" y="3578087"/>
            <a:ext cx="1471404" cy="8519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0" y="5011340"/>
            <a:ext cx="439094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800" dirty="0" smtClean="0"/>
              <a:t>Strong A-Dependence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800" dirty="0" smtClean="0"/>
              <a:t>Flips sign of </a:t>
            </a:r>
            <a:r>
              <a:rPr lang="en-US" altLang="ja-JP" sz="2800" i="1" dirty="0" smtClean="0"/>
              <a:t>A</a:t>
            </a:r>
            <a:r>
              <a:rPr lang="en-US" altLang="ja-JP" sz="2800" baseline="-25000" dirty="0" smtClean="0"/>
              <a:t>N</a:t>
            </a:r>
            <a:r>
              <a:rPr lang="en-US" altLang="ja-JP" sz="2800" dirty="0" smtClean="0"/>
              <a:t> in </a:t>
            </a:r>
            <a:r>
              <a:rPr lang="en-US" altLang="ja-JP" sz="2800" dirty="0" err="1" smtClean="0"/>
              <a:t>Au+p</a:t>
            </a:r>
            <a:endParaRPr lang="en-US" altLang="ja-JP" sz="2800" dirty="0" smtClean="0"/>
          </a:p>
          <a:p>
            <a:pPr marL="285750" indent="-285750">
              <a:buFont typeface="Arial"/>
              <a:buChar char="•"/>
            </a:pPr>
            <a:r>
              <a:rPr kumimoji="1" lang="en-US" altLang="ja-JP" sz="2800" dirty="0" smtClean="0"/>
              <a:t>0.002 &lt; -t &lt; 0.014 </a:t>
            </a:r>
            <a:r>
              <a:rPr kumimoji="1" lang="en-US" altLang="ja-JP" sz="1600" dirty="0" smtClean="0"/>
              <a:t>(</a:t>
            </a:r>
            <a:r>
              <a:rPr kumimoji="1" lang="en-US" altLang="ja-JP" sz="1600" dirty="0" err="1" smtClean="0"/>
              <a:t>Gev</a:t>
            </a:r>
            <a:r>
              <a:rPr kumimoji="1" lang="en-US" altLang="ja-JP" sz="1600" dirty="0" smtClean="0"/>
              <a:t>/c)</a:t>
            </a:r>
            <a:r>
              <a:rPr kumimoji="1" lang="en-US" altLang="ja-JP" sz="2000" baseline="30000" dirty="0" smtClean="0"/>
              <a:t>2</a:t>
            </a:r>
          </a:p>
          <a:p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4066855" y="544312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23" name="左右矢印 22"/>
          <p:cNvSpPr/>
          <p:nvPr/>
        </p:nvSpPr>
        <p:spPr>
          <a:xfrm>
            <a:off x="4482353" y="6018327"/>
            <a:ext cx="1001059" cy="313765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図形グループ 31"/>
          <p:cNvGrpSpPr/>
          <p:nvPr/>
        </p:nvGrpSpPr>
        <p:grpSpPr>
          <a:xfrm>
            <a:off x="1241689" y="1698766"/>
            <a:ext cx="7830135" cy="2641600"/>
            <a:chOff x="1241689" y="1698766"/>
            <a:chExt cx="7830135" cy="2641600"/>
          </a:xfrm>
        </p:grpSpPr>
        <p:cxnSp>
          <p:nvCxnSpPr>
            <p:cNvPr id="25" name="直線コネクタ 24"/>
            <p:cNvCxnSpPr/>
            <p:nvPr/>
          </p:nvCxnSpPr>
          <p:spPr>
            <a:xfrm>
              <a:off x="1299882" y="4340366"/>
              <a:ext cx="7271871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1241689" y="1698766"/>
              <a:ext cx="7330064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>
              <a:off x="8411882" y="1792941"/>
              <a:ext cx="14942" cy="253248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8011918" y="2773619"/>
              <a:ext cx="1059906" cy="58477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ja-JP" altLang="en-US" sz="3200" dirty="0" smtClean="0"/>
                <a:t>±</a:t>
              </a:r>
              <a:r>
                <a:rPr kumimoji="1" lang="en-US" altLang="ja-JP" sz="3200" dirty="0" smtClean="0"/>
                <a:t>5%</a:t>
              </a:r>
              <a:endParaRPr kumimoji="1" lang="ja-JP" altLang="en-US" sz="3200" dirty="0"/>
            </a:p>
          </p:txBody>
        </p:sp>
      </p:grpSp>
      <p:sp>
        <p:nvSpPr>
          <p:cNvPr id="33" name="日付プレースホルダー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16/06/27</a:t>
            </a:r>
            <a:endParaRPr kumimoji="1" lang="ja-JP" altLang="en-US"/>
          </a:p>
        </p:txBody>
      </p:sp>
      <p:sp>
        <p:nvSpPr>
          <p:cNvPr id="34" name="フッター プレースホルダー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Hatsuda Lab Seminar</a:t>
            </a:r>
            <a:endParaRPr kumimoji="1" lang="ja-JP" altLang="en-US"/>
          </a:p>
        </p:txBody>
      </p:sp>
      <p:sp>
        <p:nvSpPr>
          <p:cNvPr id="35" name="スライド番号プレースホルダー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385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7486454" y="3293678"/>
            <a:ext cx="507105" cy="555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107750"/>
            <a:ext cx="9039068" cy="90237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Underlying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Mechanism Comparison</a:t>
            </a:r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6267322" y="3495072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5238622" y="2415572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円/楕円 8"/>
          <p:cNvSpPr/>
          <p:nvPr/>
        </p:nvSpPr>
        <p:spPr>
          <a:xfrm>
            <a:off x="6267322" y="2364772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6337172" y="2415572"/>
            <a:ext cx="12700" cy="118110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6432422" y="2034572"/>
            <a:ext cx="869950" cy="3683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/>
          <p:cNvCxnSpPr>
            <a:stCxn id="9" idx="5"/>
          </p:cNvCxnSpPr>
          <p:nvPr/>
        </p:nvCxnSpPr>
        <p:spPr>
          <a:xfrm rot="16200000" flipH="1">
            <a:off x="6784482" y="2129456"/>
            <a:ext cx="141653" cy="8941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19"/>
          <p:cNvCxnSpPr>
            <a:stCxn id="9" idx="6"/>
          </p:cNvCxnSpPr>
          <p:nvPr/>
        </p:nvCxnSpPr>
        <p:spPr>
          <a:xfrm flipV="1">
            <a:off x="6432422" y="2253648"/>
            <a:ext cx="850900" cy="1936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753475" y="3110149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750545" y="1998821"/>
            <a:ext cx="56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432422" y="2589042"/>
            <a:ext cx="1388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3600" baseline="30000" dirty="0" smtClean="0">
                <a:latin typeface="Symbol" charset="2"/>
                <a:cs typeface="Symbol" charset="2"/>
              </a:rPr>
              <a:t>+</a:t>
            </a:r>
            <a:r>
              <a:rPr kumimoji="1" lang="en-US" altLang="ja-JP" sz="3600" dirty="0" smtClean="0">
                <a:latin typeface="Symbol" charset="2"/>
                <a:cs typeface="Symbol" charset="2"/>
              </a:rPr>
              <a:t>,</a:t>
            </a:r>
            <a:r>
              <a:rPr kumimoji="1" lang="en-US" altLang="ja-JP" sz="3600" dirty="0" smtClean="0">
                <a:latin typeface="Times"/>
                <a:cs typeface="Times"/>
              </a:rPr>
              <a:t>a</a:t>
            </a:r>
            <a:r>
              <a:rPr kumimoji="1" lang="en-US" altLang="ja-JP" sz="3600" baseline="-25000" dirty="0" smtClean="0">
                <a:latin typeface="Times"/>
                <a:cs typeface="Times"/>
              </a:rPr>
              <a:t>1, ..</a:t>
            </a:r>
            <a:r>
              <a:rPr kumimoji="1" lang="ja-JP" altLang="en-US" sz="3600" dirty="0" smtClean="0">
                <a:latin typeface="Symbol" charset="2"/>
                <a:cs typeface="Symbol" charset="2"/>
              </a:rPr>
              <a:t> </a:t>
            </a:r>
            <a:endParaRPr kumimoji="1" lang="ja-JP" altLang="en-US" sz="3600" baseline="30000" dirty="0">
              <a:latin typeface="Symbol" charset="2"/>
              <a:cs typeface="Symbol" charset="2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483877" y="3165832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n</a:t>
            </a:r>
            <a:endParaRPr kumimoji="1" lang="ja-JP" altLang="en-US" sz="4400" dirty="0"/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5199216" y="3571272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円/楕円 41"/>
          <p:cNvSpPr/>
          <p:nvPr/>
        </p:nvSpPr>
        <p:spPr>
          <a:xfrm>
            <a:off x="2401079" y="3458992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2401079" y="2328692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63314" y="3089559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99790" y="1969861"/>
            <a:ext cx="56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536217" y="3054174"/>
            <a:ext cx="534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err="1" smtClean="0"/>
              <a:t>p</a:t>
            </a:r>
            <a:endParaRPr kumimoji="1" lang="ja-JP" altLang="en-US" sz="4000" dirty="0"/>
          </a:p>
        </p:txBody>
      </p:sp>
      <p:cxnSp>
        <p:nvCxnSpPr>
          <p:cNvPr id="54" name="直線矢印コネクタ 53"/>
          <p:cNvCxnSpPr/>
          <p:nvPr/>
        </p:nvCxnSpPr>
        <p:spPr>
          <a:xfrm>
            <a:off x="1332973" y="3535192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C20-58E9-FF41-82E1-0C7199A0D608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727999" y="2686753"/>
            <a:ext cx="1515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/>
              <a:t>Pomeron</a:t>
            </a:r>
            <a:endParaRPr kumimoji="1" lang="ja-JP" altLang="en-US" sz="28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551154" y="1967841"/>
            <a:ext cx="566098" cy="709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A</a:t>
            </a:r>
            <a:endParaRPr kumimoji="1" lang="ja-JP" altLang="en-US" sz="4000" dirty="0"/>
          </a:p>
        </p:txBody>
      </p:sp>
      <p:cxnSp>
        <p:nvCxnSpPr>
          <p:cNvPr id="41" name="直線矢印コネクタ 40"/>
          <p:cNvCxnSpPr/>
          <p:nvPr/>
        </p:nvCxnSpPr>
        <p:spPr>
          <a:xfrm>
            <a:off x="1332973" y="2386997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332973" y="1073539"/>
            <a:ext cx="278366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3600" dirty="0" err="1" smtClean="0"/>
              <a:t>Polarimeter</a:t>
            </a:r>
            <a:r>
              <a:rPr kumimoji="1" lang="en-US" altLang="ja-JP" sz="3600" dirty="0" smtClean="0"/>
              <a:t> </a:t>
            </a:r>
            <a:endParaRPr kumimoji="1" lang="ja-JP" altLang="en-US" sz="36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132174" y="1070078"/>
            <a:ext cx="260049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3600" dirty="0" smtClean="0"/>
              <a:t>Forward n</a:t>
            </a:r>
            <a:endParaRPr kumimoji="1" lang="ja-JP" altLang="en-US" sz="3600" dirty="0"/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476511"/>
              </p:ext>
            </p:extLst>
          </p:nvPr>
        </p:nvGraphicFramePr>
        <p:xfrm>
          <a:off x="735879" y="4002565"/>
          <a:ext cx="7625642" cy="25175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12821"/>
                <a:gridCol w="3812821"/>
              </a:tblGrid>
              <a:tr h="62938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200" b="0" dirty="0" smtClean="0"/>
                        <a:t>Elastic</a:t>
                      </a:r>
                      <a:endParaRPr kumimoji="1" lang="ja-JP" altLang="en-US" sz="32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200" b="0" dirty="0" smtClean="0"/>
                        <a:t>Inelastic</a:t>
                      </a:r>
                      <a:endParaRPr kumimoji="1" lang="ja-JP" altLang="en-US" sz="3200" b="0" dirty="0" smtClean="0"/>
                    </a:p>
                  </a:txBody>
                  <a:tcPr anchor="ctr"/>
                </a:tc>
              </a:tr>
              <a:tr h="6293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√s</a:t>
                      </a:r>
                      <a:r>
                        <a:rPr kumimoji="1" lang="en-US" altLang="ja-JP" sz="3200" baseline="0" dirty="0" smtClean="0"/>
                        <a:t> = 14 </a:t>
                      </a:r>
                      <a:r>
                        <a:rPr kumimoji="1" lang="en-US" altLang="ja-JP" sz="3200" baseline="0" dirty="0" err="1" smtClean="0"/>
                        <a:t>GeV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√s</a:t>
                      </a:r>
                      <a:r>
                        <a:rPr kumimoji="1" lang="en-US" altLang="ja-JP" sz="3200" baseline="0" dirty="0" smtClean="0"/>
                        <a:t> = 200 </a:t>
                      </a:r>
                      <a:r>
                        <a:rPr kumimoji="1" lang="en-US" altLang="ja-JP" sz="3200" baseline="0" dirty="0" err="1" smtClean="0"/>
                        <a:t>GeV</a:t>
                      </a:r>
                      <a:endParaRPr kumimoji="1" lang="ja-JP" altLang="en-US" sz="3200" dirty="0"/>
                    </a:p>
                  </a:txBody>
                  <a:tcPr anchor="ctr"/>
                </a:tc>
              </a:tr>
              <a:tr h="6293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0.002 &lt; -t &lt; 0.014 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3200" dirty="0" smtClean="0"/>
                        <a:t>0.02 &lt; -t &lt; 0.5 </a:t>
                      </a:r>
                      <a:endParaRPr kumimoji="1" lang="ja-JP" altLang="en-US" sz="3200" dirty="0"/>
                    </a:p>
                  </a:txBody>
                  <a:tcPr anchor="ctr"/>
                </a:tc>
              </a:tr>
              <a:tr h="62938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3200" i="1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altLang="ja-JP" sz="3200" i="1" dirty="0" smtClean="0">
                          <a:latin typeface="+mj-ea"/>
                        </a:rPr>
                        <a:t>I</a:t>
                      </a:r>
                      <a:r>
                        <a:rPr lang="en-US" altLang="ja-JP" sz="3200" dirty="0" smtClean="0">
                          <a:latin typeface="+mj-ea"/>
                        </a:rPr>
                        <a:t> =0</a:t>
                      </a:r>
                      <a:endParaRPr lang="ja-JP" altLang="en-US" sz="3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3200" i="1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altLang="ja-JP" sz="3200" i="1" dirty="0" smtClean="0">
                          <a:latin typeface="+mj-ea"/>
                        </a:rPr>
                        <a:t>I</a:t>
                      </a:r>
                      <a:r>
                        <a:rPr lang="en-US" altLang="ja-JP" sz="3200" dirty="0" smtClean="0">
                          <a:latin typeface="+mj-ea"/>
                        </a:rPr>
                        <a:t> =1</a:t>
                      </a:r>
                      <a:endParaRPr lang="ja-JP" altLang="en-US" sz="3200" dirty="0" smtClean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6" name="図形グループ 15"/>
          <p:cNvGrpSpPr/>
          <p:nvPr/>
        </p:nvGrpSpPr>
        <p:grpSpPr>
          <a:xfrm>
            <a:off x="2343035" y="2386997"/>
            <a:ext cx="351769" cy="1018937"/>
            <a:chOff x="5595564" y="2836820"/>
            <a:chExt cx="351769" cy="1168597"/>
          </a:xfrm>
        </p:grpSpPr>
        <p:cxnSp>
          <p:nvCxnSpPr>
            <p:cNvPr id="10" name="直線コネクタ 9"/>
            <p:cNvCxnSpPr/>
            <p:nvPr/>
          </p:nvCxnSpPr>
          <p:spPr>
            <a:xfrm>
              <a:off x="5599797" y="2836820"/>
              <a:ext cx="335302" cy="16937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5609519" y="3167059"/>
              <a:ext cx="335302" cy="16937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5612031" y="2997686"/>
              <a:ext cx="335302" cy="16937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図形グループ 10"/>
            <p:cNvGrpSpPr/>
            <p:nvPr/>
          </p:nvGrpSpPr>
          <p:grpSpPr>
            <a:xfrm flipH="1">
              <a:off x="5595564" y="3336432"/>
              <a:ext cx="347536" cy="499612"/>
              <a:chOff x="5145976" y="2989220"/>
              <a:chExt cx="347536" cy="499612"/>
            </a:xfrm>
          </p:grpSpPr>
          <p:cxnSp>
            <p:nvCxnSpPr>
              <p:cNvPr id="37" name="直線コネクタ 36"/>
              <p:cNvCxnSpPr/>
              <p:nvPr/>
            </p:nvCxnSpPr>
            <p:spPr>
              <a:xfrm>
                <a:off x="5145976" y="2989220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>
                <a:off x="5155698" y="3319459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 flipV="1">
                <a:off x="5158210" y="3150086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直線コネクタ 46"/>
            <p:cNvCxnSpPr/>
            <p:nvPr/>
          </p:nvCxnSpPr>
          <p:spPr>
            <a:xfrm>
              <a:off x="5595564" y="3836044"/>
              <a:ext cx="335302" cy="16937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2" name="直線コネクタ 21"/>
          <p:cNvCxnSpPr>
            <a:endCxn id="42" idx="7"/>
          </p:cNvCxnSpPr>
          <p:nvPr/>
        </p:nvCxnSpPr>
        <p:spPr>
          <a:xfrm flipH="1">
            <a:off x="2542001" y="3405934"/>
            <a:ext cx="136336" cy="772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7294322" y="2015726"/>
            <a:ext cx="670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X</a:t>
            </a:r>
            <a:r>
              <a:rPr kumimoji="1" lang="en-US" altLang="ja-JP" sz="3600" dirty="0" smtClean="0">
                <a:latin typeface="Symbol" charset="2"/>
                <a:cs typeface="Symbol" charset="2"/>
              </a:rPr>
              <a:t>?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27" name="日付プレースホルダー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16/06/27</a:t>
            </a:r>
            <a:endParaRPr kumimoji="1" lang="ja-JP" altLang="en-US"/>
          </a:p>
        </p:txBody>
      </p:sp>
      <p:sp>
        <p:nvSpPr>
          <p:cNvPr id="28" name="フッター プレースホルダー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Hatsuda Lab Seminar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002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Interim Summary (CNI)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CNI is not necessarily new.</a:t>
            </a:r>
          </a:p>
          <a:p>
            <a:r>
              <a:rPr lang="en-US" altLang="ja-JP" dirty="0" smtClean="0"/>
              <a:t>Elastic in much smaller –</a:t>
            </a:r>
            <a:r>
              <a:rPr lang="en-US" altLang="ja-JP" i="1" dirty="0" smtClean="0"/>
              <a:t>t</a:t>
            </a:r>
            <a:r>
              <a:rPr lang="en-US" altLang="ja-JP" dirty="0" smtClean="0"/>
              <a:t> than present neutron results observed similar behavior, but the asymmetry is in the order of 5% or less.</a:t>
            </a:r>
          </a:p>
          <a:p>
            <a:r>
              <a:rPr kumimoji="1" lang="en-US" altLang="ja-JP" dirty="0" smtClean="0"/>
              <a:t>There are possible diagram to hadron and EM interfere for neutron production as well.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16/06/27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Hatsuda Lab Seminar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52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14137" r="-14137"/>
          <a:stretch>
            <a:fillRect/>
          </a:stretch>
        </p:blipFill>
        <p:spPr>
          <a:xfrm>
            <a:off x="0" y="885825"/>
            <a:ext cx="9242784" cy="5083175"/>
          </a:xfrm>
        </p:spPr>
      </p:pic>
    </p:spTree>
    <p:extLst>
      <p:ext uri="{BB962C8B-B14F-4D97-AF65-F5344CB8AC3E}">
        <p14:creationId xmlns:p14="http://schemas.microsoft.com/office/powerpoint/2010/main" val="18767051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 origin of Asymmetry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t="-116" b="-116"/>
          <a:stretch>
            <a:fillRect/>
          </a:stretch>
        </p:blipFill>
        <p:spPr/>
      </p:pic>
      <p:cxnSp>
        <p:nvCxnSpPr>
          <p:cNvPr id="6" name="直線コネクタ 5"/>
          <p:cNvCxnSpPr/>
          <p:nvPr/>
        </p:nvCxnSpPr>
        <p:spPr>
          <a:xfrm>
            <a:off x="2032000" y="2428875"/>
            <a:ext cx="24288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793750" y="2603500"/>
            <a:ext cx="3667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793750" y="2794000"/>
            <a:ext cx="3667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793750" y="2936875"/>
            <a:ext cx="3667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4425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899" y="0"/>
            <a:ext cx="8889667" cy="1143000"/>
          </a:xfrm>
        </p:spPr>
        <p:txBody>
          <a:bodyPr>
            <a:normAutofit/>
          </a:bodyPr>
          <a:lstStyle/>
          <a:p>
            <a:r>
              <a:rPr lang="en-US" altLang="ja-JP" dirty="0"/>
              <a:t>Origin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Asymmetry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/>
        </p:nvSpPr>
        <p:spPr>
          <a:xfrm>
            <a:off x="730982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9" name="図形グループ 88"/>
          <p:cNvGrpSpPr/>
          <p:nvPr/>
        </p:nvGrpSpPr>
        <p:grpSpPr>
          <a:xfrm>
            <a:off x="580212" y="1739189"/>
            <a:ext cx="3593918" cy="2161351"/>
            <a:chOff x="4376621" y="4670477"/>
            <a:chExt cx="3593918" cy="2161351"/>
          </a:xfrm>
        </p:grpSpPr>
        <p:sp>
          <p:nvSpPr>
            <p:cNvPr id="90" name="正方形/長方形 89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コネクタ 91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円/楕円 92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コネクタ 93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97" name="図形グループ 96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103" name="正方形/長方形 102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4" name="テキスト ボックス 103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400" dirty="0" smtClean="0"/>
                  <a:t>p</a:t>
                </a:r>
                <a:endParaRPr kumimoji="1" lang="ja-JP" altLang="en-US" sz="4400" dirty="0"/>
              </a:p>
            </p:txBody>
          </p:sp>
        </p:grpSp>
        <p:cxnSp>
          <p:nvCxnSpPr>
            <p:cNvPr id="98" name="直線矢印コネクタ 97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>
              <a:stCxn id="90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正方形/長方形 99"/>
            <p:cNvSpPr/>
            <p:nvPr/>
          </p:nvSpPr>
          <p:spPr>
            <a:xfrm>
              <a:off x="7335753" y="5515141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0</a:t>
              </a:r>
              <a:endParaRPr lang="ja-JP" altLang="en-US" sz="2800" baseline="30000" dirty="0"/>
            </a:p>
          </p:txBody>
        </p:sp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102" name="テキスト ボックス 101"/>
            <p:cNvSpPr txBox="1"/>
            <p:nvPr/>
          </p:nvSpPr>
          <p:spPr>
            <a:xfrm>
              <a:off x="6045152" y="6185497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09" name="正方形/長方形 108"/>
          <p:cNvSpPr/>
          <p:nvPr/>
        </p:nvSpPr>
        <p:spPr>
          <a:xfrm>
            <a:off x="3277679" y="1701238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246144" y="2322243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56</a:t>
            </a:fld>
            <a:endParaRPr kumimoji="1" lang="ja-JP" altLang="en-US"/>
          </a:p>
        </p:txBody>
      </p:sp>
      <p:grpSp>
        <p:nvGrpSpPr>
          <p:cNvPr id="58" name="図形グループ 57"/>
          <p:cNvGrpSpPr/>
          <p:nvPr/>
        </p:nvGrpSpPr>
        <p:grpSpPr>
          <a:xfrm>
            <a:off x="4819741" y="1732157"/>
            <a:ext cx="3593918" cy="2161351"/>
            <a:chOff x="4376621" y="4670477"/>
            <a:chExt cx="3593918" cy="2161351"/>
          </a:xfrm>
        </p:grpSpPr>
        <p:sp>
          <p:nvSpPr>
            <p:cNvPr id="59" name="正方形/長方形 58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円/楕円 64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コネクタ 65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テキスト ボックス 77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81" name="図形グループ 80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116" name="正方形/長方形 115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7" name="テキスト ボックス 116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400" dirty="0"/>
                  <a:t>p</a:t>
                </a:r>
                <a:endParaRPr kumimoji="1" lang="ja-JP" altLang="en-US" sz="4400" dirty="0"/>
              </a:p>
            </p:txBody>
          </p:sp>
        </p:grpSp>
        <p:cxnSp>
          <p:nvCxnSpPr>
            <p:cNvPr id="84" name="直線矢印コネクタ 83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直線矢印コネクタ 110"/>
            <p:cNvCxnSpPr>
              <a:stCxn id="59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正方形/長方形 112"/>
            <p:cNvSpPr/>
            <p:nvPr/>
          </p:nvSpPr>
          <p:spPr>
            <a:xfrm>
              <a:off x="7335753" y="5515141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0</a:t>
              </a:r>
              <a:endParaRPr lang="ja-JP" altLang="en-US" sz="2800" dirty="0"/>
            </a:p>
          </p:txBody>
        </p:sp>
        <p:pic>
          <p:nvPicPr>
            <p:cNvPr id="114" name="図 1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115" name="テキスト ボックス 114"/>
            <p:cNvSpPr txBox="1"/>
            <p:nvPr/>
          </p:nvSpPr>
          <p:spPr>
            <a:xfrm>
              <a:off x="6045152" y="6185497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kumimoji="1"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19" name="正方形/長方形 118"/>
          <p:cNvSpPr/>
          <p:nvPr/>
        </p:nvSpPr>
        <p:spPr>
          <a:xfrm>
            <a:off x="7517208" y="1694206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6485673" y="2315211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graphicFrame>
        <p:nvGraphicFramePr>
          <p:cNvPr id="123" name="オブジェクト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568540"/>
              </p:ext>
            </p:extLst>
          </p:nvPr>
        </p:nvGraphicFramePr>
        <p:xfrm>
          <a:off x="514350" y="5828702"/>
          <a:ext cx="81597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3" name="数式" r:id="rId5" imgW="4597400" imgH="254000" progId="Equation.3">
                  <p:embed/>
                </p:oleObj>
              </mc:Choice>
              <mc:Fallback>
                <p:oleObj name="数式" r:id="rId5" imgW="4597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4350" y="5828702"/>
                        <a:ext cx="8159750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6889750" y="5644552"/>
            <a:ext cx="1844675" cy="68262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16626" y="250015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×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64824" y="4031729"/>
            <a:ext cx="1836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</a:t>
            </a:r>
            <a:r>
              <a:rPr kumimoji="1" lang="en-US" altLang="ja-JP" sz="2400" baseline="30000" dirty="0" smtClean="0"/>
              <a:t>*</a:t>
            </a:r>
            <a:r>
              <a:rPr kumimoji="1" lang="en-US" altLang="ja-JP" sz="2400" dirty="0" smtClean="0"/>
              <a:t>(1440) P11</a:t>
            </a:r>
          </a:p>
        </p:txBody>
      </p:sp>
      <p:sp>
        <p:nvSpPr>
          <p:cNvPr id="5" name="屈折矢印 4"/>
          <p:cNvSpPr/>
          <p:nvPr/>
        </p:nvSpPr>
        <p:spPr>
          <a:xfrm rot="5400000">
            <a:off x="5386233" y="4535228"/>
            <a:ext cx="285091" cy="369906"/>
          </a:xfrm>
          <a:prstGeom prst="bent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11330" y="4540123"/>
            <a:ext cx="2067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N</a:t>
            </a:r>
            <a:r>
              <a:rPr kumimoji="1" lang="en-US" altLang="ja-JP" sz="2400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   (60~70%)</a:t>
            </a:r>
          </a:p>
          <a:p>
            <a:r>
              <a:rPr lang="en-US" altLang="ja-JP" sz="2400" dirty="0" err="1" smtClean="0">
                <a:latin typeface="Symbol" charset="2"/>
                <a:cs typeface="Symbol" charset="2"/>
              </a:rPr>
              <a:t>Npp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 (30~40%)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144727" y="4027362"/>
            <a:ext cx="1826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400" baseline="30000" dirty="0" smtClean="0"/>
              <a:t>*</a:t>
            </a:r>
            <a:r>
              <a:rPr kumimoji="1" lang="en-US" altLang="ja-JP" sz="2400" dirty="0" smtClean="0"/>
              <a:t>(1232) P33</a:t>
            </a:r>
          </a:p>
        </p:txBody>
      </p:sp>
      <p:sp>
        <p:nvSpPr>
          <p:cNvPr id="49" name="屈折矢印 48"/>
          <p:cNvSpPr/>
          <p:nvPr/>
        </p:nvSpPr>
        <p:spPr>
          <a:xfrm rot="5400000">
            <a:off x="1466136" y="4530861"/>
            <a:ext cx="285091" cy="369906"/>
          </a:xfrm>
          <a:prstGeom prst="bent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818200" y="4521896"/>
            <a:ext cx="1721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N</a:t>
            </a:r>
            <a:r>
              <a:rPr kumimoji="1" lang="en-US" altLang="ja-JP" sz="2400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   (&gt;99%)</a:t>
            </a:r>
          </a:p>
        </p:txBody>
      </p:sp>
    </p:spTree>
    <p:extLst>
      <p:ext uri="{BB962C8B-B14F-4D97-AF65-F5344CB8AC3E}">
        <p14:creationId xmlns:p14="http://schemas.microsoft.com/office/powerpoint/2010/main" val="130121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 between two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0903538"/>
              </p:ext>
            </p:extLst>
          </p:nvPr>
        </p:nvGraphicFramePr>
        <p:xfrm>
          <a:off x="457200" y="1600200"/>
          <a:ext cx="8229600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208"/>
                <a:gridCol w="2434592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Fermi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PHENIX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STAR17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 Energy [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185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255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√</a:t>
                      </a:r>
                      <a:r>
                        <a:rPr kumimoji="1" lang="en-US" altLang="ja-JP" dirty="0" smtClean="0"/>
                        <a:t>s [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19.5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22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Target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/>
                        <a:t>Pb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Au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Al/</a:t>
                      </a:r>
                      <a:r>
                        <a:rPr kumimoji="1" lang="en-US" altLang="ja-JP" dirty="0" err="1" smtClean="0"/>
                        <a:t>Sn</a:t>
                      </a:r>
                      <a:r>
                        <a:rPr kumimoji="1" lang="en-US" altLang="ja-JP" dirty="0" smtClean="0"/>
                        <a:t>/Au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Observables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 + 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baseline="30000" dirty="0" smtClean="0"/>
                        <a:t>0</a:t>
                      </a:r>
                      <a:endParaRPr kumimoji="1" lang="ja-JP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 ( + charged)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 ( + charged)</a:t>
                      </a:r>
                      <a:endParaRPr kumimoji="1" lang="ja-JP" altLang="en-US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baseline="30000" dirty="0" smtClean="0"/>
                        <a:t>0 </a:t>
                      </a:r>
                      <a:r>
                        <a:rPr kumimoji="1" lang="en-US" altLang="ja-JP" baseline="0" dirty="0" smtClean="0"/>
                        <a:t>?</a:t>
                      </a:r>
                      <a:endParaRPr kumimoji="1" lang="ja-JP" altLang="en-US" baseline="300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t'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&lt; 0.001</a:t>
                      </a:r>
                      <a:endParaRPr kumimoji="1" lang="ja-JP" alt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0.02 &lt; -t &lt; 0.5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aseline="0" dirty="0" smtClean="0"/>
                        <a:t>1.36 &lt; M(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baseline="30000" dirty="0" smtClean="0"/>
                        <a:t>0</a:t>
                      </a:r>
                      <a:r>
                        <a:rPr kumimoji="1" lang="en-US" altLang="ja-JP" baseline="0" dirty="0" smtClean="0"/>
                        <a:t>p)&lt;1.52</a:t>
                      </a:r>
                      <a:endParaRPr kumimoji="1" lang="ja-JP" alt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?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?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</a:t>
                      </a:r>
                      <a:r>
                        <a:rPr kumimoji="1" lang="en-US" altLang="ja-JP" baseline="-25000" dirty="0" smtClean="0"/>
                        <a:t>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- 0.57 ± (0.12)</a:t>
                      </a:r>
                      <a:r>
                        <a:rPr kumimoji="1" lang="en-US" altLang="ja-JP" baseline="-25000" dirty="0" err="1" smtClean="0"/>
                        <a:t>sta</a:t>
                      </a:r>
                      <a:r>
                        <a:rPr kumimoji="1" lang="en-US" altLang="ja-JP" baseline="0" dirty="0" smtClean="0"/>
                        <a:t>+ 0.21 - 0.18 </a:t>
                      </a:r>
                      <a:endParaRPr kumimoji="1" lang="ja-JP" alt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 +  0.27 </a:t>
                      </a:r>
                      <a:r>
                        <a:rPr kumimoji="1" lang="en-US" altLang="ja-JP" baseline="0" dirty="0" smtClean="0"/>
                        <a:t>±</a:t>
                      </a:r>
                      <a:r>
                        <a:rPr kumimoji="1" lang="en-US" altLang="ja-JP" dirty="0" smtClean="0"/>
                        <a:t> 0.003 (BBC veto)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096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899" y="0"/>
            <a:ext cx="8889667" cy="1143000"/>
          </a:xfrm>
        </p:spPr>
        <p:txBody>
          <a:bodyPr>
            <a:normAutofit/>
          </a:bodyPr>
          <a:lstStyle/>
          <a:p>
            <a:r>
              <a:rPr lang="en-US" altLang="ja-JP" dirty="0"/>
              <a:t>Origin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Asymmetry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/>
        </p:nvSpPr>
        <p:spPr>
          <a:xfrm>
            <a:off x="1296354" y="1237379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9" name="図形グループ 88"/>
          <p:cNvGrpSpPr/>
          <p:nvPr/>
        </p:nvGrpSpPr>
        <p:grpSpPr>
          <a:xfrm>
            <a:off x="1119600" y="3852134"/>
            <a:ext cx="3593918" cy="2161351"/>
            <a:chOff x="4376621" y="4670477"/>
            <a:chExt cx="3593918" cy="2161351"/>
          </a:xfrm>
        </p:grpSpPr>
        <p:sp>
          <p:nvSpPr>
            <p:cNvPr id="90" name="正方形/長方形 89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コネクタ 91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円/楕円 92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コネクタ 93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97" name="図形グループ 96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103" name="正方形/長方形 102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4" name="テキスト ボックス 103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/>
                  <a:t>n</a:t>
                </a:r>
                <a:endParaRPr kumimoji="1" lang="ja-JP" altLang="en-US" sz="4400" dirty="0"/>
              </a:p>
            </p:txBody>
          </p:sp>
        </p:grpSp>
        <p:cxnSp>
          <p:nvCxnSpPr>
            <p:cNvPr id="98" name="直線矢印コネクタ 97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>
              <a:stCxn id="90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正方形/長方形 99"/>
            <p:cNvSpPr/>
            <p:nvPr/>
          </p:nvSpPr>
          <p:spPr>
            <a:xfrm>
              <a:off x="7335753" y="5515141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102" name="テキスト ボックス 101"/>
            <p:cNvSpPr txBox="1"/>
            <p:nvPr/>
          </p:nvSpPr>
          <p:spPr>
            <a:xfrm>
              <a:off x="6045152" y="6185497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09" name="正方形/長方形 108"/>
          <p:cNvSpPr/>
          <p:nvPr/>
        </p:nvSpPr>
        <p:spPr>
          <a:xfrm>
            <a:off x="3817067" y="3814183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785532" y="4435188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58</a:t>
            </a:fld>
            <a:endParaRPr kumimoji="1" lang="ja-JP" altLang="en-US"/>
          </a:p>
        </p:txBody>
      </p:sp>
      <p:grpSp>
        <p:nvGrpSpPr>
          <p:cNvPr id="58" name="図形グループ 57"/>
          <p:cNvGrpSpPr/>
          <p:nvPr/>
        </p:nvGrpSpPr>
        <p:grpSpPr>
          <a:xfrm>
            <a:off x="5359129" y="3845102"/>
            <a:ext cx="3593918" cy="2161351"/>
            <a:chOff x="4376621" y="4670477"/>
            <a:chExt cx="3593918" cy="2161351"/>
          </a:xfrm>
        </p:grpSpPr>
        <p:sp>
          <p:nvSpPr>
            <p:cNvPr id="59" name="正方形/長方形 58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円/楕円 64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コネクタ 65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テキスト ボックス 77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81" name="図形グループ 80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116" name="正方形/長方形 115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7" name="テキスト ボックス 116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/>
                  <a:t>n</a:t>
                </a:r>
                <a:endParaRPr kumimoji="1" lang="ja-JP" altLang="en-US" sz="4400" dirty="0"/>
              </a:p>
            </p:txBody>
          </p:sp>
        </p:grpSp>
        <p:cxnSp>
          <p:nvCxnSpPr>
            <p:cNvPr id="84" name="直線矢印コネクタ 83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直線矢印コネクタ 110"/>
            <p:cNvCxnSpPr>
              <a:stCxn id="59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正方形/長方形 112"/>
            <p:cNvSpPr/>
            <p:nvPr/>
          </p:nvSpPr>
          <p:spPr>
            <a:xfrm>
              <a:off x="7335753" y="5515141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14" name="図 1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115" name="テキスト ボックス 114"/>
            <p:cNvSpPr txBox="1"/>
            <p:nvPr/>
          </p:nvSpPr>
          <p:spPr>
            <a:xfrm>
              <a:off x="6045152" y="6185497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kumimoji="1"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19" name="正方形/長方形 118"/>
          <p:cNvSpPr/>
          <p:nvPr/>
        </p:nvSpPr>
        <p:spPr>
          <a:xfrm>
            <a:off x="8056596" y="3807151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7025061" y="4428156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graphicFrame>
        <p:nvGraphicFramePr>
          <p:cNvPr id="123" name="オブジェクト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407661"/>
              </p:ext>
            </p:extLst>
          </p:nvPr>
        </p:nvGraphicFramePr>
        <p:xfrm>
          <a:off x="266467" y="6270625"/>
          <a:ext cx="81597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7" name="数式" r:id="rId5" imgW="4597400" imgH="254000" progId="Equation.3">
                  <p:embed/>
                </p:oleObj>
              </mc:Choice>
              <mc:Fallback>
                <p:oleObj name="数式" r:id="rId5" imgW="4597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467" y="6270625"/>
                        <a:ext cx="8159750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6633305" y="6051436"/>
            <a:ext cx="1844675" cy="68262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56014" y="461310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×</a:t>
            </a:r>
            <a:endParaRPr kumimoji="1" lang="ja-JP" altLang="en-US" sz="2800" dirty="0"/>
          </a:p>
        </p:txBody>
      </p:sp>
      <p:grpSp>
        <p:nvGrpSpPr>
          <p:cNvPr id="44" name="図形グループ 43"/>
          <p:cNvGrpSpPr/>
          <p:nvPr/>
        </p:nvGrpSpPr>
        <p:grpSpPr>
          <a:xfrm>
            <a:off x="1145584" y="1375281"/>
            <a:ext cx="3593918" cy="2161351"/>
            <a:chOff x="4376621" y="4670477"/>
            <a:chExt cx="3593918" cy="2161351"/>
          </a:xfrm>
        </p:grpSpPr>
        <p:sp>
          <p:nvSpPr>
            <p:cNvPr id="45" name="正方形/長方形 44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7" name="直線コネクタ 46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円/楕円 47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9" name="直線コネクタ 48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テキスト ボックス 49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52" name="図形グループ 51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62" name="正方形/長方形 61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400" dirty="0" smtClean="0"/>
                  <a:t>p</a:t>
                </a:r>
                <a:endParaRPr kumimoji="1" lang="ja-JP" altLang="en-US" sz="4400" dirty="0"/>
              </a:p>
            </p:txBody>
          </p:sp>
        </p:grpSp>
        <p:cxnSp>
          <p:nvCxnSpPr>
            <p:cNvPr id="53" name="直線矢印コネクタ 52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直線矢印コネクタ 54"/>
            <p:cNvCxnSpPr>
              <a:stCxn id="45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正方形/長方形 55"/>
            <p:cNvSpPr/>
            <p:nvPr/>
          </p:nvSpPr>
          <p:spPr>
            <a:xfrm>
              <a:off x="7335753" y="5515141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0</a:t>
              </a:r>
              <a:endParaRPr lang="ja-JP" altLang="en-US" sz="2800" baseline="30000" dirty="0"/>
            </a:p>
          </p:txBody>
        </p:sp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61" name="テキスト ボックス 60"/>
            <p:cNvSpPr txBox="1"/>
            <p:nvPr/>
          </p:nvSpPr>
          <p:spPr>
            <a:xfrm>
              <a:off x="6045152" y="6185497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68" name="正方形/長方形 67"/>
          <p:cNvSpPr/>
          <p:nvPr/>
        </p:nvSpPr>
        <p:spPr>
          <a:xfrm>
            <a:off x="3843051" y="1337330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2811516" y="1958335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grpSp>
        <p:nvGrpSpPr>
          <p:cNvPr id="70" name="図形グループ 69"/>
          <p:cNvGrpSpPr/>
          <p:nvPr/>
        </p:nvGrpSpPr>
        <p:grpSpPr>
          <a:xfrm>
            <a:off x="5385113" y="1368249"/>
            <a:ext cx="3593918" cy="2161351"/>
            <a:chOff x="4376621" y="4670477"/>
            <a:chExt cx="3593918" cy="2161351"/>
          </a:xfrm>
        </p:grpSpPr>
        <p:sp>
          <p:nvSpPr>
            <p:cNvPr id="71" name="正方形/長方形 70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3" name="直線コネクタ 72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円/楕円 73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コネクタ 74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テキスト ボックス 75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80" name="図形グループ 79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88" name="正方形/長方形 87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5" name="テキスト ボックス 104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400" dirty="0"/>
                  <a:t>p</a:t>
                </a:r>
                <a:endParaRPr kumimoji="1" lang="ja-JP" altLang="en-US" sz="4400" dirty="0"/>
              </a:p>
            </p:txBody>
          </p:sp>
        </p:grpSp>
        <p:cxnSp>
          <p:nvCxnSpPr>
            <p:cNvPr id="82" name="直線矢印コネクタ 81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直線矢印コネクタ 82"/>
            <p:cNvCxnSpPr>
              <a:stCxn id="71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正方形/長方形 84"/>
            <p:cNvSpPr/>
            <p:nvPr/>
          </p:nvSpPr>
          <p:spPr>
            <a:xfrm>
              <a:off x="7335753" y="5515141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0</a:t>
              </a:r>
              <a:endParaRPr lang="ja-JP" altLang="en-US" sz="2800" dirty="0"/>
            </a:p>
          </p:txBody>
        </p:sp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87" name="テキスト ボックス 86"/>
            <p:cNvSpPr txBox="1"/>
            <p:nvPr/>
          </p:nvSpPr>
          <p:spPr>
            <a:xfrm>
              <a:off x="6045152" y="6185497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kumimoji="1"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06" name="正方形/長方形 105"/>
          <p:cNvSpPr/>
          <p:nvPr/>
        </p:nvSpPr>
        <p:spPr>
          <a:xfrm>
            <a:off x="8082580" y="1330298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7051045" y="1951303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4881998" y="2136249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×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2899" y="2219945"/>
            <a:ext cx="72342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Fermi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7497" y="4671498"/>
            <a:ext cx="64633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RHIC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746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左右矢印 199"/>
          <p:cNvSpPr/>
          <p:nvPr/>
        </p:nvSpPr>
        <p:spPr>
          <a:xfrm rot="2677901" flipV="1">
            <a:off x="3849315" y="4102430"/>
            <a:ext cx="1413030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左右矢印 198"/>
          <p:cNvSpPr/>
          <p:nvPr/>
        </p:nvSpPr>
        <p:spPr>
          <a:xfrm rot="18922099">
            <a:off x="3818687" y="4089190"/>
            <a:ext cx="1413030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左右矢印 196"/>
          <p:cNvSpPr/>
          <p:nvPr/>
        </p:nvSpPr>
        <p:spPr>
          <a:xfrm>
            <a:off x="3883433" y="5315355"/>
            <a:ext cx="1413030" cy="287948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左右矢印 25"/>
          <p:cNvSpPr/>
          <p:nvPr/>
        </p:nvSpPr>
        <p:spPr>
          <a:xfrm>
            <a:off x="3870875" y="2571678"/>
            <a:ext cx="1413030" cy="287948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388819" y="6492875"/>
            <a:ext cx="2133600" cy="365125"/>
          </a:xfrm>
        </p:spPr>
        <p:txBody>
          <a:bodyPr/>
          <a:lstStyle/>
          <a:p>
            <a:fld id="{F844C5B8-EEFC-7D42-8A0F-CFBA9D6D129F}" type="slidenum">
              <a:rPr kumimoji="1" lang="ja-JP" altLang="en-US" smtClean="0"/>
              <a:t>59</a:t>
            </a:fld>
            <a:endParaRPr kumimoji="1" lang="ja-JP" altLang="en-US" dirty="0"/>
          </a:p>
        </p:txBody>
      </p:sp>
      <p:graphicFrame>
        <p:nvGraphicFramePr>
          <p:cNvPr id="123" name="オブジェクト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878000"/>
              </p:ext>
            </p:extLst>
          </p:nvPr>
        </p:nvGraphicFramePr>
        <p:xfrm>
          <a:off x="110094" y="250779"/>
          <a:ext cx="8662435" cy="47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51" name="数式" r:id="rId4" imgW="4597400" imgH="254000" progId="Equation.3">
                  <p:embed/>
                </p:oleObj>
              </mc:Choice>
              <mc:Fallback>
                <p:oleObj name="数式" r:id="rId4" imgW="4597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94" y="250779"/>
                        <a:ext cx="8662435" cy="4786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正方形/長方形 63"/>
          <p:cNvSpPr/>
          <p:nvPr/>
        </p:nvSpPr>
        <p:spPr>
          <a:xfrm>
            <a:off x="495432" y="1571223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1910083" y="3193368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1827533" y="319336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コネクタ 46"/>
          <p:cNvCxnSpPr/>
          <p:nvPr/>
        </p:nvCxnSpPr>
        <p:spPr>
          <a:xfrm>
            <a:off x="798833" y="3268311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円/楕円 47"/>
          <p:cNvSpPr/>
          <p:nvPr/>
        </p:nvSpPr>
        <p:spPr>
          <a:xfrm>
            <a:off x="1827533" y="206306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コネクタ 48"/>
          <p:cNvCxnSpPr/>
          <p:nvPr/>
        </p:nvCxnSpPr>
        <p:spPr>
          <a:xfrm flipV="1">
            <a:off x="2592090" y="2991974"/>
            <a:ext cx="711704" cy="27175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344662" y="2839425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57220" y="1709125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grpSp>
        <p:nvGrpSpPr>
          <p:cNvPr id="52" name="図形グループ 51"/>
          <p:cNvGrpSpPr/>
          <p:nvPr/>
        </p:nvGrpSpPr>
        <p:grpSpPr>
          <a:xfrm>
            <a:off x="3270048" y="2829532"/>
            <a:ext cx="507105" cy="707886"/>
            <a:chOff x="7264605" y="6040927"/>
            <a:chExt cx="507105" cy="707886"/>
          </a:xfrm>
          <a:noFill/>
        </p:grpSpPr>
        <p:sp>
          <p:nvSpPr>
            <p:cNvPr id="62" name="正方形/長方形 61"/>
            <p:cNvSpPr/>
            <p:nvPr/>
          </p:nvSpPr>
          <p:spPr>
            <a:xfrm>
              <a:off x="7264605" y="6193476"/>
              <a:ext cx="507105" cy="55533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7264605" y="6040927"/>
              <a:ext cx="454171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p</a:t>
              </a:r>
              <a:endParaRPr kumimoji="1" lang="ja-JP" altLang="en-US" sz="4000" dirty="0"/>
            </a:p>
          </p:txBody>
        </p:sp>
      </p:grpSp>
      <p:cxnSp>
        <p:nvCxnSpPr>
          <p:cNvPr id="53" name="直線矢印コネクタ 52"/>
          <p:cNvCxnSpPr/>
          <p:nvPr/>
        </p:nvCxnSpPr>
        <p:spPr>
          <a:xfrm>
            <a:off x="798833" y="2113868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>
            <a:stCxn id="45" idx="3"/>
          </p:cNvCxnSpPr>
          <p:nvPr/>
        </p:nvCxnSpPr>
        <p:spPr>
          <a:xfrm flipV="1">
            <a:off x="2592090" y="3268311"/>
            <a:ext cx="711704" cy="7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正方形/長方形 55"/>
          <p:cNvSpPr/>
          <p:nvPr/>
        </p:nvSpPr>
        <p:spPr>
          <a:xfrm>
            <a:off x="3303794" y="2553789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 smtClean="0">
                <a:latin typeface="Symbol" charset="2"/>
                <a:cs typeface="Symbol" charset="2"/>
              </a:rPr>
              <a:t>0</a:t>
            </a:r>
            <a:endParaRPr lang="ja-JP" altLang="en-US" sz="2800" baseline="300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013193" y="3224145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3042129" y="1671174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610352"/>
              </p:ext>
            </p:extLst>
          </p:nvPr>
        </p:nvGraphicFramePr>
        <p:xfrm>
          <a:off x="951826" y="1389837"/>
          <a:ext cx="615963" cy="63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52" name="数式" r:id="rId6" imgW="279400" imgH="254000" progId="Equation.3">
                  <p:embed/>
                </p:oleObj>
              </mc:Choice>
              <mc:Fallback>
                <p:oleObj name="数式" r:id="rId6" imgW="27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1826" y="1389837"/>
                        <a:ext cx="615963" cy="638576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" name="オブジェクト 1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18246"/>
              </p:ext>
            </p:extLst>
          </p:nvPr>
        </p:nvGraphicFramePr>
        <p:xfrm>
          <a:off x="984282" y="4116602"/>
          <a:ext cx="615963" cy="63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53" name="数式" r:id="rId8" imgW="279400" imgH="254000" progId="Equation.3">
                  <p:embed/>
                </p:oleObj>
              </mc:Choice>
              <mc:Fallback>
                <p:oleObj name="数式" r:id="rId8" imgW="27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4282" y="4116602"/>
                        <a:ext cx="615963" cy="638576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" name="正方形/長方形 138"/>
          <p:cNvSpPr/>
          <p:nvPr/>
        </p:nvSpPr>
        <p:spPr>
          <a:xfrm>
            <a:off x="8009439" y="1671174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graphicFrame>
        <p:nvGraphicFramePr>
          <p:cNvPr id="110" name="オブジェクト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250802"/>
              </p:ext>
            </p:extLst>
          </p:nvPr>
        </p:nvGraphicFramePr>
        <p:xfrm>
          <a:off x="5816632" y="1423463"/>
          <a:ext cx="979487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54" name="数式" r:id="rId10" imgW="444500" imgH="254000" progId="Equation.3">
                  <p:embed/>
                </p:oleObj>
              </mc:Choice>
              <mc:Fallback>
                <p:oleObj name="数式" r:id="rId10" imgW="444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16632" y="1423463"/>
                        <a:ext cx="979487" cy="56038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図形グループ 9"/>
          <p:cNvGrpSpPr/>
          <p:nvPr/>
        </p:nvGrpSpPr>
        <p:grpSpPr>
          <a:xfrm>
            <a:off x="410317" y="4377138"/>
            <a:ext cx="3460558" cy="2199302"/>
            <a:chOff x="410317" y="4655458"/>
            <a:chExt cx="3460558" cy="2199302"/>
          </a:xfrm>
        </p:grpSpPr>
        <p:sp>
          <p:nvSpPr>
            <p:cNvPr id="90" name="正方形/長方形 89"/>
            <p:cNvSpPr/>
            <p:nvPr/>
          </p:nvSpPr>
          <p:spPr>
            <a:xfrm>
              <a:off x="1975738" y="6177652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1893188" y="61776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コネクタ 91"/>
            <p:cNvCxnSpPr/>
            <p:nvPr/>
          </p:nvCxnSpPr>
          <p:spPr>
            <a:xfrm>
              <a:off x="864488" y="6252595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円/楕円 92"/>
            <p:cNvSpPr/>
            <p:nvPr/>
          </p:nvSpPr>
          <p:spPr>
            <a:xfrm>
              <a:off x="1893188" y="50473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コネクタ 93"/>
            <p:cNvCxnSpPr/>
            <p:nvPr/>
          </p:nvCxnSpPr>
          <p:spPr>
            <a:xfrm flipV="1">
              <a:off x="2657745" y="5976258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410317" y="582370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422875" y="4693409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>
              <a:off x="864488" y="5098152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>
              <a:stCxn id="90" idx="3"/>
            </p:cNvCxnSpPr>
            <p:nvPr/>
          </p:nvCxnSpPr>
          <p:spPr>
            <a:xfrm flipV="1">
              <a:off x="2657745" y="6252595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正方形/長方形 99"/>
            <p:cNvSpPr/>
            <p:nvPr/>
          </p:nvSpPr>
          <p:spPr>
            <a:xfrm>
              <a:off x="3369449" y="5538073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0</a:t>
              </a:r>
              <a:endParaRPr lang="ja-JP" altLang="en-US" sz="2800" dirty="0"/>
            </a:p>
          </p:txBody>
        </p:sp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132142">
              <a:off x="1438246" y="5281282"/>
              <a:ext cx="1074984" cy="789590"/>
            </a:xfrm>
            <a:prstGeom prst="rect">
              <a:avLst/>
            </a:prstGeom>
          </p:spPr>
        </p:pic>
        <p:sp>
          <p:nvSpPr>
            <p:cNvPr id="102" name="テキスト ボックス 101"/>
            <p:cNvSpPr txBox="1"/>
            <p:nvPr/>
          </p:nvSpPr>
          <p:spPr>
            <a:xfrm>
              <a:off x="2078848" y="6208429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3107784" y="4655458"/>
              <a:ext cx="4814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000" dirty="0"/>
                <a:t>A</a:t>
              </a:r>
              <a:endParaRPr lang="ja-JP" altLang="en-US" sz="4000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2076249" y="5276463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143" name="テキスト ボックス 142"/>
            <p:cNvSpPr txBox="1"/>
            <p:nvPr/>
          </p:nvSpPr>
          <p:spPr>
            <a:xfrm>
              <a:off x="3346720" y="581169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</p:grpSp>
      <p:grpSp>
        <p:nvGrpSpPr>
          <p:cNvPr id="144" name="図形グループ 143"/>
          <p:cNvGrpSpPr/>
          <p:nvPr/>
        </p:nvGrpSpPr>
        <p:grpSpPr>
          <a:xfrm>
            <a:off x="5283905" y="4459078"/>
            <a:ext cx="3460558" cy="2199302"/>
            <a:chOff x="410317" y="4655458"/>
            <a:chExt cx="3460558" cy="2199302"/>
          </a:xfrm>
        </p:grpSpPr>
        <p:sp>
          <p:nvSpPr>
            <p:cNvPr id="145" name="正方形/長方形 144"/>
            <p:cNvSpPr/>
            <p:nvPr/>
          </p:nvSpPr>
          <p:spPr>
            <a:xfrm>
              <a:off x="1975738" y="6177652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円/楕円 145"/>
            <p:cNvSpPr/>
            <p:nvPr/>
          </p:nvSpPr>
          <p:spPr>
            <a:xfrm>
              <a:off x="1893188" y="61776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7" name="直線コネクタ 146"/>
            <p:cNvCxnSpPr/>
            <p:nvPr/>
          </p:nvCxnSpPr>
          <p:spPr>
            <a:xfrm>
              <a:off x="864488" y="6252595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8" name="円/楕円 147"/>
            <p:cNvSpPr/>
            <p:nvPr/>
          </p:nvSpPr>
          <p:spPr>
            <a:xfrm>
              <a:off x="1893188" y="50473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9" name="直線コネクタ 148"/>
            <p:cNvCxnSpPr/>
            <p:nvPr/>
          </p:nvCxnSpPr>
          <p:spPr>
            <a:xfrm flipV="1">
              <a:off x="2657745" y="5976258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テキスト ボックス 149"/>
            <p:cNvSpPr txBox="1"/>
            <p:nvPr/>
          </p:nvSpPr>
          <p:spPr>
            <a:xfrm>
              <a:off x="410317" y="582370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151" name="テキスト ボックス 150"/>
            <p:cNvSpPr txBox="1"/>
            <p:nvPr/>
          </p:nvSpPr>
          <p:spPr>
            <a:xfrm>
              <a:off x="422875" y="4693409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cxnSp>
          <p:nvCxnSpPr>
            <p:cNvPr id="152" name="直線矢印コネクタ 151"/>
            <p:cNvCxnSpPr/>
            <p:nvPr/>
          </p:nvCxnSpPr>
          <p:spPr>
            <a:xfrm>
              <a:off x="864488" y="5098152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直線矢印コネクタ 152"/>
            <p:cNvCxnSpPr>
              <a:stCxn id="145" idx="3"/>
            </p:cNvCxnSpPr>
            <p:nvPr/>
          </p:nvCxnSpPr>
          <p:spPr>
            <a:xfrm flipV="1">
              <a:off x="2657745" y="6252595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4" name="正方形/長方形 153"/>
            <p:cNvSpPr/>
            <p:nvPr/>
          </p:nvSpPr>
          <p:spPr>
            <a:xfrm>
              <a:off x="3369449" y="5538073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0</a:t>
              </a:r>
              <a:endParaRPr lang="ja-JP" altLang="en-US" sz="2800" dirty="0"/>
            </a:p>
          </p:txBody>
        </p:sp>
        <p:pic>
          <p:nvPicPr>
            <p:cNvPr id="155" name="図 15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132142">
              <a:off x="1438246" y="5281282"/>
              <a:ext cx="1074984" cy="789590"/>
            </a:xfrm>
            <a:prstGeom prst="rect">
              <a:avLst/>
            </a:prstGeom>
          </p:spPr>
        </p:pic>
        <p:sp>
          <p:nvSpPr>
            <p:cNvPr id="156" name="テキスト ボックス 155"/>
            <p:cNvSpPr txBox="1"/>
            <p:nvPr/>
          </p:nvSpPr>
          <p:spPr>
            <a:xfrm>
              <a:off x="2078848" y="6208429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sp>
          <p:nvSpPr>
            <p:cNvPr id="157" name="正方形/長方形 156"/>
            <p:cNvSpPr/>
            <p:nvPr/>
          </p:nvSpPr>
          <p:spPr>
            <a:xfrm>
              <a:off x="3107784" y="4655458"/>
              <a:ext cx="4814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000" dirty="0"/>
                <a:t>A</a:t>
              </a:r>
              <a:endParaRPr lang="ja-JP" altLang="en-US" sz="4000" dirty="0"/>
            </a:p>
          </p:txBody>
        </p:sp>
        <p:sp>
          <p:nvSpPr>
            <p:cNvPr id="158" name="テキスト ボックス 157"/>
            <p:cNvSpPr txBox="1"/>
            <p:nvPr/>
          </p:nvSpPr>
          <p:spPr>
            <a:xfrm>
              <a:off x="2076249" y="5276463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159" name="テキスト ボックス 158"/>
            <p:cNvSpPr txBox="1"/>
            <p:nvPr/>
          </p:nvSpPr>
          <p:spPr>
            <a:xfrm>
              <a:off x="3346720" y="581169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</p:grpSp>
      <p:graphicFrame>
        <p:nvGraphicFramePr>
          <p:cNvPr id="122" name="オブジェクト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108879"/>
              </p:ext>
            </p:extLst>
          </p:nvPr>
        </p:nvGraphicFramePr>
        <p:xfrm>
          <a:off x="5784105" y="4201711"/>
          <a:ext cx="979487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55" name="数式" r:id="rId13" imgW="444500" imgH="254000" progId="Equation.3">
                  <p:embed/>
                </p:oleObj>
              </mc:Choice>
              <mc:Fallback>
                <p:oleObj name="数式" r:id="rId13" imgW="444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84105" y="4201711"/>
                        <a:ext cx="979487" cy="56038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コネクタ 12"/>
          <p:cNvCxnSpPr>
            <a:stCxn id="48" idx="0"/>
            <a:endCxn id="46" idx="4"/>
          </p:cNvCxnSpPr>
          <p:nvPr/>
        </p:nvCxnSpPr>
        <p:spPr>
          <a:xfrm>
            <a:off x="1910083" y="2063068"/>
            <a:ext cx="0" cy="129540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0" name="正方形/長方形 159"/>
          <p:cNvSpPr/>
          <p:nvPr/>
        </p:nvSpPr>
        <p:spPr>
          <a:xfrm>
            <a:off x="1910083" y="237906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 smtClean="0">
                <a:latin typeface="Symbol" charset="2"/>
                <a:cs typeface="Symbol" charset="2"/>
              </a:rPr>
              <a:t>0</a:t>
            </a:r>
            <a:endParaRPr lang="ja-JP" altLang="en-US" sz="2800" baseline="30000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5311972" y="1709125"/>
            <a:ext cx="3460558" cy="2161351"/>
            <a:chOff x="5311972" y="1987445"/>
            <a:chExt cx="3460558" cy="2161351"/>
          </a:xfrm>
        </p:grpSpPr>
        <p:sp>
          <p:nvSpPr>
            <p:cNvPr id="126" name="正方形/長方形 125"/>
            <p:cNvSpPr/>
            <p:nvPr/>
          </p:nvSpPr>
          <p:spPr>
            <a:xfrm>
              <a:off x="6877393" y="3471688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8" name="直線コネクタ 127"/>
            <p:cNvCxnSpPr/>
            <p:nvPr/>
          </p:nvCxnSpPr>
          <p:spPr>
            <a:xfrm>
              <a:off x="5766143" y="3546631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直線コネクタ 129"/>
            <p:cNvCxnSpPr/>
            <p:nvPr/>
          </p:nvCxnSpPr>
          <p:spPr>
            <a:xfrm flipV="1">
              <a:off x="7559400" y="3270294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テキスト ボックス 130"/>
            <p:cNvSpPr txBox="1"/>
            <p:nvPr/>
          </p:nvSpPr>
          <p:spPr>
            <a:xfrm>
              <a:off x="5311972" y="3117745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132" name="テキスト ボックス 131"/>
            <p:cNvSpPr txBox="1"/>
            <p:nvPr/>
          </p:nvSpPr>
          <p:spPr>
            <a:xfrm>
              <a:off x="5324530" y="1987445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133" name="図形グループ 132"/>
            <p:cNvGrpSpPr/>
            <p:nvPr/>
          </p:nvGrpSpPr>
          <p:grpSpPr>
            <a:xfrm>
              <a:off x="8237358" y="3107852"/>
              <a:ext cx="507105" cy="707886"/>
              <a:chOff x="7264605" y="6040927"/>
              <a:chExt cx="507105" cy="707886"/>
            </a:xfrm>
            <a:noFill/>
          </p:grpSpPr>
          <p:sp>
            <p:nvSpPr>
              <p:cNvPr id="141" name="正方形/長方形 140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2" name="テキスト ボックス 141"/>
              <p:cNvSpPr txBox="1"/>
              <p:nvPr/>
            </p:nvSpPr>
            <p:spPr>
              <a:xfrm>
                <a:off x="7264605" y="6040927"/>
                <a:ext cx="454171" cy="70788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000" dirty="0" smtClean="0"/>
                  <a:t>p</a:t>
                </a:r>
                <a:endParaRPr kumimoji="1" lang="ja-JP" altLang="en-US" sz="4000" dirty="0"/>
              </a:p>
            </p:txBody>
          </p:sp>
        </p:grpSp>
        <p:cxnSp>
          <p:nvCxnSpPr>
            <p:cNvPr id="134" name="直線矢印コネクタ 133"/>
            <p:cNvCxnSpPr/>
            <p:nvPr/>
          </p:nvCxnSpPr>
          <p:spPr>
            <a:xfrm>
              <a:off x="5766143" y="2392188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直線矢印コネクタ 134"/>
            <p:cNvCxnSpPr>
              <a:stCxn id="126" idx="3"/>
            </p:cNvCxnSpPr>
            <p:nvPr/>
          </p:nvCxnSpPr>
          <p:spPr>
            <a:xfrm flipV="1">
              <a:off x="7559400" y="3546631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6" name="正方形/長方形 135"/>
            <p:cNvSpPr/>
            <p:nvPr/>
          </p:nvSpPr>
          <p:spPr>
            <a:xfrm>
              <a:off x="8271104" y="2832109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0</a:t>
              </a:r>
              <a:endParaRPr lang="ja-JP" altLang="en-US" sz="2800" baseline="30000" dirty="0"/>
            </a:p>
          </p:txBody>
        </p:sp>
        <p:sp>
          <p:nvSpPr>
            <p:cNvPr id="138" name="テキスト ボックス 137"/>
            <p:cNvSpPr txBox="1"/>
            <p:nvPr/>
          </p:nvSpPr>
          <p:spPr>
            <a:xfrm>
              <a:off x="6980503" y="3502465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grpSp>
          <p:nvGrpSpPr>
            <p:cNvPr id="16" name="図形グループ 15"/>
            <p:cNvGrpSpPr/>
            <p:nvPr/>
          </p:nvGrpSpPr>
          <p:grpSpPr>
            <a:xfrm>
              <a:off x="6628734" y="2341388"/>
              <a:ext cx="351769" cy="1295400"/>
              <a:chOff x="6628734" y="2341388"/>
              <a:chExt cx="351769" cy="1295400"/>
            </a:xfrm>
          </p:grpSpPr>
          <p:sp>
            <p:nvSpPr>
              <p:cNvPr id="127" name="円/楕円 126"/>
              <p:cNvSpPr/>
              <p:nvPr/>
            </p:nvSpPr>
            <p:spPr>
              <a:xfrm>
                <a:off x="6794843" y="3471688"/>
                <a:ext cx="165100" cy="165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9" name="円/楕円 128"/>
              <p:cNvSpPr/>
              <p:nvPr/>
            </p:nvSpPr>
            <p:spPr>
              <a:xfrm>
                <a:off x="6794843" y="2341388"/>
                <a:ext cx="165100" cy="165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61" name="図形グループ 160"/>
              <p:cNvGrpSpPr/>
              <p:nvPr/>
            </p:nvGrpSpPr>
            <p:grpSpPr>
              <a:xfrm>
                <a:off x="6628734" y="2527262"/>
                <a:ext cx="351769" cy="1018946"/>
                <a:chOff x="5595564" y="2836813"/>
                <a:chExt cx="351769" cy="1168604"/>
              </a:xfrm>
            </p:grpSpPr>
            <p:cxnSp>
              <p:nvCxnSpPr>
                <p:cNvPr id="162" name="直線コネクタ 161"/>
                <p:cNvCxnSpPr/>
                <p:nvPr/>
              </p:nvCxnSpPr>
              <p:spPr>
                <a:xfrm>
                  <a:off x="5599797" y="2836813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線コネクタ 162"/>
                <p:cNvCxnSpPr/>
                <p:nvPr/>
              </p:nvCxnSpPr>
              <p:spPr>
                <a:xfrm>
                  <a:off x="5609519" y="3167051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線コネクタ 163"/>
                <p:cNvCxnSpPr/>
                <p:nvPr/>
              </p:nvCxnSpPr>
              <p:spPr>
                <a:xfrm flipV="1">
                  <a:off x="5612031" y="2997678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65" name="図形グループ 164"/>
                <p:cNvGrpSpPr/>
                <p:nvPr/>
              </p:nvGrpSpPr>
              <p:grpSpPr>
                <a:xfrm flipH="1">
                  <a:off x="5595564" y="3336426"/>
                  <a:ext cx="347536" cy="499611"/>
                  <a:chOff x="5145976" y="2989220"/>
                  <a:chExt cx="347536" cy="499612"/>
                </a:xfrm>
              </p:grpSpPr>
              <p:cxnSp>
                <p:nvCxnSpPr>
                  <p:cNvPr id="167" name="直線コネクタ 166"/>
                  <p:cNvCxnSpPr/>
                  <p:nvPr/>
                </p:nvCxnSpPr>
                <p:spPr>
                  <a:xfrm>
                    <a:off x="5145976" y="2989220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直線コネクタ 167"/>
                  <p:cNvCxnSpPr/>
                  <p:nvPr/>
                </p:nvCxnSpPr>
                <p:spPr>
                  <a:xfrm>
                    <a:off x="5155698" y="3319459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直線コネクタ 168"/>
                  <p:cNvCxnSpPr/>
                  <p:nvPr/>
                </p:nvCxnSpPr>
                <p:spPr>
                  <a:xfrm flipV="1">
                    <a:off x="5158210" y="3150086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6" name="直線コネクタ 165"/>
                <p:cNvCxnSpPr/>
                <p:nvPr/>
              </p:nvCxnSpPr>
              <p:spPr>
                <a:xfrm>
                  <a:off x="5595564" y="3836044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直線コネクタ 14"/>
              <p:cNvCxnSpPr>
                <a:endCxn id="129" idx="7"/>
              </p:cNvCxnSpPr>
              <p:nvPr/>
            </p:nvCxnSpPr>
            <p:spPr>
              <a:xfrm flipV="1">
                <a:off x="6645201" y="2365566"/>
                <a:ext cx="290564" cy="161695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テキスト ボックス 17"/>
            <p:cNvSpPr txBox="1"/>
            <p:nvPr/>
          </p:nvSpPr>
          <p:spPr>
            <a:xfrm>
              <a:off x="7040734" y="2489756"/>
              <a:ext cx="4761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 smtClean="0"/>
                <a:t>P</a:t>
              </a:r>
              <a:endParaRPr kumimoji="1" lang="ja-JP" altLang="en-US" sz="4400" dirty="0"/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7264400" y="2752481"/>
              <a:ext cx="0" cy="350675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4227333" y="509318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4" name="テキスト ボックス 193"/>
          <p:cNvSpPr txBox="1"/>
          <p:nvPr/>
        </p:nvSpPr>
        <p:spPr>
          <a:xfrm>
            <a:off x="4194310" y="233062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4194310" y="384776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6" name="左右矢印 195"/>
          <p:cNvSpPr/>
          <p:nvPr/>
        </p:nvSpPr>
        <p:spPr>
          <a:xfrm>
            <a:off x="713620" y="729404"/>
            <a:ext cx="1413030" cy="287948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左右矢印 197"/>
          <p:cNvSpPr/>
          <p:nvPr/>
        </p:nvSpPr>
        <p:spPr>
          <a:xfrm>
            <a:off x="6931876" y="729404"/>
            <a:ext cx="1413030" cy="287948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左右矢印 200"/>
          <p:cNvSpPr/>
          <p:nvPr/>
        </p:nvSpPr>
        <p:spPr>
          <a:xfrm flipV="1">
            <a:off x="2814303" y="729404"/>
            <a:ext cx="3393648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95686" y="827026"/>
            <a:ext cx="101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hadronic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94310" y="862222"/>
            <a:ext cx="51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CNI</a:t>
            </a:r>
            <a:endParaRPr kumimoji="1" lang="ja-JP" altLang="en-US" dirty="0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7175932" y="85324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Primakoff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89425" y="6323205"/>
            <a:ext cx="323958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Fermi (p+</a:t>
            </a:r>
            <a:r>
              <a:rPr kumimoji="1"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800" baseline="30000" dirty="0" smtClean="0"/>
              <a:t>0</a:t>
            </a:r>
            <a:r>
              <a:rPr kumimoji="1" lang="en-US" altLang="ja-JP" sz="2800" dirty="0" smtClean="0"/>
              <a:t> channel)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8239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Transverse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Single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Spin Asymmetry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Forward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0</a:t>
            </a:r>
            <a:r>
              <a:rPr kumimoji="1" lang="en-US" altLang="ja-JP" dirty="0" smtClean="0">
                <a:latin typeface="Comic Sans MS"/>
                <a:cs typeface="Comic Sans MS"/>
              </a:rPr>
              <a:t> and very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forward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neutron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/>
          <a:srcRect l="754" r="754"/>
          <a:stretch>
            <a:fillRect/>
          </a:stretch>
        </p:blipFill>
        <p:spPr>
          <a:xfrm>
            <a:off x="1816742" y="586276"/>
            <a:ext cx="5803928" cy="319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6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左右矢印 199"/>
          <p:cNvSpPr/>
          <p:nvPr/>
        </p:nvSpPr>
        <p:spPr>
          <a:xfrm rot="2677901" flipV="1">
            <a:off x="3849315" y="4102430"/>
            <a:ext cx="1413030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左右矢印 198"/>
          <p:cNvSpPr/>
          <p:nvPr/>
        </p:nvSpPr>
        <p:spPr>
          <a:xfrm rot="18922099">
            <a:off x="3818687" y="4089190"/>
            <a:ext cx="1413030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左右矢印 196"/>
          <p:cNvSpPr/>
          <p:nvPr/>
        </p:nvSpPr>
        <p:spPr>
          <a:xfrm>
            <a:off x="3883433" y="5315355"/>
            <a:ext cx="1413030" cy="287948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左右矢印 25"/>
          <p:cNvSpPr/>
          <p:nvPr/>
        </p:nvSpPr>
        <p:spPr>
          <a:xfrm>
            <a:off x="3870875" y="2571678"/>
            <a:ext cx="1413030" cy="287948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23901" y="6492875"/>
            <a:ext cx="2133600" cy="365125"/>
          </a:xfrm>
        </p:spPr>
        <p:txBody>
          <a:bodyPr/>
          <a:lstStyle/>
          <a:p>
            <a:fld id="{F844C5B8-EEFC-7D42-8A0F-CFBA9D6D129F}" type="slidenum">
              <a:rPr kumimoji="1" lang="ja-JP" altLang="en-US" smtClean="0"/>
              <a:t>60</a:t>
            </a:fld>
            <a:endParaRPr kumimoji="1" lang="ja-JP" altLang="en-US" dirty="0"/>
          </a:p>
        </p:txBody>
      </p:sp>
      <p:graphicFrame>
        <p:nvGraphicFramePr>
          <p:cNvPr id="123" name="オブジェクト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168631"/>
              </p:ext>
            </p:extLst>
          </p:nvPr>
        </p:nvGraphicFramePr>
        <p:xfrm>
          <a:off x="110094" y="250779"/>
          <a:ext cx="8662435" cy="47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75" name="数式" r:id="rId4" imgW="4597400" imgH="254000" progId="Equation.3">
                  <p:embed/>
                </p:oleObj>
              </mc:Choice>
              <mc:Fallback>
                <p:oleObj name="数式" r:id="rId4" imgW="4597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94" y="250779"/>
                        <a:ext cx="8662435" cy="4786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正方形/長方形 63"/>
          <p:cNvSpPr/>
          <p:nvPr/>
        </p:nvSpPr>
        <p:spPr>
          <a:xfrm>
            <a:off x="495432" y="1571223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1910083" y="3193368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1827533" y="319336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コネクタ 46"/>
          <p:cNvCxnSpPr/>
          <p:nvPr/>
        </p:nvCxnSpPr>
        <p:spPr>
          <a:xfrm>
            <a:off x="798833" y="3268311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円/楕円 47"/>
          <p:cNvSpPr/>
          <p:nvPr/>
        </p:nvSpPr>
        <p:spPr>
          <a:xfrm>
            <a:off x="1827533" y="206306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コネクタ 48"/>
          <p:cNvCxnSpPr/>
          <p:nvPr/>
        </p:nvCxnSpPr>
        <p:spPr>
          <a:xfrm flipV="1">
            <a:off x="2592090" y="2991974"/>
            <a:ext cx="711704" cy="27175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344662" y="2839425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57220" y="1709125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grpSp>
        <p:nvGrpSpPr>
          <p:cNvPr id="52" name="図形グループ 51"/>
          <p:cNvGrpSpPr/>
          <p:nvPr/>
        </p:nvGrpSpPr>
        <p:grpSpPr>
          <a:xfrm>
            <a:off x="3270048" y="2829532"/>
            <a:ext cx="507105" cy="707886"/>
            <a:chOff x="7264605" y="6040927"/>
            <a:chExt cx="507105" cy="707886"/>
          </a:xfrm>
          <a:noFill/>
        </p:grpSpPr>
        <p:sp>
          <p:nvSpPr>
            <p:cNvPr id="62" name="正方形/長方形 61"/>
            <p:cNvSpPr/>
            <p:nvPr/>
          </p:nvSpPr>
          <p:spPr>
            <a:xfrm>
              <a:off x="7264605" y="6193476"/>
              <a:ext cx="507105" cy="55533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7264605" y="6040927"/>
              <a:ext cx="454171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n</a:t>
              </a:r>
              <a:endParaRPr kumimoji="1" lang="ja-JP" altLang="en-US" sz="4000" dirty="0"/>
            </a:p>
          </p:txBody>
        </p:sp>
      </p:grpSp>
      <p:cxnSp>
        <p:nvCxnSpPr>
          <p:cNvPr id="53" name="直線矢印コネクタ 52"/>
          <p:cNvCxnSpPr/>
          <p:nvPr/>
        </p:nvCxnSpPr>
        <p:spPr>
          <a:xfrm>
            <a:off x="798833" y="2113868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>
            <a:stCxn id="45" idx="3"/>
          </p:cNvCxnSpPr>
          <p:nvPr/>
        </p:nvCxnSpPr>
        <p:spPr>
          <a:xfrm flipV="1">
            <a:off x="2592090" y="3268311"/>
            <a:ext cx="711704" cy="7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正方形/長方形 55"/>
          <p:cNvSpPr/>
          <p:nvPr/>
        </p:nvSpPr>
        <p:spPr>
          <a:xfrm>
            <a:off x="3303794" y="2553789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 smtClean="0">
                <a:latin typeface="Symbol" charset="2"/>
                <a:cs typeface="Symbol" charset="2"/>
              </a:rPr>
              <a:t>+</a:t>
            </a:r>
            <a:endParaRPr lang="ja-JP" altLang="en-US" sz="2800" baseline="300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013193" y="3224145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3042129" y="1671174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438949"/>
              </p:ext>
            </p:extLst>
          </p:nvPr>
        </p:nvGraphicFramePr>
        <p:xfrm>
          <a:off x="951826" y="1389837"/>
          <a:ext cx="615963" cy="63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76" name="数式" r:id="rId6" imgW="279400" imgH="254000" progId="Equation.3">
                  <p:embed/>
                </p:oleObj>
              </mc:Choice>
              <mc:Fallback>
                <p:oleObj name="数式" r:id="rId6" imgW="27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1826" y="1389837"/>
                        <a:ext cx="615963" cy="638576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" name="オブジェクト 1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82502"/>
              </p:ext>
            </p:extLst>
          </p:nvPr>
        </p:nvGraphicFramePr>
        <p:xfrm>
          <a:off x="984282" y="4116602"/>
          <a:ext cx="615963" cy="63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77" name="数式" r:id="rId8" imgW="279400" imgH="254000" progId="Equation.3">
                  <p:embed/>
                </p:oleObj>
              </mc:Choice>
              <mc:Fallback>
                <p:oleObj name="数式" r:id="rId8" imgW="27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4282" y="4116602"/>
                        <a:ext cx="615963" cy="638576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" name="正方形/長方形 138"/>
          <p:cNvSpPr/>
          <p:nvPr/>
        </p:nvSpPr>
        <p:spPr>
          <a:xfrm>
            <a:off x="8009439" y="1671174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graphicFrame>
        <p:nvGraphicFramePr>
          <p:cNvPr id="110" name="オブジェクト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938670"/>
              </p:ext>
            </p:extLst>
          </p:nvPr>
        </p:nvGraphicFramePr>
        <p:xfrm>
          <a:off x="5816632" y="1423463"/>
          <a:ext cx="979487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78" name="数式" r:id="rId10" imgW="444500" imgH="254000" progId="Equation.3">
                  <p:embed/>
                </p:oleObj>
              </mc:Choice>
              <mc:Fallback>
                <p:oleObj name="数式" r:id="rId10" imgW="444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16632" y="1423463"/>
                        <a:ext cx="979487" cy="56038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図形グループ 9"/>
          <p:cNvGrpSpPr/>
          <p:nvPr/>
        </p:nvGrpSpPr>
        <p:grpSpPr>
          <a:xfrm>
            <a:off x="410317" y="4377138"/>
            <a:ext cx="3472246" cy="2199302"/>
            <a:chOff x="410317" y="4655458"/>
            <a:chExt cx="3472246" cy="2199302"/>
          </a:xfrm>
        </p:grpSpPr>
        <p:sp>
          <p:nvSpPr>
            <p:cNvPr id="90" name="正方形/長方形 89"/>
            <p:cNvSpPr/>
            <p:nvPr/>
          </p:nvSpPr>
          <p:spPr>
            <a:xfrm>
              <a:off x="1975738" y="6177652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1893188" y="61776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コネクタ 91"/>
            <p:cNvCxnSpPr/>
            <p:nvPr/>
          </p:nvCxnSpPr>
          <p:spPr>
            <a:xfrm>
              <a:off x="864488" y="6252595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円/楕円 92"/>
            <p:cNvSpPr/>
            <p:nvPr/>
          </p:nvSpPr>
          <p:spPr>
            <a:xfrm>
              <a:off x="1893188" y="50473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コネクタ 93"/>
            <p:cNvCxnSpPr/>
            <p:nvPr/>
          </p:nvCxnSpPr>
          <p:spPr>
            <a:xfrm flipV="1">
              <a:off x="2657745" y="5976258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410317" y="582370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422875" y="4693409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>
              <a:off x="864488" y="5098152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>
              <a:stCxn id="90" idx="3"/>
            </p:cNvCxnSpPr>
            <p:nvPr/>
          </p:nvCxnSpPr>
          <p:spPr>
            <a:xfrm flipV="1">
              <a:off x="2657745" y="6252595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正方形/長方形 99"/>
            <p:cNvSpPr/>
            <p:nvPr/>
          </p:nvSpPr>
          <p:spPr>
            <a:xfrm>
              <a:off x="3369449" y="5538073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132142">
              <a:off x="1438246" y="5281282"/>
              <a:ext cx="1074984" cy="789590"/>
            </a:xfrm>
            <a:prstGeom prst="rect">
              <a:avLst/>
            </a:prstGeom>
          </p:spPr>
        </p:pic>
        <p:sp>
          <p:nvSpPr>
            <p:cNvPr id="102" name="テキスト ボックス 101"/>
            <p:cNvSpPr txBox="1"/>
            <p:nvPr/>
          </p:nvSpPr>
          <p:spPr>
            <a:xfrm>
              <a:off x="2078848" y="6208429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3107784" y="4655458"/>
              <a:ext cx="4814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000" dirty="0"/>
                <a:t>A</a:t>
              </a:r>
              <a:endParaRPr lang="ja-JP" altLang="en-US" sz="4000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2076249" y="5276463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143" name="テキスト ボックス 142"/>
            <p:cNvSpPr txBox="1"/>
            <p:nvPr/>
          </p:nvSpPr>
          <p:spPr>
            <a:xfrm>
              <a:off x="3346720" y="581169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n</a:t>
              </a:r>
              <a:endParaRPr kumimoji="1" lang="ja-JP" altLang="en-US" sz="4000" dirty="0"/>
            </a:p>
          </p:txBody>
        </p:sp>
      </p:grpSp>
      <p:grpSp>
        <p:nvGrpSpPr>
          <p:cNvPr id="144" name="図形グループ 143"/>
          <p:cNvGrpSpPr/>
          <p:nvPr/>
        </p:nvGrpSpPr>
        <p:grpSpPr>
          <a:xfrm>
            <a:off x="5283905" y="4459078"/>
            <a:ext cx="3472246" cy="2199302"/>
            <a:chOff x="410317" y="4655458"/>
            <a:chExt cx="3472246" cy="2199302"/>
          </a:xfrm>
        </p:grpSpPr>
        <p:sp>
          <p:nvSpPr>
            <p:cNvPr id="145" name="正方形/長方形 144"/>
            <p:cNvSpPr/>
            <p:nvPr/>
          </p:nvSpPr>
          <p:spPr>
            <a:xfrm>
              <a:off x="1975738" y="6177652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円/楕円 145"/>
            <p:cNvSpPr/>
            <p:nvPr/>
          </p:nvSpPr>
          <p:spPr>
            <a:xfrm>
              <a:off x="1893188" y="61776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7" name="直線コネクタ 146"/>
            <p:cNvCxnSpPr/>
            <p:nvPr/>
          </p:nvCxnSpPr>
          <p:spPr>
            <a:xfrm>
              <a:off x="864488" y="6252595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8" name="円/楕円 147"/>
            <p:cNvSpPr/>
            <p:nvPr/>
          </p:nvSpPr>
          <p:spPr>
            <a:xfrm>
              <a:off x="1893188" y="50473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9" name="直線コネクタ 148"/>
            <p:cNvCxnSpPr/>
            <p:nvPr/>
          </p:nvCxnSpPr>
          <p:spPr>
            <a:xfrm flipV="1">
              <a:off x="2657745" y="5976258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テキスト ボックス 149"/>
            <p:cNvSpPr txBox="1"/>
            <p:nvPr/>
          </p:nvSpPr>
          <p:spPr>
            <a:xfrm>
              <a:off x="410317" y="582370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151" name="テキスト ボックス 150"/>
            <p:cNvSpPr txBox="1"/>
            <p:nvPr/>
          </p:nvSpPr>
          <p:spPr>
            <a:xfrm>
              <a:off x="422875" y="4693409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cxnSp>
          <p:nvCxnSpPr>
            <p:cNvPr id="152" name="直線矢印コネクタ 151"/>
            <p:cNvCxnSpPr/>
            <p:nvPr/>
          </p:nvCxnSpPr>
          <p:spPr>
            <a:xfrm>
              <a:off x="864488" y="5098152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直線矢印コネクタ 152"/>
            <p:cNvCxnSpPr>
              <a:stCxn id="145" idx="3"/>
            </p:cNvCxnSpPr>
            <p:nvPr/>
          </p:nvCxnSpPr>
          <p:spPr>
            <a:xfrm flipV="1">
              <a:off x="2657745" y="6252595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4" name="正方形/長方形 153"/>
            <p:cNvSpPr/>
            <p:nvPr/>
          </p:nvSpPr>
          <p:spPr>
            <a:xfrm>
              <a:off x="3369449" y="5538073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55" name="図 15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132142">
              <a:off x="1438246" y="5281282"/>
              <a:ext cx="1074984" cy="789590"/>
            </a:xfrm>
            <a:prstGeom prst="rect">
              <a:avLst/>
            </a:prstGeom>
          </p:spPr>
        </p:pic>
        <p:sp>
          <p:nvSpPr>
            <p:cNvPr id="156" name="テキスト ボックス 155"/>
            <p:cNvSpPr txBox="1"/>
            <p:nvPr/>
          </p:nvSpPr>
          <p:spPr>
            <a:xfrm>
              <a:off x="2078848" y="6208429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sp>
          <p:nvSpPr>
            <p:cNvPr id="157" name="正方形/長方形 156"/>
            <p:cNvSpPr/>
            <p:nvPr/>
          </p:nvSpPr>
          <p:spPr>
            <a:xfrm>
              <a:off x="3107784" y="4655458"/>
              <a:ext cx="4814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000" dirty="0"/>
                <a:t>A</a:t>
              </a:r>
              <a:endParaRPr lang="ja-JP" altLang="en-US" sz="4000" dirty="0"/>
            </a:p>
          </p:txBody>
        </p:sp>
        <p:sp>
          <p:nvSpPr>
            <p:cNvPr id="158" name="テキスト ボックス 157"/>
            <p:cNvSpPr txBox="1"/>
            <p:nvPr/>
          </p:nvSpPr>
          <p:spPr>
            <a:xfrm>
              <a:off x="2076249" y="5276463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159" name="テキスト ボックス 158"/>
            <p:cNvSpPr txBox="1"/>
            <p:nvPr/>
          </p:nvSpPr>
          <p:spPr>
            <a:xfrm>
              <a:off x="3346720" y="581169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n</a:t>
              </a:r>
              <a:endParaRPr kumimoji="1" lang="ja-JP" altLang="en-US" sz="4000" dirty="0"/>
            </a:p>
          </p:txBody>
        </p:sp>
      </p:grpSp>
      <p:graphicFrame>
        <p:nvGraphicFramePr>
          <p:cNvPr id="122" name="オブジェクト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572833"/>
              </p:ext>
            </p:extLst>
          </p:nvPr>
        </p:nvGraphicFramePr>
        <p:xfrm>
          <a:off x="5784105" y="4201711"/>
          <a:ext cx="979487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79" name="数式" r:id="rId13" imgW="444500" imgH="254000" progId="Equation.3">
                  <p:embed/>
                </p:oleObj>
              </mc:Choice>
              <mc:Fallback>
                <p:oleObj name="数式" r:id="rId13" imgW="444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84105" y="4201711"/>
                        <a:ext cx="979487" cy="56038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コネクタ 12"/>
          <p:cNvCxnSpPr>
            <a:stCxn id="48" idx="0"/>
            <a:endCxn id="46" idx="4"/>
          </p:cNvCxnSpPr>
          <p:nvPr/>
        </p:nvCxnSpPr>
        <p:spPr>
          <a:xfrm>
            <a:off x="1910083" y="2063068"/>
            <a:ext cx="0" cy="129540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0" name="正方形/長方形 159"/>
          <p:cNvSpPr/>
          <p:nvPr/>
        </p:nvSpPr>
        <p:spPr>
          <a:xfrm>
            <a:off x="1910083" y="237906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 smtClean="0">
                <a:latin typeface="Symbol" charset="2"/>
                <a:cs typeface="Symbol" charset="2"/>
              </a:rPr>
              <a:t>0</a:t>
            </a:r>
            <a:endParaRPr lang="ja-JP" altLang="en-US" sz="2800" baseline="30000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5311972" y="1709125"/>
            <a:ext cx="3472246" cy="2161351"/>
            <a:chOff x="5311972" y="1987445"/>
            <a:chExt cx="3472246" cy="2161351"/>
          </a:xfrm>
        </p:grpSpPr>
        <p:sp>
          <p:nvSpPr>
            <p:cNvPr id="126" name="正方形/長方形 125"/>
            <p:cNvSpPr/>
            <p:nvPr/>
          </p:nvSpPr>
          <p:spPr>
            <a:xfrm>
              <a:off x="6877393" y="3471688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8" name="直線コネクタ 127"/>
            <p:cNvCxnSpPr/>
            <p:nvPr/>
          </p:nvCxnSpPr>
          <p:spPr>
            <a:xfrm>
              <a:off x="5766143" y="3546631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直線コネクタ 129"/>
            <p:cNvCxnSpPr/>
            <p:nvPr/>
          </p:nvCxnSpPr>
          <p:spPr>
            <a:xfrm flipV="1">
              <a:off x="7559400" y="3270294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テキスト ボックス 130"/>
            <p:cNvSpPr txBox="1"/>
            <p:nvPr/>
          </p:nvSpPr>
          <p:spPr>
            <a:xfrm>
              <a:off x="5311972" y="3117745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132" name="テキスト ボックス 131"/>
            <p:cNvSpPr txBox="1"/>
            <p:nvPr/>
          </p:nvSpPr>
          <p:spPr>
            <a:xfrm>
              <a:off x="5324530" y="1987445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133" name="図形グループ 132"/>
            <p:cNvGrpSpPr/>
            <p:nvPr/>
          </p:nvGrpSpPr>
          <p:grpSpPr>
            <a:xfrm>
              <a:off x="8237358" y="3107852"/>
              <a:ext cx="507105" cy="707886"/>
              <a:chOff x="7264605" y="6040927"/>
              <a:chExt cx="507105" cy="707886"/>
            </a:xfrm>
            <a:noFill/>
          </p:grpSpPr>
          <p:sp>
            <p:nvSpPr>
              <p:cNvPr id="141" name="正方形/長方形 140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2" name="テキスト ボックス 141"/>
              <p:cNvSpPr txBox="1"/>
              <p:nvPr/>
            </p:nvSpPr>
            <p:spPr>
              <a:xfrm>
                <a:off x="7264605" y="6040927"/>
                <a:ext cx="454171" cy="70788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000" dirty="0" smtClean="0"/>
                  <a:t>n</a:t>
                </a:r>
                <a:endParaRPr kumimoji="1" lang="ja-JP" altLang="en-US" sz="4000" dirty="0"/>
              </a:p>
            </p:txBody>
          </p:sp>
        </p:grpSp>
        <p:cxnSp>
          <p:nvCxnSpPr>
            <p:cNvPr id="134" name="直線矢印コネクタ 133"/>
            <p:cNvCxnSpPr/>
            <p:nvPr/>
          </p:nvCxnSpPr>
          <p:spPr>
            <a:xfrm>
              <a:off x="5766143" y="2392188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直線矢印コネクタ 134"/>
            <p:cNvCxnSpPr>
              <a:stCxn id="126" idx="3"/>
            </p:cNvCxnSpPr>
            <p:nvPr/>
          </p:nvCxnSpPr>
          <p:spPr>
            <a:xfrm flipV="1">
              <a:off x="7559400" y="3546631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6" name="正方形/長方形 135"/>
            <p:cNvSpPr/>
            <p:nvPr/>
          </p:nvSpPr>
          <p:spPr>
            <a:xfrm>
              <a:off x="8271104" y="2832109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+</a:t>
              </a:r>
              <a:endParaRPr lang="ja-JP" altLang="en-US" sz="2800" baseline="30000" dirty="0"/>
            </a:p>
          </p:txBody>
        </p:sp>
        <p:sp>
          <p:nvSpPr>
            <p:cNvPr id="138" name="テキスト ボックス 137"/>
            <p:cNvSpPr txBox="1"/>
            <p:nvPr/>
          </p:nvSpPr>
          <p:spPr>
            <a:xfrm>
              <a:off x="6980503" y="3502465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grpSp>
          <p:nvGrpSpPr>
            <p:cNvPr id="16" name="図形グループ 15"/>
            <p:cNvGrpSpPr/>
            <p:nvPr/>
          </p:nvGrpSpPr>
          <p:grpSpPr>
            <a:xfrm>
              <a:off x="6628734" y="2341388"/>
              <a:ext cx="351769" cy="1295400"/>
              <a:chOff x="6628734" y="2341388"/>
              <a:chExt cx="351769" cy="1295400"/>
            </a:xfrm>
          </p:grpSpPr>
          <p:sp>
            <p:nvSpPr>
              <p:cNvPr id="127" name="円/楕円 126"/>
              <p:cNvSpPr/>
              <p:nvPr/>
            </p:nvSpPr>
            <p:spPr>
              <a:xfrm>
                <a:off x="6794843" y="3471688"/>
                <a:ext cx="165100" cy="165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9" name="円/楕円 128"/>
              <p:cNvSpPr/>
              <p:nvPr/>
            </p:nvSpPr>
            <p:spPr>
              <a:xfrm>
                <a:off x="6794843" y="2341388"/>
                <a:ext cx="165100" cy="165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61" name="図形グループ 160"/>
              <p:cNvGrpSpPr/>
              <p:nvPr/>
            </p:nvGrpSpPr>
            <p:grpSpPr>
              <a:xfrm>
                <a:off x="6628734" y="2527262"/>
                <a:ext cx="351769" cy="1018946"/>
                <a:chOff x="5595564" y="2836813"/>
                <a:chExt cx="351769" cy="1168604"/>
              </a:xfrm>
            </p:grpSpPr>
            <p:cxnSp>
              <p:nvCxnSpPr>
                <p:cNvPr id="162" name="直線コネクタ 161"/>
                <p:cNvCxnSpPr/>
                <p:nvPr/>
              </p:nvCxnSpPr>
              <p:spPr>
                <a:xfrm>
                  <a:off x="5599797" y="2836813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線コネクタ 162"/>
                <p:cNvCxnSpPr/>
                <p:nvPr/>
              </p:nvCxnSpPr>
              <p:spPr>
                <a:xfrm>
                  <a:off x="5609519" y="3167051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線コネクタ 163"/>
                <p:cNvCxnSpPr/>
                <p:nvPr/>
              </p:nvCxnSpPr>
              <p:spPr>
                <a:xfrm flipV="1">
                  <a:off x="5612031" y="2997678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65" name="図形グループ 164"/>
                <p:cNvGrpSpPr/>
                <p:nvPr/>
              </p:nvGrpSpPr>
              <p:grpSpPr>
                <a:xfrm flipH="1">
                  <a:off x="5595564" y="3336426"/>
                  <a:ext cx="347536" cy="499611"/>
                  <a:chOff x="5145976" y="2989220"/>
                  <a:chExt cx="347536" cy="499612"/>
                </a:xfrm>
              </p:grpSpPr>
              <p:cxnSp>
                <p:nvCxnSpPr>
                  <p:cNvPr id="167" name="直線コネクタ 166"/>
                  <p:cNvCxnSpPr/>
                  <p:nvPr/>
                </p:nvCxnSpPr>
                <p:spPr>
                  <a:xfrm>
                    <a:off x="5145976" y="2989220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直線コネクタ 167"/>
                  <p:cNvCxnSpPr/>
                  <p:nvPr/>
                </p:nvCxnSpPr>
                <p:spPr>
                  <a:xfrm>
                    <a:off x="5155698" y="3319459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直線コネクタ 168"/>
                  <p:cNvCxnSpPr/>
                  <p:nvPr/>
                </p:nvCxnSpPr>
                <p:spPr>
                  <a:xfrm flipV="1">
                    <a:off x="5158210" y="3150086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6" name="直線コネクタ 165"/>
                <p:cNvCxnSpPr/>
                <p:nvPr/>
              </p:nvCxnSpPr>
              <p:spPr>
                <a:xfrm>
                  <a:off x="5595564" y="3836044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直線コネクタ 14"/>
              <p:cNvCxnSpPr>
                <a:endCxn id="129" idx="7"/>
              </p:cNvCxnSpPr>
              <p:nvPr/>
            </p:nvCxnSpPr>
            <p:spPr>
              <a:xfrm flipV="1">
                <a:off x="6645201" y="2365566"/>
                <a:ext cx="290564" cy="161695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テキスト ボックス 17"/>
            <p:cNvSpPr txBox="1"/>
            <p:nvPr/>
          </p:nvSpPr>
          <p:spPr>
            <a:xfrm>
              <a:off x="7040734" y="2489756"/>
              <a:ext cx="4761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 smtClean="0"/>
                <a:t>P</a:t>
              </a:r>
              <a:endParaRPr kumimoji="1" lang="ja-JP" altLang="en-US" sz="4400" dirty="0"/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7264400" y="2752481"/>
              <a:ext cx="0" cy="350675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4227333" y="509318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4" name="テキスト ボックス 193"/>
          <p:cNvSpPr txBox="1"/>
          <p:nvPr/>
        </p:nvSpPr>
        <p:spPr>
          <a:xfrm>
            <a:off x="4194310" y="233062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4194310" y="384776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6" name="左右矢印 195"/>
          <p:cNvSpPr/>
          <p:nvPr/>
        </p:nvSpPr>
        <p:spPr>
          <a:xfrm>
            <a:off x="713620" y="729404"/>
            <a:ext cx="1413030" cy="287948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左右矢印 197"/>
          <p:cNvSpPr/>
          <p:nvPr/>
        </p:nvSpPr>
        <p:spPr>
          <a:xfrm>
            <a:off x="6931876" y="729404"/>
            <a:ext cx="1413030" cy="287948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左右矢印 200"/>
          <p:cNvSpPr/>
          <p:nvPr/>
        </p:nvSpPr>
        <p:spPr>
          <a:xfrm flipV="1">
            <a:off x="2814303" y="729404"/>
            <a:ext cx="3393648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95686" y="827026"/>
            <a:ext cx="101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hadronic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94310" y="862222"/>
            <a:ext cx="51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CNI</a:t>
            </a:r>
            <a:endParaRPr kumimoji="1" lang="ja-JP" altLang="en-US" dirty="0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7175932" y="85324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Primakoff</a:t>
            </a:r>
            <a:endParaRPr kumimoji="1" lang="ja-JP" altLang="en-US" dirty="0"/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3089425" y="6323205"/>
            <a:ext cx="310002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smtClean="0"/>
              <a:t>RHIC</a:t>
            </a:r>
            <a:r>
              <a:rPr kumimoji="1" lang="en-US" altLang="ja-JP" sz="2800" dirty="0" smtClean="0"/>
              <a:t> (</a:t>
            </a:r>
            <a:r>
              <a:rPr kumimoji="1" lang="en-US" altLang="ja-JP" sz="2800" dirty="0" err="1" smtClean="0"/>
              <a:t>n+</a:t>
            </a:r>
            <a:r>
              <a:rPr kumimoji="1" lang="en-US" altLang="ja-JP" sz="2800" dirty="0" err="1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/>
              <a:t>+</a:t>
            </a:r>
            <a:r>
              <a:rPr kumimoji="1" lang="en-US" altLang="ja-JP" sz="2800" dirty="0" smtClean="0"/>
              <a:t> channel)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11970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80863" cy="68580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78793" y="6311992"/>
            <a:ext cx="5297053" cy="3872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78793" y="4722154"/>
            <a:ext cx="4035851" cy="19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69800" cy="1143000"/>
          </a:xfrm>
        </p:spPr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Future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803" y="1106019"/>
            <a:ext cx="5768197" cy="547030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735270" y="1048306"/>
            <a:ext cx="217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arXiv:1602.03922 </a:t>
            </a:r>
            <a:endParaRPr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265551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Present and Future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8" name="그룹 9"/>
          <p:cNvGrpSpPr>
            <a:grpSpLocks noChangeAspect="1"/>
          </p:cNvGrpSpPr>
          <p:nvPr/>
        </p:nvGrpSpPr>
        <p:grpSpPr>
          <a:xfrm>
            <a:off x="289393" y="2283363"/>
            <a:ext cx="4052569" cy="4234151"/>
            <a:chOff x="513222" y="1297534"/>
            <a:chExt cx="4381601" cy="4250022"/>
          </a:xfrm>
        </p:grpSpPr>
        <p:pic>
          <p:nvPicPr>
            <p:cNvPr id="10" name="그림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222" y="1297534"/>
              <a:ext cx="4381601" cy="2123695"/>
            </a:xfrm>
            <a:prstGeom prst="rect">
              <a:avLst/>
            </a:prstGeom>
          </p:spPr>
        </p:pic>
        <p:pic>
          <p:nvPicPr>
            <p:cNvPr id="11" name="그림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222" y="3440102"/>
              <a:ext cx="4381601" cy="2107454"/>
            </a:xfrm>
            <a:prstGeom prst="rect">
              <a:avLst/>
            </a:prstGeom>
          </p:spPr>
        </p:pic>
      </p:grpSp>
      <p:pic>
        <p:nvPicPr>
          <p:cNvPr id="6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560" y="2237149"/>
            <a:ext cx="4154222" cy="435360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266409" y="1655726"/>
            <a:ext cx="211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>
                <a:latin typeface="Comic Sans MS"/>
                <a:cs typeface="Comic Sans MS"/>
              </a:rPr>
              <a:t>arXiv</a:t>
            </a:r>
            <a:r>
              <a:rPr lang="en-US" altLang="ko-KR" dirty="0">
                <a:latin typeface="Comic Sans MS"/>
                <a:cs typeface="Comic Sans MS"/>
              </a:rPr>
              <a:t>: </a:t>
            </a:r>
            <a:r>
              <a:rPr lang="en-US" altLang="ko-KR" dirty="0" smtClean="0">
                <a:latin typeface="Comic Sans MS"/>
                <a:cs typeface="Comic Sans MS"/>
              </a:rPr>
              <a:t>1501.01220</a:t>
            </a:r>
            <a:endParaRPr lang="ko-KR" altLang="en-US" dirty="0">
              <a:latin typeface="Comic Sans MS"/>
              <a:cs typeface="Comic Sans M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14964" y="1655726"/>
            <a:ext cx="193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>
                <a:latin typeface="Comic Sans MS"/>
                <a:cs typeface="Comic Sans MS"/>
              </a:rPr>
              <a:t>arXiv</a:t>
            </a:r>
            <a:r>
              <a:rPr lang="en-US" altLang="ko-KR" dirty="0">
                <a:latin typeface="Comic Sans MS"/>
                <a:cs typeface="Comic Sans MS"/>
              </a:rPr>
              <a:t>: </a:t>
            </a:r>
            <a:r>
              <a:rPr lang="en-US" altLang="ko-KR" dirty="0" smtClean="0">
                <a:latin typeface="Comic Sans MS"/>
                <a:cs typeface="Comic Sans MS"/>
              </a:rPr>
              <a:t>1212.1701</a:t>
            </a:r>
            <a:endParaRPr lang="ko-KR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42461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9111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Transverse Summary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7246579"/>
              </p:ext>
            </p:extLst>
          </p:nvPr>
        </p:nvGraphicFramePr>
        <p:xfrm>
          <a:off x="443545" y="1176910"/>
          <a:ext cx="8229600" cy="2728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図表 5"/>
          <p:cNvGraphicFramePr/>
          <p:nvPr>
            <p:extLst>
              <p:ext uri="{D42A27DB-BD31-4B8C-83A1-F6EECF244321}">
                <p14:modId xmlns:p14="http://schemas.microsoft.com/office/powerpoint/2010/main" val="3380846343"/>
              </p:ext>
            </p:extLst>
          </p:nvPr>
        </p:nvGraphicFramePr>
        <p:xfrm>
          <a:off x="457200" y="3254020"/>
          <a:ext cx="822959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949714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835"/>
            <a:ext cx="9144000" cy="5291452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x</a:t>
            </a:r>
            <a:r>
              <a:rPr lang="ja-JP" altLang="ja-JP" baseline="-25000" dirty="0" smtClean="0">
                <a:latin typeface="Comic Sans MS"/>
                <a:cs typeface="Comic Sans MS"/>
              </a:rPr>
              <a:t>F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and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ja-JP" altLang="ja-JP" dirty="0" smtClean="0">
                <a:latin typeface="Comic Sans MS"/>
                <a:cs typeface="Comic Sans MS"/>
              </a:rPr>
              <a:t>p</a:t>
            </a:r>
            <a:r>
              <a:rPr lang="en-US" altLang="ja-JP" baseline="-25000" dirty="0" smtClean="0">
                <a:latin typeface="Comic Sans MS"/>
                <a:cs typeface="Comic Sans MS"/>
              </a:rPr>
              <a:t>T</a:t>
            </a:r>
            <a:r>
              <a:rPr lang="ja-JP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Dependence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52684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579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Forward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0</a:t>
            </a:r>
            <a:r>
              <a:rPr kumimoji="1" lang="en-US" altLang="ja-JP" dirty="0" smtClean="0">
                <a:latin typeface="Comic Sans MS"/>
                <a:cs typeface="Comic Sans MS"/>
              </a:rPr>
              <a:t> A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N</a:t>
            </a:r>
            <a:r>
              <a:rPr kumimoji="1" lang="en-US" altLang="ja-JP" dirty="0" smtClean="0">
                <a:latin typeface="Comic Sans MS"/>
                <a:cs typeface="Comic Sans MS"/>
              </a:rPr>
              <a:t> in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p+Au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78" y="1010437"/>
            <a:ext cx="7114465" cy="502900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82" y="139877"/>
            <a:ext cx="1291391" cy="87056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6219320"/>
            <a:ext cx="818715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Did not observe A-dependence unlike very forward neutron A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N</a:t>
            </a:r>
            <a:r>
              <a:rPr kumimoji="1" lang="en-US" altLang="ja-JP" dirty="0" smtClean="0">
                <a:latin typeface="Comic Sans MS"/>
                <a:cs typeface="Comic Sans MS"/>
              </a:rPr>
              <a:t> in PHENIX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71330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93229" y="124438"/>
            <a:ext cx="9050771" cy="11430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Transverse Asymmetry Observables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0" name="スライド番号プレースホルダー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7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pic>
        <p:nvPicPr>
          <p:cNvPr id="25" name="Picture 8" descr="ph_bw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171" y="1704892"/>
            <a:ext cx="4503737" cy="3313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" name="直方体 28"/>
          <p:cNvSpPr/>
          <p:nvPr/>
        </p:nvSpPr>
        <p:spPr>
          <a:xfrm rot="845452">
            <a:off x="7694631" y="4474485"/>
            <a:ext cx="695534" cy="365086"/>
          </a:xfrm>
          <a:prstGeom prst="cub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Comic Sans MS"/>
                <a:cs typeface="Comic Sans MS"/>
              </a:rPr>
              <a:t>ZDC</a:t>
            </a:r>
            <a:endParaRPr kumimoji="1" lang="ja-JP" altLang="en-US" sz="1600" dirty="0">
              <a:latin typeface="Comic Sans MS"/>
              <a:cs typeface="Comic Sans M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6355" flipV="1">
            <a:off x="5142819" y="3948080"/>
            <a:ext cx="2040946" cy="427247"/>
          </a:xfrm>
          <a:prstGeom prst="rect">
            <a:avLst/>
          </a:prstGeom>
        </p:spPr>
      </p:pic>
      <p:cxnSp>
        <p:nvCxnSpPr>
          <p:cNvPr id="28" name="直線コネクタ 27"/>
          <p:cNvCxnSpPr/>
          <p:nvPr/>
        </p:nvCxnSpPr>
        <p:spPr>
          <a:xfrm>
            <a:off x="5181240" y="3831055"/>
            <a:ext cx="2483141" cy="69543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7058449" y="3474618"/>
            <a:ext cx="178539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omic Sans MS"/>
                <a:cs typeface="Comic Sans MS"/>
              </a:rPr>
              <a:t>v</a:t>
            </a:r>
            <a:r>
              <a:rPr lang="en-US" altLang="ja-JP" dirty="0" smtClean="0">
                <a:latin typeface="Comic Sans MS"/>
                <a:cs typeface="Comic Sans MS"/>
              </a:rPr>
              <a:t>ery forward n</a:t>
            </a:r>
          </a:p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(6&lt;</a:t>
            </a:r>
            <a:r>
              <a:rPr lang="en-US" altLang="ja-JP" dirty="0">
                <a:latin typeface="Comic Sans MS"/>
                <a:cs typeface="Comic Sans MS"/>
              </a:rPr>
              <a:t>|</a:t>
            </a:r>
            <a:r>
              <a:rPr lang="en-US" altLang="ja-JP" i="1" dirty="0">
                <a:latin typeface="Symbol" charset="2"/>
                <a:cs typeface="Symbol" charset="2"/>
              </a:rPr>
              <a:t>h</a:t>
            </a:r>
            <a:r>
              <a:rPr lang="en-US" altLang="ja-JP" dirty="0">
                <a:latin typeface="Comic Sans MS"/>
                <a:cs typeface="Comic Sans MS"/>
              </a:rPr>
              <a:t>|</a:t>
            </a:r>
            <a:r>
              <a:rPr lang="en-US" altLang="ja-JP" dirty="0" smtClean="0">
                <a:latin typeface="Comic Sans MS"/>
                <a:cs typeface="Comic Sans MS"/>
              </a:rPr>
              <a:t>&lt;8)</a:t>
            </a:r>
            <a:endParaRPr lang="ja-JP" altLang="en-US" dirty="0">
              <a:latin typeface="Comic Sans MS"/>
              <a:cs typeface="Comic Sans MS"/>
            </a:endParaRP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996955" flipV="1">
            <a:off x="2914723" y="3515886"/>
            <a:ext cx="2040946" cy="427247"/>
          </a:xfrm>
          <a:prstGeom prst="rect">
            <a:avLst/>
          </a:prstGeom>
        </p:spPr>
      </p:pic>
      <p:pic>
        <p:nvPicPr>
          <p:cNvPr id="40" name="コンテンツ プレースホルダー 3"/>
          <p:cNvPicPr>
            <a:picLocks noChangeAspect="1"/>
          </p:cNvPicPr>
          <p:nvPr/>
        </p:nvPicPr>
        <p:blipFill rotWithShape="1">
          <a:blip r:embed="rId4"/>
          <a:srcRect l="19978" t="33822" r="62874" b="11850"/>
          <a:stretch/>
        </p:blipFill>
        <p:spPr>
          <a:xfrm>
            <a:off x="457200" y="2125251"/>
            <a:ext cx="363971" cy="624613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>
            <a:off x="684621" y="2493924"/>
            <a:ext cx="2211627" cy="6417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爆発 1 10"/>
          <p:cNvSpPr/>
          <p:nvPr/>
        </p:nvSpPr>
        <p:spPr>
          <a:xfrm>
            <a:off x="2855283" y="3019627"/>
            <a:ext cx="273108" cy="314054"/>
          </a:xfrm>
          <a:prstGeom prst="irregularSeal1">
            <a:avLst/>
          </a:prstGeom>
          <a:solidFill>
            <a:srgbClr val="FFFF00"/>
          </a:solidFill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135851" y="4156291"/>
            <a:ext cx="1252491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forward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endParaRPr lang="en-US" altLang="ja-JP" baseline="30000" dirty="0" smtClean="0">
              <a:latin typeface="Comic Sans MS"/>
              <a:cs typeface="Comic Sans MS"/>
            </a:endParaRPr>
          </a:p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(2&lt;|</a:t>
            </a:r>
            <a:r>
              <a:rPr lang="en-US" altLang="ja-JP" i="1" dirty="0" smtClean="0">
                <a:latin typeface="Symbol" charset="2"/>
                <a:cs typeface="Symbol" charset="2"/>
              </a:rPr>
              <a:t>h</a:t>
            </a:r>
            <a:r>
              <a:rPr lang="en-US" altLang="ja-JP" dirty="0" smtClean="0">
                <a:latin typeface="Comic Sans MS"/>
                <a:cs typeface="Comic Sans MS"/>
              </a:rPr>
              <a:t>|&lt;4)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04242" y="2751371"/>
            <a:ext cx="158341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Comic Sans MS"/>
                <a:cs typeface="Comic Sans MS"/>
              </a:rPr>
              <a:t>Soft Process</a:t>
            </a:r>
          </a:p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(</a:t>
            </a:r>
            <a:r>
              <a:rPr lang="en-US" altLang="ja-JP" dirty="0" err="1">
                <a:latin typeface="Comic Sans MS"/>
                <a:cs typeface="Comic Sans MS"/>
              </a:rPr>
              <a:t>m</a:t>
            </a:r>
            <a:r>
              <a:rPr lang="en-US" altLang="ja-JP" dirty="0" err="1" smtClean="0">
                <a:latin typeface="Comic Sans MS"/>
                <a:cs typeface="Comic Sans MS"/>
              </a:rPr>
              <a:t>esonic</a:t>
            </a:r>
            <a:r>
              <a:rPr lang="en-US" altLang="ja-JP" dirty="0" smtClean="0">
                <a:latin typeface="Comic Sans MS"/>
                <a:cs typeface="Comic Sans MS"/>
              </a:rPr>
              <a:t>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951681" y="4942264"/>
            <a:ext cx="1617788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Comic Sans MS"/>
                <a:cs typeface="Comic Sans MS"/>
              </a:rPr>
              <a:t>Hard Process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(</a:t>
            </a:r>
            <a:r>
              <a:rPr lang="en-US" altLang="ja-JP" dirty="0" err="1" smtClean="0">
                <a:latin typeface="Comic Sans MS"/>
                <a:cs typeface="Comic Sans MS"/>
              </a:rPr>
              <a:t>partonic</a:t>
            </a:r>
            <a:r>
              <a:rPr lang="en-US" altLang="ja-JP" dirty="0" smtClean="0">
                <a:latin typeface="Comic Sans MS"/>
                <a:cs typeface="Comic Sans MS"/>
              </a:rPr>
              <a:t>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609" y="2681587"/>
            <a:ext cx="100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100GeV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26" y="1240128"/>
            <a:ext cx="1256689" cy="40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7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5251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i="1" dirty="0" smtClean="0">
                <a:latin typeface="Comic Sans MS"/>
                <a:cs typeface="Comic Sans MS"/>
              </a:rPr>
              <a:t>Production Mechanism of Forward Neutron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11" t="-6908" r="28897" b="9391"/>
          <a:stretch/>
        </p:blipFill>
        <p:spPr>
          <a:xfrm>
            <a:off x="5394142" y="1844361"/>
            <a:ext cx="3406437" cy="3084444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6169856" y="2125233"/>
            <a:ext cx="180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PRD88,032006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2736682" y="438353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1707982" y="3304033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2736682" y="325323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2806532" y="3304033"/>
            <a:ext cx="12700" cy="118110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2901782" y="2923033"/>
            <a:ext cx="869950" cy="3683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2901782" y="3386583"/>
            <a:ext cx="768350" cy="4254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2901782" y="3338958"/>
            <a:ext cx="869950" cy="1968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/>
          <p:cNvCxnSpPr>
            <a:stCxn id="10" idx="6"/>
          </p:cNvCxnSpPr>
          <p:nvPr/>
        </p:nvCxnSpPr>
        <p:spPr>
          <a:xfrm flipV="1">
            <a:off x="2901782" y="3142109"/>
            <a:ext cx="850900" cy="1936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253811" y="4029590"/>
            <a:ext cx="45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omic Sans MS"/>
                <a:cs typeface="Comic Sans MS"/>
              </a:rPr>
              <a:t>p</a:t>
            </a:r>
            <a:endParaRPr kumimoji="1" lang="ja-JP" altLang="en-US" sz="4000" dirty="0">
              <a:latin typeface="Comic Sans MS"/>
              <a:cs typeface="Comic Sans M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79211" y="2899290"/>
            <a:ext cx="45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omic Sans MS"/>
                <a:cs typeface="Comic Sans MS"/>
              </a:rPr>
              <a:t>p</a:t>
            </a:r>
            <a:endParaRPr kumimoji="1" lang="ja-JP" altLang="en-US" sz="4000" dirty="0">
              <a:latin typeface="Comic Sans MS"/>
              <a:cs typeface="Comic Sans M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04791" y="3706424"/>
            <a:ext cx="585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3600" baseline="30000" dirty="0" smtClean="0">
                <a:latin typeface="Comic Sans MS"/>
                <a:cs typeface="Comic Sans MS"/>
              </a:rPr>
              <a:t>+</a:t>
            </a:r>
            <a:endParaRPr kumimoji="1" lang="ja-JP" altLang="en-US" sz="3600" baseline="30000" dirty="0">
              <a:latin typeface="Comic Sans MS"/>
              <a:cs typeface="Comic Sans M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21179" y="4155137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latin typeface="Comic Sans MS"/>
                <a:cs typeface="Comic Sans MS"/>
              </a:rPr>
              <a:t>n</a:t>
            </a:r>
            <a:endParaRPr kumimoji="1" lang="ja-JP" altLang="en-US" sz="4400" dirty="0">
              <a:latin typeface="Comic Sans MS"/>
              <a:cs typeface="Comic Sans M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2762082" y="4466083"/>
            <a:ext cx="1124118" cy="1503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203188" y="2220565"/>
            <a:ext cx="2488657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Comic Sans MS"/>
                <a:cs typeface="Comic Sans MS"/>
              </a:rPr>
              <a:t>Cross Section</a:t>
            </a:r>
            <a:endParaRPr kumimoji="1" lang="ja-JP" altLang="en-US" sz="2800" dirty="0">
              <a:latin typeface="Comic Sans MS"/>
              <a:cs typeface="Comic Sans MS"/>
            </a:endParaRPr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8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4561242" y="3023727"/>
            <a:ext cx="166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Cross Section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476785" y="4734552"/>
            <a:ext cx="29161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Comic Sans MS"/>
                <a:cs typeface="Comic Sans MS"/>
              </a:rPr>
              <a:t>Neutron Energy</a:t>
            </a:r>
            <a:r>
              <a:rPr lang="ja-JP" altLang="en-US" sz="1400" dirty="0" smtClean="0">
                <a:latin typeface="Comic Sans MS"/>
                <a:cs typeface="Comic Sans MS"/>
              </a:rPr>
              <a:t>／</a:t>
            </a:r>
            <a:r>
              <a:rPr lang="en-US" altLang="ja-JP" sz="1400" dirty="0" smtClean="0">
                <a:latin typeface="Comic Sans MS"/>
                <a:cs typeface="Comic Sans MS"/>
              </a:rPr>
              <a:t>Proton Energy</a:t>
            </a:r>
            <a:endParaRPr kumimoji="1" lang="ja-JP" altLang="en-US" sz="1400" dirty="0">
              <a:latin typeface="Comic Sans MS"/>
              <a:cs typeface="Comic Sans M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917634" y="5450916"/>
            <a:ext cx="2475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Well Explained by </a:t>
            </a:r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One-Pion Exchange 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52334" y="5127750"/>
            <a:ext cx="4679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Comic Sans MS"/>
                <a:cs typeface="Comic Sans MS"/>
              </a:rPr>
              <a:t>Momentum Transfer ~ 100MeV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1733382" y="4453383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2835912" y="4467038"/>
            <a:ext cx="1028700" cy="12700"/>
          </a:xfrm>
          <a:prstGeom prst="line">
            <a:avLst/>
          </a:prstGeom>
          <a:ln w="3175" cmpd="sng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004850" y="3844924"/>
            <a:ext cx="112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j-ea"/>
                <a:ea typeface="+mj-ea"/>
                <a:cs typeface="Comic Sans MS"/>
              </a:rPr>
              <a:t>&lt;</a:t>
            </a:r>
            <a:r>
              <a:rPr kumimoji="1" lang="en-US" altLang="ja-JP" dirty="0" smtClean="0">
                <a:latin typeface="Comic Sans MS"/>
                <a:cs typeface="Comic Sans MS"/>
              </a:rPr>
              <a:t> 2mrad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>
            <a:off x="3537239" y="4155137"/>
            <a:ext cx="732167" cy="3595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1639707" y="4168906"/>
            <a:ext cx="0" cy="259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40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2997322" y="4438174"/>
            <a:ext cx="1460192" cy="5547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629997" y="4438174"/>
            <a:ext cx="841614" cy="5547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881890"/>
              </p:ext>
            </p:extLst>
          </p:nvPr>
        </p:nvGraphicFramePr>
        <p:xfrm>
          <a:off x="1555750" y="4146550"/>
          <a:ext cx="5316538" cy="186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5" name="数式" r:id="rId3" imgW="1409700" imgH="495300" progId="Equation.3">
                  <p:embed/>
                </p:oleObj>
              </mc:Choice>
              <mc:Fallback>
                <p:oleObj name="数式" r:id="rId3" imgW="14097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5750" y="4146550"/>
                        <a:ext cx="5316538" cy="186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図形グループ 21"/>
          <p:cNvGrpSpPr/>
          <p:nvPr/>
        </p:nvGrpSpPr>
        <p:grpSpPr>
          <a:xfrm>
            <a:off x="664480" y="5183653"/>
            <a:ext cx="6127995" cy="1342479"/>
            <a:chOff x="664480" y="5183653"/>
            <a:chExt cx="6127995" cy="1342479"/>
          </a:xfrm>
        </p:grpSpPr>
        <p:sp>
          <p:nvSpPr>
            <p:cNvPr id="7" name="円/楕円 6"/>
            <p:cNvSpPr/>
            <p:nvPr/>
          </p:nvSpPr>
          <p:spPr>
            <a:xfrm>
              <a:off x="3041847" y="5183653"/>
              <a:ext cx="3750628" cy="886094"/>
            </a:xfrm>
            <a:prstGeom prst="ellipse">
              <a:avLst/>
            </a:prstGeom>
            <a:noFill/>
            <a:ln w="76200" cmpd="sng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64480" y="6156800"/>
              <a:ext cx="3055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latin typeface="Comic Sans MS"/>
                  <a:cs typeface="Comic Sans MS"/>
                </a:rPr>
                <a:t>Unpolarized</a:t>
              </a:r>
              <a:r>
                <a:rPr kumimoji="1" lang="en-US" altLang="ja-JP" dirty="0" smtClean="0">
                  <a:latin typeface="Comic Sans MS"/>
                  <a:cs typeface="Comic Sans MS"/>
                </a:rPr>
                <a:t> Cross Section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 flipV="1">
              <a:off x="2835120" y="5936833"/>
              <a:ext cx="561124" cy="28059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49645"/>
            <a:ext cx="8229600" cy="1549224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p</a:t>
            </a:r>
            <a:r>
              <a:rPr lang="en-US" altLang="ja-JP" sz="3600" baseline="30000" dirty="0" smtClean="0">
                <a:latin typeface="Comic Sans MS"/>
                <a:cs typeface="Comic Sans MS"/>
              </a:rPr>
              <a:t>↑</a:t>
            </a:r>
            <a:r>
              <a:rPr lang="en-US" altLang="ja-JP" sz="3600" dirty="0">
                <a:latin typeface="Comic Sans MS"/>
                <a:cs typeface="Comic Sans MS"/>
              </a:rPr>
              <a:t>+</a:t>
            </a:r>
            <a:r>
              <a:rPr lang="en-US" altLang="ja-JP" dirty="0" smtClean="0">
                <a:latin typeface="Comic Sans MS"/>
                <a:cs typeface="Comic Sans MS"/>
              </a:rPr>
              <a:t>p</a:t>
            </a:r>
            <a:r>
              <a:rPr lang="ja-JP" altLang="ja-JP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Forward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Neutron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baseline="-25000" dirty="0" smtClean="0">
                <a:latin typeface="Comic Sans MS"/>
                <a:cs typeface="Comic Sans MS"/>
              </a:rPr>
              <a:t>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9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741033" y="1143666"/>
            <a:ext cx="4068268" cy="2848173"/>
            <a:chOff x="4741033" y="1321218"/>
            <a:chExt cx="4068268" cy="2848173"/>
          </a:xfrm>
        </p:grpSpPr>
        <p:sp>
          <p:nvSpPr>
            <p:cNvPr id="54" name="正方形/長方形 53"/>
            <p:cNvSpPr/>
            <p:nvPr/>
          </p:nvSpPr>
          <p:spPr>
            <a:xfrm>
              <a:off x="4741033" y="1321218"/>
              <a:ext cx="4068268" cy="284817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3" name="図形グループ 32"/>
            <p:cNvGrpSpPr/>
            <p:nvPr/>
          </p:nvGrpSpPr>
          <p:grpSpPr>
            <a:xfrm>
              <a:off x="4741033" y="1385107"/>
              <a:ext cx="3379275" cy="2768076"/>
              <a:chOff x="333063" y="1484695"/>
              <a:chExt cx="3379275" cy="2768076"/>
            </a:xfrm>
          </p:grpSpPr>
          <p:sp>
            <p:nvSpPr>
              <p:cNvPr id="43" name="テキスト ボックス 42"/>
              <p:cNvSpPr txBox="1"/>
              <p:nvPr/>
            </p:nvSpPr>
            <p:spPr>
              <a:xfrm>
                <a:off x="401769" y="1484695"/>
                <a:ext cx="1226618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2384025" y="1773047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10" name="直線矢印コネクタ 9"/>
              <p:cNvCxnSpPr/>
              <p:nvPr/>
            </p:nvCxnSpPr>
            <p:spPr>
              <a:xfrm flipV="1">
                <a:off x="2155498" y="2582755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円/楕円 2"/>
              <p:cNvSpPr/>
              <p:nvPr/>
            </p:nvSpPr>
            <p:spPr>
              <a:xfrm>
                <a:off x="1866507" y="2875707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9" name="直線矢印コネクタ 18"/>
              <p:cNvCxnSpPr/>
              <p:nvPr/>
            </p:nvCxnSpPr>
            <p:spPr>
              <a:xfrm flipV="1">
                <a:off x="3438510" y="1795362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円/楕円 19"/>
              <p:cNvSpPr/>
              <p:nvPr/>
            </p:nvSpPr>
            <p:spPr>
              <a:xfrm>
                <a:off x="3149519" y="2088314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1174678" y="2651133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6" name="直線コネクタ 15"/>
              <p:cNvCxnSpPr/>
              <p:nvPr/>
            </p:nvCxnSpPr>
            <p:spPr>
              <a:xfrm flipV="1">
                <a:off x="1265004" y="3104344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V="1">
                <a:off x="2155498" y="2369723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V="1">
                <a:off x="1265004" y="3683400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1440183" y="2932542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0"/>
              <p:cNvSpPr txBox="1"/>
              <p:nvPr/>
            </p:nvSpPr>
            <p:spPr>
              <a:xfrm>
                <a:off x="2414728" y="319804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333063" y="241446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57" name="図形グループ 56"/>
          <p:cNvGrpSpPr/>
          <p:nvPr/>
        </p:nvGrpSpPr>
        <p:grpSpPr>
          <a:xfrm>
            <a:off x="457200" y="1143666"/>
            <a:ext cx="4068268" cy="2848173"/>
            <a:chOff x="457200" y="1321218"/>
            <a:chExt cx="4068268" cy="2848173"/>
          </a:xfrm>
        </p:grpSpPr>
        <p:sp>
          <p:nvSpPr>
            <p:cNvPr id="35" name="正方形/長方形 34"/>
            <p:cNvSpPr/>
            <p:nvPr/>
          </p:nvSpPr>
          <p:spPr>
            <a:xfrm>
              <a:off x="457200" y="1321218"/>
              <a:ext cx="4068268" cy="284817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2" name="図形グループ 31"/>
            <p:cNvGrpSpPr/>
            <p:nvPr/>
          </p:nvGrpSpPr>
          <p:grpSpPr>
            <a:xfrm>
              <a:off x="559498" y="1382847"/>
              <a:ext cx="3564120" cy="2786544"/>
              <a:chOff x="4349538" y="1432402"/>
              <a:chExt cx="3564120" cy="2786544"/>
            </a:xfrm>
          </p:grpSpPr>
          <p:sp>
            <p:nvSpPr>
              <p:cNvPr id="12" name="テキスト ボックス 11"/>
              <p:cNvSpPr txBox="1"/>
              <p:nvPr/>
            </p:nvSpPr>
            <p:spPr>
              <a:xfrm>
                <a:off x="4349538" y="1432402"/>
                <a:ext cx="1786542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non-flip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6585345" y="1739222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38" name="直線矢印コネクタ 37"/>
              <p:cNvCxnSpPr/>
              <p:nvPr/>
            </p:nvCxnSpPr>
            <p:spPr>
              <a:xfrm flipV="1">
                <a:off x="6356818" y="2548930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円/楕円 38"/>
              <p:cNvSpPr/>
              <p:nvPr/>
            </p:nvSpPr>
            <p:spPr>
              <a:xfrm>
                <a:off x="6067827" y="2841882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0" name="直線矢印コネクタ 39"/>
              <p:cNvCxnSpPr/>
              <p:nvPr/>
            </p:nvCxnSpPr>
            <p:spPr>
              <a:xfrm flipV="1">
                <a:off x="7639830" y="1761537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円/楕円 43"/>
              <p:cNvSpPr/>
              <p:nvPr/>
            </p:nvSpPr>
            <p:spPr>
              <a:xfrm>
                <a:off x="7350839" y="2054489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5" name="円/楕円 44"/>
              <p:cNvSpPr/>
              <p:nvPr/>
            </p:nvSpPr>
            <p:spPr>
              <a:xfrm>
                <a:off x="5375998" y="2617308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6" name="直線コネクタ 45"/>
              <p:cNvCxnSpPr/>
              <p:nvPr/>
            </p:nvCxnSpPr>
            <p:spPr>
              <a:xfrm flipV="1">
                <a:off x="5466324" y="3070519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V="1">
                <a:off x="6356818" y="2335898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V="1">
                <a:off x="5466324" y="3649575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 flipV="1">
                <a:off x="5641503" y="2898717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テキスト ボックス 50"/>
              <p:cNvSpPr txBox="1"/>
              <p:nvPr/>
            </p:nvSpPr>
            <p:spPr>
              <a:xfrm>
                <a:off x="6616048" y="316421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4534383" y="238063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55" name="テキスト ボックス 54"/>
          <p:cNvSpPr txBox="1"/>
          <p:nvPr/>
        </p:nvSpPr>
        <p:spPr>
          <a:xfrm>
            <a:off x="6943658" y="5712006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 : phase shift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417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インスピレーション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3252</TotalTime>
  <Words>2406</Words>
  <Application>Microsoft Macintosh PowerPoint</Application>
  <PresentationFormat>画面に合わせる (4:3)</PresentationFormat>
  <Paragraphs>746</Paragraphs>
  <Slides>66</Slides>
  <Notes>9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4</vt:i4>
      </vt:variant>
      <vt:variant>
        <vt:lpstr>スライド タイトル</vt:lpstr>
      </vt:variant>
      <vt:variant>
        <vt:i4>66</vt:i4>
      </vt:variant>
    </vt:vector>
  </HeadingPairs>
  <TitlesOfParts>
    <vt:vector size="71" baseType="lpstr">
      <vt:lpstr>ホワイト</vt:lpstr>
      <vt:lpstr>ﾋﾞｯﾄﾏｯﾌﾟ ｲﾒｰｼﾞ</vt:lpstr>
      <vt:lpstr>数式</vt:lpstr>
      <vt:lpstr>Microsoft 数式</vt:lpstr>
      <vt:lpstr>Equation</vt:lpstr>
      <vt:lpstr>Review on recent results from RHIC polarized collider; unexpected forward neutron asymmetry</vt:lpstr>
      <vt:lpstr>Outline</vt:lpstr>
      <vt:lpstr>PowerPoint プレゼンテーション</vt:lpstr>
      <vt:lpstr>PowerPoint プレゼンテーション</vt:lpstr>
      <vt:lpstr>PowerPoint プレゼンテーション</vt:lpstr>
      <vt:lpstr>Transverse Single Spin Asymmetry</vt:lpstr>
      <vt:lpstr>Transverse Asymmetry Observables</vt:lpstr>
      <vt:lpstr>Production Mechanism of Forward Neutron</vt:lpstr>
      <vt:lpstr>p↑+p Forward Neutron AN</vt:lpstr>
      <vt:lpstr>p↑+p Forward Neutron AN</vt:lpstr>
      <vt:lpstr>p↑+p Forward Neutron AN</vt:lpstr>
      <vt:lpstr>The First Time Ever  High Energy              Collisions</vt:lpstr>
      <vt:lpstr>A-Dependent AN (inclusive)</vt:lpstr>
      <vt:lpstr>A-Dependent AN (inclusive)</vt:lpstr>
      <vt:lpstr>What is going on ?</vt:lpstr>
      <vt:lpstr>Primakoff Effect Electro-Magnetic </vt:lpstr>
      <vt:lpstr>Primakoff Effect  (Electro-Magnetic)</vt:lpstr>
      <vt:lpstr>Full Description of AN</vt:lpstr>
      <vt:lpstr>Beam-Beam Counter</vt:lpstr>
      <vt:lpstr>Can we identify Primakoff events?</vt:lpstr>
      <vt:lpstr>BBC Tagging and Vetoing</vt:lpstr>
      <vt:lpstr>BBC Tagging and Vetoing</vt:lpstr>
      <vt:lpstr>BBC Tagging and Vetoing</vt:lpstr>
      <vt:lpstr>Coulomb-Nuclear Interference in Forward Neutron Production</vt:lpstr>
      <vt:lpstr>Non-Diffractive Events</vt:lpstr>
      <vt:lpstr>Transverse Asymmetry Observables</vt:lpstr>
      <vt:lpstr>Single Transverse Spin Asymmetries</vt:lpstr>
      <vt:lpstr>Energy Dependence of AN </vt:lpstr>
      <vt:lpstr>What Could be the Cause?</vt:lpstr>
      <vt:lpstr>Activities around p0</vt:lpstr>
      <vt:lpstr>Event Topology: Forward TSSAs</vt:lpstr>
      <vt:lpstr>Event Topology: Forward TSSAs</vt:lpstr>
      <vt:lpstr>Transverse Summary</vt:lpstr>
      <vt:lpstr>Longitudinal Program</vt:lpstr>
      <vt:lpstr>Proton Spin Decomposition</vt:lpstr>
      <vt:lpstr>Longitudinal Spin Structure</vt:lpstr>
      <vt:lpstr>Subprocess of pp</vt:lpstr>
      <vt:lpstr>Latest ALL Results</vt:lpstr>
      <vt:lpstr>Dg(x) extraction : Global Fit</vt:lpstr>
      <vt:lpstr>Sea Quark Polarization</vt:lpstr>
      <vt:lpstr>Single Lepton Measurement</vt:lpstr>
      <vt:lpstr>Energy  Spectra</vt:lpstr>
      <vt:lpstr>Single Lepton Asymmetry AL</vt:lpstr>
      <vt:lpstr>Summary</vt:lpstr>
      <vt:lpstr>Backup slides</vt:lpstr>
      <vt:lpstr>PowerPoint プレゼンテーション</vt:lpstr>
      <vt:lpstr>PowerPoint プレゼンテーション</vt:lpstr>
      <vt:lpstr>UPC Monte Carlo</vt:lpstr>
      <vt:lpstr>Coulomb-Nuclear Interference</vt:lpstr>
      <vt:lpstr>Elastic AN at Coulomb Nuclear Interference</vt:lpstr>
      <vt:lpstr>Run15 Au,Al beam + p target</vt:lpstr>
      <vt:lpstr>Underlying Mechanism Comparison</vt:lpstr>
      <vt:lpstr>Interim Summary (CNI)</vt:lpstr>
      <vt:lpstr>PowerPoint プレゼンテーション</vt:lpstr>
      <vt:lpstr>The origin of Asymmetry</vt:lpstr>
      <vt:lpstr>Origin of the Asymmetry</vt:lpstr>
      <vt:lpstr>Comparison between two</vt:lpstr>
      <vt:lpstr>Origin of the Asymmetry</vt:lpstr>
      <vt:lpstr>PowerPoint プレゼンテーション</vt:lpstr>
      <vt:lpstr>PowerPoint プレゼンテーション</vt:lpstr>
      <vt:lpstr>PowerPoint プレゼンテーション</vt:lpstr>
      <vt:lpstr>Future</vt:lpstr>
      <vt:lpstr>Present and Future</vt:lpstr>
      <vt:lpstr>Transverse Summary</vt:lpstr>
      <vt:lpstr>xF and pT Dependence</vt:lpstr>
      <vt:lpstr>Forward p0 AN in p+Au</vt:lpstr>
    </vt:vector>
  </TitlesOfParts>
  <Company>riken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nakagawa itaru</dc:creator>
  <cp:lastModifiedBy>nakagawa itaru</cp:lastModifiedBy>
  <cp:revision>133</cp:revision>
  <dcterms:created xsi:type="dcterms:W3CDTF">2016-07-26T13:00:48Z</dcterms:created>
  <dcterms:modified xsi:type="dcterms:W3CDTF">2016-08-04T18:26:40Z</dcterms:modified>
</cp:coreProperties>
</file>